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theme/theme1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76" r:id="rId4"/>
    <p:sldMasterId id="2147483689" r:id="rId5"/>
    <p:sldMasterId id="2147483691" r:id="rId6"/>
    <p:sldMasterId id="2147483704" r:id="rId7"/>
    <p:sldMasterId id="2147483706" r:id="rId8"/>
    <p:sldMasterId id="2147483719" r:id="rId9"/>
    <p:sldMasterId id="2147483721" r:id="rId10"/>
    <p:sldMasterId id="2147483723" r:id="rId11"/>
    <p:sldMasterId id="2147483736" r:id="rId12"/>
    <p:sldMasterId id="2147483738" r:id="rId13"/>
    <p:sldMasterId id="2147483740" r:id="rId14"/>
  </p:sldMasterIdLst>
  <p:notesMasterIdLst>
    <p:notesMasterId r:id="rId55"/>
  </p:notesMasterIdLst>
  <p:sldIdLst>
    <p:sldId id="258" r:id="rId15"/>
    <p:sldId id="386" r:id="rId16"/>
    <p:sldId id="357" r:id="rId17"/>
    <p:sldId id="408" r:id="rId18"/>
    <p:sldId id="371" r:id="rId19"/>
    <p:sldId id="410" r:id="rId20"/>
    <p:sldId id="411" r:id="rId21"/>
    <p:sldId id="412" r:id="rId22"/>
    <p:sldId id="427" r:id="rId23"/>
    <p:sldId id="426" r:id="rId24"/>
    <p:sldId id="429" r:id="rId25"/>
    <p:sldId id="413" r:id="rId26"/>
    <p:sldId id="414" r:id="rId27"/>
    <p:sldId id="415" r:id="rId28"/>
    <p:sldId id="385" r:id="rId29"/>
    <p:sldId id="428" r:id="rId30"/>
    <p:sldId id="422" r:id="rId31"/>
    <p:sldId id="416" r:id="rId32"/>
    <p:sldId id="417" r:id="rId33"/>
    <p:sldId id="418" r:id="rId34"/>
    <p:sldId id="419" r:id="rId35"/>
    <p:sldId id="420" r:id="rId36"/>
    <p:sldId id="421" r:id="rId37"/>
    <p:sldId id="425" r:id="rId38"/>
    <p:sldId id="423" r:id="rId39"/>
    <p:sldId id="424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 Dunnington" initials="S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CC99"/>
    <a:srgbClr val="00CCFF"/>
    <a:srgbClr val="CC0099"/>
    <a:srgbClr val="33CCFF"/>
    <a:srgbClr val="D6009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76000" autoAdjust="0"/>
  </p:normalViewPr>
  <p:slideViewPr>
    <p:cSldViewPr snapToGrid="0">
      <p:cViewPr>
        <p:scale>
          <a:sx n="57" d="100"/>
          <a:sy n="57" d="100"/>
        </p:scale>
        <p:origin x="-108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06T11:22:52.846" idx="1">
    <p:pos x="144" y="710"/>
    <p:text>Don't have an example of a 'What was the question' PowerPoint. What is the correct text for the opening statement?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06T11:22:52.846" idx="2">
    <p:pos x="144" y="710"/>
    <p:text>Don't have an example of a 'What was the question' PowerPoint. What is the correct text for the opening statement?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9468-98E1-4B31-9D50-24CD724E1F0D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8783-B442-4D6C-B3BC-0C5E2659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B0CB-B27D-41EB-863B-097A965CD30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08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B0CB-B27D-41EB-863B-097A965CD30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0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8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BB87D-6A98-4994-A21B-95C019CCE7C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9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3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682AD6-2698-48F2-B7F7-7A2018A8B9DB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B0CB-B27D-41EB-863B-097A965CD30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34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B0CB-B27D-41EB-863B-097A965CD30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0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B0CB-B27D-41EB-863B-097A965CD30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203357" y="988219"/>
            <a:ext cx="5280025" cy="7200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32" tIns="45719" rIns="91432" bIns="45719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31637" y="3212976"/>
            <a:ext cx="5942112" cy="57606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32" tIns="45719" rIns="91432" bIns="4571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937" y="1700808"/>
            <a:ext cx="10899243" cy="1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 smtClean="0"/>
              <a:t>To know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5975" y="3861048"/>
            <a:ext cx="1094521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6" y="18"/>
            <a:ext cx="1631951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733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01052" y="18"/>
            <a:ext cx="3790949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77E633D-E132-4B6F-9594-19CA31BC42BA}" type="datetime1">
              <a:rPr lang="en-GB" altLang="en-US" sz="3733" b="1" u="sng">
                <a:solidFill>
                  <a:prstClr val="black"/>
                </a:solidFill>
                <a:latin typeface="Calibri"/>
              </a:rPr>
              <a:pPr algn="r" eaLnBrk="1" hangingPunct="1">
                <a:spcBef>
                  <a:spcPct val="50000"/>
                </a:spcBef>
              </a:pPr>
              <a:t>24/02/2019</a:t>
            </a:fld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00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68" y="6524706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86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35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1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62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71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0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71470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41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42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74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20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7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63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58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90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56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345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9143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71" y="1844680"/>
            <a:ext cx="5369983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79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3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00"/>
            <a:ext cx="5386917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207485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714700"/>
            <a:ext cx="5389033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36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358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69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54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74"/>
            <a:ext cx="73152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12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91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81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94"/>
            <a:ext cx="109728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8257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56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8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70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71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01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0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71470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25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56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097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1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7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522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82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27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27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95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67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739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33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15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71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59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70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71470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79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6353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54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61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9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7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59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708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835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9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68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904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65" y="6524696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487444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7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247301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1696347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4661581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65153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50" y="1844680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80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881669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3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68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0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0" y="2714668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374239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3886571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286942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429959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842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788865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0152518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4859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62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50" y="1844680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324559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39" y="6524658"/>
            <a:ext cx="10943167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3816937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30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773665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435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7366956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8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300126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3168310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9" y="1844678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8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5992163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2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2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9914352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0520529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6860249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4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2139465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6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9490639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8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743324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0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2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5498311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6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8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295878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7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2636-7B2B-4996-9BCC-63F1E8742322}" type="datetimeFigureOut">
              <a:rPr lang="en-GB" smtClean="0"/>
              <a:t>24/02/2019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72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57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7" y="6524684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171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62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50" y="6524674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33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645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4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46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39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39" y="6524658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22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>
                <a:solidFill>
                  <a:srgbClr val="FFFFFF"/>
                </a:solidFill>
              </a:rPr>
              <a:t>Gestation and birth</a:t>
            </a:r>
          </a:p>
        </p:txBody>
      </p:sp>
    </p:spTree>
    <p:extLst>
      <p:ext uri="{BB962C8B-B14F-4D97-AF65-F5344CB8AC3E}">
        <p14:creationId xmlns:p14="http://schemas.microsoft.com/office/powerpoint/2010/main" val="9627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30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9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29" y="6524642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6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6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8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7Bd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Gestation and birth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3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1484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BiologyPPTBott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BiologyPPTT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9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7Aa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 processes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08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BiologyPPTBottom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BiologyPPTTop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9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3439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9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71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9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9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8" y="652470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473254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organs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6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73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8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8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5" y="1844680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65" y="652469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200" smtClean="0">
                <a:solidFill>
                  <a:srgbClr val="FFFFFF"/>
                </a:solidFill>
                <a:latin typeface="Arial Black" pitchFamily="34" charset="0"/>
              </a:rPr>
              <a:t>7Bc</a:t>
            </a:r>
            <a:endParaRPr lang="en-GB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48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FFFFFF"/>
                </a:solidFill>
              </a:rPr>
              <a:t>Becoming pregnant</a:t>
            </a:r>
            <a:r>
              <a:rPr lang="en-GB" altLang="en-US" sz="240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41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uvnztKGXBYUuEm6LUmFLG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g-world.com/film/glossary/pregnancy-26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tudy.com/academy/lesson/comparing-life-cycles-of-mammals-lesson-for-kid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ctiveteachonline.com/product/view/id/295/page/34/mode/dps?modal=/player/video/id/27027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" y="1886643"/>
            <a:ext cx="12053873" cy="129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Explain how a pregnant woman should care for her foetus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Recall the stages and birth and how a new-born baby is looked after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" y="3726159"/>
            <a:ext cx="12191933" cy="3131921"/>
          </a:xfrm>
          <a:solidFill>
            <a:srgbClr val="EAEAEA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</a:rPr>
              <a:t>Starter: In the back of your books, write down everything you know about gestation (pregnancy).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" y="-19877"/>
            <a:ext cx="10724672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2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 u="sng" kern="0" dirty="0" smtClean="0">
                <a:solidFill>
                  <a:srgbClr val="000000"/>
                </a:solidFill>
              </a:rPr>
              <a:t>7Bd Gestation and Birth</a:t>
            </a:r>
            <a:endParaRPr lang="en-GB" sz="3733" u="sng" kern="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55" y="6180569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4" y="6298543"/>
            <a:ext cx="3794637" cy="43603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6990" y="6265325"/>
            <a:ext cx="1143855" cy="481623"/>
          </a:xfrm>
          <a:prstGeom prst="rect">
            <a:avLst/>
          </a:prstGeom>
        </p:spPr>
      </p:pic>
      <p:pic>
        <p:nvPicPr>
          <p:cNvPr id="1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147" y="6291943"/>
            <a:ext cx="2504016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0" descr="Image result for plant reproduc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12" descr="Image result for plant reproduction"/>
          <p:cNvSpPr>
            <a:spLocks noChangeAspect="1" noChangeArrowheads="1"/>
          </p:cNvSpPr>
          <p:nvPr/>
        </p:nvSpPr>
        <p:spPr bwMode="auto">
          <a:xfrm>
            <a:off x="410633" y="1066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30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Checking foetal development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Ultrasound scans: These are </a:t>
            </a:r>
            <a:r>
              <a:rPr lang="en-GB" b="1" u="sng" dirty="0" smtClean="0">
                <a:solidFill>
                  <a:srgbClr val="00CC99"/>
                </a:solidFill>
              </a:rPr>
              <a:t>images</a:t>
            </a:r>
            <a:r>
              <a:rPr lang="en-GB" dirty="0" smtClean="0"/>
              <a:t> of the foetus that doctors use to see there are any </a:t>
            </a:r>
            <a:r>
              <a:rPr lang="en-GB" b="1" u="sng" dirty="0" smtClean="0">
                <a:solidFill>
                  <a:srgbClr val="00CC99"/>
                </a:solidFill>
              </a:rPr>
              <a:t>problems</a:t>
            </a:r>
            <a:r>
              <a:rPr lang="en-GB" dirty="0" smtClean="0"/>
              <a:t> with the foetus (e.g. </a:t>
            </a:r>
            <a:r>
              <a:rPr lang="en-GB" dirty="0"/>
              <a:t>spina </a:t>
            </a:r>
            <a:r>
              <a:rPr lang="en-GB" dirty="0" smtClean="0"/>
              <a:t>bifida), the </a:t>
            </a:r>
            <a:r>
              <a:rPr lang="en-GB" b="1" u="sng" dirty="0" smtClean="0">
                <a:solidFill>
                  <a:srgbClr val="00CC99"/>
                </a:solidFill>
              </a:rPr>
              <a:t>stage of gestation </a:t>
            </a:r>
            <a:r>
              <a:rPr lang="en-GB" dirty="0" smtClean="0"/>
              <a:t>and the </a:t>
            </a:r>
            <a:r>
              <a:rPr lang="en-GB" b="1" u="sng" dirty="0" smtClean="0">
                <a:solidFill>
                  <a:srgbClr val="00CC99"/>
                </a:solidFill>
              </a:rPr>
              <a:t>sex </a:t>
            </a:r>
            <a:r>
              <a:rPr lang="en-GB" dirty="0" smtClean="0"/>
              <a:t>of the foetus.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3225425"/>
            <a:ext cx="5159529" cy="2924944"/>
          </a:xfrm>
          <a:prstGeom prst="rect">
            <a:avLst/>
          </a:prstGeom>
        </p:spPr>
      </p:pic>
      <p:pic>
        <p:nvPicPr>
          <p:cNvPr id="10242" name="Picture 2" descr="Image result for ultras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5" y="3225426"/>
            <a:ext cx="4714395" cy="26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651102" y="1"/>
            <a:ext cx="4270258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43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foetal development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Chorionic villus sampling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Test: 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prenatal test that </a:t>
            </a:r>
            <a:r>
              <a:rPr lang="en-GB" b="1" u="sng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diagnoses </a:t>
            </a:r>
            <a:r>
              <a:rPr lang="en-GB" b="1" u="sng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abnormalities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such as Down syndrome.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CVS test passes through the </a:t>
            </a:r>
            <a:r>
              <a:rPr lang="en-GB" b="1" u="sng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vagina, cervix and uterus.</a:t>
            </a:r>
            <a:endParaRPr lang="en-GB" b="1" u="sng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651102" y="1"/>
            <a:ext cx="4270258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97" y="3433762"/>
            <a:ext cx="6874199" cy="276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5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 healthy foetus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56" y="1094681"/>
            <a:ext cx="10972800" cy="531098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u="sng" dirty="0">
                <a:solidFill>
                  <a:srgbClr val="FF3399"/>
                </a:solidFill>
              </a:rPr>
              <a:t>mother’s lifestyle </a:t>
            </a:r>
            <a:r>
              <a:rPr lang="en-GB" dirty="0"/>
              <a:t>can affect the developing </a:t>
            </a:r>
            <a:r>
              <a:rPr lang="en-GB" dirty="0" smtClean="0"/>
              <a:t>foetus.</a:t>
            </a:r>
            <a:r>
              <a:rPr lang="en-GB" dirty="0"/>
              <a:t> 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is because </a:t>
            </a:r>
            <a:r>
              <a:rPr lang="en-GB" b="1" u="sng" dirty="0" smtClean="0">
                <a:solidFill>
                  <a:srgbClr val="FF3399"/>
                </a:solidFill>
              </a:rPr>
              <a:t>the </a:t>
            </a:r>
            <a:r>
              <a:rPr lang="en-GB" b="1" u="sng" dirty="0">
                <a:solidFill>
                  <a:srgbClr val="FF3399"/>
                </a:solidFill>
              </a:rPr>
              <a:t>placenta lets substances pass </a:t>
            </a:r>
            <a:r>
              <a:rPr lang="en-GB" dirty="0"/>
              <a:t>between the </a:t>
            </a:r>
            <a:r>
              <a:rPr lang="en-GB" dirty="0" smtClean="0"/>
              <a:t>mother’s blood and the foetus’s blood. 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FF3399"/>
                </a:solidFill>
              </a:rPr>
              <a:t>Some viruses, alcohol and chemicals </a:t>
            </a:r>
            <a:r>
              <a:rPr lang="en-GB" dirty="0" smtClean="0"/>
              <a:t>from cigarettes can pass from the mother to foetus via the placenta.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u="sng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3750172"/>
            <a:ext cx="4292600" cy="2513905"/>
          </a:xfrm>
          <a:prstGeom prst="rect">
            <a:avLst/>
          </a:prstGeom>
        </p:spPr>
      </p:pic>
      <p:pic>
        <p:nvPicPr>
          <p:cNvPr id="7170" name="Picture 2" descr="Image result for healthy fe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56" y="4293096"/>
            <a:ext cx="5359400" cy="24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80" y="0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Smoking and gestation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a mother smokes during pregnancy it can be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to the foetus</a:t>
            </a:r>
            <a:r>
              <a:rPr lang="en-GB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Smoking </a:t>
            </a:r>
            <a:r>
              <a:rPr lang="en-GB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the amount of oxygen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bloodstream, which can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the foetus from getting enough oxygen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lead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a </a:t>
            </a:r>
            <a:r>
              <a:rPr lang="en-GB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birth weight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cause a premature </a:t>
            </a:r>
            <a:r>
              <a:rPr lang="en-GB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(when a baby is born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small and too early).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7651102" y="1"/>
            <a:ext cx="4270258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21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t="11734" r="26997" b="12245"/>
          <a:stretch/>
        </p:blipFill>
        <p:spPr bwMode="auto">
          <a:xfrm>
            <a:off x="2724539" y="597159"/>
            <a:ext cx="5934269" cy="556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2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Alcohol, drugs and Pregnancy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mother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drinks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alcohol or takes certain  illegal drugs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during gestation, the foetus could have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damage.</a:t>
            </a:r>
          </a:p>
          <a:p>
            <a:pPr marL="0" indent="0">
              <a:buNone/>
            </a:pPr>
            <a:endParaRPr lang="en-GB" b="1" u="sng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Doctors need to take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precaution when prescribing certain drugs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pregnant women, as it can harm the foetus. </a:t>
            </a:r>
          </a:p>
          <a:p>
            <a:pPr marL="0" indent="0">
              <a:buNone/>
            </a:pPr>
            <a:endParaRPr lang="en-GB" altLang="en-US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97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Viruses and Pregnancy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mother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infected with certain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viruses,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these can be passed on to the foetus.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GB" b="1" u="sng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rubella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cause the foetus to become deformed. </a:t>
            </a:r>
          </a:p>
          <a:p>
            <a:pPr marL="0" indent="0">
              <a:buNone/>
            </a:pPr>
            <a:endParaRPr lang="en-GB" altLang="en-US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4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Giving birth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6918" y="1628801"/>
            <a:ext cx="75967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GB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weeks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of gestation, the baby  is ready to be born. At this point</a:t>
            </a:r>
            <a:r>
              <a:rPr lang="en-GB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head usually lies just above the cervix.</a:t>
            </a:r>
          </a:p>
        </p:txBody>
      </p:sp>
      <p:pic>
        <p:nvPicPr>
          <p:cNvPr id="10247" name="Picture 7" descr="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89" y="3429001"/>
            <a:ext cx="3492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8" y="303238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3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032" y="1772816"/>
            <a:ext cx="5198368" cy="4353347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GB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Birth begins with </a:t>
            </a:r>
            <a:r>
              <a:rPr lang="en-GB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contractions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uterus wall, which gradually become </a:t>
            </a:r>
            <a:r>
              <a:rPr lang="en-GB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and more frequent</a:t>
            </a:r>
            <a:r>
              <a:rPr lang="en-GB" alt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start of </a:t>
            </a:r>
            <a:r>
              <a:rPr lang="en-GB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labour.</a:t>
            </a:r>
          </a:p>
          <a:p>
            <a:pPr>
              <a:spcBef>
                <a:spcPct val="50000"/>
              </a:spcBef>
              <a:buNone/>
            </a:pPr>
            <a:endParaRPr lang="en-GB" altLang="en-US" sz="28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6" name="Picture 2" descr="http://planetldl.com/wp-content/uploads/2011/12/19184.jpg"/>
          <p:cNvPicPr>
            <a:picLocks noChangeAspect="1" noChangeArrowheads="1"/>
          </p:cNvPicPr>
          <p:nvPr/>
        </p:nvPicPr>
        <p:blipFill rotWithShape="1">
          <a:blip r:embed="rId3" cstate="print"/>
          <a:srcRect b="15857"/>
          <a:stretch/>
        </p:blipFill>
        <p:spPr bwMode="auto">
          <a:xfrm>
            <a:off x="0" y="1772816"/>
            <a:ext cx="6672064" cy="3744416"/>
          </a:xfrm>
          <a:prstGeom prst="rect">
            <a:avLst/>
          </a:prstGeom>
          <a:noFill/>
        </p:spPr>
      </p:pic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83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14063" r="24158" b="13802"/>
          <a:stretch/>
        </p:blipFill>
        <p:spPr bwMode="auto">
          <a:xfrm>
            <a:off x="2600523" y="3000374"/>
            <a:ext cx="66675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mtClean="0">
                <a:hlinkClick r:id="rId4"/>
              </a:rPr>
              <a:t>https://www.twig-world.com/film/glossary/pregnancy-269/</a:t>
            </a:r>
            <a:endParaRPr lang="en-GB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Watch the video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27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972" y="917848"/>
            <a:ext cx="4608512" cy="460851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GB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Eventually the contractions cause the </a:t>
            </a:r>
            <a:r>
              <a:rPr lang="en-GB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amnion to break </a:t>
            </a:r>
            <a:r>
              <a:rPr lang="en-GB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fluid is released from the vagina.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contractions get even more powerful </a:t>
            </a:r>
          </a:p>
          <a:p>
            <a:pPr>
              <a:spcBef>
                <a:spcPct val="50000"/>
              </a:spcBef>
              <a:buNone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cervix then </a:t>
            </a:r>
            <a:r>
              <a:rPr lang="en-GB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widens and dilates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(open), ready for the baby to come out</a:t>
            </a:r>
            <a:r>
              <a:rPr lang="en-GB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" name="Picture 2" descr="http://img.webmd.com/dtmcms/live/webmd/consumer_assets/site_images/media/medical/hw/h9991589_001.jpg"/>
          <p:cNvPicPr>
            <a:picLocks noChangeAspect="1" noChangeArrowheads="1"/>
          </p:cNvPicPr>
          <p:nvPr/>
        </p:nvPicPr>
        <p:blipFill rotWithShape="1">
          <a:blip r:embed="rId3" cstate="print"/>
          <a:srcRect r="11511" b="6916"/>
          <a:stretch/>
        </p:blipFill>
        <p:spPr bwMode="auto">
          <a:xfrm>
            <a:off x="-167" y="1772816"/>
            <a:ext cx="7344139" cy="3753544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752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075" y="1628800"/>
            <a:ext cx="5184576" cy="460851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cervix has fully dilated (opened) to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10cm,</a:t>
            </a:r>
            <a:r>
              <a:rPr lang="en-GB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woman has strong contractions in the uterus and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pushes the baby out through the vagina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usually head first. 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5602" name="Picture 2" descr="http://www.popout.me/storage/AnteriorUpright.JPG?__SQUARESPACE_CACHEVERSION=13274879726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445" y="1628800"/>
            <a:ext cx="5184576" cy="460152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59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128" y="1600201"/>
            <a:ext cx="4334272" cy="4525963"/>
          </a:xfrm>
        </p:spPr>
        <p:txBody>
          <a:bodyPr/>
          <a:lstStyle/>
          <a:p>
            <a:r>
              <a:rPr lang="en-GB" dirty="0" smtClean="0"/>
              <a:t>The umbilical cord is tied and cut, leaving a ‘belly button</a:t>
            </a:r>
            <a:r>
              <a:rPr lang="en-GB" dirty="0" smtClean="0">
                <a:solidFill>
                  <a:srgbClr val="000066"/>
                </a:solidFill>
              </a:rPr>
              <a:t>’ </a:t>
            </a:r>
            <a:r>
              <a:rPr lang="en-GB" b="1" u="sng" dirty="0" smtClean="0">
                <a:solidFill>
                  <a:srgbClr val="FF0000"/>
                </a:solidFill>
              </a:rPr>
              <a:t>(naval).</a:t>
            </a:r>
          </a:p>
        </p:txBody>
      </p:sp>
      <p:pic>
        <p:nvPicPr>
          <p:cNvPr id="23554" name="Picture 2" descr="http://4.bp.blogspot.com/-8XCIIGj018s/TmQuljE_G8I/AAAAAAAAAjc/edGCsr0jXtI/s1600/clamping-the-umblical-c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1" y="2170993"/>
            <a:ext cx="6775527" cy="338437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5175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smtClean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03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600201"/>
            <a:ext cx="10670976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After a approximately 30 minutes, the </a:t>
            </a:r>
            <a:r>
              <a:rPr lang="en-GB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placenta detaches </a:t>
            </a:r>
            <a:r>
              <a:rPr lang="en-GB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uterus wall</a:t>
            </a:r>
            <a:r>
              <a:rPr lang="en-GB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is pushed out of the vagina. This is called   the </a:t>
            </a:r>
            <a:r>
              <a:rPr lang="en-GB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afterbirth.</a:t>
            </a:r>
            <a:endParaRPr lang="en-GB" alt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endParaRPr lang="en-GB" b="1" u="sng" dirty="0">
              <a:latin typeface="Arial Rounded MT Bold" panose="020F0704030504030204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75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5738"/>
            <a:ext cx="12192000" cy="1163638"/>
          </a:xfrm>
        </p:spPr>
        <p:txBody>
          <a:bodyPr/>
          <a:lstStyle/>
          <a:p>
            <a:pPr eaLnBrk="1" hangingPunct="1"/>
            <a:r>
              <a:rPr lang="en-GB" alt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After birth a baby needs feeding…????</a:t>
            </a:r>
            <a:endParaRPr lang="en-US" alt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930"/>
            <a:ext cx="12192000" cy="11636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After birth a baby needs feeding…</a:t>
            </a:r>
            <a:endParaRPr lang="en-US" altLang="en-US" sz="3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12192000" cy="616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Breasts contain _______ glands that produce milk.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mother’s milk provides ________ for the new born baby as well as protection from infection because it also contains _________.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 few months the baby can start eating ___________ foods.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	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Key words: 		    mammary 		semi-solid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				nutrients		antibodies</a:t>
            </a:r>
            <a:endParaRPr lang="en-US" alt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and complete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72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930"/>
            <a:ext cx="12192000" cy="11636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After birth a baby needs feeding…</a:t>
            </a:r>
            <a:endParaRPr lang="en-US" altLang="en-US" sz="3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12192000" cy="616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Breasts contain _______ glands that produce milk.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mother’s milk provides ________ for the new born baby as well as protection from infection because it also contains _________.</a:t>
            </a:r>
          </a:p>
          <a:p>
            <a:pPr eaLnBrk="1" hangingPunct="1">
              <a:lnSpc>
                <a:spcPct val="80000"/>
              </a:lnSpc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After a few months the baby can start eating _______ foods.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	</a:t>
            </a:r>
            <a:r>
              <a:rPr lang="en-GB" alt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Key words: 		    mammary 		semi-solid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				nutrients		antibodies</a:t>
            </a:r>
            <a:endParaRPr lang="en-US" alt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131697" y="2334568"/>
            <a:ext cx="1681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antibodies</a:t>
            </a:r>
            <a:endParaRPr lang="en-US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22890" y="1079107"/>
            <a:ext cx="1561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mammary</a:t>
            </a:r>
            <a:endParaRPr lang="en-US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4536" y="1982140"/>
            <a:ext cx="1511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Comic Sans MS" pitchFamily="66" charset="0"/>
              </a:rPr>
              <a:t>nutrients</a:t>
            </a:r>
            <a:endParaRPr lang="en-US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3983766" y="28266"/>
            <a:ext cx="7647492" cy="454360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sz="2800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Use green pens to correct your work</a:t>
            </a:r>
            <a:endParaRPr lang="en-GB" altLang="en-US" sz="28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290761" y="3345385"/>
            <a:ext cx="1745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Semi-solid</a:t>
            </a:r>
            <a:endParaRPr lang="en-US" alt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Recall the names of substances in a mother’s blood that may harm a developing foetus and correctly use the term: </a:t>
            </a:r>
            <a:r>
              <a:rPr lang="en-GB" altLang="en-US" sz="2800" smtClean="0">
                <a:solidFill>
                  <a:srgbClr val="636825"/>
                </a:solidFill>
              </a:rPr>
              <a:t>premature baby</a:t>
            </a:r>
            <a:r>
              <a:rPr lang="en-GB" altLang="en-US" sz="2800" smtClean="0"/>
              <a:t>.</a:t>
            </a:r>
          </a:p>
          <a:p>
            <a:pPr marL="542925" lvl="1" indent="-357188" eaLnBrk="1" hangingPunct="1"/>
            <a:r>
              <a:rPr lang="en-GB" altLang="en-US" sz="2800" smtClean="0"/>
              <a:t>Recall when human babies change their diet and correctly use the term: </a:t>
            </a:r>
            <a:r>
              <a:rPr lang="en-GB" altLang="en-US" sz="2800" smtClean="0">
                <a:solidFill>
                  <a:srgbClr val="636825"/>
                </a:solidFill>
              </a:rPr>
              <a:t>mammary gland</a:t>
            </a:r>
            <a:r>
              <a:rPr lang="en-GB" altLang="en-US" sz="2800" smtClean="0"/>
              <a:t>.</a:t>
            </a:r>
          </a:p>
          <a:p>
            <a:pPr marL="542925" lvl="1" indent="-357188" eaLnBrk="1" hangingPunct="1"/>
            <a:r>
              <a:rPr lang="en-GB" altLang="en-US" sz="2800" smtClean="0"/>
              <a:t>List the main stages in giving birth in humans.</a:t>
            </a:r>
          </a:p>
          <a:p>
            <a:pPr marL="542925" lvl="1" indent="-357188" eaLnBrk="1" hangingPunct="1"/>
            <a:r>
              <a:rPr lang="en-GB" altLang="en-US" sz="2800" smtClean="0"/>
              <a:t>Recall the length of the gestation period in humans and correctly use the term: </a:t>
            </a:r>
            <a:r>
              <a:rPr lang="en-GB" altLang="en-US" sz="2800" smtClean="0">
                <a:solidFill>
                  <a:srgbClr val="636825"/>
                </a:solidFill>
              </a:rPr>
              <a:t>gestation period</a:t>
            </a:r>
            <a:r>
              <a:rPr lang="en-GB" altLang="en-US" sz="2800" smtClean="0"/>
              <a:t>.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8698450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Identify stages of growth from embryo to newborn baby and recall how these stages can be checked.</a:t>
            </a:r>
          </a:p>
          <a:p>
            <a:pPr marL="542925" lvl="1" indent="-357188" eaLnBrk="1" hangingPunct="1"/>
            <a:r>
              <a:rPr lang="en-GB" altLang="en-US" sz="2800" smtClean="0"/>
              <a:t>Describe what happens during labour and birth in humans.</a:t>
            </a:r>
          </a:p>
          <a:p>
            <a:pPr marL="542925" lvl="1" indent="-357188" eaLnBrk="1" hangingPunct="1"/>
            <a:r>
              <a:rPr lang="en-GB" altLang="en-US" sz="2800" smtClean="0"/>
              <a:t>Describe why breast milk is best for newborn babies.</a:t>
            </a:r>
          </a:p>
          <a:p>
            <a:pPr marL="542925" lvl="1" indent="-357188" eaLnBrk="1" hangingPunct="1"/>
            <a:r>
              <a:rPr lang="en-GB" altLang="en-US" sz="2800" smtClean="0"/>
              <a:t>Describe the effects of some substances that may harm a developing foetus.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50692256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40" y="1844710"/>
            <a:ext cx="10943167" cy="1800225"/>
          </a:xfrm>
        </p:spPr>
        <p:txBody>
          <a:bodyPr/>
          <a:lstStyle/>
          <a:p>
            <a:pPr marL="542925" lvl="1" indent="-357188" eaLnBrk="1" hangingPunct="1"/>
            <a:r>
              <a:rPr lang="en-GB" altLang="en-US" sz="2800" smtClean="0"/>
              <a:t>Explain why ultrasound scans are used during pregnancy.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06593075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Gestation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Gestation, often called pregnancy, is the </a:t>
            </a:r>
            <a:r>
              <a:rPr lang="en-GB" sz="3200" b="1" u="sng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from fertilisation to birth.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humans, gestation lasts approximately </a:t>
            </a:r>
            <a:r>
              <a:rPr lang="en-GB" sz="3200" b="1" u="sng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months or 40 weeks. </a:t>
            </a:r>
            <a:endParaRPr lang="en-GB" sz="3200" b="1" u="sng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notes below.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11384" r="25183" b="12760"/>
          <a:stretch/>
        </p:blipFill>
        <p:spPr bwMode="auto">
          <a:xfrm>
            <a:off x="6350876" y="1028700"/>
            <a:ext cx="557048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5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>
                <a:latin typeface="Arial" charset="0"/>
              </a:rPr>
              <a:t>Thinking skills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3600" smtClean="0">
                <a:latin typeface="Arial" charset="0"/>
              </a:rPr>
              <a:t>Gestation and birth</a:t>
            </a:r>
            <a:endParaRPr lang="en-US" altLang="en-US" sz="3600" smtClean="0">
              <a:latin typeface="Arial" charset="0"/>
            </a:endParaRP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1355800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762005"/>
            <a:ext cx="10972800" cy="72072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Which is the odd one out in this list?</a:t>
            </a:r>
          </a:p>
        </p:txBody>
      </p:sp>
      <p:sp>
        <p:nvSpPr>
          <p:cNvPr id="120835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1665291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228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820738" indent="-28575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228725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636713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057400" indent="-228600" defTabSz="522288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146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29718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4290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8862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Carbon dioxide       Oxygen       Alcohol       Heroin</a:t>
            </a:r>
          </a:p>
        </p:txBody>
      </p:sp>
      <p:sp>
        <p:nvSpPr>
          <p:cNvPr id="12083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2083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0649808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762005"/>
            <a:ext cx="10972800" cy="72072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Which is the odd one out in this list?</a:t>
            </a:r>
          </a:p>
        </p:txBody>
      </p:sp>
      <p:sp>
        <p:nvSpPr>
          <p:cNvPr id="112643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2386013"/>
            <a:ext cx="1094316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1338" indent="-54133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1006475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4144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82245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230438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687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144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602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4059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Carbon dioxide is made by the foetus.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Oxygen is not dangerous to the foetus.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Oxygen is needed by the foetus.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Heroin is illegal.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7" y="1665291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228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820738" indent="-28575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228725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636713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057400" indent="-228600" defTabSz="522288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146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29718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4290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8862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Carbon dioxide       Oxygen       Alcohol       Heroin</a:t>
            </a:r>
          </a:p>
        </p:txBody>
      </p:sp>
      <p:sp>
        <p:nvSpPr>
          <p:cNvPr id="11264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4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5365805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6"/>
                  </p:tgtEl>
                </p:cond>
              </p:nextCondLst>
            </p:seq>
          </p:childTnLst>
        </p:cTn>
      </p:par>
    </p:tnLst>
    <p:bldLst>
      <p:bldP spid="61443" grpId="0" build="p"/>
      <p:bldP spid="1126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762005"/>
            <a:ext cx="10972800" cy="72072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Which is the odd one out in this list?</a:t>
            </a:r>
          </a:p>
        </p:txBody>
      </p:sp>
      <p:sp>
        <p:nvSpPr>
          <p:cNvPr id="119811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1665291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228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820738" indent="-28575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228725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636713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057400" indent="-228600" defTabSz="522288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146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29718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4290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8862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Embryo        Amniotic fluid        Placenta</a:t>
            </a:r>
          </a:p>
        </p:txBody>
      </p:sp>
      <p:sp>
        <p:nvSpPr>
          <p:cNvPr id="1198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9815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8483597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762005"/>
            <a:ext cx="10972800" cy="72072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Which is the odd one out in this list?</a:t>
            </a:r>
          </a:p>
        </p:txBody>
      </p:sp>
      <p:sp>
        <p:nvSpPr>
          <p:cNvPr id="114691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2386014"/>
            <a:ext cx="1094316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1338" indent="-54133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1006475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4144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82245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230438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687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144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602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4059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The placenta is the only organ.</a:t>
            </a:r>
          </a:p>
          <a:p>
            <a:pPr fontAlgn="base">
              <a:spcAft>
                <a:spcPct val="0"/>
              </a:spcAft>
            </a:pPr>
            <a:endParaRPr lang="en-GB" altLang="en-US" sz="140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The amniotic fluid is the only liquid.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7" y="1665291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2288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820738" indent="-28575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228725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636713" indent="-228600" defTabSz="522288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057400" indent="-228600" defTabSz="522288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146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29718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4290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8862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Embryo        Amniotic fluid        Placenta</a:t>
            </a:r>
          </a:p>
        </p:txBody>
      </p:sp>
      <p:sp>
        <p:nvSpPr>
          <p:cNvPr id="1146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469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306170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4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694"/>
                  </p:tgtEl>
                </p:cond>
              </p:nextCondLst>
            </p:seq>
          </p:childTnLst>
        </p:cTn>
      </p:par>
    </p:tnLst>
    <p:bldLst>
      <p:bldP spid="61443" grpId="0" build="p"/>
      <p:bldP spid="1146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762005"/>
            <a:ext cx="109728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 smtClean="0"/>
              <a:t>Consider any questions which might have the following answer:</a:t>
            </a:r>
          </a:p>
        </p:txBody>
      </p:sp>
      <p:sp>
        <p:nvSpPr>
          <p:cNvPr id="118787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334437" y="1665288"/>
            <a:ext cx="10943167" cy="647700"/>
          </a:xfrm>
        </p:spPr>
        <p:txBody>
          <a:bodyPr lIns="91440"/>
          <a:lstStyle/>
          <a:p>
            <a:pPr marL="444500" indent="0"/>
            <a:r>
              <a:rPr lang="en-GB" altLang="en-US" sz="2800" smtClean="0"/>
              <a:t>Placenta</a:t>
            </a:r>
          </a:p>
        </p:txBody>
      </p:sp>
      <p:sp>
        <p:nvSpPr>
          <p:cNvPr id="1187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879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0142276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3" y="762005"/>
            <a:ext cx="109728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 smtClean="0"/>
              <a:t>Consider any questions which might have the following answer:</a:t>
            </a:r>
          </a:p>
        </p:txBody>
      </p:sp>
      <p:sp>
        <p:nvSpPr>
          <p:cNvPr id="110595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334437" y="1665288"/>
            <a:ext cx="10943167" cy="647700"/>
          </a:xfrm>
        </p:spPr>
        <p:txBody>
          <a:bodyPr lIns="91440"/>
          <a:lstStyle/>
          <a:p>
            <a:pPr marL="444500" indent="0"/>
            <a:r>
              <a:rPr lang="en-GB" altLang="en-US" sz="2800" smtClean="0"/>
              <a:t>Placenta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5" y="2386013"/>
            <a:ext cx="10945284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324643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365442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406241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4470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4927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5384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5842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6299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600" smtClean="0">
                <a:solidFill>
                  <a:srgbClr val="000000"/>
                </a:solidFill>
                <a:cs typeface="Arial" charset="0"/>
              </a:rPr>
              <a:t>What is the name of the organ that transfers oxygen to the foetus and carbon dioxide away from the foetus?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600" smtClean="0">
                <a:solidFill>
                  <a:srgbClr val="000000"/>
                </a:solidFill>
                <a:cs typeface="Arial" charset="0"/>
              </a:rPr>
              <a:t>What is the name of the organ that comes out of the vagina in the afterbirth?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600" smtClean="0">
                <a:solidFill>
                  <a:srgbClr val="000000"/>
                </a:solidFill>
                <a:cs typeface="Arial" charset="0"/>
              </a:rPr>
              <a:t>What organ does an embryo grow into the uterus lining?</a:t>
            </a:r>
          </a:p>
        </p:txBody>
      </p:sp>
      <p:sp>
        <p:nvSpPr>
          <p:cNvPr id="1105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059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10268128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</p:childTnLst>
        </p:cTn>
      </p:par>
    </p:tnLst>
    <p:bldLst>
      <p:bldP spid="2" grpId="0" build="p"/>
      <p:bldP spid="1105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7" y="762005"/>
            <a:ext cx="11233151" cy="720725"/>
          </a:xfrm>
        </p:spPr>
        <p:txBody>
          <a:bodyPr/>
          <a:lstStyle/>
          <a:p>
            <a:pPr eaLnBrk="1" hangingPunct="1"/>
            <a:r>
              <a:rPr lang="en-GB" altLang="en-US" sz="2600" smtClean="0"/>
              <a:t>Consider all the possible answers to this statement:</a:t>
            </a:r>
          </a:p>
        </p:txBody>
      </p:sp>
      <p:sp>
        <p:nvSpPr>
          <p:cNvPr id="117763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1665291"/>
            <a:ext cx="11233151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A woman is not feeding her baby on breast milk.</a:t>
            </a:r>
          </a:p>
        </p:txBody>
      </p:sp>
      <p:sp>
        <p:nvSpPr>
          <p:cNvPr id="11776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776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684874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6" y="762005"/>
            <a:ext cx="11330517" cy="720725"/>
          </a:xfrm>
        </p:spPr>
        <p:txBody>
          <a:bodyPr/>
          <a:lstStyle/>
          <a:p>
            <a:pPr eaLnBrk="1" hangingPunct="1"/>
            <a:r>
              <a:rPr lang="en-GB" altLang="en-US" sz="2600" smtClean="0"/>
              <a:t>Consider all the possible answers to this statement:</a:t>
            </a:r>
          </a:p>
        </p:txBody>
      </p:sp>
      <p:sp>
        <p:nvSpPr>
          <p:cNvPr id="111619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2528892"/>
            <a:ext cx="1094316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Her baby is now eating semi-solid food.</a:t>
            </a:r>
          </a:p>
          <a:p>
            <a:pPr fontAlgn="base">
              <a:spcAft>
                <a:spcPct val="0"/>
              </a:spcAft>
            </a:pPr>
            <a:endParaRPr lang="en-GB" altLang="en-US" sz="140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She has no milk.</a:t>
            </a:r>
          </a:p>
          <a:p>
            <a:pPr fontAlgn="base">
              <a:spcAft>
                <a:spcPct val="0"/>
              </a:spcAft>
            </a:pPr>
            <a:endParaRPr lang="en-GB" altLang="en-US" sz="140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800" smtClean="0">
                <a:solidFill>
                  <a:srgbClr val="000000"/>
                </a:solidFill>
                <a:cs typeface="Arial" charset="0"/>
              </a:rPr>
              <a:t>Breastfeeding is painful.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6" y="1665291"/>
            <a:ext cx="1133051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A woman is not feeding her baby on breast milk.</a:t>
            </a:r>
          </a:p>
        </p:txBody>
      </p:sp>
      <p:sp>
        <p:nvSpPr>
          <p:cNvPr id="111623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16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3395606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1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3"/>
                  </p:tgtEl>
                </p:cond>
              </p:nextCondLst>
            </p:seq>
          </p:childTnLst>
        </p:cTn>
      </p:par>
    </p:tnLst>
    <p:bldLst>
      <p:bldP spid="61443" grpId="0" build="p"/>
      <p:bldP spid="1116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6" y="762005"/>
            <a:ext cx="11330517" cy="720725"/>
          </a:xfrm>
        </p:spPr>
        <p:txBody>
          <a:bodyPr/>
          <a:lstStyle/>
          <a:p>
            <a:pPr eaLnBrk="1" hangingPunct="1"/>
            <a:r>
              <a:rPr lang="en-GB" altLang="en-US" sz="2600" smtClean="0"/>
              <a:t>Consider all the possible answers to this statement:</a:t>
            </a:r>
          </a:p>
        </p:txBody>
      </p:sp>
      <p:sp>
        <p:nvSpPr>
          <p:cNvPr id="116739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1665291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A woman finds it difficult to become pregnant.</a:t>
            </a:r>
          </a:p>
        </p:txBody>
      </p:sp>
      <p:sp>
        <p:nvSpPr>
          <p:cNvPr id="1167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6743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24421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16744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29279307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study.com/academy/lesson/comparing-life-cycles-of-mammals-lesson-for-kids.html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314" name="Picture 2" descr="Image result for mammal gestation peri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4" y="328612"/>
            <a:ext cx="36353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436" y="762005"/>
            <a:ext cx="11330517" cy="720725"/>
          </a:xfrm>
        </p:spPr>
        <p:txBody>
          <a:bodyPr/>
          <a:lstStyle/>
          <a:p>
            <a:pPr eaLnBrk="1" hangingPunct="1"/>
            <a:r>
              <a:rPr lang="en-GB" altLang="en-US" sz="2600" smtClean="0"/>
              <a:t>Consider all the possible answers to this statement:</a:t>
            </a:r>
          </a:p>
        </p:txBody>
      </p:sp>
      <p:sp>
        <p:nvSpPr>
          <p:cNvPr id="115715" name="Rectangle 5"/>
          <p:cNvSpPr txBox="1">
            <a:spLocks noGrp="1" noChangeArrowheads="1"/>
          </p:cNvSpPr>
          <p:nvPr/>
        </p:nvSpPr>
        <p:spPr bwMode="white">
          <a:xfrm>
            <a:off x="624421" y="6524630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334437" y="2386014"/>
            <a:ext cx="1094316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600" smtClean="0">
                <a:solidFill>
                  <a:srgbClr val="000000"/>
                </a:solidFill>
                <a:cs typeface="Arial" charset="0"/>
              </a:rPr>
              <a:t>She might have problems associated with her reproductive organs, e.g. not producing egg cells.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600" smtClean="0">
                <a:solidFill>
                  <a:srgbClr val="000000"/>
                </a:solidFill>
                <a:cs typeface="Arial" charset="0"/>
              </a:rPr>
              <a:t>There may be problems associated with her partner’s reproductive organs, e.g. not producing any/enough sperm cells.</a:t>
            </a:r>
          </a:p>
          <a:p>
            <a:pPr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600" smtClean="0">
                <a:solidFill>
                  <a:srgbClr val="000000"/>
                </a:solidFill>
                <a:cs typeface="Arial" charset="0"/>
              </a:rPr>
              <a:t>She might be having sex during the wrong time of her cycle for her to conceive.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334437" y="1665291"/>
            <a:ext cx="109431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63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636825"/>
                </a:solidFill>
                <a:latin typeface="Arial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636825"/>
                </a:solidFill>
                <a:latin typeface="Arial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636825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2800" smtClean="0">
                <a:cs typeface="Arial" charset="0"/>
              </a:rPr>
              <a:t>A woman finds it difficult to become pregnant.</a:t>
            </a:r>
          </a:p>
        </p:txBody>
      </p:sp>
      <p:sp>
        <p:nvSpPr>
          <p:cNvPr id="1157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976787" y="4941888"/>
            <a:ext cx="2829983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572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24421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15721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976787" y="5661030"/>
            <a:ext cx="2829983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1677784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5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18"/>
                  </p:tgtEl>
                </p:cond>
              </p:nextCondLst>
            </p:seq>
          </p:childTnLst>
        </p:cTn>
      </p:par>
    </p:tnLst>
    <p:bldLst>
      <p:bldP spid="61443" grpId="0" build="p"/>
      <p:bldP spid="1157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"/>
            <a:ext cx="10515600" cy="1325563"/>
          </a:xfrm>
        </p:spPr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175"/>
            <a:ext cx="12192000" cy="5396269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en-GB" altLang="en-US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earliest stages of development, a human baby is called an </a:t>
            </a:r>
            <a:r>
              <a:rPr lang="en-GB" altLang="en-US" b="1" u="sng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embryo. </a:t>
            </a:r>
          </a:p>
          <a:p>
            <a:pPr marL="0" indent="0" eaLnBrk="0" hangingPunct="0">
              <a:buNone/>
            </a:pPr>
            <a:r>
              <a:rPr lang="en-GB" altLang="en-US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0" hangingPunct="0">
              <a:buNone/>
            </a:pPr>
            <a:r>
              <a:rPr lang="en-GB" altLang="en-US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first eight weeks of </a:t>
            </a:r>
            <a:r>
              <a:rPr lang="en-GB" altLang="en-US" dirty="0" smtClean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pregnancy, a </a:t>
            </a:r>
            <a:r>
              <a:rPr lang="en-GB" altLang="en-US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embryo is then called a </a:t>
            </a:r>
            <a:r>
              <a:rPr lang="en-GB" altLang="en-US" b="1" u="sng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foetus.</a:t>
            </a:r>
            <a:endParaRPr lang="en-GB" altLang="en-US" b="1" u="sng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en-GB" altLang="en-US" sz="1800" dirty="0">
              <a:solidFill>
                <a:srgbClr val="01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en-GB" altLang="en-US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stage the </a:t>
            </a:r>
            <a:r>
              <a:rPr lang="en-GB" altLang="en-US" dirty="0" smtClean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foetus </a:t>
            </a:r>
            <a:r>
              <a:rPr lang="en-GB" altLang="en-US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all the main human </a:t>
            </a:r>
            <a:r>
              <a:rPr lang="en-GB" altLang="en-US" dirty="0" smtClean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features, including </a:t>
            </a:r>
            <a:r>
              <a:rPr lang="en-GB" altLang="en-US" b="1" u="sng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organs.</a:t>
            </a:r>
            <a:endParaRPr lang="en-GB" altLang="en-US" b="1" u="sng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5934269" y="1"/>
            <a:ext cx="5987091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notes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5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989" r:id="rId2" imgW="1828800" imgH="1828800"/>
        </mc:Choice>
        <mc:Fallback>
          <p:control r:id="rId2" imgW="1828800" imgH="1828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7750" y="15494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639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Gestation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3013" r:id="rId2" imgW="1828800" imgH="1828800"/>
        </mc:Choice>
        <mc:Fallback>
          <p:control r:id="rId2" imgW="1828800" imgH="18288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4050" y="1677988"/>
                  <a:ext cx="7153275" cy="5180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112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1571625" y="1"/>
            <a:ext cx="10349735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In your exercise books , match the description to the correct stage.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4037" r:id="rId2" imgW="8699400" imgH="5724360"/>
        </mc:Choice>
        <mc:Fallback>
          <p:control r:id="rId2" imgW="8699400" imgH="572436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954088"/>
                  <a:ext cx="8699500" cy="5903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430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Checking foetal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https://www.activeteachonline.com/product/view/id/295/page/34/mode/dps?modal=/</a:t>
            </a:r>
            <a:r>
              <a:rPr lang="en-GB" dirty="0" smtClean="0">
                <a:hlinkClick r:id="rId2"/>
              </a:rPr>
              <a:t>player/video/id/270275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10969" r="23555" b="12755"/>
          <a:stretch/>
        </p:blipFill>
        <p:spPr bwMode="auto">
          <a:xfrm>
            <a:off x="2846493" y="2985796"/>
            <a:ext cx="4170128" cy="358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651102" y="1"/>
            <a:ext cx="4270258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Watch the video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237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1530</Words>
  <Application>Microsoft Office PowerPoint</Application>
  <PresentationFormat>Custom</PresentationFormat>
  <Paragraphs>223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Office Theme</vt:lpstr>
      <vt:lpstr>5_Default Design</vt:lpstr>
      <vt:lpstr>4_Default Design</vt:lpstr>
      <vt:lpstr>3_Default Design</vt:lpstr>
      <vt:lpstr>6_Default Design</vt:lpstr>
      <vt:lpstr>7_Default Design</vt:lpstr>
      <vt:lpstr>8_Default Design</vt:lpstr>
      <vt:lpstr>9_Default Design</vt:lpstr>
      <vt:lpstr>2_Default Design</vt:lpstr>
      <vt:lpstr>10_Default Design</vt:lpstr>
      <vt:lpstr>11_Default Design</vt:lpstr>
      <vt:lpstr>12_Default Design</vt:lpstr>
      <vt:lpstr>13_Default Design</vt:lpstr>
      <vt:lpstr>14_Default Design</vt:lpstr>
      <vt:lpstr>PowerPoint Presentation</vt:lpstr>
      <vt:lpstr>Gestation</vt:lpstr>
      <vt:lpstr>Gestation </vt:lpstr>
      <vt:lpstr>PowerPoint Presentation</vt:lpstr>
      <vt:lpstr>Gestation</vt:lpstr>
      <vt:lpstr>Gestation</vt:lpstr>
      <vt:lpstr>Gestation</vt:lpstr>
      <vt:lpstr>PowerPoint Presentation</vt:lpstr>
      <vt:lpstr>Checking foetal development</vt:lpstr>
      <vt:lpstr>Checking foetal development</vt:lpstr>
      <vt:lpstr>Checking foetal development</vt:lpstr>
      <vt:lpstr>A healthy foetus</vt:lpstr>
      <vt:lpstr>Smoking and gestation</vt:lpstr>
      <vt:lpstr>PowerPoint Presentation</vt:lpstr>
      <vt:lpstr>Alcohol, drugs and Pregnancy</vt:lpstr>
      <vt:lpstr>Viruses and Pregnancy</vt:lpstr>
      <vt:lpstr>Giving birth</vt:lpstr>
      <vt:lpstr>Birth</vt:lpstr>
      <vt:lpstr>Birth</vt:lpstr>
      <vt:lpstr>Birth</vt:lpstr>
      <vt:lpstr>Birth</vt:lpstr>
      <vt:lpstr>PowerPoint Presentation</vt:lpstr>
      <vt:lpstr>Birth</vt:lpstr>
      <vt:lpstr>After birth a baby needs feeding…????</vt:lpstr>
      <vt:lpstr>After birth a baby needs feeding…</vt:lpstr>
      <vt:lpstr>After birth a baby needs feeding…</vt:lpstr>
      <vt:lpstr>Objectives</vt:lpstr>
      <vt:lpstr>Objectives</vt:lpstr>
      <vt:lpstr>Objectives</vt:lpstr>
      <vt:lpstr>Thinking skills</vt:lpstr>
      <vt:lpstr>Which is the odd one out in this list?</vt:lpstr>
      <vt:lpstr>Which is the odd one out in this list?</vt:lpstr>
      <vt:lpstr>Which is the odd one out in this list?</vt:lpstr>
      <vt:lpstr>Which is the odd one out in this list?</vt:lpstr>
      <vt:lpstr>Consider any questions which might have the following answer:</vt:lpstr>
      <vt:lpstr>Consider any questions which might have the following answer:</vt:lpstr>
      <vt:lpstr>Consider all the possible answers to this statement:</vt:lpstr>
      <vt:lpstr>Consider all the possible answers to this statement:</vt:lpstr>
      <vt:lpstr>Consider all the possible answers to this statement:</vt:lpstr>
      <vt:lpstr>Consider all the possible answers to this statement: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Emrith-Small</dc:creator>
  <cp:lastModifiedBy>Hanna Emrith-Small</cp:lastModifiedBy>
  <cp:revision>129</cp:revision>
  <dcterms:created xsi:type="dcterms:W3CDTF">2018-07-05T13:04:35Z</dcterms:created>
  <dcterms:modified xsi:type="dcterms:W3CDTF">2019-02-24T18:14:06Z</dcterms:modified>
</cp:coreProperties>
</file>