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theme/theme11.xml" ContentType="application/vnd.openxmlformats-officedocument.theme+xml"/>
  <Override PartName="/ppt/slideLayouts/slideLayout101.xml" ContentType="application/vnd.openxmlformats-officedocument.presentationml.slideLayout+xml"/>
  <Override PartName="/ppt/theme/theme12.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3.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4.xml" ContentType="application/vnd.openxmlformats-officedocument.theme+xml"/>
  <Override PartName="/ppt/slideLayouts/slideLayout12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6" r:id="rId5"/>
    <p:sldMasterId id="2147483711" r:id="rId6"/>
    <p:sldMasterId id="2147483747" r:id="rId7"/>
    <p:sldMasterId id="2147483684" r:id="rId8"/>
    <p:sldMasterId id="2147483660" r:id="rId9"/>
    <p:sldMasterId id="2147483771" r:id="rId10"/>
    <p:sldMasterId id="2147483786" r:id="rId11"/>
    <p:sldMasterId id="2147483801" r:id="rId12"/>
    <p:sldMasterId id="2147483803" r:id="rId13"/>
    <p:sldMasterId id="2147483805" r:id="rId14"/>
    <p:sldMasterId id="2147483807" r:id="rId15"/>
    <p:sldMasterId id="2147483809" r:id="rId16"/>
    <p:sldMasterId id="2147483822" r:id="rId17"/>
    <p:sldMasterId id="2147483834" r:id="rId18"/>
  </p:sldMasterIdLst>
  <p:notesMasterIdLst>
    <p:notesMasterId r:id="rId64"/>
  </p:notesMasterIdLst>
  <p:sldIdLst>
    <p:sldId id="256" r:id="rId19"/>
    <p:sldId id="309" r:id="rId20"/>
    <p:sldId id="310" r:id="rId21"/>
    <p:sldId id="311" r:id="rId22"/>
    <p:sldId id="306" r:id="rId23"/>
    <p:sldId id="318" r:id="rId24"/>
    <p:sldId id="322" r:id="rId25"/>
    <p:sldId id="320" r:id="rId26"/>
    <p:sldId id="321" r:id="rId27"/>
    <p:sldId id="307" r:id="rId28"/>
    <p:sldId id="319" r:id="rId29"/>
    <p:sldId id="308" r:id="rId30"/>
    <p:sldId id="270" r:id="rId31"/>
    <p:sldId id="305" r:id="rId32"/>
    <p:sldId id="313" r:id="rId33"/>
    <p:sldId id="316" r:id="rId34"/>
    <p:sldId id="317" r:id="rId35"/>
    <p:sldId id="312" r:id="rId36"/>
    <p:sldId id="314" r:id="rId37"/>
    <p:sldId id="326" r:id="rId38"/>
    <p:sldId id="327" r:id="rId39"/>
    <p:sldId id="331" r:id="rId40"/>
    <p:sldId id="332" r:id="rId41"/>
    <p:sldId id="333" r:id="rId42"/>
    <p:sldId id="334" r:id="rId43"/>
    <p:sldId id="335" r:id="rId44"/>
    <p:sldId id="328" r:id="rId45"/>
    <p:sldId id="329" r:id="rId46"/>
    <p:sldId id="330" r:id="rId47"/>
    <p:sldId id="323" r:id="rId48"/>
    <p:sldId id="324" r:id="rId49"/>
    <p:sldId id="325" r:id="rId50"/>
    <p:sldId id="277" r:id="rId51"/>
    <p:sldId id="337" r:id="rId52"/>
    <p:sldId id="336" r:id="rId53"/>
    <p:sldId id="338" r:id="rId54"/>
    <p:sldId id="339" r:id="rId55"/>
    <p:sldId id="340" r:id="rId56"/>
    <p:sldId id="304" r:id="rId57"/>
    <p:sldId id="279" r:id="rId58"/>
    <p:sldId id="280" r:id="rId59"/>
    <p:sldId id="281" r:id="rId60"/>
    <p:sldId id="282" r:id="rId61"/>
    <p:sldId id="263" r:id="rId62"/>
    <p:sldId id="264" r:id="rId6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916"/>
    <a:srgbClr val="009242"/>
    <a:srgbClr val="AD1E1E"/>
    <a:srgbClr val="E6E6E6"/>
    <a:srgbClr val="CC0000"/>
    <a:srgbClr val="FFCC00"/>
    <a:srgbClr val="CC99FF"/>
    <a:srgbClr val="CCECFF"/>
    <a:srgbClr val="66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0FED3-A591-4FBA-8D9B-D55FAC435158}" v="854" dt="2019-09-11T14:28:07.620"/>
    <p1510:client id="{D40A1F61-9119-B95B-539F-472BCB341E99}" v="16" dt="2019-09-11T13:55:34.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126"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theme" Target="theme/theme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11/09/2019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187686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70689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7765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3CDFC-0183-4459-B46C-F2EC9CD0E2F0}" type="slidenum">
              <a:rPr lang="en-GB">
                <a:solidFill>
                  <a:prstClr val="black"/>
                </a:solidFill>
              </a:rPr>
              <a:pPr/>
              <a:t>13</a:t>
            </a:fld>
            <a:endParaRPr lang="en-GB">
              <a:solidFill>
                <a:prstClr val="black"/>
              </a:solidFill>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47397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34797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37672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5.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9.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0.xml"/><Relationship Id="rId1" Type="http://schemas.openxmlformats.org/officeDocument/2006/relationships/audio" Target="../media/audio1.wav"/><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69A75CA1-3B8A-4BE1-8CF3-6B4C600040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21E3B9C6-8F4E-46E4-9BA7-8CF3A927303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AC4BA9C7-F497-49FE-94D3-BDC575422DB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Arial" charset="0"/>
              </a:rPr>
              <a:t>8La</a:t>
            </a:r>
            <a:endParaRPr lang="en-GB" sz="1013">
              <a:latin typeface="Arial Black" pitchFamily="34" charset="0"/>
              <a:cs typeface="Arial" charset="0"/>
            </a:endParaRPr>
          </a:p>
        </p:txBody>
      </p:sp>
      <p:sp>
        <p:nvSpPr>
          <p:cNvPr id="7" name="Text Box 14">
            <a:extLst>
              <a:ext uri="{FF2B5EF4-FFF2-40B4-BE49-F238E27FC236}">
                <a16:creationId xmlns:a16="http://schemas.microsoft.com/office/drawing/2014/main" id="{5FAD2A43-21F2-493E-9E26-0E0F172323E6}"/>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a:solidFill>
                  <a:schemeClr val="bg1"/>
                </a:solidFill>
                <a:latin typeface="Arial" charset="0"/>
                <a:cs typeface="Arial" charset="0"/>
              </a:rPr>
              <a:t>Gathering the evidence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2ED30977-1569-4089-AD2B-5FD7F428D797}"/>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4232637"/>
      </p:ext>
    </p:extLst>
  </p:cSld>
  <p:clrMapOvr>
    <a:masterClrMapping/>
  </p:clrMapOvr>
  <p:transition>
    <p:sndAc>
      <p:stSnd>
        <p:snd r:embed="rId1" name="click.wav"/>
      </p:st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3335F042-2D07-4BB6-9073-1CCA59DBA36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ACECB5E3-37AC-44D5-9FD0-84358551210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FE6ACB3E-40BC-4779-9309-6A0E658215F7}"/>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8Le</a:t>
            </a:r>
            <a:endParaRPr lang="en-GB" altLang="en-US" sz="1013">
              <a:latin typeface="Arial Black" panose="020B0A040201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a:extLst>
              <a:ext uri="{FF2B5EF4-FFF2-40B4-BE49-F238E27FC236}">
                <a16:creationId xmlns:a16="http://schemas.microsoft.com/office/drawing/2014/main" id="{4A62BF18-C971-45DE-B6CA-DCC36DFEBC64}"/>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914667558"/>
      </p:ext>
    </p:extLst>
  </p:cSld>
  <p:clrMapOvr>
    <a:masterClrMapping/>
  </p:clrMapOvr>
  <p:transition>
    <p:sndAc>
      <p:stSnd>
        <p:snd r:embed="rId1" name="click.wav"/>
      </p:st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a:extLst>
              <a:ext uri="{FF2B5EF4-FFF2-40B4-BE49-F238E27FC236}">
                <a16:creationId xmlns:a16="http://schemas.microsoft.com/office/drawing/2014/main" id="{60F0D13B-BA79-4E7D-872B-54A44F5B7348}"/>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68357463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61CD1264-539A-4BFB-9A4F-8B162401544F}"/>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28308681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a:extLst>
              <a:ext uri="{FF2B5EF4-FFF2-40B4-BE49-F238E27FC236}">
                <a16:creationId xmlns:a16="http://schemas.microsoft.com/office/drawing/2014/main" id="{E76433F9-B557-4723-BBDE-006F9DE117AA}"/>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15313047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a:extLst>
              <a:ext uri="{FF2B5EF4-FFF2-40B4-BE49-F238E27FC236}">
                <a16:creationId xmlns:a16="http://schemas.microsoft.com/office/drawing/2014/main" id="{07BF16DF-422D-46DD-AEEF-2663B0C0799E}"/>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87918015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5467F178-769F-4359-AD25-10B47F957E91}"/>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54064791"/>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BE0C1E67-3C6F-4B3F-8ECE-7E6799C1FA62}"/>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792621333"/>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49F64C2-EAC1-4128-9792-E4885602970F}"/>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02975330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F482F739-2D1A-4E24-BFEC-D586C31919D9}"/>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4445136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524E8D36-AF0E-4821-912B-812A922F84C7}"/>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12879054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C53095EF-4F08-4AE7-8841-0FED61854E5E}"/>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19472208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90ED12A3-334F-45FB-A832-8A4913EC1B28}"/>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32848774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a:extLst>
              <a:ext uri="{FF2B5EF4-FFF2-40B4-BE49-F238E27FC236}">
                <a16:creationId xmlns:a16="http://schemas.microsoft.com/office/drawing/2014/main" id="{C2A20FE1-0B7C-4385-B8F2-432108D0F97B}"/>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25930603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4F3593-CB82-4AE3-8B3E-9DEDA457159A}" type="slidenum">
              <a:rPr lang="en-US"/>
              <a:pPr/>
              <a:t>‹#›</a:t>
            </a:fld>
            <a:endParaRPr lang="en-US"/>
          </a:p>
        </p:txBody>
      </p:sp>
    </p:spTree>
    <p:extLst>
      <p:ext uri="{BB962C8B-B14F-4D97-AF65-F5344CB8AC3E}">
        <p14:creationId xmlns:p14="http://schemas.microsoft.com/office/powerpoint/2010/main" val="12060269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6D9C43-2679-4FDB-A54D-6E56D2E5E0CD}" type="slidenum">
              <a:rPr lang="en-US"/>
              <a:pPr/>
              <a:t>‹#›</a:t>
            </a:fld>
            <a:endParaRPr lang="en-US"/>
          </a:p>
        </p:txBody>
      </p:sp>
    </p:spTree>
    <p:extLst>
      <p:ext uri="{BB962C8B-B14F-4D97-AF65-F5344CB8AC3E}">
        <p14:creationId xmlns:p14="http://schemas.microsoft.com/office/powerpoint/2010/main" val="6084624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9686BC-AB0F-462A-BF87-CD59DFCC75DF}" type="slidenum">
              <a:rPr lang="en-US"/>
              <a:pPr/>
              <a:t>‹#›</a:t>
            </a:fld>
            <a:endParaRPr lang="en-US"/>
          </a:p>
        </p:txBody>
      </p:sp>
    </p:spTree>
    <p:extLst>
      <p:ext uri="{BB962C8B-B14F-4D97-AF65-F5344CB8AC3E}">
        <p14:creationId xmlns:p14="http://schemas.microsoft.com/office/powerpoint/2010/main" val="4901737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1EA5BD-ADB9-44EF-8489-E5C5904C0856}" type="slidenum">
              <a:rPr lang="en-US"/>
              <a:pPr/>
              <a:t>‹#›</a:t>
            </a:fld>
            <a:endParaRPr lang="en-US"/>
          </a:p>
        </p:txBody>
      </p:sp>
    </p:spTree>
    <p:extLst>
      <p:ext uri="{BB962C8B-B14F-4D97-AF65-F5344CB8AC3E}">
        <p14:creationId xmlns:p14="http://schemas.microsoft.com/office/powerpoint/2010/main" val="20524355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17F659B-A84F-47A8-B9FE-6F7E54D400B5}" type="slidenum">
              <a:rPr lang="en-US"/>
              <a:pPr/>
              <a:t>‹#›</a:t>
            </a:fld>
            <a:endParaRPr lang="en-US"/>
          </a:p>
        </p:txBody>
      </p:sp>
    </p:spTree>
    <p:extLst>
      <p:ext uri="{BB962C8B-B14F-4D97-AF65-F5344CB8AC3E}">
        <p14:creationId xmlns:p14="http://schemas.microsoft.com/office/powerpoint/2010/main" val="36574898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6747A9C-D3EB-4951-A84A-D13435735099}" type="slidenum">
              <a:rPr lang="en-US"/>
              <a:pPr/>
              <a:t>‹#›</a:t>
            </a:fld>
            <a:endParaRPr lang="en-US"/>
          </a:p>
        </p:txBody>
      </p:sp>
    </p:spTree>
    <p:extLst>
      <p:ext uri="{BB962C8B-B14F-4D97-AF65-F5344CB8AC3E}">
        <p14:creationId xmlns:p14="http://schemas.microsoft.com/office/powerpoint/2010/main" val="316719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97393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0EBD12E-866C-468E-9E73-C181892C4695}" type="slidenum">
              <a:rPr lang="en-US"/>
              <a:pPr/>
              <a:t>‹#›</a:t>
            </a:fld>
            <a:endParaRPr lang="en-US"/>
          </a:p>
        </p:txBody>
      </p:sp>
    </p:spTree>
    <p:extLst>
      <p:ext uri="{BB962C8B-B14F-4D97-AF65-F5344CB8AC3E}">
        <p14:creationId xmlns:p14="http://schemas.microsoft.com/office/powerpoint/2010/main" val="18189884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08DB07-9951-4DBF-997B-CB4C4C2A3C9C}" type="slidenum">
              <a:rPr lang="en-US"/>
              <a:pPr/>
              <a:t>‹#›</a:t>
            </a:fld>
            <a:endParaRPr lang="en-US"/>
          </a:p>
        </p:txBody>
      </p:sp>
    </p:spTree>
    <p:extLst>
      <p:ext uri="{BB962C8B-B14F-4D97-AF65-F5344CB8AC3E}">
        <p14:creationId xmlns:p14="http://schemas.microsoft.com/office/powerpoint/2010/main" val="31472144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B4A766-F5E3-4B5C-BF34-CB59B03C7089}" type="slidenum">
              <a:rPr lang="en-US"/>
              <a:pPr/>
              <a:t>‹#›</a:t>
            </a:fld>
            <a:endParaRPr lang="en-US"/>
          </a:p>
        </p:txBody>
      </p:sp>
    </p:spTree>
    <p:extLst>
      <p:ext uri="{BB962C8B-B14F-4D97-AF65-F5344CB8AC3E}">
        <p14:creationId xmlns:p14="http://schemas.microsoft.com/office/powerpoint/2010/main" val="35380898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F56447-9201-46AA-B573-995D728FF905}" type="slidenum">
              <a:rPr lang="en-US"/>
              <a:pPr/>
              <a:t>‹#›</a:t>
            </a:fld>
            <a:endParaRPr lang="en-US"/>
          </a:p>
        </p:txBody>
      </p:sp>
    </p:spTree>
    <p:extLst>
      <p:ext uri="{BB962C8B-B14F-4D97-AF65-F5344CB8AC3E}">
        <p14:creationId xmlns:p14="http://schemas.microsoft.com/office/powerpoint/2010/main" val="4203437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B3C6AC-E03D-4BB2-BB23-ED42EABCD185}" type="slidenum">
              <a:rPr lang="en-US"/>
              <a:pPr/>
              <a:t>‹#›</a:t>
            </a:fld>
            <a:endParaRPr lang="en-US"/>
          </a:p>
        </p:txBody>
      </p:sp>
    </p:spTree>
    <p:extLst>
      <p:ext uri="{BB962C8B-B14F-4D97-AF65-F5344CB8AC3E}">
        <p14:creationId xmlns:p14="http://schemas.microsoft.com/office/powerpoint/2010/main" val="16591412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3AE8BECF-564D-4E5A-9904-0AAD3F38B9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C4B11B3E-1C76-4C78-9B5B-4689CCE171A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68BFBAFA-8193-4F9A-B853-2ED8552920D2}"/>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8Le</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2F09CBCC-4553-445D-97D0-756F145D79EE}"/>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Beyond the Solar System</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A26312B0-7C92-4ED4-B76C-FA4752E0514B}"/>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21568025"/>
      </p:ext>
    </p:extLst>
  </p:cSld>
  <p:clrMapOvr>
    <a:masterClrMapping/>
  </p:clrMapOvr>
  <p:transition>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7"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275607"/>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1"/>
            <a:ext cx="8207375" cy="3232863"/>
          </a:xfrm>
          <a:prstGeom prst="rect">
            <a:avLst/>
          </a:prstGeom>
        </p:spPr>
        <p:txBody>
          <a:bodyPr rtlCol="0">
            <a:normAutofit/>
          </a:bodyPr>
          <a:lstStyle/>
          <a:p>
            <a:pPr lvl="0"/>
            <a:endParaRPr lang="en-GB" noProof="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6" name="Content Placeholder 2"/>
          <p:cNvSpPr>
            <a:spLocks noGrp="1"/>
          </p:cNvSpPr>
          <p:nvPr>
            <p:ph idx="1"/>
          </p:nvPr>
        </p:nvSpPr>
        <p:spPr>
          <a:xfrm>
            <a:off x="468314" y="1383620"/>
            <a:ext cx="8207375" cy="3178857"/>
          </a:xfrm>
          <a:prstGeom prst="rect">
            <a:avLst/>
          </a:prstGeom>
        </p:spPr>
        <p:txBody>
          <a:bodyPr/>
          <a:lstStyle>
            <a:lvl1pPr marL="0" indent="0">
              <a:buFontTx/>
              <a:buNone/>
              <a:defRPr>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chemeClr val="tx1"/>
                </a:solidFill>
              </a:defRPr>
            </a:lvl1pPr>
          </a:lstStyle>
          <a:p>
            <a:r>
              <a:rPr lang="en-US"/>
              <a:t>Click to edit Master title style</a:t>
            </a:r>
            <a:endParaRPr lang="en-GB"/>
          </a:p>
        </p:txBody>
      </p:sp>
      <p:sp>
        <p:nvSpPr>
          <p:cNvPr id="5" name="Content Placeholder 2"/>
          <p:cNvSpPr>
            <a:spLocks noGrp="1"/>
          </p:cNvSpPr>
          <p:nvPr>
            <p:ph idx="1"/>
          </p:nvPr>
        </p:nvSpPr>
        <p:spPr>
          <a:xfrm>
            <a:off x="468314" y="1383620"/>
            <a:ext cx="8207375" cy="3178857"/>
          </a:xfrm>
          <a:prstGeom prst="rect">
            <a:avLst/>
          </a:prstGeom>
        </p:spPr>
        <p:txBody>
          <a:bodyPr/>
          <a:lstStyle>
            <a:lvl1pPr marL="0" indent="0">
              <a:buFontTx/>
              <a:buNone/>
              <a:defRPr b="0">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5"/>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a:lstStyle>
            <a:lvl1pPr marL="0" indent="0">
              <a:buNone/>
              <a:defRPr sz="1800"/>
            </a:lvl1pPr>
            <a:lvl2pPr marL="342892" indent="0">
              <a:buNone/>
              <a:defRPr sz="1500"/>
            </a:lvl2pPr>
            <a:lvl3pPr marL="685783" indent="0">
              <a:buNone/>
              <a:defRPr sz="135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1"/>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1"/>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0" y="40481"/>
            <a:ext cx="6054725" cy="459224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6"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744A6D-13AB-4D24-999F-D426BA35F1A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C5162D-3B70-4DF1-96C2-A9DEB0ACB31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11/09/2019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67435E-A079-4C57-8EE3-E128A979FE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8DF578-DEF9-4C37-B934-D8F1AB486F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3984C6C-9C51-4BCF-B436-775975C2A1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7BB000E-05B9-4DB4-BC2B-AE5D9209428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57F5CB1-0938-410B-A8D5-58B661B7BB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D1B4CC-3F69-4737-A06E-2EA7466A9F0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D08ADC-2AC2-4DB3-AFDB-69E49DC38B4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202E8C-E1BA-4044-89C2-5CFE3765B3A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797979-2050-4812-B829-9948F46F1FA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403482560"/>
      </p:ext>
    </p:extLst>
  </p:cSld>
  <p:clrMapOvr>
    <a:masterClrMapping/>
  </p:clrMapOvr>
  <p:transition>
    <p:sndAc>
      <p:stSnd>
        <p:snd r:embed="rId1" name="click.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a:t>© Pearson Education Ltd 2016. Copying permitted for purchasing institutions only. This material is not copyright free.</a:t>
            </a:r>
          </a:p>
        </p:txBody>
      </p:sp>
    </p:spTree>
    <p:extLst>
      <p:ext uri="{BB962C8B-B14F-4D97-AF65-F5344CB8AC3E}">
        <p14:creationId xmlns:p14="http://schemas.microsoft.com/office/powerpoint/2010/main" val="289341309"/>
      </p:ext>
    </p:extLst>
  </p:cSld>
  <p:clrMapOvr>
    <a:masterClrMapping/>
  </p:clrMapOvr>
  <p:transition>
    <p:sndAc>
      <p:stSnd>
        <p:snd r:embed="rId1" name="click.wav"/>
      </p:stSnd>
    </p:sndAc>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89518812"/>
      </p:ext>
    </p:extLst>
  </p:cSld>
  <p:clrMapOvr>
    <a:masterClrMapping/>
  </p:clrMapOvr>
  <p:transition>
    <p:sndAc>
      <p:stSnd>
        <p:snd r:embed="rId1" name="click.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865237311"/>
      </p:ext>
    </p:extLst>
  </p:cSld>
  <p:clrMapOvr>
    <a:masterClrMapping/>
  </p:clrMapOvr>
  <p:transition>
    <p:sndAc>
      <p:stSnd>
        <p:snd r:embed="rId1" name="click.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146995751"/>
      </p:ext>
    </p:extLst>
  </p:cSld>
  <p:clrMapOvr>
    <a:masterClrMapping/>
  </p:clrMapOvr>
  <p:transition>
    <p:sndAc>
      <p:stSnd>
        <p:snd r:embed="rId1" name="click.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427137431"/>
      </p:ext>
    </p:extLst>
  </p:cSld>
  <p:clrMapOvr>
    <a:masterClrMapping/>
  </p:clrMapOvr>
  <p:transition>
    <p:sndAc>
      <p:stSnd>
        <p:snd r:embed="rId1" name="click.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89637130"/>
      </p:ext>
    </p:extLst>
  </p:cSld>
  <p:clrMapOvr>
    <a:masterClrMapping/>
  </p:clrMapOvr>
  <p:transition>
    <p:sndAc>
      <p:stSnd>
        <p:snd r:embed="rId1" name="click.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00372116"/>
      </p:ext>
    </p:extLst>
  </p:cSld>
  <p:clrMapOvr>
    <a:masterClrMapping/>
  </p:clrMapOvr>
  <p:transition>
    <p:sndAc>
      <p:stSnd>
        <p:snd r:embed="rId1" name="click.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3892622910"/>
      </p:ext>
    </p:extLst>
  </p:cSld>
  <p:clrMapOvr>
    <a:masterClrMapping/>
  </p:clrMapOvr>
  <p:transition>
    <p:sndAc>
      <p:stSnd>
        <p:snd r:embed="rId1" name="click.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24881647"/>
      </p:ext>
    </p:extLst>
  </p:cSld>
  <p:clrMapOvr>
    <a:masterClrMapping/>
  </p:clrMapOvr>
  <p:transitio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04149717"/>
      </p:ext>
    </p:extLst>
  </p:cSld>
  <p:clrMapOvr>
    <a:masterClrMapping/>
  </p:clrMapOvr>
  <p:transition>
    <p:sndAc>
      <p:stSnd>
        <p:snd r:embed="rId1" name="click.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04687917"/>
      </p:ext>
    </p:extLst>
  </p:cSld>
  <p:clrMapOvr>
    <a:masterClrMapping/>
  </p:clrMapOvr>
  <p:transition>
    <p:sndAc>
      <p:stSnd>
        <p:snd r:embed="rId1" name="click.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9266198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00071089"/>
      </p:ext>
    </p:extLst>
  </p:cSld>
  <p:clrMapOvr>
    <a:masterClrMapping/>
  </p:clrMapOvr>
  <p:transition>
    <p:sndAc>
      <p:stSnd>
        <p:snd r:embed="rId1" name="click.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07538360"/>
      </p:ext>
    </p:extLst>
  </p:cSld>
  <p:clrMapOvr>
    <a:masterClrMapping/>
  </p:clrMapOvr>
  <p:transition>
    <p:sndAc>
      <p:stSnd>
        <p:snd r:embed="rId1" name="click.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a:t>© Pearson Education Ltd 2016. Copying permitted for purchasing institutions only. This material is not copyright free.</a:t>
            </a:r>
          </a:p>
        </p:txBody>
      </p:sp>
    </p:spTree>
    <p:extLst>
      <p:ext uri="{BB962C8B-B14F-4D97-AF65-F5344CB8AC3E}">
        <p14:creationId xmlns:p14="http://schemas.microsoft.com/office/powerpoint/2010/main" val="3422006747"/>
      </p:ext>
    </p:extLst>
  </p:cSld>
  <p:clrMapOvr>
    <a:masterClrMapping/>
  </p:clrMapOvr>
  <p:transition>
    <p:sndAc>
      <p:stSnd>
        <p:snd r:embed="rId1" name="click.wav"/>
      </p:stSnd>
    </p:sndAc>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1079845"/>
      </p:ext>
    </p:extLst>
  </p:cSld>
  <p:clrMapOvr>
    <a:masterClrMapping/>
  </p:clrMapOvr>
  <p:transition>
    <p:sndAc>
      <p:stSnd>
        <p:snd r:embed="rId1" name="click.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75585907"/>
      </p:ext>
    </p:extLst>
  </p:cSld>
  <p:clrMapOvr>
    <a:masterClrMapping/>
  </p:clrMapOvr>
  <p:transition>
    <p:sndAc>
      <p:stSnd>
        <p:snd r:embed="rId1" name="click.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9241238"/>
      </p:ext>
    </p:extLst>
  </p:cSld>
  <p:clrMapOvr>
    <a:masterClrMapping/>
  </p:clrMapOvr>
  <p:transition>
    <p:sndAc>
      <p:stSnd>
        <p:snd r:embed="rId1" name="click.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012491609"/>
      </p:ext>
    </p:extLst>
  </p:cSld>
  <p:clrMapOvr>
    <a:masterClrMapping/>
  </p:clrMapOvr>
  <p:transition>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42428270"/>
      </p:ext>
    </p:extLst>
  </p:cSld>
  <p:clrMapOvr>
    <a:masterClrMapping/>
  </p:clrMapOvr>
  <p:transition>
    <p:sndAc>
      <p:stSnd>
        <p:snd r:embed="rId1" name="click.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339787569"/>
      </p:ext>
    </p:extLst>
  </p:cSld>
  <p:clrMapOvr>
    <a:masterClrMapping/>
  </p:clrMapOvr>
  <p:transition>
    <p:sndAc>
      <p:stSnd>
        <p:snd r:embed="rId1" name="click.wav"/>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1750155044"/>
      </p:ext>
    </p:extLst>
  </p:cSld>
  <p:clrMapOvr>
    <a:masterClrMapping/>
  </p:clrMapOvr>
  <p:transition>
    <p:sndAc>
      <p:stSnd>
        <p:snd r:embed="rId1" name="click.wav"/>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54075364"/>
      </p:ext>
    </p:extLst>
  </p:cSld>
  <p:clrMapOvr>
    <a:masterClrMapping/>
  </p:clrMapOvr>
  <p:transition>
    <p:sndAc>
      <p:stSnd>
        <p:snd r:embed="rId1" name="click.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028955693"/>
      </p:ext>
    </p:extLst>
  </p:cSld>
  <p:clrMapOvr>
    <a:masterClrMapping/>
  </p:clrMapOvr>
  <p:transition>
    <p:sndAc>
      <p:stSnd>
        <p:snd r:embed="rId1" name="click.wav"/>
      </p:st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110412360"/>
      </p:ext>
    </p:extLst>
  </p:cSld>
  <p:clrMapOvr>
    <a:masterClrMapping/>
  </p:clrMapOvr>
  <p:transition>
    <p:sndAc>
      <p:stSnd>
        <p:snd r:embed="rId1" name="click.wav"/>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78127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468649129"/>
      </p:ext>
    </p:extLst>
  </p:cSld>
  <p:clrMapOvr>
    <a:masterClrMapping/>
  </p:clrMapOvr>
  <p:transition>
    <p:sndAc>
      <p:stSnd>
        <p:snd r:embed="rId1" name="click.wav"/>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9B32894F-12D3-4486-90DF-D36D90CB0B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500CDD57-68B7-4B04-A39E-28DC57CD63C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D5FBD475-1CA1-474B-88FD-64A9791CC0F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8Jd</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8BD56432-35DE-46C9-9DA5-B5BB8F887DBE}"/>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Literacy</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D7D8552B-8497-4888-90A4-49BC35546F35}"/>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845223558"/>
      </p:ext>
    </p:extLst>
  </p:cSld>
  <p:clrMapOvr>
    <a:masterClrMapping/>
  </p:clrMapOvr>
  <p:transition>
    <p:sndAc>
      <p:stSnd>
        <p:snd r:embed="rId1" name="click.wav"/>
      </p:st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F87534AA-EA7A-45C5-AF95-BDF7C78194F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E214E6D9-537C-4D74-B095-203BA2A50CF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E19F9314-6053-42BC-89AA-DD06DAB2A301}"/>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7Ib</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4C8D3F25-30F4-4D60-BEA6-FC017FB802FA}"/>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Energy transfers and stores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C6908BED-580B-4EA2-9B8B-12E1F784A126}"/>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92231310"/>
      </p:ext>
    </p:extLst>
  </p:cSld>
  <p:clrMapOvr>
    <a:masterClrMapping/>
  </p:clrMapOvr>
  <p:transition>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0.xml"/><Relationship Id="rId1"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1.xml"/><Relationship Id="rId1" Type="http://schemas.openxmlformats.org/officeDocument/2006/relationships/slideLayout" Target="../slideLayouts/slideLayout100.xml"/></Relationships>
</file>

<file path=ppt/slideMasters/_rels/slideMaster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2.xml"/><Relationship Id="rId1" Type="http://schemas.openxmlformats.org/officeDocument/2006/relationships/slideLayout" Target="../slideLayouts/slideLayout10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3.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9.jpe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8.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4.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5.xml"/><Relationship Id="rId1"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7.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6.jpg"/><Relationship Id="rId2" Type="http://schemas.openxmlformats.org/officeDocument/2006/relationships/slideLayout" Target="../slideLayouts/slideLayout71.xml"/><Relationship Id="rId16" Type="http://schemas.openxmlformats.org/officeDocument/2006/relationships/audio" Target="../media/audio1.wav"/><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7.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image" Target="../media/image7.jp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image" Target="../media/image6.jpg"/><Relationship Id="rId2" Type="http://schemas.openxmlformats.org/officeDocument/2006/relationships/slideLayout" Target="../slideLayouts/slideLayout85.xml"/><Relationship Id="rId16" Type="http://schemas.openxmlformats.org/officeDocument/2006/relationships/audio" Target="../media/audio1.wav"/><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9.xml"/><Relationship Id="rId1"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65826C-B2C0-415D-B384-C8AB22EEAFB5}" type="datetimeFigureOut">
              <a:rPr lang="en-GB" smtClean="0"/>
              <a:pPr/>
              <a:t>11/09/2019</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932DBD7B-C258-4783-B8AA-DA40086FA9CA}"/>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D8537F22-AAF0-4749-87F2-753B7E21B722}"/>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08C1F1BC-1E1B-45D6-A8EE-612061BB7D47}"/>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66058978"/>
      </p:ext>
    </p:extLst>
  </p:cSld>
  <p:clrMap bg1="lt1" tx1="dk1" bg2="lt2" tx2="dk2" accent1="accent1" accent2="accent2" accent3="accent3" accent4="accent4" accent5="accent5" accent6="accent6" hlink="hlink" folHlink="folHlink"/>
  <p:sldLayoutIdLst>
    <p:sldLayoutId id="2147483804"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B56D054-4C35-40D9-B8BE-D8E515212801}"/>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1027" name="Rectangle 4">
            <a:extLst>
              <a:ext uri="{FF2B5EF4-FFF2-40B4-BE49-F238E27FC236}">
                <a16:creationId xmlns:a16="http://schemas.microsoft.com/office/drawing/2014/main" id="{92EFF83D-2738-4B35-A916-8608126DE49C}"/>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92AD53A0-2673-4007-AA44-6F8EE022DD6C}"/>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654192289"/>
      </p:ext>
    </p:extLst>
  </p:cSld>
  <p:clrMap bg1="lt1" tx1="dk1" bg2="lt2" tx2="dk2" accent1="accent1" accent2="accent2" accent3="accent3" accent4="accent4" accent5="accent5" accent6="accent6" hlink="hlink" folHlink="folHlink"/>
  <p:sldLayoutIdLst>
    <p:sldLayoutId id="2147483806" r:id="rId1"/>
  </p:sldLayoutIdLst>
  <p:transition>
    <p:sndAc>
      <p:stSnd>
        <p:snd r:embed="rId3" name="click.wav"/>
      </p:stSnd>
    </p:sndAc>
  </p:transition>
  <p:hf sldNum="0" hdr="0" dt="0"/>
  <p:txStyles>
    <p:titleStyle>
      <a:lvl1pPr algn="ctr" rtl="0" eaLnBrk="0" fontAlgn="base" hangingPunct="0">
        <a:spcBef>
          <a:spcPct val="0"/>
        </a:spcBef>
        <a:spcAft>
          <a:spcPct val="0"/>
        </a:spcAft>
        <a:defRPr sz="3300">
          <a:solidFill>
            <a:srgbClr val="934C74"/>
          </a:solidFill>
          <a:latin typeface="Arial" charset="0"/>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a:extLst>
              <a:ext uri="{FF2B5EF4-FFF2-40B4-BE49-F238E27FC236}">
                <a16:creationId xmlns:a16="http://schemas.microsoft.com/office/drawing/2014/main" id="{85E14BA4-5337-45C9-9537-D9E85B8E0AF3}"/>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a:extLst>
              <a:ext uri="{FF2B5EF4-FFF2-40B4-BE49-F238E27FC236}">
                <a16:creationId xmlns:a16="http://schemas.microsoft.com/office/drawing/2014/main" id="{A593E4C5-6462-4083-A9FF-4E8FFB20EFF9}"/>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a:extLst>
              <a:ext uri="{FF2B5EF4-FFF2-40B4-BE49-F238E27FC236}">
                <a16:creationId xmlns:a16="http://schemas.microsoft.com/office/drawing/2014/main" id="{380677A4-CFCF-40BE-8B74-BADB30ACC1FE}"/>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50737663"/>
      </p:ext>
    </p:extLst>
  </p:cSld>
  <p:clrMap bg1="lt1" tx1="dk1" bg2="lt2" tx2="dk2" accent1="accent1" accent2="accent2" accent3="accent3" accent4="accent4" accent5="accent5" accent6="accent6" hlink="hlink" folHlink="folHlink"/>
  <p:sldLayoutIdLst>
    <p:sldLayoutId id="2147483808"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12" descr="PhysicsPPTBottom">
            <a:extLst>
              <a:ext uri="{FF2B5EF4-FFF2-40B4-BE49-F238E27FC236}">
                <a16:creationId xmlns:a16="http://schemas.microsoft.com/office/drawing/2014/main" id="{7D635E31-DA06-487C-9A9F-62483FB2CA6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1" descr="PhysicsPPTTop">
            <a:extLst>
              <a:ext uri="{FF2B5EF4-FFF2-40B4-BE49-F238E27FC236}">
                <a16:creationId xmlns:a16="http://schemas.microsoft.com/office/drawing/2014/main" id="{7CB5A78C-5F73-4028-BBC5-B6F43D92381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0FDC76B5-FCAE-407C-8046-6192E7AE954B}"/>
              </a:ext>
            </a:extLst>
          </p:cNvPr>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5A2785DB-D59F-4CF5-8CA4-BEC1D9C7A309}"/>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8Le</a:t>
            </a:r>
            <a:endParaRPr lang="en-GB" altLang="en-US" sz="1013">
              <a:latin typeface="Arial Black" panose="020B0A04020102020204" pitchFamily="34" charset="0"/>
            </a:endParaRPr>
          </a:p>
        </p:txBody>
      </p:sp>
      <p:sp>
        <p:nvSpPr>
          <p:cNvPr id="54286" name="Text Box 14">
            <a:extLst>
              <a:ext uri="{FF2B5EF4-FFF2-40B4-BE49-F238E27FC236}">
                <a16:creationId xmlns:a16="http://schemas.microsoft.com/office/drawing/2014/main" id="{437AAA47-AB2D-4CF4-9122-3019A26AAB91}"/>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Beyond the Solar System</a:t>
            </a:r>
          </a:p>
        </p:txBody>
      </p:sp>
      <p:sp>
        <p:nvSpPr>
          <p:cNvPr id="9" name="Text Placeholder 8">
            <a:extLst>
              <a:ext uri="{FF2B5EF4-FFF2-40B4-BE49-F238E27FC236}">
                <a16:creationId xmlns:a16="http://schemas.microsoft.com/office/drawing/2014/main" id="{D2709BB9-1525-4AE7-A27B-0B651D8BD893}"/>
              </a:ext>
            </a:extLst>
          </p:cNvPr>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a:extLst>
              <a:ext uri="{FF2B5EF4-FFF2-40B4-BE49-F238E27FC236}">
                <a16:creationId xmlns:a16="http://schemas.microsoft.com/office/drawing/2014/main" id="{C2F90D32-86E7-4E70-9526-7408D7D1B7DB}"/>
              </a:ext>
            </a:extLst>
          </p:cNvPr>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9951006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anose="05000000000000000000" pitchFamily="2" charset="2"/>
        <a:defRPr sz="1800">
          <a:solidFill>
            <a:srgbClr val="934C74"/>
          </a:solidFill>
          <a:latin typeface="+mn-lt"/>
          <a:ea typeface="+mn-ea"/>
          <a:cs typeface="+mn-cs"/>
        </a:defRPr>
      </a:lvl1pPr>
      <a:lvl2pPr marL="819150" indent="-214313"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2pPr>
      <a:lvl3pPr marL="1125141"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3pPr>
      <a:lvl4pPr marL="1431131"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4pPr>
      <a:lvl5pPr marL="1737122" indent="-171450" algn="l" rtl="0" eaLnBrk="0" fontAlgn="base" hangingPunct="0">
        <a:spcBef>
          <a:spcPct val="20000"/>
        </a:spcBef>
        <a:spcAft>
          <a:spcPct val="0"/>
        </a:spcAft>
        <a:buFont typeface="Wingdings" panose="05000000000000000000" pitchFamily="2" charset="2"/>
        <a:buChar char="»"/>
        <a:defRPr sz="1800">
          <a:solidFill>
            <a:srgbClr val="934C74"/>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fld id="{4D4A3FD4-AA0F-4DD2-BD7E-0A8DE069EC17}" type="slidenum">
              <a:rPr lang="en-US"/>
              <a:pPr/>
              <a:t>‹#›</a:t>
            </a:fld>
            <a:endParaRPr lang="en-US"/>
          </a:p>
        </p:txBody>
      </p:sp>
    </p:spTree>
    <p:extLst>
      <p:ext uri="{BB962C8B-B14F-4D97-AF65-F5344CB8AC3E}">
        <p14:creationId xmlns:p14="http://schemas.microsoft.com/office/powerpoint/2010/main" val="25570587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07648149-4A8D-429B-8C4C-94AA4BF1CD2A}"/>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1027" name="Rectangle 4">
            <a:extLst>
              <a:ext uri="{FF2B5EF4-FFF2-40B4-BE49-F238E27FC236}">
                <a16:creationId xmlns:a16="http://schemas.microsoft.com/office/drawing/2014/main" id="{76318315-4F9D-495B-AE85-AACAB3E64C30}"/>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A6487A19-B4E1-4847-8C39-75EACF916D10}"/>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893623344"/>
      </p:ext>
    </p:extLst>
  </p:cSld>
  <p:clrMap bg1="lt1" tx1="dk1" bg2="lt2" tx2="dk2" accent1="accent1" accent2="accent2" accent3="accent3" accent4="accent4" accent5="accent5" accent6="accent6" hlink="hlink" folHlink="folHlink"/>
  <p:sldLayoutIdLst>
    <p:sldLayoutId id="2147483835" r:id="rId1"/>
  </p:sldLayoutIdLst>
  <p:transition>
    <p:sndAc>
      <p:stSnd>
        <p:snd r:embed="rId3" name="click.wav"/>
      </p:stSnd>
    </p:sndAc>
  </p:transition>
  <p:hf sldNum="0" hdr="0" dt="0"/>
  <p:txStyles>
    <p:titleStyle>
      <a:lvl1pPr algn="ctr" rtl="0" eaLnBrk="0" fontAlgn="base" hangingPunct="0">
        <a:spcBef>
          <a:spcPct val="0"/>
        </a:spcBef>
        <a:spcAft>
          <a:spcPct val="0"/>
        </a:spcAft>
        <a:defRPr sz="3300">
          <a:solidFill>
            <a:srgbClr val="934C74"/>
          </a:solidFill>
          <a:latin typeface="Arial" charset="0"/>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 or banner area</a:t>
            </a:r>
            <a:endParaRPr lang="en-GB" altLang="en-US"/>
          </a:p>
        </p:txBody>
      </p:sp>
      <p:sp>
        <p:nvSpPr>
          <p:cNvPr id="2051" name="Text Placeholder 2"/>
          <p:cNvSpPr>
            <a:spLocks noGrp="1"/>
          </p:cNvSpPr>
          <p:nvPr>
            <p:ph type="body" idx="1"/>
          </p:nvPr>
        </p:nvSpPr>
        <p:spPr bwMode="auto">
          <a:xfrm>
            <a:off x="457200" y="1385106"/>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rtlCol="0">
            <a:noAutofit/>
          </a:bodyPr>
          <a:lstStyle/>
          <a:p>
            <a:r>
              <a:rPr lang="en-GB" sz="1800" b="1"/>
              <a:t>CP1a</a:t>
            </a:r>
          </a:p>
        </p:txBody>
      </p:sp>
      <p:sp>
        <p:nvSpPr>
          <p:cNvPr id="16" name="TextBox 15"/>
          <p:cNvSpPr txBox="1"/>
          <p:nvPr userDrawn="1"/>
        </p:nvSpPr>
        <p:spPr>
          <a:xfrm>
            <a:off x="2854474" y="129247"/>
            <a:ext cx="5698976" cy="271550"/>
          </a:xfrm>
          <a:prstGeom prst="rect">
            <a:avLst/>
          </a:prstGeom>
          <a:noFill/>
        </p:spPr>
        <p:txBody>
          <a:bodyPr wrap="square" rtlCol="0">
            <a:noAutofit/>
          </a:bodyPr>
          <a:lstStyle/>
          <a:p>
            <a:r>
              <a:rPr lang="en-GB" sz="1350" b="0" i="0" u="none" strike="noStrike" kern="1200">
                <a:solidFill>
                  <a:schemeClr val="tx1"/>
                </a:solidFill>
                <a:effectLst/>
                <a:latin typeface="Arial" panose="020B0604020202020204" pitchFamily="34" charset="0"/>
                <a:ea typeface="+mn-ea"/>
                <a:cs typeface="Arial" panose="020B0604020202020204" pitchFamily="34" charset="0"/>
              </a:rPr>
              <a:t>Vectors and scalars</a:t>
            </a:r>
            <a:r>
              <a:rPr lang="en-GB" sz="1500"/>
              <a:t> </a:t>
            </a:r>
            <a:endParaRPr lang="en-GB" sz="1500" b="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82" y="11"/>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8" y="4991111"/>
            <a:ext cx="65563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AB59FCC-0A3A-46DF-A152-5F287C56295E}" type="slidenum">
              <a:rPr lang="en-GB" altLang="en-US" sz="750" b="0">
                <a:solidFill>
                  <a:srgbClr val="5B0091"/>
                </a:solidFill>
                <a:cs typeface="Arial" panose="020B0604020202020204" pitchFamily="34" charset="0"/>
              </a:rPr>
              <a:pPr>
                <a:spcBef>
                  <a:spcPct val="50000"/>
                </a:spcBef>
              </a:pPr>
              <a:t>‹#›</a:t>
            </a:fld>
            <a:r>
              <a:rPr lang="en-GB" altLang="en-US" sz="75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1"/>
            <a:ext cx="2133600" cy="207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GB" altLang="en-US" sz="75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103"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9"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92" algn="l" rtl="0" fontAlgn="base">
        <a:spcBef>
          <a:spcPct val="0"/>
        </a:spcBef>
        <a:spcAft>
          <a:spcPct val="0"/>
        </a:spcAft>
        <a:defRPr sz="2100" b="1">
          <a:solidFill>
            <a:srgbClr val="286DA6"/>
          </a:solidFill>
          <a:latin typeface="Arial" panose="020B0604020202020204" pitchFamily="34" charset="0"/>
        </a:defRPr>
      </a:lvl6pPr>
      <a:lvl7pPr marL="685783" algn="l" rtl="0" fontAlgn="base">
        <a:spcBef>
          <a:spcPct val="0"/>
        </a:spcBef>
        <a:spcAft>
          <a:spcPct val="0"/>
        </a:spcAft>
        <a:defRPr sz="2100" b="1">
          <a:solidFill>
            <a:srgbClr val="286DA6"/>
          </a:solidFill>
          <a:latin typeface="Arial" panose="020B0604020202020204" pitchFamily="34" charset="0"/>
        </a:defRPr>
      </a:lvl7pPr>
      <a:lvl8pPr marL="1028675" algn="l" rtl="0" fontAlgn="base">
        <a:spcBef>
          <a:spcPct val="0"/>
        </a:spcBef>
        <a:spcAft>
          <a:spcPct val="0"/>
        </a:spcAft>
        <a:defRPr sz="2100" b="1">
          <a:solidFill>
            <a:srgbClr val="286DA6"/>
          </a:solidFill>
          <a:latin typeface="Arial" panose="020B0604020202020204" pitchFamily="34" charset="0"/>
        </a:defRPr>
      </a:lvl8pPr>
      <a:lvl9pPr marL="1371566" algn="l" rtl="0" fontAlgn="base">
        <a:spcBef>
          <a:spcPct val="0"/>
        </a:spcBef>
        <a:spcAft>
          <a:spcPct val="0"/>
        </a:spcAft>
        <a:defRPr sz="2100" b="1">
          <a:solidFill>
            <a:srgbClr val="286DA6"/>
          </a:solidFill>
          <a:latin typeface="Arial" panose="020B0604020202020204" pitchFamily="34" charset="0"/>
        </a:defRPr>
      </a:lvl9pPr>
    </p:titleStyle>
    <p:bodyStyle>
      <a:lvl1pPr marL="257168" indent="-257168" algn="l" rtl="0" fontAlgn="base">
        <a:spcBef>
          <a:spcPct val="20000"/>
        </a:spcBef>
        <a:spcAft>
          <a:spcPct val="0"/>
        </a:spcAft>
        <a:buChar char="•"/>
        <a:defRPr sz="2400" kern="1200">
          <a:solidFill>
            <a:schemeClr val="tx1"/>
          </a:solidFill>
          <a:latin typeface="+mn-lt"/>
          <a:ea typeface="+mn-ea"/>
          <a:cs typeface="+mn-cs"/>
        </a:defRPr>
      </a:lvl1pPr>
      <a:lvl2pPr marL="557199" indent="-214308" algn="l" rtl="0" fontAlgn="base">
        <a:spcBef>
          <a:spcPct val="20000"/>
        </a:spcBef>
        <a:spcAft>
          <a:spcPct val="0"/>
        </a:spcAft>
        <a:buChar char="–"/>
        <a:defRPr sz="2100" kern="1200">
          <a:solidFill>
            <a:schemeClr val="tx1"/>
          </a:solidFill>
          <a:latin typeface="+mn-lt"/>
          <a:ea typeface="+mn-ea"/>
          <a:cs typeface="+mn-cs"/>
        </a:defRPr>
      </a:lvl2pPr>
      <a:lvl3pPr marL="857228" indent="-171446" algn="l" rtl="0" fontAlgn="base">
        <a:spcBef>
          <a:spcPct val="20000"/>
        </a:spcBef>
        <a:spcAft>
          <a:spcPct val="0"/>
        </a:spcAft>
        <a:buChar char="•"/>
        <a:defRPr sz="1800" kern="1200">
          <a:solidFill>
            <a:schemeClr val="tx1"/>
          </a:solidFill>
          <a:latin typeface="+mn-lt"/>
          <a:ea typeface="+mn-ea"/>
          <a:cs typeface="+mn-cs"/>
        </a:defRPr>
      </a:lvl3pPr>
      <a:lvl4pPr marL="1200120" indent="-171446" algn="l" rtl="0" fontAlgn="base">
        <a:spcBef>
          <a:spcPct val="20000"/>
        </a:spcBef>
        <a:spcAft>
          <a:spcPct val="0"/>
        </a:spcAft>
        <a:buChar char="–"/>
        <a:defRPr sz="1500" kern="1200">
          <a:solidFill>
            <a:schemeClr val="tx1"/>
          </a:solidFill>
          <a:latin typeface="+mn-lt"/>
          <a:ea typeface="+mn-ea"/>
          <a:cs typeface="+mn-cs"/>
        </a:defRPr>
      </a:lvl4pPr>
      <a:lvl5pPr marL="1543012" indent="-171446" algn="l" rtl="0" fontAlgn="base">
        <a:spcBef>
          <a:spcPct val="20000"/>
        </a:spcBef>
        <a:spcAft>
          <a:spcPct val="0"/>
        </a:spcAft>
        <a:buChar char="»"/>
        <a:defRPr sz="15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38" y="4991101"/>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fld id="{7A3AF35F-028F-4719-B3FA-C1992370E411}" type="slidenum">
              <a:rPr lang="en-GB" altLang="en-US" sz="1000" smtClean="0">
                <a:solidFill>
                  <a:srgbClr val="5B0091"/>
                </a:solidFill>
                <a:cs typeface="Arial" charset="0"/>
              </a:rPr>
              <a:pPr algn="ctr" defTabSz="914400" fontAlgn="base">
                <a:spcBef>
                  <a:spcPct val="50000"/>
                </a:spcBef>
                <a:spcAft>
                  <a:spcPct val="0"/>
                </a:spcAft>
              </a:pPr>
              <a:t>‹#›</a:t>
            </a:fld>
            <a:r>
              <a:rPr lang="en-GB" altLang="en-US" sz="1000">
                <a:solidFill>
                  <a:srgbClr val="5B0091"/>
                </a:solidFill>
                <a:cs typeface="Arial" charset="0"/>
              </a:rPr>
              <a:t> of 32</a:t>
            </a:r>
          </a:p>
        </p:txBody>
      </p:sp>
      <p:sp>
        <p:nvSpPr>
          <p:cNvPr id="140292" name="Text Box 4"/>
          <p:cNvSpPr txBox="1">
            <a:spLocks noChangeArrowheads="1"/>
          </p:cNvSpPr>
          <p:nvPr userDrawn="1"/>
        </p:nvSpPr>
        <p:spPr bwMode="auto">
          <a:xfrm>
            <a:off x="6445250" y="4991101"/>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fontAlgn="base" hangingPunct="0">
              <a:spcBef>
                <a:spcPct val="0"/>
              </a:spcBef>
              <a:spcAft>
                <a:spcPct val="0"/>
              </a:spcAft>
            </a:pPr>
            <a:r>
              <a:rPr lang="en-GB" altLang="en-US" sz="100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4625579"/>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9" y="4625579"/>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3"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200" algn="l" rtl="0" fontAlgn="base">
        <a:spcBef>
          <a:spcPct val="0"/>
        </a:spcBef>
        <a:spcAft>
          <a:spcPct val="0"/>
        </a:spcAft>
        <a:defRPr sz="2800" b="1">
          <a:solidFill>
            <a:srgbClr val="286DA6"/>
          </a:solidFill>
          <a:latin typeface="Arial" charset="0"/>
        </a:defRPr>
      </a:lvl6pPr>
      <a:lvl7pPr marL="914400" algn="l" rtl="0" fontAlgn="base">
        <a:spcBef>
          <a:spcPct val="0"/>
        </a:spcBef>
        <a:spcAft>
          <a:spcPct val="0"/>
        </a:spcAft>
        <a:defRPr sz="2800" b="1">
          <a:solidFill>
            <a:srgbClr val="286DA6"/>
          </a:solidFill>
          <a:latin typeface="Arial" charset="0"/>
        </a:defRPr>
      </a:lvl7pPr>
      <a:lvl8pPr marL="1371600" algn="l" rtl="0" fontAlgn="base">
        <a:spcBef>
          <a:spcPct val="0"/>
        </a:spcBef>
        <a:spcAft>
          <a:spcPct val="0"/>
        </a:spcAft>
        <a:defRPr sz="2800" b="1">
          <a:solidFill>
            <a:srgbClr val="286DA6"/>
          </a:solidFill>
          <a:latin typeface="Arial" charset="0"/>
        </a:defRPr>
      </a:lvl8pPr>
      <a:lvl9pPr marL="1828800" algn="l" rtl="0" fontAlgn="base">
        <a:spcBef>
          <a:spcPct val="0"/>
        </a:spcBef>
        <a:spcAft>
          <a:spcPct val="0"/>
        </a:spcAft>
        <a:defRPr sz="2800" b="1">
          <a:solidFill>
            <a:srgbClr val="286DA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2377A942-331B-4968-B01E-5769009A1302}"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SP9a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Objects affecting each other </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409142506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SP15a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Bending and stretching</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362785346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D37BB045-DA2E-4C14-BA0A-9373726084F8}"/>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9934D433-6073-4ABD-8127-5016B9338D33}"/>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00B0F55F-8134-4935-AB6B-338325D99069}"/>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835222321"/>
      </p:ext>
    </p:extLst>
  </p:cSld>
  <p:clrMap bg1="lt1" tx1="dk1" bg2="lt2" tx2="dk2" accent1="accent1" accent2="accent2" accent3="accent3" accent4="accent4" accent5="accent5" accent6="accent6" hlink="hlink" folHlink="folHlink"/>
  <p:sldLayoutIdLst>
    <p:sldLayoutId id="2147483802"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channel/UCevUL4wPdprao-yKOZ8GFNw" TargetMode="External"/><Relationship Id="rId13" Type="http://schemas.openxmlformats.org/officeDocument/2006/relationships/image" Target="../media/image15.png"/><Relationship Id="rId3" Type="http://schemas.openxmlformats.org/officeDocument/2006/relationships/image" Target="../media/image10.tmp"/><Relationship Id="rId7" Type="http://schemas.openxmlformats.org/officeDocument/2006/relationships/image" Target="../media/image12.png"/><Relationship Id="rId12" Type="http://schemas.openxmlformats.org/officeDocument/2006/relationships/hyperlink" Target="http://www.highamsparkschool.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pearsonactivelearn.com/"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s://twitter.com/hpscience" TargetMode="External"/><Relationship Id="rId4" Type="http://schemas.openxmlformats.org/officeDocument/2006/relationships/hyperlink" Target="https://highamspark.fireflycloud.net/" TargetMode="External"/><Relationship Id="rId9" Type="http://schemas.openxmlformats.org/officeDocument/2006/relationships/image" Target="../media/image13.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1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4.xml"/><Relationship Id="rId1" Type="http://schemas.openxmlformats.org/officeDocument/2006/relationships/video" Target="https://www.youtube.com/embed/sBfUBtdo8yo?feature=oembed" TargetMode="External"/><Relationship Id="rId6" Type="http://schemas.openxmlformats.org/officeDocument/2006/relationships/image" Target="../media/image31.jpeg"/><Relationship Id="rId5" Type="http://schemas.openxmlformats.org/officeDocument/2006/relationships/image" Target="../media/image27.png"/><Relationship Id="rId4" Type="http://schemas.openxmlformats.org/officeDocument/2006/relationships/hyperlink" Target="https://youtu.be/sBfUBtdo8y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4.xml"/><Relationship Id="rId1" Type="http://schemas.openxmlformats.org/officeDocument/2006/relationships/video" Target="https://www.youtube.com/embed/PF9CwU09v1g?feature=oembed" TargetMode="External"/><Relationship Id="rId6" Type="http://schemas.openxmlformats.org/officeDocument/2006/relationships/image" Target="../media/image34.jpeg"/><Relationship Id="rId5" Type="http://schemas.openxmlformats.org/officeDocument/2006/relationships/image" Target="../media/image27.png"/><Relationship Id="rId4" Type="http://schemas.openxmlformats.org/officeDocument/2006/relationships/hyperlink" Target="https://youtu.be/PF9CwU09v1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4.xml"/><Relationship Id="rId1" Type="http://schemas.openxmlformats.org/officeDocument/2006/relationships/video" Target="https://www.youtube.com/embed/tp6UkqIwVfk?feature=oembed" TargetMode="External"/><Relationship Id="rId6" Type="http://schemas.openxmlformats.org/officeDocument/2006/relationships/image" Target="../media/image35.jpeg"/><Relationship Id="rId5" Type="http://schemas.openxmlformats.org/officeDocument/2006/relationships/image" Target="../media/image27.png"/><Relationship Id="rId4" Type="http://schemas.openxmlformats.org/officeDocument/2006/relationships/hyperlink" Target="https://youtu.be/tp6UkqIwVfk?t=1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hyperlink" Target="https://www.activeteachonline.com/default/player/video/id/389247/external/0" TargetMode="Externa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hyperlink" Target="http://www.activeteachonline.com/vie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5.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5.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10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2.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10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video" Target="https://www.youtube.com/embed/K9vIK2_l22U?feature=oembed" TargetMode="Externa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hyperlink" Target="https://youtu.be/K9vIK2_l22U?t=26"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4.xml"/><Relationship Id="rId1" Type="http://schemas.openxmlformats.org/officeDocument/2006/relationships/video" Target="https://www.youtube.com/embed/44cv416bKP4?feature=oembed" TargetMode="External"/><Relationship Id="rId6" Type="http://schemas.openxmlformats.org/officeDocument/2006/relationships/image" Target="../media/image29.jpeg"/><Relationship Id="rId5" Type="http://schemas.openxmlformats.org/officeDocument/2006/relationships/image" Target="../media/image27.png"/><Relationship Id="rId4" Type="http://schemas.openxmlformats.org/officeDocument/2006/relationships/hyperlink" Target="https://youtu.be/44cv416bKP4?t=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0"/>
            <a:ext cx="1118285" cy="553998"/>
          </a:xfrm>
          <a:prstGeom prst="rect">
            <a:avLst/>
          </a:prstGeom>
          <a:noFill/>
          <a:ln w="9525">
            <a:noFill/>
            <a:miter lim="800000"/>
            <a:headEnd/>
            <a:tailEnd/>
          </a:ln>
          <a:effectLst/>
        </p:spPr>
        <p:txBody>
          <a:bodyPr wrap="square">
            <a:spAutoFit/>
          </a:bodyPr>
          <a:lstStyle/>
          <a:p>
            <a:pPr>
              <a:spcBef>
                <a:spcPct val="50000"/>
              </a:spcBef>
              <a:defRPr/>
            </a:pPr>
            <a:r>
              <a:rPr lang="en-GB" sz="3000" u="sng" kern="0">
                <a:solidFill>
                  <a:sysClr val="windowText" lastClr="000000"/>
                </a:solidFill>
                <a:latin typeface="Arial" panose="020B0604020202020204" pitchFamily="34" charset="0"/>
                <a:cs typeface="Arial" panose="020B0604020202020204" pitchFamily="34" charset="0"/>
              </a:rPr>
              <a:t>C/W</a:t>
            </a:r>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7003684" y="0"/>
            <a:ext cx="2132409" cy="553998"/>
          </a:xfrm>
          <a:prstGeom prst="rect">
            <a:avLst/>
          </a:prstGeom>
          <a:noFill/>
          <a:ln w="9525">
            <a:noFill/>
            <a:miter lim="800000"/>
            <a:headEnd/>
            <a:tailEnd/>
          </a:ln>
          <a:effectLst/>
        </p:spPr>
        <p:txBody>
          <a:bodyPr>
            <a:spAutoFit/>
          </a:bodyPr>
          <a:lstStyle/>
          <a:p>
            <a:pPr algn="r">
              <a:spcBef>
                <a:spcPct val="50000"/>
              </a:spcBef>
              <a:defRPr/>
            </a:pPr>
            <a:fld id="{9D722D31-BBE6-4DD2-BE87-6A6B1EDD3712}" type="datetime1">
              <a:rPr lang="en-GB" sz="3000" u="sng" kern="0">
                <a:solidFill>
                  <a:sysClr val="windowText" lastClr="000000"/>
                </a:solidFill>
                <a:latin typeface="Arial" panose="020B0604020202020204" pitchFamily="34" charset="0"/>
                <a:cs typeface="Arial" panose="020B0604020202020204" pitchFamily="34" charset="0"/>
              </a:rPr>
              <a:pPr algn="r">
                <a:spcBef>
                  <a:spcPct val="50000"/>
                </a:spcBef>
                <a:defRPr/>
              </a:pPr>
              <a:t>11/09/2019</a:t>
            </a:fld>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168718" y="672952"/>
            <a:ext cx="7203989"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defRPr/>
            </a:pPr>
            <a:r>
              <a:rPr lang="en-GB" sz="6000" u="sng" kern="0" dirty="0">
                <a:solidFill>
                  <a:srgbClr val="000000"/>
                </a:solidFill>
                <a:latin typeface="Arial" panose="020B0604020202020204" pitchFamily="34" charset="0"/>
                <a:ea typeface="+mj-ea"/>
                <a:cs typeface="Arial" panose="020B0604020202020204" pitchFamily="34" charset="0"/>
              </a:rPr>
              <a:t>8Le Beyond the Solar System </a:t>
            </a:r>
          </a:p>
        </p:txBody>
      </p:sp>
      <p:sp>
        <p:nvSpPr>
          <p:cNvPr id="15" name="AutoShape 18"/>
          <p:cNvSpPr>
            <a:spLocks noChangeArrowheads="1"/>
          </p:cNvSpPr>
          <p:nvPr/>
        </p:nvSpPr>
        <p:spPr bwMode="auto">
          <a:xfrm>
            <a:off x="6539580" y="2945843"/>
            <a:ext cx="2473387" cy="1692977"/>
          </a:xfrm>
          <a:prstGeom prst="cloudCallout">
            <a:avLst>
              <a:gd name="adj1" fmla="val 48853"/>
              <a:gd name="adj2" fmla="val -108854"/>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B5A83F60-C1D0-438F-8096-AC3F69FBD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75123"/>
            <a:ext cx="9085522" cy="3067918"/>
          </a:xfrm>
          <a:prstGeom prst="rect">
            <a:avLst/>
          </a:prstGeom>
        </p:spPr>
      </p:pic>
      <p:pic>
        <p:nvPicPr>
          <p:cNvPr id="63490" name="Picture 2" descr="https://firefly.archbishoptemple.lancs.sch.uk/Templates/lib/core/login/images/school-logo.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4377" y="4635352"/>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70484" y="4716012"/>
            <a:ext cx="2845978" cy="327029"/>
          </a:xfrm>
          <a:prstGeom prst="rect">
            <a:avLst/>
          </a:prstGeom>
        </p:spPr>
      </p:pic>
      <p:pic>
        <p:nvPicPr>
          <p:cNvPr id="14" name="Picture 13" descr="yt-brand-standard-logo-95x40.png">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12822" y="4681824"/>
            <a:ext cx="857891" cy="361217"/>
          </a:xfrm>
          <a:prstGeom prst="rect">
            <a:avLst/>
          </a:prstGeom>
        </p:spPr>
      </p:pic>
      <p:pic>
        <p:nvPicPr>
          <p:cNvPr id="2050" name="Picture 2">
            <a:hlinkClick r:id="rId10"/>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784925" y="4716492"/>
            <a:ext cx="1878012" cy="3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hlinkClick r:id="rId12"/>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10" y="4681824"/>
            <a:ext cx="461676" cy="461676"/>
          </a:xfrm>
          <a:prstGeom prst="rect">
            <a:avLst/>
          </a:prstGeom>
        </p:spPr>
      </p:pic>
      <p:sp>
        <p:nvSpPr>
          <p:cNvPr id="6" name="TextBox 5">
            <a:extLst>
              <a:ext uri="{FF2B5EF4-FFF2-40B4-BE49-F238E27FC236}">
                <a16:creationId xmlns:a16="http://schemas.microsoft.com/office/drawing/2014/main" id="{4770E334-D359-4587-A218-F9402B50D8B4}"/>
              </a:ext>
            </a:extLst>
          </p:cNvPr>
          <p:cNvSpPr txBox="1"/>
          <p:nvPr/>
        </p:nvSpPr>
        <p:spPr>
          <a:xfrm>
            <a:off x="306748" y="3855308"/>
            <a:ext cx="3688492" cy="338554"/>
          </a:xfrm>
          <a:prstGeom prst="rect">
            <a:avLst/>
          </a:prstGeom>
          <a:solidFill>
            <a:schemeClr val="bg1"/>
          </a:solidFill>
        </p:spPr>
        <p:txBody>
          <a:bodyPr wrap="square" rtlCol="0">
            <a:spAutoFit/>
          </a:bodyPr>
          <a:lstStyle/>
          <a:p>
            <a:r>
              <a:rPr lang="en-GB" sz="1600" dirty="0">
                <a:latin typeface="Arial" panose="020B0604020202020204" pitchFamily="34" charset="0"/>
                <a:cs typeface="Arial" panose="020B0604020202020204" pitchFamily="34" charset="0"/>
              </a:rPr>
              <a:t>Add a label for each picture.</a:t>
            </a:r>
          </a:p>
        </p:txBody>
      </p:sp>
      <p:pic>
        <p:nvPicPr>
          <p:cNvPr id="18" name="Picture 17">
            <a:extLst>
              <a:ext uri="{FF2B5EF4-FFF2-40B4-BE49-F238E27FC236}">
                <a16:creationId xmlns:a16="http://schemas.microsoft.com/office/drawing/2014/main" id="{F3FDEEEE-FA15-4657-A9A2-30BB1E8C735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39580" y="1012835"/>
            <a:ext cx="2596513" cy="24613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414463" cy="1307249"/>
          </a:xfrm>
          <a:prstGeom prst="rect">
            <a:avLst/>
          </a:prstGeom>
          <a:noFill/>
          <a:ln w="9525">
            <a:noFill/>
            <a:miter lim="800000"/>
            <a:headEnd/>
            <a:tailEnd/>
          </a:ln>
        </p:spPr>
      </p:pic>
      <p:pic>
        <p:nvPicPr>
          <p:cNvPr id="553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14644" y="0"/>
            <a:ext cx="1407319" cy="1307249"/>
          </a:xfrm>
          <a:prstGeom prst="rect">
            <a:avLst/>
          </a:prstGeom>
          <a:noFill/>
          <a:ln w="9525">
            <a:noFill/>
            <a:miter lim="800000"/>
            <a:headEnd/>
            <a:tailEnd/>
          </a:ln>
        </p:spPr>
      </p:pic>
      <p:pic>
        <p:nvPicPr>
          <p:cNvPr id="55304"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48157" y="0"/>
            <a:ext cx="1414463" cy="1307249"/>
          </a:xfrm>
          <a:prstGeom prst="rect">
            <a:avLst/>
          </a:prstGeom>
          <a:noFill/>
          <a:ln w="9525">
            <a:noFill/>
            <a:miter lim="800000"/>
            <a:headEnd/>
            <a:tailEnd/>
          </a:ln>
        </p:spPr>
      </p:pic>
      <p:pic>
        <p:nvPicPr>
          <p:cNvPr id="55305"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272919" y="0"/>
            <a:ext cx="1407319" cy="1307249"/>
          </a:xfrm>
          <a:prstGeom prst="rect">
            <a:avLst/>
          </a:prstGeom>
          <a:noFill/>
          <a:ln w="9525">
            <a:noFill/>
            <a:miter lim="800000"/>
            <a:headEnd/>
            <a:tailEnd/>
          </a:ln>
        </p:spPr>
      </p:pic>
      <p:pic>
        <p:nvPicPr>
          <p:cNvPr id="55306"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669328" y="0"/>
            <a:ext cx="1428750" cy="1307249"/>
          </a:xfrm>
          <a:prstGeom prst="rect">
            <a:avLst/>
          </a:prstGeom>
          <a:noFill/>
          <a:ln w="9525">
            <a:noFill/>
            <a:miter lim="800000"/>
            <a:headEnd/>
            <a:tailEnd/>
          </a:ln>
        </p:spPr>
      </p:pic>
      <p:sp>
        <p:nvSpPr>
          <p:cNvPr id="17" name="TextBox 16"/>
          <p:cNvSpPr txBox="1"/>
          <p:nvPr/>
        </p:nvSpPr>
        <p:spPr>
          <a:xfrm>
            <a:off x="147841" y="1237751"/>
            <a:ext cx="1188132" cy="369332"/>
          </a:xfrm>
          <a:prstGeom prst="rect">
            <a:avLst/>
          </a:prstGeom>
          <a:noFill/>
        </p:spPr>
        <p:txBody>
          <a:bodyPr wrap="square" rtlCol="0">
            <a:spAutoFit/>
          </a:bodyPr>
          <a:lstStyle/>
          <a:p>
            <a:pPr algn="ctr" fontAlgn="base">
              <a:spcBef>
                <a:spcPct val="0"/>
              </a:spcBef>
              <a:spcAft>
                <a:spcPct val="0"/>
              </a:spcAft>
            </a:pPr>
            <a:r>
              <a:rPr lang="en-GB" sz="1800" b="1" dirty="0">
                <a:solidFill>
                  <a:srgbClr val="009242"/>
                </a:solidFill>
                <a:latin typeface="Arial" panose="020B0604020202020204" pitchFamily="34" charset="0"/>
                <a:cs typeface="Arial" panose="020B0604020202020204" pitchFamily="34" charset="0"/>
              </a:rPr>
              <a:t>Planet</a:t>
            </a:r>
          </a:p>
        </p:txBody>
      </p:sp>
      <p:sp>
        <p:nvSpPr>
          <p:cNvPr id="18" name="TextBox 17"/>
          <p:cNvSpPr txBox="1"/>
          <p:nvPr/>
        </p:nvSpPr>
        <p:spPr>
          <a:xfrm>
            <a:off x="1261730" y="1235050"/>
            <a:ext cx="1680273" cy="369332"/>
          </a:xfrm>
          <a:prstGeom prst="rect">
            <a:avLst/>
          </a:prstGeom>
          <a:noFill/>
        </p:spPr>
        <p:txBody>
          <a:bodyPr wrap="square" rtlCol="0">
            <a:spAutoFit/>
          </a:bodyPr>
          <a:lstStyle/>
          <a:p>
            <a:pPr algn="ctr" fontAlgn="base">
              <a:spcBef>
                <a:spcPct val="0"/>
              </a:spcBef>
              <a:spcAft>
                <a:spcPct val="0"/>
              </a:spcAft>
            </a:pPr>
            <a:r>
              <a:rPr lang="en-GB" sz="1800" b="1" dirty="0">
                <a:solidFill>
                  <a:srgbClr val="009242"/>
                </a:solidFill>
                <a:latin typeface="Arial" panose="020B0604020202020204" pitchFamily="34" charset="0"/>
                <a:cs typeface="Arial" panose="020B0604020202020204" pitchFamily="34" charset="0"/>
              </a:rPr>
              <a:t>Solar system</a:t>
            </a:r>
          </a:p>
        </p:txBody>
      </p:sp>
      <p:sp>
        <p:nvSpPr>
          <p:cNvPr id="19" name="TextBox 18"/>
          <p:cNvSpPr txBox="1"/>
          <p:nvPr/>
        </p:nvSpPr>
        <p:spPr>
          <a:xfrm>
            <a:off x="3010175" y="1242138"/>
            <a:ext cx="1188132" cy="369332"/>
          </a:xfrm>
          <a:prstGeom prst="rect">
            <a:avLst/>
          </a:prstGeom>
          <a:noFill/>
        </p:spPr>
        <p:txBody>
          <a:bodyPr wrap="square" rtlCol="0">
            <a:spAutoFit/>
          </a:bodyPr>
          <a:lstStyle/>
          <a:p>
            <a:pPr algn="ctr" fontAlgn="base">
              <a:spcBef>
                <a:spcPct val="0"/>
              </a:spcBef>
              <a:spcAft>
                <a:spcPct val="0"/>
              </a:spcAft>
            </a:pPr>
            <a:r>
              <a:rPr lang="en-GB" sz="1800" b="1" dirty="0">
                <a:solidFill>
                  <a:srgbClr val="009242"/>
                </a:solidFill>
                <a:latin typeface="Arial" panose="020B0604020202020204" pitchFamily="34" charset="0"/>
                <a:cs typeface="Arial" panose="020B0604020202020204" pitchFamily="34" charset="0"/>
              </a:rPr>
              <a:t>Stars</a:t>
            </a:r>
          </a:p>
        </p:txBody>
      </p:sp>
      <p:sp>
        <p:nvSpPr>
          <p:cNvPr id="20" name="TextBox 19"/>
          <p:cNvSpPr txBox="1"/>
          <p:nvPr/>
        </p:nvSpPr>
        <p:spPr>
          <a:xfrm>
            <a:off x="4434937" y="1242137"/>
            <a:ext cx="1188132" cy="369332"/>
          </a:xfrm>
          <a:prstGeom prst="rect">
            <a:avLst/>
          </a:prstGeom>
          <a:noFill/>
        </p:spPr>
        <p:txBody>
          <a:bodyPr wrap="square" rtlCol="0">
            <a:spAutoFit/>
          </a:bodyPr>
          <a:lstStyle/>
          <a:p>
            <a:pPr algn="ctr" fontAlgn="base">
              <a:spcBef>
                <a:spcPct val="0"/>
              </a:spcBef>
              <a:spcAft>
                <a:spcPct val="0"/>
              </a:spcAft>
            </a:pPr>
            <a:r>
              <a:rPr lang="en-GB" sz="1800" b="1" dirty="0">
                <a:solidFill>
                  <a:srgbClr val="009242"/>
                </a:solidFill>
                <a:latin typeface="Arial" panose="020B0604020202020204" pitchFamily="34" charset="0"/>
                <a:cs typeface="Arial" panose="020B0604020202020204" pitchFamily="34" charset="0"/>
              </a:rPr>
              <a:t>Galaxy</a:t>
            </a:r>
          </a:p>
        </p:txBody>
      </p:sp>
      <p:sp>
        <p:nvSpPr>
          <p:cNvPr id="21" name="TextBox 20"/>
          <p:cNvSpPr txBox="1"/>
          <p:nvPr/>
        </p:nvSpPr>
        <p:spPr>
          <a:xfrm>
            <a:off x="5744599" y="1246526"/>
            <a:ext cx="1296144" cy="646331"/>
          </a:xfrm>
          <a:prstGeom prst="rect">
            <a:avLst/>
          </a:prstGeom>
          <a:noFill/>
        </p:spPr>
        <p:txBody>
          <a:bodyPr wrap="square" rtlCol="0">
            <a:spAutoFit/>
          </a:bodyPr>
          <a:lstStyle/>
          <a:p>
            <a:pPr algn="ctr" fontAlgn="base">
              <a:spcBef>
                <a:spcPct val="0"/>
              </a:spcBef>
              <a:spcAft>
                <a:spcPct val="0"/>
              </a:spcAft>
            </a:pPr>
            <a:r>
              <a:rPr lang="en-GB" sz="1800" b="1" dirty="0">
                <a:solidFill>
                  <a:srgbClr val="009242"/>
                </a:solidFill>
                <a:latin typeface="Arial" panose="020B0604020202020204" pitchFamily="34" charset="0"/>
                <a:cs typeface="Arial" panose="020B0604020202020204" pitchFamily="34" charset="0"/>
              </a:rPr>
              <a:t>Cluster of galaxies</a:t>
            </a:r>
          </a:p>
        </p:txBody>
      </p:sp>
      <p:sp>
        <p:nvSpPr>
          <p:cNvPr id="26" name="AutoShape 20">
            <a:extLst>
              <a:ext uri="{FF2B5EF4-FFF2-40B4-BE49-F238E27FC236}">
                <a16:creationId xmlns:a16="http://schemas.microsoft.com/office/drawing/2014/main" id="{06DCFA20-72A3-4B32-B6DD-5459D62ADD75}"/>
              </a:ext>
            </a:extLst>
          </p:cNvPr>
          <p:cNvSpPr>
            <a:spLocks noChangeArrowheads="1"/>
          </p:cNvSpPr>
          <p:nvPr/>
        </p:nvSpPr>
        <p:spPr bwMode="auto">
          <a:xfrm>
            <a:off x="92148" y="2899750"/>
            <a:ext cx="5500577" cy="509757"/>
          </a:xfrm>
          <a:prstGeom prst="roundRect">
            <a:avLst>
              <a:gd name="adj" fmla="val 7761"/>
            </a:avLst>
          </a:prstGeom>
          <a:solidFill>
            <a:srgbClr val="0066FF"/>
          </a:solidFill>
          <a:ln w="25400">
            <a:noFill/>
            <a:round/>
            <a:headEnd/>
            <a:tailEnd/>
          </a:ln>
          <a:effectLst/>
        </p:spPr>
        <p:txBody>
          <a:bodyPr/>
          <a:lstStyle/>
          <a:p>
            <a:pPr marL="361950" indent="-361950">
              <a:defRPr/>
            </a:pPr>
            <a:r>
              <a:rPr lang="en-GB" sz="2400" kern="0" dirty="0">
                <a:solidFill>
                  <a:srgbClr val="FFFFFF"/>
                </a:solidFill>
                <a:latin typeface="Calibri" pitchFamily="34" charset="0"/>
                <a:sym typeface="Wingdings"/>
              </a:rPr>
              <a:t> Add definitions from planets onwards.</a:t>
            </a:r>
            <a:endParaRPr lang="en-GB" sz="2400" kern="0" dirty="0">
              <a:solidFill>
                <a:srgbClr val="FFFFFF"/>
              </a:solidFill>
              <a:latin typeface="Calibri" pitchFamily="34" charset="0"/>
            </a:endParaRPr>
          </a:p>
        </p:txBody>
      </p:sp>
      <p:sp>
        <p:nvSpPr>
          <p:cNvPr id="27" name="TextBox 26">
            <a:extLst>
              <a:ext uri="{FF2B5EF4-FFF2-40B4-BE49-F238E27FC236}">
                <a16:creationId xmlns:a16="http://schemas.microsoft.com/office/drawing/2014/main" id="{236E0881-EB77-436F-AB4A-68553521C678}"/>
              </a:ext>
            </a:extLst>
          </p:cNvPr>
          <p:cNvSpPr txBox="1"/>
          <p:nvPr/>
        </p:nvSpPr>
        <p:spPr>
          <a:xfrm>
            <a:off x="7385557" y="1278424"/>
            <a:ext cx="1296144" cy="369332"/>
          </a:xfrm>
          <a:prstGeom prst="rect">
            <a:avLst/>
          </a:prstGeom>
          <a:noFill/>
        </p:spPr>
        <p:txBody>
          <a:bodyPr wrap="square" rtlCol="0">
            <a:spAutoFit/>
          </a:bodyPr>
          <a:lstStyle/>
          <a:p>
            <a:pPr algn="ctr" fontAlgn="base">
              <a:spcBef>
                <a:spcPct val="0"/>
              </a:spcBef>
              <a:spcAft>
                <a:spcPct val="0"/>
              </a:spcAft>
            </a:pPr>
            <a:r>
              <a:rPr lang="en-GB" sz="1800" b="1" dirty="0">
                <a:solidFill>
                  <a:srgbClr val="009242"/>
                </a:solidFill>
                <a:latin typeface="Arial" panose="020B0604020202020204" pitchFamily="34" charset="0"/>
                <a:cs typeface="Arial" panose="020B0604020202020204" pitchFamily="34" charset="0"/>
              </a:rPr>
              <a:t>Universe</a:t>
            </a:r>
          </a:p>
        </p:txBody>
      </p:sp>
      <p:sp>
        <p:nvSpPr>
          <p:cNvPr id="28" name="TextBox 27">
            <a:extLst>
              <a:ext uri="{FF2B5EF4-FFF2-40B4-BE49-F238E27FC236}">
                <a16:creationId xmlns:a16="http://schemas.microsoft.com/office/drawing/2014/main" id="{5E557B92-B105-4282-9308-91F64916C79A}"/>
              </a:ext>
            </a:extLst>
          </p:cNvPr>
          <p:cNvSpPr txBox="1"/>
          <p:nvPr/>
        </p:nvSpPr>
        <p:spPr>
          <a:xfrm>
            <a:off x="0" y="1709128"/>
            <a:ext cx="1375143" cy="1077218"/>
          </a:xfrm>
          <a:prstGeom prst="rect">
            <a:avLst/>
          </a:prstGeom>
          <a:noFill/>
        </p:spPr>
        <p:txBody>
          <a:bodyPr wrap="square" rtlCol="0">
            <a:spAutoFit/>
          </a:bodyPr>
          <a:lstStyle/>
          <a:p>
            <a:pPr algn="ctr" fontAlgn="base">
              <a:spcBef>
                <a:spcPct val="0"/>
              </a:spcBef>
              <a:spcAft>
                <a:spcPct val="0"/>
              </a:spcAft>
            </a:pPr>
            <a:r>
              <a:rPr lang="en-GB" sz="1600" dirty="0">
                <a:solidFill>
                  <a:srgbClr val="009242"/>
                </a:solidFill>
                <a:latin typeface="Arial" panose="020B0604020202020204" pitchFamily="34" charset="0"/>
                <a:cs typeface="Arial" panose="020B0604020202020204" pitchFamily="34" charset="0"/>
              </a:rPr>
              <a:t>A large body in space that orbits a star </a:t>
            </a:r>
            <a:r>
              <a:rPr lang="en-GB" sz="1600" dirty="0" err="1">
                <a:solidFill>
                  <a:srgbClr val="009242"/>
                </a:solidFill>
                <a:latin typeface="Arial" panose="020B0604020202020204" pitchFamily="34" charset="0"/>
                <a:cs typeface="Arial" panose="020B0604020202020204" pitchFamily="34" charset="0"/>
              </a:rPr>
              <a:t>eg</a:t>
            </a:r>
            <a:r>
              <a:rPr lang="en-GB" sz="1600" dirty="0">
                <a:solidFill>
                  <a:srgbClr val="009242"/>
                </a:solidFill>
                <a:latin typeface="Arial" panose="020B0604020202020204" pitchFamily="34" charset="0"/>
                <a:cs typeface="Arial" panose="020B0604020202020204" pitchFamily="34" charset="0"/>
              </a:rPr>
              <a:t> Earth</a:t>
            </a:r>
          </a:p>
        </p:txBody>
      </p:sp>
      <p:sp>
        <p:nvSpPr>
          <p:cNvPr id="29" name="TextBox 28">
            <a:extLst>
              <a:ext uri="{FF2B5EF4-FFF2-40B4-BE49-F238E27FC236}">
                <a16:creationId xmlns:a16="http://schemas.microsoft.com/office/drawing/2014/main" id="{E9F4D19E-1C86-487E-A05A-C4D9942030B3}"/>
              </a:ext>
            </a:extLst>
          </p:cNvPr>
          <p:cNvSpPr txBox="1"/>
          <p:nvPr/>
        </p:nvSpPr>
        <p:spPr>
          <a:xfrm>
            <a:off x="1414131" y="1726849"/>
            <a:ext cx="1375143" cy="830997"/>
          </a:xfrm>
          <a:prstGeom prst="rect">
            <a:avLst/>
          </a:prstGeom>
          <a:noFill/>
        </p:spPr>
        <p:txBody>
          <a:bodyPr wrap="square" rtlCol="0">
            <a:spAutoFit/>
          </a:bodyPr>
          <a:lstStyle/>
          <a:p>
            <a:pPr algn="ctr" fontAlgn="base">
              <a:spcBef>
                <a:spcPct val="0"/>
              </a:spcBef>
              <a:spcAft>
                <a:spcPct val="0"/>
              </a:spcAft>
            </a:pPr>
            <a:r>
              <a:rPr lang="en-GB" sz="1600" dirty="0">
                <a:solidFill>
                  <a:srgbClr val="009242"/>
                </a:solidFill>
                <a:latin typeface="Arial" panose="020B0604020202020204" pitchFamily="34" charset="0"/>
                <a:cs typeface="Arial" panose="020B0604020202020204" pitchFamily="34" charset="0"/>
              </a:rPr>
              <a:t>A star and the bodies that orbit it</a:t>
            </a:r>
          </a:p>
        </p:txBody>
      </p:sp>
      <p:sp>
        <p:nvSpPr>
          <p:cNvPr id="30" name="TextBox 29">
            <a:extLst>
              <a:ext uri="{FF2B5EF4-FFF2-40B4-BE49-F238E27FC236}">
                <a16:creationId xmlns:a16="http://schemas.microsoft.com/office/drawing/2014/main" id="{5FFD518E-2812-44B2-A102-C13A7AC26C2A}"/>
              </a:ext>
            </a:extLst>
          </p:cNvPr>
          <p:cNvSpPr txBox="1"/>
          <p:nvPr/>
        </p:nvSpPr>
        <p:spPr>
          <a:xfrm>
            <a:off x="2806995" y="1716217"/>
            <a:ext cx="1453117" cy="1077218"/>
          </a:xfrm>
          <a:prstGeom prst="rect">
            <a:avLst/>
          </a:prstGeom>
          <a:noFill/>
        </p:spPr>
        <p:txBody>
          <a:bodyPr wrap="square" rtlCol="0">
            <a:spAutoFit/>
          </a:bodyPr>
          <a:lstStyle/>
          <a:p>
            <a:pPr algn="ctr" fontAlgn="base">
              <a:spcBef>
                <a:spcPct val="0"/>
              </a:spcBef>
              <a:spcAft>
                <a:spcPct val="0"/>
              </a:spcAft>
            </a:pPr>
            <a:r>
              <a:rPr lang="en-GB" sz="1600" dirty="0">
                <a:solidFill>
                  <a:srgbClr val="009242"/>
                </a:solidFill>
                <a:latin typeface="Arial" panose="020B0604020202020204" pitchFamily="34" charset="0"/>
                <a:cs typeface="Arial" panose="020B0604020202020204" pitchFamily="34" charset="0"/>
              </a:rPr>
              <a:t>A huge ball of gas that gives out energy as heat and light</a:t>
            </a:r>
          </a:p>
        </p:txBody>
      </p:sp>
      <p:sp>
        <p:nvSpPr>
          <p:cNvPr id="31" name="TextBox 30">
            <a:extLst>
              <a:ext uri="{FF2B5EF4-FFF2-40B4-BE49-F238E27FC236}">
                <a16:creationId xmlns:a16="http://schemas.microsoft.com/office/drawing/2014/main" id="{E1E86786-8C7A-4DD5-9622-B55C1134E955}"/>
              </a:ext>
            </a:extLst>
          </p:cNvPr>
          <p:cNvSpPr txBox="1"/>
          <p:nvPr/>
        </p:nvSpPr>
        <p:spPr>
          <a:xfrm>
            <a:off x="4214037" y="1698496"/>
            <a:ext cx="1453117" cy="1077218"/>
          </a:xfrm>
          <a:prstGeom prst="rect">
            <a:avLst/>
          </a:prstGeom>
          <a:noFill/>
        </p:spPr>
        <p:txBody>
          <a:bodyPr wrap="square" rtlCol="0">
            <a:spAutoFit/>
          </a:bodyPr>
          <a:lstStyle/>
          <a:p>
            <a:pPr algn="ctr" fontAlgn="base">
              <a:spcBef>
                <a:spcPct val="0"/>
              </a:spcBef>
              <a:spcAft>
                <a:spcPct val="0"/>
              </a:spcAft>
            </a:pPr>
            <a:r>
              <a:rPr lang="en-GB" sz="1600" dirty="0">
                <a:solidFill>
                  <a:srgbClr val="009242"/>
                </a:solidFill>
                <a:latin typeface="Arial" panose="020B0604020202020204" pitchFamily="34" charset="0"/>
                <a:cs typeface="Arial" panose="020B0604020202020204" pitchFamily="34" charset="0"/>
              </a:rPr>
              <a:t>Millions of stars grouped together by gravity</a:t>
            </a:r>
          </a:p>
        </p:txBody>
      </p:sp>
      <p:sp>
        <p:nvSpPr>
          <p:cNvPr id="32" name="TextBox 31">
            <a:extLst>
              <a:ext uri="{FF2B5EF4-FFF2-40B4-BE49-F238E27FC236}">
                <a16:creationId xmlns:a16="http://schemas.microsoft.com/office/drawing/2014/main" id="{932DB885-3EE0-4365-B03D-297A186A3106}"/>
              </a:ext>
            </a:extLst>
          </p:cNvPr>
          <p:cNvSpPr txBox="1"/>
          <p:nvPr/>
        </p:nvSpPr>
        <p:spPr>
          <a:xfrm>
            <a:off x="5635256" y="1900515"/>
            <a:ext cx="1453117" cy="1077218"/>
          </a:xfrm>
          <a:prstGeom prst="rect">
            <a:avLst/>
          </a:prstGeom>
          <a:noFill/>
        </p:spPr>
        <p:txBody>
          <a:bodyPr wrap="square" rtlCol="0">
            <a:spAutoFit/>
          </a:bodyPr>
          <a:lstStyle/>
          <a:p>
            <a:pPr algn="ctr" fontAlgn="base">
              <a:spcBef>
                <a:spcPct val="0"/>
              </a:spcBef>
              <a:spcAft>
                <a:spcPct val="0"/>
              </a:spcAft>
            </a:pPr>
            <a:r>
              <a:rPr lang="en-GB" sz="1600" dirty="0">
                <a:solidFill>
                  <a:srgbClr val="009242"/>
                </a:solidFill>
                <a:latin typeface="Arial" panose="020B0604020202020204" pitchFamily="34" charset="0"/>
                <a:cs typeface="Arial" panose="020B0604020202020204" pitchFamily="34" charset="0"/>
              </a:rPr>
              <a:t>Groups of galaxies held together by gravity</a:t>
            </a:r>
          </a:p>
        </p:txBody>
      </p:sp>
      <p:sp>
        <p:nvSpPr>
          <p:cNvPr id="33" name="TextBox 32">
            <a:extLst>
              <a:ext uri="{FF2B5EF4-FFF2-40B4-BE49-F238E27FC236}">
                <a16:creationId xmlns:a16="http://schemas.microsoft.com/office/drawing/2014/main" id="{2A5CD392-4AE8-4969-834E-0F8D68E3B536}"/>
              </a:ext>
            </a:extLst>
          </p:cNvPr>
          <p:cNvSpPr txBox="1"/>
          <p:nvPr/>
        </p:nvSpPr>
        <p:spPr>
          <a:xfrm>
            <a:off x="7290391" y="1712673"/>
            <a:ext cx="1453117" cy="1323439"/>
          </a:xfrm>
          <a:prstGeom prst="rect">
            <a:avLst/>
          </a:prstGeom>
          <a:noFill/>
        </p:spPr>
        <p:txBody>
          <a:bodyPr wrap="square" rtlCol="0">
            <a:spAutoFit/>
          </a:bodyPr>
          <a:lstStyle/>
          <a:p>
            <a:pPr algn="ctr" fontAlgn="base">
              <a:spcBef>
                <a:spcPct val="0"/>
              </a:spcBef>
              <a:spcAft>
                <a:spcPct val="0"/>
              </a:spcAft>
            </a:pPr>
            <a:r>
              <a:rPr lang="en-GB" sz="1600" dirty="0">
                <a:solidFill>
                  <a:srgbClr val="009242"/>
                </a:solidFill>
                <a:latin typeface="Arial" panose="020B0604020202020204" pitchFamily="34" charset="0"/>
                <a:cs typeface="Arial" panose="020B0604020202020204" pitchFamily="34" charset="0"/>
              </a:rPr>
              <a:t>All the galaxies and the space between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879265" y="122684"/>
            <a:ext cx="1393031" cy="1250010"/>
          </a:xfrm>
          <a:prstGeom prst="rect">
            <a:avLst/>
          </a:prstGeom>
          <a:noFill/>
          <a:ln w="9525">
            <a:noFill/>
            <a:miter lim="800000"/>
            <a:headEnd/>
            <a:tailEnd/>
          </a:ln>
        </p:spPr>
      </p:pic>
      <p:pic>
        <p:nvPicPr>
          <p:cNvPr id="552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79264" y="1580845"/>
            <a:ext cx="1400175" cy="1296144"/>
          </a:xfrm>
          <a:prstGeom prst="rect">
            <a:avLst/>
          </a:prstGeom>
          <a:noFill/>
          <a:ln w="9525">
            <a:noFill/>
            <a:miter lim="800000"/>
            <a:headEnd/>
            <a:tailEnd/>
          </a:ln>
        </p:spPr>
      </p:pic>
      <p:pic>
        <p:nvPicPr>
          <p:cNvPr id="553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25258" y="3201024"/>
            <a:ext cx="1407319" cy="1307249"/>
          </a:xfrm>
          <a:prstGeom prst="rect">
            <a:avLst/>
          </a:prstGeom>
          <a:noFill/>
          <a:ln w="9525">
            <a:noFill/>
            <a:miter lim="800000"/>
            <a:headEnd/>
            <a:tailEnd/>
          </a:ln>
        </p:spPr>
      </p:pic>
      <p:pic>
        <p:nvPicPr>
          <p:cNvPr id="553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093510" y="122682"/>
            <a:ext cx="1414463" cy="1307249"/>
          </a:xfrm>
          <a:prstGeom prst="rect">
            <a:avLst/>
          </a:prstGeom>
          <a:noFill/>
          <a:ln w="9525">
            <a:noFill/>
            <a:miter lim="800000"/>
            <a:headEnd/>
            <a:tailEnd/>
          </a:ln>
        </p:spPr>
      </p:pic>
      <p:pic>
        <p:nvPicPr>
          <p:cNvPr id="55302"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093510" y="1688856"/>
            <a:ext cx="1414463" cy="1307249"/>
          </a:xfrm>
          <a:prstGeom prst="rect">
            <a:avLst/>
          </a:prstGeom>
          <a:noFill/>
          <a:ln w="9525">
            <a:noFill/>
            <a:miter lim="800000"/>
            <a:headEnd/>
            <a:tailEnd/>
          </a:ln>
        </p:spPr>
      </p:pic>
      <p:pic>
        <p:nvPicPr>
          <p:cNvPr id="55303"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093510" y="3201024"/>
            <a:ext cx="1407319" cy="1307249"/>
          </a:xfrm>
          <a:prstGeom prst="rect">
            <a:avLst/>
          </a:prstGeom>
          <a:noFill/>
          <a:ln w="9525">
            <a:noFill/>
            <a:miter lim="800000"/>
            <a:headEnd/>
            <a:tailEnd/>
          </a:ln>
        </p:spPr>
      </p:pic>
      <p:pic>
        <p:nvPicPr>
          <p:cNvPr id="55304"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469774" y="122682"/>
            <a:ext cx="1414463" cy="1307249"/>
          </a:xfrm>
          <a:prstGeom prst="rect">
            <a:avLst/>
          </a:prstGeom>
          <a:noFill/>
          <a:ln w="9525">
            <a:noFill/>
            <a:miter lim="800000"/>
            <a:headEnd/>
            <a:tailEnd/>
          </a:ln>
        </p:spPr>
      </p:pic>
      <p:pic>
        <p:nvPicPr>
          <p:cNvPr id="55305" name="Picture 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469774" y="1634851"/>
            <a:ext cx="1407319" cy="1307249"/>
          </a:xfrm>
          <a:prstGeom prst="rect">
            <a:avLst/>
          </a:prstGeom>
          <a:noFill/>
          <a:ln w="9525">
            <a:noFill/>
            <a:miter lim="800000"/>
            <a:headEnd/>
            <a:tailEnd/>
          </a:ln>
        </p:spPr>
      </p:pic>
      <p:pic>
        <p:nvPicPr>
          <p:cNvPr id="55306"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469774" y="3201024"/>
            <a:ext cx="1428750" cy="1307249"/>
          </a:xfrm>
          <a:prstGeom prst="rect">
            <a:avLst/>
          </a:prstGeom>
          <a:noFill/>
          <a:ln w="9525">
            <a:noFill/>
            <a:miter lim="800000"/>
            <a:headEnd/>
            <a:tailEnd/>
          </a:ln>
        </p:spPr>
      </p:pic>
      <p:sp>
        <p:nvSpPr>
          <p:cNvPr id="13" name="TextBox 12"/>
          <p:cNvSpPr txBox="1"/>
          <p:nvPr/>
        </p:nvSpPr>
        <p:spPr>
          <a:xfrm>
            <a:off x="3041282" y="1256808"/>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Human</a:t>
            </a:r>
          </a:p>
        </p:txBody>
      </p:sp>
      <p:sp>
        <p:nvSpPr>
          <p:cNvPr id="14" name="TextBox 13"/>
          <p:cNvSpPr txBox="1"/>
          <p:nvPr/>
        </p:nvSpPr>
        <p:spPr>
          <a:xfrm>
            <a:off x="3041282" y="2822982"/>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School</a:t>
            </a:r>
          </a:p>
        </p:txBody>
      </p:sp>
      <p:sp>
        <p:nvSpPr>
          <p:cNvPr id="15" name="TextBox 14"/>
          <p:cNvSpPr txBox="1"/>
          <p:nvPr/>
        </p:nvSpPr>
        <p:spPr>
          <a:xfrm>
            <a:off x="2987276" y="4497168"/>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Town</a:t>
            </a:r>
          </a:p>
        </p:txBody>
      </p:sp>
      <p:sp>
        <p:nvSpPr>
          <p:cNvPr id="16" name="TextBox 15"/>
          <p:cNvSpPr txBox="1"/>
          <p:nvPr/>
        </p:nvSpPr>
        <p:spPr>
          <a:xfrm>
            <a:off x="5309534" y="1310814"/>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Country</a:t>
            </a:r>
          </a:p>
        </p:txBody>
      </p:sp>
      <p:sp>
        <p:nvSpPr>
          <p:cNvPr id="17" name="TextBox 16"/>
          <p:cNvSpPr txBox="1"/>
          <p:nvPr/>
        </p:nvSpPr>
        <p:spPr>
          <a:xfrm>
            <a:off x="5255528" y="2876988"/>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Planets</a:t>
            </a:r>
          </a:p>
        </p:txBody>
      </p:sp>
      <p:sp>
        <p:nvSpPr>
          <p:cNvPr id="18" name="TextBox 17"/>
          <p:cNvSpPr txBox="1"/>
          <p:nvPr/>
        </p:nvSpPr>
        <p:spPr>
          <a:xfrm>
            <a:off x="5255528" y="4443162"/>
            <a:ext cx="1188132" cy="646331"/>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Solar system</a:t>
            </a:r>
          </a:p>
        </p:txBody>
      </p:sp>
      <p:sp>
        <p:nvSpPr>
          <p:cNvPr id="19" name="TextBox 18"/>
          <p:cNvSpPr txBox="1"/>
          <p:nvPr/>
        </p:nvSpPr>
        <p:spPr>
          <a:xfrm>
            <a:off x="7631792" y="1364820"/>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Stars</a:t>
            </a:r>
          </a:p>
        </p:txBody>
      </p:sp>
      <p:sp>
        <p:nvSpPr>
          <p:cNvPr id="20" name="TextBox 19"/>
          <p:cNvSpPr txBox="1"/>
          <p:nvPr/>
        </p:nvSpPr>
        <p:spPr>
          <a:xfrm>
            <a:off x="7631792" y="2876988"/>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Galaxy</a:t>
            </a:r>
          </a:p>
        </p:txBody>
      </p:sp>
      <p:sp>
        <p:nvSpPr>
          <p:cNvPr id="21" name="TextBox 20"/>
          <p:cNvSpPr txBox="1"/>
          <p:nvPr/>
        </p:nvSpPr>
        <p:spPr>
          <a:xfrm>
            <a:off x="7523780" y="4497169"/>
            <a:ext cx="1296144" cy="646331"/>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Cluster of galaxies</a:t>
            </a:r>
          </a:p>
        </p:txBody>
      </p:sp>
      <p:sp>
        <p:nvSpPr>
          <p:cNvPr id="23" name="AutoShape 18">
            <a:extLst>
              <a:ext uri="{FF2B5EF4-FFF2-40B4-BE49-F238E27FC236}">
                <a16:creationId xmlns:a16="http://schemas.microsoft.com/office/drawing/2014/main" id="{36F78514-CD86-47B1-8513-9621723BE4E7}"/>
              </a:ext>
            </a:extLst>
          </p:cNvPr>
          <p:cNvSpPr>
            <a:spLocks noChangeArrowheads="1"/>
          </p:cNvSpPr>
          <p:nvPr/>
        </p:nvSpPr>
        <p:spPr bwMode="auto">
          <a:xfrm>
            <a:off x="241060" y="125027"/>
            <a:ext cx="2285815" cy="1655213"/>
          </a:xfrm>
          <a:prstGeom prst="cloudCallout">
            <a:avLst>
              <a:gd name="adj1" fmla="val -45914"/>
              <a:gd name="adj2" fmla="val 78194"/>
            </a:avLst>
          </a:prstGeom>
          <a:solidFill>
            <a:srgbClr val="DDDDFF"/>
          </a:solidFill>
          <a:ln w="9525">
            <a:noFill/>
            <a:round/>
            <a:headEnd/>
            <a:tailEnd/>
          </a:ln>
          <a:effectLst/>
        </p:spPr>
        <p:txBody>
          <a:bodyPr anchor="ctr" anchorCtr="1"/>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What is the </a:t>
            </a:r>
            <a:r>
              <a:rPr kumimoji="0" lang="en-GB" sz="18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Plough</a:t>
            </a:r>
            <a:r>
              <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or </a:t>
            </a:r>
            <a:r>
              <a:rPr kumimoji="0" lang="en-GB" sz="18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Big Dipper</a:t>
            </a:r>
            <a:r>
              <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p:txBody>
      </p:sp>
      <p:sp>
        <p:nvSpPr>
          <p:cNvPr id="24" name="AutoShape 18">
            <a:extLst>
              <a:ext uri="{FF2B5EF4-FFF2-40B4-BE49-F238E27FC236}">
                <a16:creationId xmlns:a16="http://schemas.microsoft.com/office/drawing/2014/main" id="{DCE7BF41-C0F0-4BE7-AE06-2D083F5252D4}"/>
              </a:ext>
            </a:extLst>
          </p:cNvPr>
          <p:cNvSpPr>
            <a:spLocks noChangeArrowheads="1"/>
          </p:cNvSpPr>
          <p:nvPr/>
        </p:nvSpPr>
        <p:spPr bwMode="auto">
          <a:xfrm>
            <a:off x="453921" y="1872390"/>
            <a:ext cx="2285815" cy="1494588"/>
          </a:xfrm>
          <a:prstGeom prst="cloudCallout">
            <a:avLst>
              <a:gd name="adj1" fmla="val -57836"/>
              <a:gd name="adj2" fmla="val 56243"/>
            </a:avLst>
          </a:prstGeom>
          <a:solidFill>
            <a:srgbClr val="DDDDFF"/>
          </a:solidFill>
          <a:ln w="9525">
            <a:noFill/>
            <a:round/>
            <a:headEnd/>
            <a:tailEnd/>
          </a:ln>
          <a:effectLst/>
        </p:spPr>
        <p:txBody>
          <a:bodyPr anchor="ctr" anchorCtr="1"/>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Is it on our pictures? Why?</a:t>
            </a:r>
          </a:p>
        </p:txBody>
      </p:sp>
    </p:spTree>
    <p:extLst>
      <p:ext uri="{BB962C8B-B14F-4D97-AF65-F5344CB8AC3E}">
        <p14:creationId xmlns:p14="http://schemas.microsoft.com/office/powerpoint/2010/main" val="153459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631D0A-5248-41E0-90B9-3F6AF8AC3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50" y="0"/>
            <a:ext cx="7671100" cy="5143500"/>
          </a:xfrm>
          <a:prstGeom prst="rect">
            <a:avLst/>
          </a:prstGeom>
        </p:spPr>
      </p:pic>
      <p:sp>
        <p:nvSpPr>
          <p:cNvPr id="7" name="AutoShape 18">
            <a:extLst>
              <a:ext uri="{FF2B5EF4-FFF2-40B4-BE49-F238E27FC236}">
                <a16:creationId xmlns:a16="http://schemas.microsoft.com/office/drawing/2014/main" id="{24F845E5-A661-4161-95E2-4BD57123852F}"/>
              </a:ext>
            </a:extLst>
          </p:cNvPr>
          <p:cNvSpPr>
            <a:spLocks noChangeArrowheads="1"/>
          </p:cNvSpPr>
          <p:nvPr/>
        </p:nvSpPr>
        <p:spPr bwMode="auto">
          <a:xfrm>
            <a:off x="518533" y="-125391"/>
            <a:ext cx="2338082" cy="1713186"/>
          </a:xfrm>
          <a:prstGeom prst="cloudCallout">
            <a:avLst>
              <a:gd name="adj1" fmla="val -67579"/>
              <a:gd name="adj2" fmla="val 70207"/>
            </a:avLst>
          </a:prstGeom>
          <a:solidFill>
            <a:srgbClr val="DDDDFF"/>
          </a:solidFill>
          <a:ln w="9525">
            <a:noFill/>
            <a:round/>
            <a:headEnd/>
            <a:tailEnd/>
          </a:ln>
          <a:effectLst/>
        </p:spPr>
        <p:txBody>
          <a:bodyPr anchor="ctr" anchorCtr="1"/>
          <a:lstStyle/>
          <a:p>
            <a:pPr algn="ctr">
              <a:defRPr/>
            </a:pPr>
            <a:r>
              <a:rPr lang="en-GB" sz="1800" kern="0" dirty="0">
                <a:solidFill>
                  <a:sysClr val="windowText" lastClr="000000"/>
                </a:solidFill>
                <a:latin typeface="Arial" panose="020B0604020202020204" pitchFamily="34" charset="0"/>
                <a:cs typeface="Arial" panose="020B0604020202020204" pitchFamily="34" charset="0"/>
              </a:rPr>
              <a:t>What can you see in this photo?</a:t>
            </a:r>
          </a:p>
        </p:txBody>
      </p:sp>
      <p:sp>
        <p:nvSpPr>
          <p:cNvPr id="8" name="TextBox 7">
            <a:extLst>
              <a:ext uri="{FF2B5EF4-FFF2-40B4-BE49-F238E27FC236}">
                <a16:creationId xmlns:a16="http://schemas.microsoft.com/office/drawing/2014/main" id="{949076D1-0AFE-461A-98F1-94B9438EC729}"/>
              </a:ext>
            </a:extLst>
          </p:cNvPr>
          <p:cNvSpPr txBox="1"/>
          <p:nvPr/>
        </p:nvSpPr>
        <p:spPr>
          <a:xfrm>
            <a:off x="6464596" y="301895"/>
            <a:ext cx="1587795" cy="461665"/>
          </a:xfrm>
          <a:prstGeom prst="rect">
            <a:avLst/>
          </a:prstGeom>
          <a:noFill/>
        </p:spPr>
        <p:txBody>
          <a:bodyPr wrap="square" rtlCol="0">
            <a:spAutoFit/>
          </a:bodyPr>
          <a:lstStyle/>
          <a:p>
            <a:r>
              <a:rPr lang="en-GB" sz="2400" dirty="0">
                <a:solidFill>
                  <a:srgbClr val="FFFF00"/>
                </a:solidFill>
              </a:rPr>
              <a:t>Milky Way </a:t>
            </a:r>
          </a:p>
        </p:txBody>
      </p:sp>
      <p:sp>
        <p:nvSpPr>
          <p:cNvPr id="9" name="TextBox 8">
            <a:extLst>
              <a:ext uri="{FF2B5EF4-FFF2-40B4-BE49-F238E27FC236}">
                <a16:creationId xmlns:a16="http://schemas.microsoft.com/office/drawing/2014/main" id="{46E74150-413C-44A7-8DBC-20D727878617}"/>
              </a:ext>
            </a:extLst>
          </p:cNvPr>
          <p:cNvSpPr txBox="1"/>
          <p:nvPr/>
        </p:nvSpPr>
        <p:spPr>
          <a:xfrm>
            <a:off x="4809460" y="3757477"/>
            <a:ext cx="1587795" cy="461665"/>
          </a:xfrm>
          <a:prstGeom prst="rect">
            <a:avLst/>
          </a:prstGeom>
          <a:noFill/>
        </p:spPr>
        <p:txBody>
          <a:bodyPr wrap="square" rtlCol="0">
            <a:spAutoFit/>
          </a:bodyPr>
          <a:lstStyle/>
          <a:p>
            <a:r>
              <a:rPr lang="en-GB" sz="2400" dirty="0">
                <a:solidFill>
                  <a:srgbClr val="FFFF00"/>
                </a:solidFill>
              </a:rPr>
              <a:t>(Meteor)</a:t>
            </a:r>
          </a:p>
        </p:txBody>
      </p:sp>
      <p:sp>
        <p:nvSpPr>
          <p:cNvPr id="10" name="TextBox 9">
            <a:extLst>
              <a:ext uri="{FF2B5EF4-FFF2-40B4-BE49-F238E27FC236}">
                <a16:creationId xmlns:a16="http://schemas.microsoft.com/office/drawing/2014/main" id="{C9262011-95B1-4734-909A-60CB70D33F93}"/>
              </a:ext>
            </a:extLst>
          </p:cNvPr>
          <p:cNvSpPr txBox="1"/>
          <p:nvPr/>
        </p:nvSpPr>
        <p:spPr>
          <a:xfrm>
            <a:off x="2661685" y="3116633"/>
            <a:ext cx="1587795" cy="461665"/>
          </a:xfrm>
          <a:prstGeom prst="rect">
            <a:avLst/>
          </a:prstGeom>
          <a:noFill/>
        </p:spPr>
        <p:txBody>
          <a:bodyPr wrap="square" rtlCol="0">
            <a:spAutoFit/>
          </a:bodyPr>
          <a:lstStyle/>
          <a:p>
            <a:r>
              <a:rPr lang="en-GB" sz="2400" dirty="0">
                <a:solidFill>
                  <a:srgbClr val="FFFF00"/>
                </a:solidFill>
              </a:rPr>
              <a:t>Plough</a:t>
            </a:r>
          </a:p>
        </p:txBody>
      </p:sp>
      <p:cxnSp>
        <p:nvCxnSpPr>
          <p:cNvPr id="12" name="Straight Connector 11">
            <a:extLst>
              <a:ext uri="{FF2B5EF4-FFF2-40B4-BE49-F238E27FC236}">
                <a16:creationId xmlns:a16="http://schemas.microsoft.com/office/drawing/2014/main" id="{5D4FA519-0620-4024-8E63-D4D888493F7E}"/>
              </a:ext>
            </a:extLst>
          </p:cNvPr>
          <p:cNvCxnSpPr>
            <a:cxnSpLocks/>
          </p:cNvCxnSpPr>
          <p:nvPr/>
        </p:nvCxnSpPr>
        <p:spPr>
          <a:xfrm>
            <a:off x="3374065" y="2778642"/>
            <a:ext cx="354419" cy="1630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8768168-AFC0-4D6E-859E-DEA4941DDFC0}"/>
              </a:ext>
            </a:extLst>
          </p:cNvPr>
          <p:cNvCxnSpPr>
            <a:cxnSpLocks/>
          </p:cNvCxnSpPr>
          <p:nvPr/>
        </p:nvCxnSpPr>
        <p:spPr>
          <a:xfrm>
            <a:off x="3728484" y="2941674"/>
            <a:ext cx="106325" cy="226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70BE6E-9C21-4382-BCBC-1CF16F84E9D8}"/>
              </a:ext>
            </a:extLst>
          </p:cNvPr>
          <p:cNvCxnSpPr>
            <a:cxnSpLocks/>
          </p:cNvCxnSpPr>
          <p:nvPr/>
        </p:nvCxnSpPr>
        <p:spPr>
          <a:xfrm>
            <a:off x="3834809" y="3168502"/>
            <a:ext cx="148856" cy="2622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D3BE4F-7EAB-4ED5-9B4E-856E767CF4F2}"/>
              </a:ext>
            </a:extLst>
          </p:cNvPr>
          <p:cNvCxnSpPr>
            <a:cxnSpLocks/>
          </p:cNvCxnSpPr>
          <p:nvPr/>
        </p:nvCxnSpPr>
        <p:spPr>
          <a:xfrm flipH="1">
            <a:off x="3887973" y="3428789"/>
            <a:ext cx="95692" cy="2622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85A34DF-33C8-4BBA-8ADA-85E723F9984E}"/>
              </a:ext>
            </a:extLst>
          </p:cNvPr>
          <p:cNvCxnSpPr>
            <a:cxnSpLocks/>
          </p:cNvCxnSpPr>
          <p:nvPr/>
        </p:nvCxnSpPr>
        <p:spPr>
          <a:xfrm>
            <a:off x="3898605" y="3691059"/>
            <a:ext cx="389860" cy="2602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03911B0-D817-40E3-A5AC-3679AAD3BCFA}"/>
              </a:ext>
            </a:extLst>
          </p:cNvPr>
          <p:cNvCxnSpPr>
            <a:cxnSpLocks/>
          </p:cNvCxnSpPr>
          <p:nvPr/>
        </p:nvCxnSpPr>
        <p:spPr>
          <a:xfrm flipV="1">
            <a:off x="4299097" y="3728484"/>
            <a:ext cx="209108" cy="222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AutoShape 18">
            <a:extLst>
              <a:ext uri="{FF2B5EF4-FFF2-40B4-BE49-F238E27FC236}">
                <a16:creationId xmlns:a16="http://schemas.microsoft.com/office/drawing/2014/main" id="{0E041111-0D23-4179-8239-D7A688F431B3}"/>
              </a:ext>
            </a:extLst>
          </p:cNvPr>
          <p:cNvSpPr>
            <a:spLocks noChangeArrowheads="1"/>
          </p:cNvSpPr>
          <p:nvPr/>
        </p:nvSpPr>
        <p:spPr bwMode="auto">
          <a:xfrm>
            <a:off x="6422065" y="1090264"/>
            <a:ext cx="2456122" cy="1713186"/>
          </a:xfrm>
          <a:prstGeom prst="cloudCallout">
            <a:avLst>
              <a:gd name="adj1" fmla="val 50961"/>
              <a:gd name="adj2" fmla="val 95032"/>
            </a:avLst>
          </a:prstGeom>
          <a:solidFill>
            <a:srgbClr val="DDDDFF"/>
          </a:solidFill>
          <a:ln w="9525">
            <a:noFill/>
            <a:round/>
            <a:headEnd/>
            <a:tailEnd/>
          </a:ln>
          <a:effectLst/>
        </p:spPr>
        <p:txBody>
          <a:bodyPr anchor="ctr" anchorCtr="1"/>
          <a:lstStyle/>
          <a:p>
            <a:pPr algn="ctr">
              <a:defRPr/>
            </a:pPr>
            <a:r>
              <a:rPr lang="en-GB" sz="1800" kern="0" dirty="0">
                <a:solidFill>
                  <a:sysClr val="windowText" lastClr="000000"/>
                </a:solidFill>
                <a:latin typeface="Arial" panose="020B0604020202020204" pitchFamily="34" charset="0"/>
                <a:cs typeface="Arial" panose="020B0604020202020204" pitchFamily="34" charset="0"/>
              </a:rPr>
              <a:t>Why are constellations not in our pictures?</a:t>
            </a:r>
          </a:p>
        </p:txBody>
      </p:sp>
    </p:spTree>
    <p:extLst>
      <p:ext uri="{BB962C8B-B14F-4D97-AF65-F5344CB8AC3E}">
        <p14:creationId xmlns:p14="http://schemas.microsoft.com/office/powerpoint/2010/main" val="153140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555" y="4622249"/>
            <a:ext cx="2007282" cy="521253"/>
          </a:xfrm>
          <a:prstGeom prst="rect">
            <a:avLst/>
          </a:prstGeom>
        </p:spPr>
      </p:pic>
      <p:pic>
        <p:nvPicPr>
          <p:cNvPr id="2" name="Picture 2">
            <a:hlinkClick r:id="" action="ppaction://media"/>
            <a:extLst>
              <a:ext uri="{FF2B5EF4-FFF2-40B4-BE49-F238E27FC236}">
                <a16:creationId xmlns:a16="http://schemas.microsoft.com/office/drawing/2014/main" id="{3FE280F4-8C95-45E1-84E8-DF9D66515D0C}"/>
              </a:ext>
            </a:extLst>
          </p:cNvPr>
          <p:cNvPicPr>
            <a:picLocks noRot="1" noChangeAspect="1"/>
          </p:cNvPicPr>
          <p:nvPr>
            <a:videoFile r:link="rId1"/>
          </p:nvPr>
        </p:nvPicPr>
        <p:blipFill>
          <a:blip r:embed="rId6"/>
          <a:stretch>
            <a:fillRect/>
          </a:stretch>
        </p:blipFill>
        <p:spPr>
          <a:xfrm>
            <a:off x="0" y="8405"/>
            <a:ext cx="9137276" cy="4622425"/>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79BBA-ABAD-4802-9DBD-CDFD7CFD78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7879" y="0"/>
            <a:ext cx="6134044" cy="5143500"/>
          </a:xfrm>
          <a:prstGeom prst="rect">
            <a:avLst/>
          </a:prstGeom>
        </p:spPr>
      </p:pic>
    </p:spTree>
    <p:extLst>
      <p:ext uri="{BB962C8B-B14F-4D97-AF65-F5344CB8AC3E}">
        <p14:creationId xmlns:p14="http://schemas.microsoft.com/office/powerpoint/2010/main" val="230143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D9CA1F-0687-48BE-BEBA-BCA0869D3A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824881" cy="5143500"/>
          </a:xfrm>
          <a:prstGeom prst="rect">
            <a:avLst/>
          </a:prstGeom>
        </p:spPr>
      </p:pic>
      <p:sp>
        <p:nvSpPr>
          <p:cNvPr id="5" name="TextBox 4">
            <a:extLst>
              <a:ext uri="{FF2B5EF4-FFF2-40B4-BE49-F238E27FC236}">
                <a16:creationId xmlns:a16="http://schemas.microsoft.com/office/drawing/2014/main" id="{F4B0CE58-BAFA-4C75-9F59-0DED585F035E}"/>
              </a:ext>
            </a:extLst>
          </p:cNvPr>
          <p:cNvSpPr txBox="1"/>
          <p:nvPr/>
        </p:nvSpPr>
        <p:spPr>
          <a:xfrm>
            <a:off x="1942215" y="120503"/>
            <a:ext cx="4572000" cy="830997"/>
          </a:xfrm>
          <a:prstGeom prst="rect">
            <a:avLst/>
          </a:prstGeom>
          <a:noFill/>
        </p:spPr>
        <p:txBody>
          <a:bodyPr wrap="square" rtlCol="0">
            <a:spAutoFit/>
          </a:bodyPr>
          <a:lstStyle/>
          <a:p>
            <a:r>
              <a:rPr lang="en-GB" sz="2400" dirty="0">
                <a:solidFill>
                  <a:srgbClr val="FFFF00"/>
                </a:solidFill>
              </a:rPr>
              <a:t>The Plough (strictly an “asterism”) is part of…</a:t>
            </a:r>
          </a:p>
        </p:txBody>
      </p:sp>
      <p:sp>
        <p:nvSpPr>
          <p:cNvPr id="6" name="TextBox 5">
            <a:extLst>
              <a:ext uri="{FF2B5EF4-FFF2-40B4-BE49-F238E27FC236}">
                <a16:creationId xmlns:a16="http://schemas.microsoft.com/office/drawing/2014/main" id="{6A662AA8-B920-4BB6-ACC3-503DD2A0CB30}"/>
              </a:ext>
            </a:extLst>
          </p:cNvPr>
          <p:cNvSpPr txBox="1"/>
          <p:nvPr/>
        </p:nvSpPr>
        <p:spPr>
          <a:xfrm>
            <a:off x="932123" y="3143694"/>
            <a:ext cx="2853068" cy="830997"/>
          </a:xfrm>
          <a:prstGeom prst="rect">
            <a:avLst/>
          </a:prstGeom>
          <a:noFill/>
        </p:spPr>
        <p:txBody>
          <a:bodyPr wrap="square" rtlCol="0">
            <a:spAutoFit/>
          </a:bodyPr>
          <a:lstStyle/>
          <a:p>
            <a:r>
              <a:rPr lang="en-GB" sz="2400" dirty="0">
                <a:solidFill>
                  <a:srgbClr val="FFFF00"/>
                </a:solidFill>
              </a:rPr>
              <a:t>… the constellation </a:t>
            </a:r>
            <a:r>
              <a:rPr lang="en-GB" sz="2400" dirty="0" err="1">
                <a:solidFill>
                  <a:srgbClr val="FFFF00"/>
                </a:solidFill>
              </a:rPr>
              <a:t>Ursa</a:t>
            </a:r>
            <a:r>
              <a:rPr lang="en-GB" sz="2400" dirty="0">
                <a:solidFill>
                  <a:srgbClr val="FFFF00"/>
                </a:solidFill>
              </a:rPr>
              <a:t> Major (Big Bear)</a:t>
            </a:r>
          </a:p>
        </p:txBody>
      </p:sp>
      <p:sp>
        <p:nvSpPr>
          <p:cNvPr id="7" name="AutoShape 18">
            <a:extLst>
              <a:ext uri="{FF2B5EF4-FFF2-40B4-BE49-F238E27FC236}">
                <a16:creationId xmlns:a16="http://schemas.microsoft.com/office/drawing/2014/main" id="{70F0A160-8F6B-4F63-888A-C435DCFA6756}"/>
              </a:ext>
            </a:extLst>
          </p:cNvPr>
          <p:cNvSpPr>
            <a:spLocks noChangeArrowheads="1"/>
          </p:cNvSpPr>
          <p:nvPr/>
        </p:nvSpPr>
        <p:spPr bwMode="auto">
          <a:xfrm>
            <a:off x="6138530" y="268013"/>
            <a:ext cx="2697126" cy="1915206"/>
          </a:xfrm>
          <a:prstGeom prst="cloudCallout">
            <a:avLst>
              <a:gd name="adj1" fmla="val 50961"/>
              <a:gd name="adj2" fmla="val 95032"/>
            </a:avLst>
          </a:prstGeom>
          <a:solidFill>
            <a:srgbClr val="DDDDFF"/>
          </a:solidFill>
          <a:ln w="9525">
            <a:noFill/>
            <a:round/>
            <a:headEnd/>
            <a:tailEnd/>
          </a:ln>
          <a:effectLst/>
        </p:spPr>
        <p:txBody>
          <a:bodyPr anchor="ctr" anchorCtr="1"/>
          <a:lstStyle/>
          <a:p>
            <a:pPr algn="ctr">
              <a:defRPr/>
            </a:pPr>
            <a:r>
              <a:rPr lang="en-GB" sz="1800" kern="0" dirty="0">
                <a:solidFill>
                  <a:sysClr val="windowText" lastClr="000000"/>
                </a:solidFill>
                <a:latin typeface="Arial" panose="020B0604020202020204" pitchFamily="34" charset="0"/>
                <a:cs typeface="Arial" panose="020B0604020202020204" pitchFamily="34" charset="0"/>
              </a:rPr>
              <a:t>How do constellations and stars move in the night sky?</a:t>
            </a:r>
          </a:p>
        </p:txBody>
      </p:sp>
    </p:spTree>
    <p:extLst>
      <p:ext uri="{BB962C8B-B14F-4D97-AF65-F5344CB8AC3E}">
        <p14:creationId xmlns:p14="http://schemas.microsoft.com/office/powerpoint/2010/main" val="346621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555" y="4622249"/>
            <a:ext cx="2007282" cy="521253"/>
          </a:xfrm>
          <a:prstGeom prst="rect">
            <a:avLst/>
          </a:prstGeom>
        </p:spPr>
      </p:pic>
      <p:pic>
        <p:nvPicPr>
          <p:cNvPr id="2" name="Picture 2">
            <a:hlinkClick r:id="" action="ppaction://media"/>
            <a:extLst>
              <a:ext uri="{FF2B5EF4-FFF2-40B4-BE49-F238E27FC236}">
                <a16:creationId xmlns:a16="http://schemas.microsoft.com/office/drawing/2014/main" id="{A129CD3F-E2A4-4108-9FBE-C32D4E2D63F3}"/>
              </a:ext>
            </a:extLst>
          </p:cNvPr>
          <p:cNvPicPr>
            <a:picLocks noRot="1" noChangeAspect="1"/>
          </p:cNvPicPr>
          <p:nvPr>
            <a:videoFile r:link="rId1"/>
          </p:nvPr>
        </p:nvPicPr>
        <p:blipFill>
          <a:blip r:embed="rId6"/>
          <a:stretch>
            <a:fillRect/>
          </a:stretch>
        </p:blipFill>
        <p:spPr>
          <a:xfrm>
            <a:off x="13448" y="1681"/>
            <a:ext cx="9137275" cy="4608979"/>
          </a:xfrm>
          <a:prstGeom prst="rect">
            <a:avLst/>
          </a:prstGeom>
        </p:spPr>
      </p:pic>
    </p:spTree>
    <p:extLst>
      <p:ext uri="{BB962C8B-B14F-4D97-AF65-F5344CB8AC3E}">
        <p14:creationId xmlns:p14="http://schemas.microsoft.com/office/powerpoint/2010/main" val="32443269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555" y="4622249"/>
            <a:ext cx="2007282" cy="521253"/>
          </a:xfrm>
          <a:prstGeom prst="rect">
            <a:avLst/>
          </a:prstGeom>
        </p:spPr>
      </p:pic>
      <p:pic>
        <p:nvPicPr>
          <p:cNvPr id="2" name="Picture 2">
            <a:hlinkClick r:id="" action="ppaction://media"/>
            <a:extLst>
              <a:ext uri="{FF2B5EF4-FFF2-40B4-BE49-F238E27FC236}">
                <a16:creationId xmlns:a16="http://schemas.microsoft.com/office/drawing/2014/main" id="{E3F866DD-F2B5-45F3-B21C-1D13328DA0BD}"/>
              </a:ext>
            </a:extLst>
          </p:cNvPr>
          <p:cNvPicPr>
            <a:picLocks noRot="1" noChangeAspect="1"/>
          </p:cNvPicPr>
          <p:nvPr>
            <a:videoFile r:link="rId1"/>
          </p:nvPr>
        </p:nvPicPr>
        <p:blipFill>
          <a:blip r:embed="rId6"/>
          <a:stretch>
            <a:fillRect/>
          </a:stretch>
        </p:blipFill>
        <p:spPr>
          <a:xfrm>
            <a:off x="13448" y="1681"/>
            <a:ext cx="9110381" cy="4595532"/>
          </a:xfrm>
          <a:prstGeom prst="rect">
            <a:avLst/>
          </a:prstGeom>
        </p:spPr>
      </p:pic>
    </p:spTree>
    <p:extLst>
      <p:ext uri="{BB962C8B-B14F-4D97-AF65-F5344CB8AC3E}">
        <p14:creationId xmlns:p14="http://schemas.microsoft.com/office/powerpoint/2010/main" val="28418454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B1F3051A-15E6-45BA-A0AD-CDBD31D848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63"/>
          <a:stretch/>
        </p:blipFill>
        <p:spPr>
          <a:xfrm>
            <a:off x="424390" y="-4627"/>
            <a:ext cx="8295219" cy="4460214"/>
          </a:xfrm>
          <a:prstGeom prst="rect">
            <a:avLst/>
          </a:prstGeom>
        </p:spPr>
      </p:pic>
      <p:pic>
        <p:nvPicPr>
          <p:cNvPr id="5" name="Picture 4">
            <a:hlinkClick r:id="rId4"/>
            <a:extLst>
              <a:ext uri="{FF2B5EF4-FFF2-40B4-BE49-F238E27FC236}">
                <a16:creationId xmlns:a16="http://schemas.microsoft.com/office/drawing/2014/main" id="{506FF1BF-0722-46DD-8CB3-F62FAAB766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306" y="4513448"/>
            <a:ext cx="2778694" cy="630052"/>
          </a:xfrm>
          <a:prstGeom prst="rect">
            <a:avLst/>
          </a:prstGeom>
        </p:spPr>
      </p:pic>
      <p:sp>
        <p:nvSpPr>
          <p:cNvPr id="6" name="TextBox 5">
            <a:extLst>
              <a:ext uri="{FF2B5EF4-FFF2-40B4-BE49-F238E27FC236}">
                <a16:creationId xmlns:a16="http://schemas.microsoft.com/office/drawing/2014/main" id="{24010473-1983-40B9-976B-44AC40A04B9F}"/>
              </a:ext>
            </a:extLst>
          </p:cNvPr>
          <p:cNvSpPr txBox="1"/>
          <p:nvPr/>
        </p:nvSpPr>
        <p:spPr>
          <a:xfrm>
            <a:off x="5565182" y="4455587"/>
            <a:ext cx="1079863" cy="300082"/>
          </a:xfrm>
          <a:prstGeom prst="rect">
            <a:avLst/>
          </a:prstGeom>
          <a:noFill/>
        </p:spPr>
        <p:txBody>
          <a:bodyPr wrap="square" rtlCol="0">
            <a:spAutoFit/>
          </a:bodyPr>
          <a:lstStyle/>
          <a:p>
            <a:r>
              <a:rPr lang="en-GB" dirty="0">
                <a:solidFill>
                  <a:srgbClr val="FFFF00"/>
                </a:solidFill>
              </a:rPr>
              <a:t>Students:</a:t>
            </a:r>
            <a:r>
              <a:rPr lang="en-GB" dirty="0"/>
              <a:t>:</a:t>
            </a:r>
          </a:p>
        </p:txBody>
      </p:sp>
    </p:spTree>
    <p:extLst>
      <p:ext uri="{BB962C8B-B14F-4D97-AF65-F5344CB8AC3E}">
        <p14:creationId xmlns:p14="http://schemas.microsoft.com/office/powerpoint/2010/main" val="4087098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95C469-D736-412E-ADB0-2F04C6780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17788" cy="5143500"/>
          </a:xfrm>
          <a:prstGeom prst="rect">
            <a:avLst/>
          </a:prstGeom>
        </p:spPr>
      </p:pic>
      <p:sp>
        <p:nvSpPr>
          <p:cNvPr id="4" name="AutoShape 20">
            <a:extLst>
              <a:ext uri="{FF2B5EF4-FFF2-40B4-BE49-F238E27FC236}">
                <a16:creationId xmlns:a16="http://schemas.microsoft.com/office/drawing/2014/main" id="{1DA2D980-2FAE-4B56-B445-097C4CB74B6C}"/>
              </a:ext>
            </a:extLst>
          </p:cNvPr>
          <p:cNvSpPr>
            <a:spLocks noChangeArrowheads="1"/>
          </p:cNvSpPr>
          <p:nvPr/>
        </p:nvSpPr>
        <p:spPr bwMode="auto">
          <a:xfrm>
            <a:off x="3685953" y="121107"/>
            <a:ext cx="5287926" cy="910526"/>
          </a:xfrm>
          <a:prstGeom prst="roundRect">
            <a:avLst>
              <a:gd name="adj" fmla="val 13342"/>
            </a:avLst>
          </a:prstGeom>
          <a:solidFill>
            <a:srgbClr val="0066FF"/>
          </a:solidFill>
          <a:ln w="25400">
            <a:noFill/>
            <a:round/>
            <a:headEnd/>
            <a:tailEnd/>
          </a:ln>
          <a:effectLst/>
        </p:spPr>
        <p:txBody>
          <a:bodyPr/>
          <a:lstStyle/>
          <a:p>
            <a:pPr marL="446088" indent="-446088">
              <a:defRPr/>
            </a:pPr>
            <a:r>
              <a:rPr lang="en-GB" sz="2400" kern="0" dirty="0">
                <a:solidFill>
                  <a:srgbClr val="FFFFFF"/>
                </a:solidFill>
                <a:latin typeface="Calibri" pitchFamily="34" charset="0"/>
                <a:sym typeface="Wingdings"/>
              </a:rPr>
              <a:t> 	Answer q.1-6 on your sheet, fold and stick it in. Have a guess at q.7!	</a:t>
            </a:r>
            <a:endParaRPr lang="en-GB" sz="2400" kern="0" dirty="0">
              <a:solidFill>
                <a:srgbClr val="FFFFFF"/>
              </a:solidFill>
              <a:latin typeface="Calibri" pitchFamily="34" charset="0"/>
            </a:endParaRPr>
          </a:p>
        </p:txBody>
      </p:sp>
      <p:pic>
        <p:nvPicPr>
          <p:cNvPr id="6" name="Picture 5">
            <a:extLst>
              <a:ext uri="{FF2B5EF4-FFF2-40B4-BE49-F238E27FC236}">
                <a16:creationId xmlns:a16="http://schemas.microsoft.com/office/drawing/2014/main" id="{DB3C1A91-177E-402B-B06A-44C3F0729D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1727" y="2743200"/>
            <a:ext cx="1802273" cy="2400300"/>
          </a:xfrm>
          <a:prstGeom prst="rect">
            <a:avLst/>
          </a:prstGeom>
        </p:spPr>
      </p:pic>
      <p:sp>
        <p:nvSpPr>
          <p:cNvPr id="5" name="AutoShape 18">
            <a:extLst>
              <a:ext uri="{FF2B5EF4-FFF2-40B4-BE49-F238E27FC236}">
                <a16:creationId xmlns:a16="http://schemas.microsoft.com/office/drawing/2014/main" id="{CB1061FD-B0B3-4ABA-A971-FD17AA541070}"/>
              </a:ext>
            </a:extLst>
          </p:cNvPr>
          <p:cNvSpPr>
            <a:spLocks noChangeArrowheads="1"/>
          </p:cNvSpPr>
          <p:nvPr/>
        </p:nvSpPr>
        <p:spPr bwMode="auto">
          <a:xfrm>
            <a:off x="5167423" y="1515566"/>
            <a:ext cx="2300176" cy="1482814"/>
          </a:xfrm>
          <a:prstGeom prst="cloudCallout">
            <a:avLst>
              <a:gd name="adj1" fmla="val 71608"/>
              <a:gd name="adj2" fmla="val 39101"/>
            </a:avLst>
          </a:prstGeom>
          <a:solidFill>
            <a:srgbClr val="DDDDFF"/>
          </a:solidFill>
          <a:ln w="9525">
            <a:noFill/>
            <a:round/>
            <a:headEnd/>
            <a:tailEnd/>
          </a:ln>
          <a:effectLst/>
        </p:spPr>
        <p:txBody>
          <a:bodyPr anchor="ctr" anchorCtr="1"/>
          <a:lstStyle/>
          <a:p>
            <a:pPr algn="ctr">
              <a:defRPr/>
            </a:pPr>
            <a:r>
              <a:rPr lang="en-GB" sz="1800" kern="0" dirty="0">
                <a:solidFill>
                  <a:sysClr val="windowText" lastClr="000000"/>
                </a:solidFill>
                <a:latin typeface="Arial" panose="020B0604020202020204" pitchFamily="34" charset="0"/>
                <a:cs typeface="Arial" panose="020B0604020202020204" pitchFamily="34" charset="0"/>
              </a:rPr>
              <a:t>What is a light year?</a:t>
            </a:r>
          </a:p>
        </p:txBody>
      </p:sp>
    </p:spTree>
    <p:extLst>
      <p:ext uri="{BB962C8B-B14F-4D97-AF65-F5344CB8AC3E}">
        <p14:creationId xmlns:p14="http://schemas.microsoft.com/office/powerpoint/2010/main" val="199845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CA751BC3-F6BD-4315-891C-941F4446AF6A}"/>
              </a:ext>
            </a:extLst>
          </p:cNvPr>
          <p:cNvSpPr>
            <a:spLocks noGrp="1" noChangeArrowheads="1"/>
          </p:cNvSpPr>
          <p:nvPr>
            <p:ph type="title"/>
          </p:nvPr>
        </p:nvSpPr>
        <p:spPr/>
        <p:txBody>
          <a:bodyPr/>
          <a:lstStyle/>
          <a:p>
            <a:pPr eaLnBrk="1" hangingPunct="1"/>
            <a:r>
              <a:rPr lang="en-GB" altLang="en-US">
                <a:latin typeface="Arial" panose="020B0604020202020204" pitchFamily="34" charset="0"/>
              </a:rPr>
              <a:t>Objectives</a:t>
            </a:r>
          </a:p>
        </p:txBody>
      </p:sp>
      <p:sp>
        <p:nvSpPr>
          <p:cNvPr id="56322" name="Rectangle 3">
            <a:extLst>
              <a:ext uri="{FF2B5EF4-FFF2-40B4-BE49-F238E27FC236}">
                <a16:creationId xmlns:a16="http://schemas.microsoft.com/office/drawing/2014/main" id="{087A5EF9-DD5C-4B58-9DDB-98631980B6F0}"/>
              </a:ext>
            </a:extLst>
          </p:cNvPr>
          <p:cNvSpPr>
            <a:spLocks noGrp="1" noChangeArrowheads="1"/>
          </p:cNvSpPr>
          <p:nvPr>
            <p:ph idx="1"/>
          </p:nvPr>
        </p:nvSpPr>
        <p:spPr>
          <a:xfrm>
            <a:off x="1494235" y="1383507"/>
            <a:ext cx="6155531" cy="2322910"/>
          </a:xfrm>
        </p:spPr>
        <p:txBody>
          <a:bodyPr/>
          <a:lstStyle/>
          <a:p>
            <a:pPr marL="403622" lvl="1" indent="-269081" eaLnBrk="1" hangingPunct="1">
              <a:buFont typeface="Arial" panose="020B0604020202020204" pitchFamily="34" charset="0"/>
              <a:buChar char="•"/>
            </a:pPr>
            <a:r>
              <a:rPr lang="en-GB" altLang="en-US" sz="2100">
                <a:latin typeface="Arial" panose="020B0604020202020204" pitchFamily="34" charset="0"/>
              </a:rPr>
              <a:t>State the meaning of: </a:t>
            </a:r>
            <a:r>
              <a:rPr lang="en-GB" altLang="en-US" sz="2100">
                <a:solidFill>
                  <a:srgbClr val="934C74"/>
                </a:solidFill>
                <a:latin typeface="Arial" panose="020B0604020202020204" pitchFamily="34" charset="0"/>
              </a:rPr>
              <a:t>Sun, star, galaxy, Universe, constellation.</a:t>
            </a:r>
          </a:p>
          <a:p>
            <a:pPr marL="403622" lvl="1" indent="-269081" eaLnBrk="1" hangingPunct="1">
              <a:buFont typeface="Arial" panose="020B0604020202020204" pitchFamily="34" charset="0"/>
              <a:buChar char="•"/>
            </a:pPr>
            <a:r>
              <a:rPr lang="en-GB" altLang="en-US" sz="2100">
                <a:latin typeface="Arial" panose="020B0604020202020204" pitchFamily="34" charset="0"/>
              </a:rPr>
              <a:t>Describe the Milky Way.</a:t>
            </a:r>
          </a:p>
          <a:p>
            <a:pPr marL="403622" lvl="1" indent="-269081" eaLnBrk="1" hangingPunct="1">
              <a:buFont typeface="Arial" panose="020B0604020202020204" pitchFamily="34" charset="0"/>
              <a:buChar char="•"/>
            </a:pPr>
            <a:r>
              <a:rPr lang="en-GB" altLang="en-US" sz="2100">
                <a:latin typeface="Arial" panose="020B0604020202020204" pitchFamily="34" charset="0"/>
              </a:rPr>
              <a:t>State the meaning of: </a:t>
            </a:r>
            <a:r>
              <a:rPr lang="en-GB" altLang="en-US" sz="2100">
                <a:solidFill>
                  <a:srgbClr val="934C74"/>
                </a:solidFill>
                <a:latin typeface="Arial" panose="020B0604020202020204" pitchFamily="34" charset="0"/>
              </a:rPr>
              <a:t>light year.</a:t>
            </a:r>
          </a:p>
        </p:txBody>
      </p:sp>
      <p:sp>
        <p:nvSpPr>
          <p:cNvPr id="4099" name="Rectangle 5">
            <a:extLst>
              <a:ext uri="{FF2B5EF4-FFF2-40B4-BE49-F238E27FC236}">
                <a16:creationId xmlns:a16="http://schemas.microsoft.com/office/drawing/2014/main" id="{D5F51F70-08A5-41D1-88D9-F0977DE394D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DFDFF3-8B46-4541-896E-A324766B6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860" y="0"/>
            <a:ext cx="7008140" cy="5143500"/>
          </a:xfrm>
          <a:prstGeom prst="rect">
            <a:avLst/>
          </a:prstGeom>
        </p:spPr>
      </p:pic>
      <p:pic>
        <p:nvPicPr>
          <p:cNvPr id="3" name="Picture 2">
            <a:extLst>
              <a:ext uri="{FF2B5EF4-FFF2-40B4-BE49-F238E27FC236}">
                <a16:creationId xmlns:a16="http://schemas.microsoft.com/office/drawing/2014/main" id="{C985861E-A167-4BC9-91C1-C4E1530248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2743200"/>
            <a:ext cx="1734825" cy="2400300"/>
          </a:xfrm>
          <a:prstGeom prst="rect">
            <a:avLst/>
          </a:prstGeom>
        </p:spPr>
      </p:pic>
      <p:sp>
        <p:nvSpPr>
          <p:cNvPr id="4" name="AutoShape 18">
            <a:extLst>
              <a:ext uri="{FF2B5EF4-FFF2-40B4-BE49-F238E27FC236}">
                <a16:creationId xmlns:a16="http://schemas.microsoft.com/office/drawing/2014/main" id="{B60E3B84-712D-4F26-900C-E86BEB07FC10}"/>
              </a:ext>
            </a:extLst>
          </p:cNvPr>
          <p:cNvSpPr>
            <a:spLocks noChangeArrowheads="1"/>
          </p:cNvSpPr>
          <p:nvPr/>
        </p:nvSpPr>
        <p:spPr bwMode="auto">
          <a:xfrm>
            <a:off x="113414" y="601166"/>
            <a:ext cx="2300176" cy="1482814"/>
          </a:xfrm>
          <a:prstGeom prst="cloudCallout">
            <a:avLst>
              <a:gd name="adj1" fmla="val -18068"/>
              <a:gd name="adj2" fmla="val 91207"/>
            </a:avLst>
          </a:prstGeom>
          <a:solidFill>
            <a:srgbClr val="DDDDFF"/>
          </a:solidFill>
          <a:ln w="9525">
            <a:noFill/>
            <a:round/>
            <a:headEnd/>
            <a:tailEnd/>
          </a:ln>
          <a:effectLst/>
        </p:spPr>
        <p:txBody>
          <a:bodyPr anchor="ctr" anchorCtr="1"/>
          <a:lstStyle/>
          <a:p>
            <a:pPr algn="ctr">
              <a:defRPr/>
            </a:pPr>
            <a:r>
              <a:rPr lang="en-GB" sz="1800" kern="0" dirty="0">
                <a:solidFill>
                  <a:sysClr val="windowText" lastClr="000000"/>
                </a:solidFill>
                <a:latin typeface="Arial" panose="020B0604020202020204" pitchFamily="34" charset="0"/>
                <a:cs typeface="Arial" panose="020B0604020202020204" pitchFamily="34" charset="0"/>
              </a:rPr>
              <a:t>What is a light year?</a:t>
            </a:r>
          </a:p>
        </p:txBody>
      </p:sp>
    </p:spTree>
    <p:extLst>
      <p:ext uri="{BB962C8B-B14F-4D97-AF65-F5344CB8AC3E}">
        <p14:creationId xmlns:p14="http://schemas.microsoft.com/office/powerpoint/2010/main" val="2257889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D3556-4E81-4FCB-AE23-C89B0B3A5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298" y="883431"/>
            <a:ext cx="6648893" cy="4260069"/>
          </a:xfrm>
          <a:prstGeom prst="rect">
            <a:avLst/>
          </a:prstGeom>
        </p:spPr>
      </p:pic>
      <p:sp>
        <p:nvSpPr>
          <p:cNvPr id="2" name="TextBox 1">
            <a:extLst>
              <a:ext uri="{FF2B5EF4-FFF2-40B4-BE49-F238E27FC236}">
                <a16:creationId xmlns:a16="http://schemas.microsoft.com/office/drawing/2014/main" id="{5360A100-E037-4D6D-B9C1-D288031C528C}"/>
              </a:ext>
            </a:extLst>
          </p:cNvPr>
          <p:cNvSpPr txBox="1"/>
          <p:nvPr/>
        </p:nvSpPr>
        <p:spPr>
          <a:xfrm>
            <a:off x="1" y="40363"/>
            <a:ext cx="9143999" cy="1815882"/>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One </a:t>
            </a:r>
            <a:r>
              <a:rPr lang="en-GB" sz="2800" u="sng" dirty="0">
                <a:solidFill>
                  <a:schemeClr val="bg1"/>
                </a:solidFill>
                <a:latin typeface="Arial" panose="020B0604020202020204" pitchFamily="34" charset="0"/>
                <a:cs typeface="Arial" panose="020B0604020202020204" pitchFamily="34" charset="0"/>
              </a:rPr>
              <a:t>light year</a:t>
            </a:r>
            <a:r>
              <a:rPr lang="en-GB" sz="2800" dirty="0">
                <a:solidFill>
                  <a:schemeClr val="bg1"/>
                </a:solidFill>
                <a:latin typeface="Arial" panose="020B0604020202020204" pitchFamily="34" charset="0"/>
                <a:cs typeface="Arial" panose="020B0604020202020204" pitchFamily="34" charset="0"/>
              </a:rPr>
              <a:t> is the ________ travelled by light in one year. We use light years because the distances in space are so huge. Our next nearest star to the Sun (Proxima Centauri) is 4.22 light years away. </a:t>
            </a:r>
          </a:p>
        </p:txBody>
      </p:sp>
      <p:sp>
        <p:nvSpPr>
          <p:cNvPr id="3" name="TextBox 2">
            <a:extLst>
              <a:ext uri="{FF2B5EF4-FFF2-40B4-BE49-F238E27FC236}">
                <a16:creationId xmlns:a16="http://schemas.microsoft.com/office/drawing/2014/main" id="{69C23420-87BB-4014-BB51-9F4D9ABB181B}"/>
              </a:ext>
            </a:extLst>
          </p:cNvPr>
          <p:cNvSpPr txBox="1"/>
          <p:nvPr/>
        </p:nvSpPr>
        <p:spPr>
          <a:xfrm>
            <a:off x="3232669" y="0"/>
            <a:ext cx="1800076" cy="58477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320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distance</a:t>
            </a:r>
          </a:p>
        </p:txBody>
      </p:sp>
      <p:sp>
        <p:nvSpPr>
          <p:cNvPr id="4" name="AutoShape 20">
            <a:extLst>
              <a:ext uri="{FF2B5EF4-FFF2-40B4-BE49-F238E27FC236}">
                <a16:creationId xmlns:a16="http://schemas.microsoft.com/office/drawing/2014/main" id="{BEAF137B-52AD-45BA-97FE-999B925255DE}"/>
              </a:ext>
            </a:extLst>
          </p:cNvPr>
          <p:cNvSpPr>
            <a:spLocks noChangeArrowheads="1"/>
          </p:cNvSpPr>
          <p:nvPr/>
        </p:nvSpPr>
        <p:spPr bwMode="auto">
          <a:xfrm>
            <a:off x="106327" y="2112940"/>
            <a:ext cx="3820631" cy="2012494"/>
          </a:xfrm>
          <a:prstGeom prst="roundRect">
            <a:avLst>
              <a:gd name="adj" fmla="val 4349"/>
            </a:avLst>
          </a:prstGeom>
          <a:solidFill>
            <a:srgbClr val="0066FF"/>
          </a:solidFill>
          <a:ln w="25400">
            <a:noFill/>
            <a:round/>
            <a:headEnd/>
            <a:tailEnd/>
          </a:ln>
          <a:effectLst/>
        </p:spPr>
        <p:txBody>
          <a:bodyPr/>
          <a:lstStyle/>
          <a:p>
            <a:pPr marL="446088" indent="-446088">
              <a:buFont typeface="Wingdings" panose="05000000000000000000" pitchFamily="2" charset="2"/>
              <a:buChar char="!"/>
              <a:defRPr/>
            </a:pPr>
            <a:r>
              <a:rPr lang="en-GB" sz="2400" kern="0" dirty="0">
                <a:solidFill>
                  <a:srgbClr val="FFFFFF"/>
                </a:solidFill>
                <a:latin typeface="Calibri" pitchFamily="34" charset="0"/>
                <a:sym typeface="Wingdings"/>
              </a:rPr>
              <a:t>Make an </a:t>
            </a:r>
            <a:r>
              <a:rPr lang="en-GB" sz="2400" u="sng" kern="0" dirty="0">
                <a:solidFill>
                  <a:srgbClr val="FFFFFF"/>
                </a:solidFill>
                <a:latin typeface="Calibri" pitchFamily="34" charset="0"/>
                <a:sym typeface="Wingdings"/>
              </a:rPr>
              <a:t>educated</a:t>
            </a:r>
            <a:r>
              <a:rPr lang="en-GB" sz="2400" kern="0" dirty="0">
                <a:solidFill>
                  <a:srgbClr val="FFFFFF"/>
                </a:solidFill>
                <a:latin typeface="Calibri" pitchFamily="34" charset="0"/>
                <a:sym typeface="Wingdings"/>
              </a:rPr>
              <a:t> guess at q.7!</a:t>
            </a:r>
          </a:p>
          <a:p>
            <a:pPr marL="446088" indent="-446088">
              <a:defRPr/>
            </a:pPr>
            <a:r>
              <a:rPr lang="en-GB" sz="2400" kern="0" dirty="0">
                <a:solidFill>
                  <a:srgbClr val="FFFFFF"/>
                </a:solidFill>
                <a:latin typeface="Calibri" pitchFamily="34" charset="0"/>
                <a:sym typeface="Wingdings"/>
              </a:rPr>
              <a:t>	Add to q.6 how we can detect planets around other stars (exoplanets).</a:t>
            </a:r>
            <a:endParaRPr lang="en-GB" sz="2400" kern="0" dirty="0">
              <a:solidFill>
                <a:srgbClr val="FFFFFF"/>
              </a:solidFill>
              <a:latin typeface="Calibri" pitchFamily="34" charset="0"/>
            </a:endParaRPr>
          </a:p>
        </p:txBody>
      </p:sp>
      <p:sp>
        <p:nvSpPr>
          <p:cNvPr id="5" name="5-Point Star 42">
            <a:extLst>
              <a:ext uri="{FF2B5EF4-FFF2-40B4-BE49-F238E27FC236}">
                <a16:creationId xmlns:a16="http://schemas.microsoft.com/office/drawing/2014/main" id="{BA964130-9791-4CAF-AD1E-A45F0FAAB45A}"/>
              </a:ext>
            </a:extLst>
          </p:cNvPr>
          <p:cNvSpPr/>
          <p:nvPr/>
        </p:nvSpPr>
        <p:spPr>
          <a:xfrm>
            <a:off x="245506" y="2931334"/>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TextBox 7">
            <a:extLst>
              <a:ext uri="{FF2B5EF4-FFF2-40B4-BE49-F238E27FC236}">
                <a16:creationId xmlns:a16="http://schemas.microsoft.com/office/drawing/2014/main" id="{E3C12B11-7486-434C-9F4A-DCD3688D65A9}"/>
              </a:ext>
            </a:extLst>
          </p:cNvPr>
          <p:cNvSpPr txBox="1"/>
          <p:nvPr/>
        </p:nvSpPr>
        <p:spPr>
          <a:xfrm>
            <a:off x="6744958" y="3625703"/>
            <a:ext cx="1576791" cy="523220"/>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40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Exoplanet Proxima b</a:t>
            </a:r>
          </a:p>
        </p:txBody>
      </p:sp>
      <p:sp>
        <p:nvSpPr>
          <p:cNvPr id="9" name="TextBox 8">
            <a:extLst>
              <a:ext uri="{FF2B5EF4-FFF2-40B4-BE49-F238E27FC236}">
                <a16:creationId xmlns:a16="http://schemas.microsoft.com/office/drawing/2014/main" id="{97B9A91D-D0AC-4A8A-A3F9-84EEBC33D404}"/>
              </a:ext>
            </a:extLst>
          </p:cNvPr>
          <p:cNvSpPr txBox="1"/>
          <p:nvPr/>
        </p:nvSpPr>
        <p:spPr>
          <a:xfrm>
            <a:off x="4274661" y="2495108"/>
            <a:ext cx="1211739" cy="523220"/>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40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Proxima Centauri</a:t>
            </a:r>
          </a:p>
        </p:txBody>
      </p:sp>
      <p:sp>
        <p:nvSpPr>
          <p:cNvPr id="10" name="TextBox 9">
            <a:extLst>
              <a:ext uri="{FF2B5EF4-FFF2-40B4-BE49-F238E27FC236}">
                <a16:creationId xmlns:a16="http://schemas.microsoft.com/office/drawing/2014/main" id="{BFF97D6F-885A-4AEB-B198-652EA1815207}"/>
              </a:ext>
            </a:extLst>
          </p:cNvPr>
          <p:cNvSpPr txBox="1"/>
          <p:nvPr/>
        </p:nvSpPr>
        <p:spPr>
          <a:xfrm>
            <a:off x="7205329" y="4881890"/>
            <a:ext cx="2236382" cy="261610"/>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10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(Artist’s impression)</a:t>
            </a:r>
          </a:p>
        </p:txBody>
      </p:sp>
    </p:spTree>
    <p:extLst>
      <p:ext uri="{BB962C8B-B14F-4D97-AF65-F5344CB8AC3E}">
        <p14:creationId xmlns:p14="http://schemas.microsoft.com/office/powerpoint/2010/main" val="52194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CF0F95-AD09-4F7C-BA1C-9A5B64347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6096000" cy="5143500"/>
          </a:xfrm>
          <a:prstGeom prst="rect">
            <a:avLst/>
          </a:prstGeom>
        </p:spPr>
      </p:pic>
    </p:spTree>
    <p:extLst>
      <p:ext uri="{BB962C8B-B14F-4D97-AF65-F5344CB8AC3E}">
        <p14:creationId xmlns:p14="http://schemas.microsoft.com/office/powerpoint/2010/main" val="493205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8191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8120D-D1D0-40CE-9AF4-26E92DA92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912" y="0"/>
            <a:ext cx="7008175" cy="5143500"/>
          </a:xfrm>
          <a:prstGeom prst="rect">
            <a:avLst/>
          </a:prstGeom>
        </p:spPr>
      </p:pic>
    </p:spTree>
    <p:extLst>
      <p:ext uri="{BB962C8B-B14F-4D97-AF65-F5344CB8AC3E}">
        <p14:creationId xmlns:p14="http://schemas.microsoft.com/office/powerpoint/2010/main" val="3952351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0762A4-FAE1-40F9-A41A-68B5E67AB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572000"/>
          </a:xfrm>
          <a:prstGeom prst="rect">
            <a:avLst/>
          </a:prstGeom>
        </p:spPr>
      </p:pic>
    </p:spTree>
    <p:extLst>
      <p:ext uri="{BB962C8B-B14F-4D97-AF65-F5344CB8AC3E}">
        <p14:creationId xmlns:p14="http://schemas.microsoft.com/office/powerpoint/2010/main" val="781316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14C42D-CCA5-439E-AC6A-A07842678C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7499"/>
            <a:ext cx="6237767" cy="5150999"/>
          </a:xfrm>
          <a:prstGeom prst="rect">
            <a:avLst/>
          </a:prstGeom>
        </p:spPr>
      </p:pic>
      <p:sp>
        <p:nvSpPr>
          <p:cNvPr id="3" name="AutoShape 20">
            <a:extLst>
              <a:ext uri="{FF2B5EF4-FFF2-40B4-BE49-F238E27FC236}">
                <a16:creationId xmlns:a16="http://schemas.microsoft.com/office/drawing/2014/main" id="{DA2AB34E-B216-43F6-9A74-ECB4769C85BA}"/>
              </a:ext>
            </a:extLst>
          </p:cNvPr>
          <p:cNvSpPr>
            <a:spLocks noChangeArrowheads="1"/>
          </p:cNvSpPr>
          <p:nvPr/>
        </p:nvSpPr>
        <p:spPr bwMode="auto">
          <a:xfrm>
            <a:off x="6329918" y="135285"/>
            <a:ext cx="2665226" cy="2012494"/>
          </a:xfrm>
          <a:prstGeom prst="roundRect">
            <a:avLst>
              <a:gd name="adj" fmla="val 4349"/>
            </a:avLst>
          </a:prstGeom>
          <a:solidFill>
            <a:srgbClr val="0066FF"/>
          </a:solidFill>
          <a:ln w="25400">
            <a:noFill/>
            <a:round/>
            <a:headEnd/>
            <a:tailEnd/>
          </a:ln>
          <a:effectLst/>
        </p:spPr>
        <p:txBody>
          <a:bodyPr/>
          <a:lstStyle/>
          <a:p>
            <a:pPr marL="446088" indent="-446088">
              <a:defRPr/>
            </a:pPr>
            <a:r>
              <a:rPr lang="en-GB" sz="2400" kern="0" dirty="0">
                <a:solidFill>
                  <a:srgbClr val="FFFFFF"/>
                </a:solidFill>
                <a:latin typeface="Calibri" pitchFamily="34" charset="0"/>
                <a:sym typeface="Wingdings"/>
              </a:rPr>
              <a:t>	Add to q.6 how we can detect planets around other stars (exoplanets).</a:t>
            </a:r>
            <a:endParaRPr lang="en-GB" sz="2400" kern="0" dirty="0">
              <a:solidFill>
                <a:srgbClr val="FFFFFF"/>
              </a:solidFill>
              <a:latin typeface="Calibri" pitchFamily="34" charset="0"/>
            </a:endParaRPr>
          </a:p>
        </p:txBody>
      </p:sp>
      <p:sp>
        <p:nvSpPr>
          <p:cNvPr id="4" name="5-Point Star 42">
            <a:extLst>
              <a:ext uri="{FF2B5EF4-FFF2-40B4-BE49-F238E27FC236}">
                <a16:creationId xmlns:a16="http://schemas.microsoft.com/office/drawing/2014/main" id="{AE6DAE3C-F2C9-47E1-9839-0C31941AE61C}"/>
              </a:ext>
            </a:extLst>
          </p:cNvPr>
          <p:cNvSpPr/>
          <p:nvPr/>
        </p:nvSpPr>
        <p:spPr>
          <a:xfrm>
            <a:off x="6476184" y="251930"/>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1114987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973E4-CF26-4C2F-A8F3-0AF0D5392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144" y="0"/>
            <a:ext cx="6483030" cy="5143500"/>
          </a:xfrm>
          <a:prstGeom prst="rect">
            <a:avLst/>
          </a:prstGeom>
        </p:spPr>
      </p:pic>
      <p:sp>
        <p:nvSpPr>
          <p:cNvPr id="4" name="AutoShape 20">
            <a:extLst>
              <a:ext uri="{FF2B5EF4-FFF2-40B4-BE49-F238E27FC236}">
                <a16:creationId xmlns:a16="http://schemas.microsoft.com/office/drawing/2014/main" id="{481CBE02-A7C3-4634-B7ED-1B7B17395A3E}"/>
              </a:ext>
            </a:extLst>
          </p:cNvPr>
          <p:cNvSpPr>
            <a:spLocks noChangeArrowheads="1"/>
          </p:cNvSpPr>
          <p:nvPr/>
        </p:nvSpPr>
        <p:spPr bwMode="auto">
          <a:xfrm>
            <a:off x="232401" y="4101091"/>
            <a:ext cx="2326501" cy="534704"/>
          </a:xfrm>
          <a:prstGeom prst="roundRect">
            <a:avLst>
              <a:gd name="adj" fmla="val 13342"/>
            </a:avLst>
          </a:prstGeom>
          <a:solidFill>
            <a:srgbClr val="CC0000"/>
          </a:solidFill>
          <a:ln w="25400">
            <a:noFill/>
            <a:round/>
            <a:headEnd/>
            <a:tailEnd/>
          </a:ln>
          <a:effectLst/>
        </p:spPr>
        <p:txBody>
          <a:bodyPr/>
          <a:lstStyle/>
          <a:p>
            <a:pPr marL="269081" indent="-269081">
              <a:defRPr/>
            </a:pPr>
            <a:r>
              <a:rPr lang="en-GB" sz="2400" kern="0" dirty="0">
                <a:solidFill>
                  <a:srgbClr val="FFFFFF"/>
                </a:solidFill>
                <a:latin typeface="Calibri" pitchFamily="34" charset="0"/>
                <a:sym typeface="Webdings"/>
              </a:rPr>
              <a:t>Extra hint for q.2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2595407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F352CA-CE4D-4BA4-A2F8-21E507B32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667045"/>
          </a:xfrm>
          <a:prstGeom prst="rect">
            <a:avLst/>
          </a:prstGeom>
        </p:spPr>
      </p:pic>
      <p:sp>
        <p:nvSpPr>
          <p:cNvPr id="5" name="TextBox 4">
            <a:extLst>
              <a:ext uri="{FF2B5EF4-FFF2-40B4-BE49-F238E27FC236}">
                <a16:creationId xmlns:a16="http://schemas.microsoft.com/office/drawing/2014/main" id="{CE137380-152B-42D7-8C52-2159925A20A0}"/>
              </a:ext>
            </a:extLst>
          </p:cNvPr>
          <p:cNvSpPr txBox="1"/>
          <p:nvPr/>
        </p:nvSpPr>
        <p:spPr>
          <a:xfrm>
            <a:off x="1708299" y="309175"/>
            <a:ext cx="7761766" cy="400110"/>
          </a:xfrm>
          <a:prstGeom prst="rect">
            <a:avLst/>
          </a:prstGeom>
          <a:noFill/>
        </p:spPr>
        <p:txBody>
          <a:bodyPr wrap="square" rtlCol="0">
            <a:spAutoFit/>
          </a:bodyPr>
          <a:lstStyle/>
          <a:p>
            <a:pPr algn="ctr" fontAlgn="base">
              <a:spcBef>
                <a:spcPct val="0"/>
              </a:spcBef>
              <a:spcAft>
                <a:spcPct val="0"/>
              </a:spcAft>
            </a:pPr>
            <a:r>
              <a:rPr lang="en-GB" sz="2000" dirty="0">
                <a:solidFill>
                  <a:srgbClr val="009242"/>
                </a:solidFill>
                <a:latin typeface="Arial" panose="020B0604020202020204" pitchFamily="34" charset="0"/>
                <a:cs typeface="Arial" panose="020B0604020202020204" pitchFamily="34" charset="0"/>
              </a:rPr>
              <a:t>A pattern of stars seen close together when viewed from Earth</a:t>
            </a:r>
          </a:p>
        </p:txBody>
      </p:sp>
      <p:sp>
        <p:nvSpPr>
          <p:cNvPr id="6" name="TextBox 5">
            <a:extLst>
              <a:ext uri="{FF2B5EF4-FFF2-40B4-BE49-F238E27FC236}">
                <a16:creationId xmlns:a16="http://schemas.microsoft.com/office/drawing/2014/main" id="{2BC9E89E-9E20-450E-9DF7-7DD27B830A19}"/>
              </a:ext>
            </a:extLst>
          </p:cNvPr>
          <p:cNvSpPr txBox="1"/>
          <p:nvPr/>
        </p:nvSpPr>
        <p:spPr>
          <a:xfrm>
            <a:off x="1229834" y="674227"/>
            <a:ext cx="7173431" cy="461665"/>
          </a:xfrm>
          <a:prstGeom prst="rect">
            <a:avLst/>
          </a:prstGeom>
          <a:noFill/>
        </p:spPr>
        <p:txBody>
          <a:bodyPr wrap="square" rtlCol="0">
            <a:spAutoFit/>
          </a:bodyPr>
          <a:lstStyle/>
          <a:p>
            <a:pPr algn="ctr" fontAlgn="base">
              <a:spcBef>
                <a:spcPct val="0"/>
              </a:spcBef>
              <a:spcAft>
                <a:spcPct val="0"/>
              </a:spcAft>
            </a:pPr>
            <a:r>
              <a:rPr lang="en-GB" sz="2400" dirty="0">
                <a:solidFill>
                  <a:srgbClr val="009242"/>
                </a:solidFill>
                <a:latin typeface="Arial" panose="020B0604020202020204" pitchFamily="34" charset="0"/>
                <a:cs typeface="Arial" panose="020B0604020202020204" pitchFamily="34" charset="0"/>
              </a:rPr>
              <a:t>Millions of stars grouped together by gravity</a:t>
            </a:r>
          </a:p>
        </p:txBody>
      </p:sp>
      <p:sp>
        <p:nvSpPr>
          <p:cNvPr id="7" name="TextBox 6">
            <a:extLst>
              <a:ext uri="{FF2B5EF4-FFF2-40B4-BE49-F238E27FC236}">
                <a16:creationId xmlns:a16="http://schemas.microsoft.com/office/drawing/2014/main" id="{963A8C4F-2EFE-4718-A26C-58E769D8B769}"/>
              </a:ext>
            </a:extLst>
          </p:cNvPr>
          <p:cNvSpPr txBox="1"/>
          <p:nvPr/>
        </p:nvSpPr>
        <p:spPr>
          <a:xfrm>
            <a:off x="1906772" y="1202311"/>
            <a:ext cx="6716235" cy="461665"/>
          </a:xfrm>
          <a:prstGeom prst="rect">
            <a:avLst/>
          </a:prstGeom>
          <a:noFill/>
        </p:spPr>
        <p:txBody>
          <a:bodyPr wrap="square" rtlCol="0">
            <a:spAutoFit/>
          </a:bodyPr>
          <a:lstStyle/>
          <a:p>
            <a:pPr algn="ctr" fontAlgn="base">
              <a:spcBef>
                <a:spcPct val="0"/>
              </a:spcBef>
              <a:spcAft>
                <a:spcPct val="0"/>
              </a:spcAft>
            </a:pPr>
            <a:r>
              <a:rPr lang="en-GB" sz="2400" dirty="0">
                <a:solidFill>
                  <a:srgbClr val="009242"/>
                </a:solidFill>
                <a:latin typeface="Arial" panose="020B0604020202020204" pitchFamily="34" charset="0"/>
                <a:cs typeface="Arial" panose="020B0604020202020204" pitchFamily="34" charset="0"/>
              </a:rPr>
              <a:t>All the galaxies and the space between them</a:t>
            </a:r>
          </a:p>
        </p:txBody>
      </p:sp>
      <p:sp>
        <p:nvSpPr>
          <p:cNvPr id="8" name="TextBox 7">
            <a:extLst>
              <a:ext uri="{FF2B5EF4-FFF2-40B4-BE49-F238E27FC236}">
                <a16:creationId xmlns:a16="http://schemas.microsoft.com/office/drawing/2014/main" id="{94FDD089-2F59-4DE5-BFC8-58D45572E628}"/>
              </a:ext>
            </a:extLst>
          </p:cNvPr>
          <p:cNvSpPr txBox="1"/>
          <p:nvPr/>
        </p:nvSpPr>
        <p:spPr>
          <a:xfrm>
            <a:off x="4880344" y="1957223"/>
            <a:ext cx="315433" cy="461665"/>
          </a:xfrm>
          <a:prstGeom prst="rect">
            <a:avLst/>
          </a:prstGeom>
          <a:noFill/>
        </p:spPr>
        <p:txBody>
          <a:bodyPr wrap="square" rtlCol="0">
            <a:spAutoFit/>
          </a:bodyPr>
          <a:lstStyle/>
          <a:p>
            <a:pPr algn="ctr" fontAlgn="base">
              <a:spcBef>
                <a:spcPct val="0"/>
              </a:spcBef>
              <a:spcAft>
                <a:spcPct val="0"/>
              </a:spcAft>
            </a:pPr>
            <a:r>
              <a:rPr lang="en-GB" sz="2400" dirty="0">
                <a:solidFill>
                  <a:srgbClr val="009242"/>
                </a:solidFill>
                <a:latin typeface="Arial" panose="020B0604020202020204" pitchFamily="34" charset="0"/>
                <a:cs typeface="Arial" panose="020B0604020202020204" pitchFamily="34" charset="0"/>
                <a:sym typeface="Wingdings" panose="05000000000000000000" pitchFamily="2" charset="2"/>
              </a:rPr>
              <a:t></a:t>
            </a:r>
            <a:endParaRPr lang="en-GB" sz="2400" dirty="0">
              <a:solidFill>
                <a:srgbClr val="00924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BB97AC-25EB-44A3-BC30-6D4CC5E0D523}"/>
              </a:ext>
            </a:extLst>
          </p:cNvPr>
          <p:cNvSpPr txBox="1"/>
          <p:nvPr/>
        </p:nvSpPr>
        <p:spPr>
          <a:xfrm>
            <a:off x="3788735" y="4090822"/>
            <a:ext cx="2342707" cy="461665"/>
          </a:xfrm>
          <a:prstGeom prst="rect">
            <a:avLst/>
          </a:prstGeom>
          <a:noFill/>
        </p:spPr>
        <p:txBody>
          <a:bodyPr wrap="square" rtlCol="0">
            <a:spAutoFit/>
          </a:bodyPr>
          <a:lstStyle/>
          <a:p>
            <a:pPr algn="ctr" fontAlgn="base">
              <a:spcBef>
                <a:spcPct val="0"/>
              </a:spcBef>
              <a:spcAft>
                <a:spcPct val="0"/>
              </a:spcAft>
            </a:pPr>
            <a:r>
              <a:rPr lang="en-GB" sz="2400" dirty="0">
                <a:solidFill>
                  <a:srgbClr val="009242"/>
                </a:solidFill>
                <a:latin typeface="Arial" panose="020B0604020202020204" pitchFamily="34" charset="0"/>
                <a:cs typeface="Arial" panose="020B0604020202020204" pitchFamily="34" charset="0"/>
              </a:rPr>
              <a:t>The Milky Way</a:t>
            </a:r>
          </a:p>
        </p:txBody>
      </p:sp>
      <p:sp>
        <p:nvSpPr>
          <p:cNvPr id="10" name="AutoShape 20">
            <a:extLst>
              <a:ext uri="{FF2B5EF4-FFF2-40B4-BE49-F238E27FC236}">
                <a16:creationId xmlns:a16="http://schemas.microsoft.com/office/drawing/2014/main" id="{13222E65-6E1B-4F26-9557-3363EA08C4B1}"/>
              </a:ext>
            </a:extLst>
          </p:cNvPr>
          <p:cNvSpPr>
            <a:spLocks noChangeArrowheads="1"/>
          </p:cNvSpPr>
          <p:nvPr/>
        </p:nvSpPr>
        <p:spPr bwMode="auto">
          <a:xfrm>
            <a:off x="2006009" y="4615135"/>
            <a:ext cx="7010400" cy="474316"/>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dirty="0">
                <a:solidFill>
                  <a:srgbClr val="FFFFFF"/>
                </a:solidFill>
                <a:latin typeface="Calibri" pitchFamily="34" charset="0"/>
                <a:sym typeface="Wingdings"/>
              </a:rPr>
              <a:t>	Add why we see our galaxy as a band across the sky.</a:t>
            </a:r>
            <a:endParaRPr lang="en-GB" sz="2400" kern="0" dirty="0">
              <a:solidFill>
                <a:srgbClr val="FFFFFF"/>
              </a:solidFill>
              <a:latin typeface="Calibri" pitchFamily="34" charset="0"/>
            </a:endParaRPr>
          </a:p>
        </p:txBody>
      </p:sp>
      <p:sp>
        <p:nvSpPr>
          <p:cNvPr id="11" name="5-Point Star 42">
            <a:extLst>
              <a:ext uri="{FF2B5EF4-FFF2-40B4-BE49-F238E27FC236}">
                <a16:creationId xmlns:a16="http://schemas.microsoft.com/office/drawing/2014/main" id="{EADD55BD-5E61-4F63-A121-C48CADEDAD8F}"/>
              </a:ext>
            </a:extLst>
          </p:cNvPr>
          <p:cNvSpPr/>
          <p:nvPr/>
        </p:nvSpPr>
        <p:spPr>
          <a:xfrm>
            <a:off x="2060128" y="4696338"/>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AutoShape 20">
            <a:extLst>
              <a:ext uri="{FF2B5EF4-FFF2-40B4-BE49-F238E27FC236}">
                <a16:creationId xmlns:a16="http://schemas.microsoft.com/office/drawing/2014/main" id="{19D447C9-A9D6-4294-AAB7-40D659322629}"/>
              </a:ext>
            </a:extLst>
          </p:cNvPr>
          <p:cNvSpPr>
            <a:spLocks noChangeArrowheads="1"/>
          </p:cNvSpPr>
          <p:nvPr/>
        </p:nvSpPr>
        <p:spPr bwMode="auto">
          <a:xfrm>
            <a:off x="6230054" y="56706"/>
            <a:ext cx="2843064" cy="326065"/>
          </a:xfrm>
          <a:prstGeom prst="roundRect">
            <a:avLst>
              <a:gd name="adj" fmla="val 11168"/>
            </a:avLst>
          </a:prstGeom>
          <a:solidFill>
            <a:srgbClr val="009242"/>
          </a:solidFill>
          <a:ln w="25400">
            <a:noFill/>
            <a:round/>
            <a:headEnd/>
            <a:tailEnd/>
          </a:ln>
          <a:effectLst/>
        </p:spPr>
        <p:txBody>
          <a:bodyPr/>
          <a:lstStyle/>
          <a:p>
            <a:pPr marL="269081" indent="-269081">
              <a:defRPr/>
            </a:pPr>
            <a:r>
              <a:rPr lang="en-GB" sz="1800" kern="0" dirty="0">
                <a:solidFill>
                  <a:srgbClr val="FFFFFF"/>
                </a:solidFill>
                <a:latin typeface="Calibri" pitchFamily="34" charset="0"/>
                <a:sym typeface="Wingdings"/>
              </a:rPr>
              <a:t> Peer assess in green pen.	</a:t>
            </a:r>
            <a:endParaRPr lang="en-GB" sz="1800" kern="0" dirty="0">
              <a:solidFill>
                <a:srgbClr val="FFFFFF"/>
              </a:solidFill>
              <a:latin typeface="Calibri" pitchFamily="34" charset="0"/>
            </a:endParaRPr>
          </a:p>
        </p:txBody>
      </p:sp>
      <p:sp>
        <p:nvSpPr>
          <p:cNvPr id="13" name="TextBox 12">
            <a:extLst>
              <a:ext uri="{FF2B5EF4-FFF2-40B4-BE49-F238E27FC236}">
                <a16:creationId xmlns:a16="http://schemas.microsoft.com/office/drawing/2014/main" id="{70536E33-9CB8-4492-AA1A-C23C0FEFE911}"/>
              </a:ext>
            </a:extLst>
          </p:cNvPr>
          <p:cNvSpPr txBox="1"/>
          <p:nvPr/>
        </p:nvSpPr>
        <p:spPr>
          <a:xfrm>
            <a:off x="517451" y="3664688"/>
            <a:ext cx="1807535" cy="461665"/>
          </a:xfrm>
          <a:prstGeom prst="rect">
            <a:avLst/>
          </a:prstGeom>
          <a:noFill/>
        </p:spPr>
        <p:txBody>
          <a:bodyPr wrap="square" rtlCol="0">
            <a:spAutoFit/>
          </a:bodyPr>
          <a:lstStyle/>
          <a:p>
            <a:pPr algn="ctr"/>
            <a:r>
              <a:rPr lang="en-GB" sz="2400" dirty="0">
                <a:solidFill>
                  <a:srgbClr val="FFFF00"/>
                </a:solidFill>
              </a:rPr>
              <a:t>spiral</a:t>
            </a:r>
            <a:endParaRPr lang="en-GB" dirty="0">
              <a:solidFill>
                <a:srgbClr val="FFFF00"/>
              </a:solidFill>
            </a:endParaRPr>
          </a:p>
        </p:txBody>
      </p:sp>
      <p:sp>
        <p:nvSpPr>
          <p:cNvPr id="14" name="TextBox 13">
            <a:extLst>
              <a:ext uri="{FF2B5EF4-FFF2-40B4-BE49-F238E27FC236}">
                <a16:creationId xmlns:a16="http://schemas.microsoft.com/office/drawing/2014/main" id="{5A005710-D2C3-4878-91A1-11275860661C}"/>
              </a:ext>
            </a:extLst>
          </p:cNvPr>
          <p:cNvSpPr txBox="1"/>
          <p:nvPr/>
        </p:nvSpPr>
        <p:spPr>
          <a:xfrm>
            <a:off x="5022112" y="3654055"/>
            <a:ext cx="1807535" cy="461665"/>
          </a:xfrm>
          <a:prstGeom prst="rect">
            <a:avLst/>
          </a:prstGeom>
          <a:noFill/>
        </p:spPr>
        <p:txBody>
          <a:bodyPr wrap="square" rtlCol="0">
            <a:spAutoFit/>
          </a:bodyPr>
          <a:lstStyle/>
          <a:p>
            <a:pPr algn="ctr"/>
            <a:r>
              <a:rPr lang="en-GB" sz="2400" dirty="0">
                <a:solidFill>
                  <a:srgbClr val="FFFF00"/>
                </a:solidFill>
              </a:rPr>
              <a:t>barred spiral</a:t>
            </a:r>
            <a:endParaRPr lang="en-GB" dirty="0">
              <a:solidFill>
                <a:srgbClr val="FFFF00"/>
              </a:solidFill>
            </a:endParaRPr>
          </a:p>
        </p:txBody>
      </p:sp>
      <p:sp>
        <p:nvSpPr>
          <p:cNvPr id="15" name="TextBox 14">
            <a:extLst>
              <a:ext uri="{FF2B5EF4-FFF2-40B4-BE49-F238E27FC236}">
                <a16:creationId xmlns:a16="http://schemas.microsoft.com/office/drawing/2014/main" id="{DAB446F7-E8EA-4994-8649-08C0F495D7D7}"/>
              </a:ext>
            </a:extLst>
          </p:cNvPr>
          <p:cNvSpPr txBox="1"/>
          <p:nvPr/>
        </p:nvSpPr>
        <p:spPr>
          <a:xfrm>
            <a:off x="7141535" y="3625701"/>
            <a:ext cx="1807535" cy="461665"/>
          </a:xfrm>
          <a:prstGeom prst="rect">
            <a:avLst/>
          </a:prstGeom>
          <a:noFill/>
        </p:spPr>
        <p:txBody>
          <a:bodyPr wrap="square" rtlCol="0">
            <a:spAutoFit/>
          </a:bodyPr>
          <a:lstStyle/>
          <a:p>
            <a:pPr algn="ctr"/>
            <a:r>
              <a:rPr lang="en-GB" sz="2400" dirty="0">
                <a:solidFill>
                  <a:srgbClr val="FFFF00"/>
                </a:solidFill>
              </a:rPr>
              <a:t>(elliptical)</a:t>
            </a:r>
            <a:endParaRPr lang="en-GB" dirty="0">
              <a:solidFill>
                <a:srgbClr val="FFFF00"/>
              </a:solidFill>
            </a:endParaRPr>
          </a:p>
        </p:txBody>
      </p:sp>
      <p:sp>
        <p:nvSpPr>
          <p:cNvPr id="16" name="TextBox 15">
            <a:extLst>
              <a:ext uri="{FF2B5EF4-FFF2-40B4-BE49-F238E27FC236}">
                <a16:creationId xmlns:a16="http://schemas.microsoft.com/office/drawing/2014/main" id="{50585DCD-4E7C-4F0F-9F28-C1BA6231494C}"/>
              </a:ext>
            </a:extLst>
          </p:cNvPr>
          <p:cNvSpPr txBox="1"/>
          <p:nvPr/>
        </p:nvSpPr>
        <p:spPr>
          <a:xfrm>
            <a:off x="2750288" y="3650511"/>
            <a:ext cx="1807535" cy="461665"/>
          </a:xfrm>
          <a:prstGeom prst="rect">
            <a:avLst/>
          </a:prstGeom>
          <a:noFill/>
        </p:spPr>
        <p:txBody>
          <a:bodyPr wrap="square" rtlCol="0">
            <a:spAutoFit/>
          </a:bodyPr>
          <a:lstStyle/>
          <a:p>
            <a:pPr algn="ctr"/>
            <a:r>
              <a:rPr lang="en-GB" sz="2400" dirty="0">
                <a:solidFill>
                  <a:srgbClr val="FFFF00"/>
                </a:solidFill>
              </a:rPr>
              <a:t>(irregular)</a:t>
            </a:r>
            <a:endParaRPr lang="en-GB" dirty="0">
              <a:solidFill>
                <a:srgbClr val="FFFF00"/>
              </a:solidFill>
            </a:endParaRPr>
          </a:p>
        </p:txBody>
      </p:sp>
    </p:spTree>
    <p:extLst>
      <p:ext uri="{BB962C8B-B14F-4D97-AF65-F5344CB8AC3E}">
        <p14:creationId xmlns:p14="http://schemas.microsoft.com/office/powerpoint/2010/main" val="380497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39ED5C-A0D0-46DC-AA03-0B9027FE8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98"/>
            <a:ext cx="9144000" cy="5058104"/>
          </a:xfrm>
          <a:prstGeom prst="rect">
            <a:avLst/>
          </a:prstGeom>
        </p:spPr>
      </p:pic>
      <p:sp>
        <p:nvSpPr>
          <p:cNvPr id="4" name="TextBox 3">
            <a:extLst>
              <a:ext uri="{FF2B5EF4-FFF2-40B4-BE49-F238E27FC236}">
                <a16:creationId xmlns:a16="http://schemas.microsoft.com/office/drawing/2014/main" id="{2DE0E489-1CB3-4933-8365-6CCCA29A9FD1}"/>
              </a:ext>
            </a:extLst>
          </p:cNvPr>
          <p:cNvSpPr txBox="1"/>
          <p:nvPr/>
        </p:nvSpPr>
        <p:spPr>
          <a:xfrm>
            <a:off x="375683" y="3346544"/>
            <a:ext cx="8612372" cy="830997"/>
          </a:xfrm>
          <a:prstGeom prst="rect">
            <a:avLst/>
          </a:prstGeom>
          <a:noFill/>
        </p:spPr>
        <p:txBody>
          <a:bodyPr wrap="square" rtlCol="0">
            <a:spAutoFit/>
          </a:bodyPr>
          <a:lstStyle/>
          <a:p>
            <a:pPr fontAlgn="base">
              <a:spcBef>
                <a:spcPct val="0"/>
              </a:spcBef>
              <a:spcAft>
                <a:spcPct val="0"/>
              </a:spcAft>
            </a:pPr>
            <a:r>
              <a:rPr lang="en-GB" sz="2400" dirty="0">
                <a:solidFill>
                  <a:srgbClr val="009242"/>
                </a:solidFill>
                <a:latin typeface="Arial" panose="020B0604020202020204" pitchFamily="34" charset="0"/>
                <a:cs typeface="Arial" panose="020B0604020202020204" pitchFamily="34" charset="0"/>
              </a:rPr>
              <a:t>The Earth spins on its axis, so the stars appear to move around the sky (rotating around the Pole Star)</a:t>
            </a:r>
          </a:p>
        </p:txBody>
      </p:sp>
      <p:sp>
        <p:nvSpPr>
          <p:cNvPr id="5" name="TextBox 4">
            <a:extLst>
              <a:ext uri="{FF2B5EF4-FFF2-40B4-BE49-F238E27FC236}">
                <a16:creationId xmlns:a16="http://schemas.microsoft.com/office/drawing/2014/main" id="{47A0FC7B-58AE-4BAC-8B19-AA49026A49D4}"/>
              </a:ext>
            </a:extLst>
          </p:cNvPr>
          <p:cNvSpPr txBox="1"/>
          <p:nvPr/>
        </p:nvSpPr>
        <p:spPr>
          <a:xfrm>
            <a:off x="2310809" y="4540935"/>
            <a:ext cx="4210493" cy="461665"/>
          </a:xfrm>
          <a:prstGeom prst="rect">
            <a:avLst/>
          </a:prstGeom>
          <a:noFill/>
        </p:spPr>
        <p:txBody>
          <a:bodyPr wrap="square" rtlCol="0">
            <a:spAutoFit/>
          </a:bodyPr>
          <a:lstStyle/>
          <a:p>
            <a:pPr fontAlgn="base">
              <a:spcBef>
                <a:spcPct val="0"/>
              </a:spcBef>
              <a:spcAft>
                <a:spcPct val="0"/>
              </a:spcAft>
            </a:pPr>
            <a:r>
              <a:rPr lang="en-GB" sz="2400" dirty="0">
                <a:solidFill>
                  <a:srgbClr val="009242"/>
                </a:solidFill>
                <a:latin typeface="Arial" panose="020B0604020202020204" pitchFamily="34" charset="0"/>
                <a:cs typeface="Arial" panose="020B0604020202020204" pitchFamily="34" charset="0"/>
              </a:rPr>
              <a:t>planet, star, galaxy, Universe</a:t>
            </a:r>
          </a:p>
        </p:txBody>
      </p:sp>
    </p:spTree>
    <p:extLst>
      <p:ext uri="{BB962C8B-B14F-4D97-AF65-F5344CB8AC3E}">
        <p14:creationId xmlns:p14="http://schemas.microsoft.com/office/powerpoint/2010/main" val="395347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F3E059-7567-4DB1-8A3B-603F30063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980981"/>
          </a:xfrm>
          <a:prstGeom prst="rect">
            <a:avLst/>
          </a:prstGeom>
        </p:spPr>
      </p:pic>
      <p:sp>
        <p:nvSpPr>
          <p:cNvPr id="4" name="TextBox 3">
            <a:extLst>
              <a:ext uri="{FF2B5EF4-FFF2-40B4-BE49-F238E27FC236}">
                <a16:creationId xmlns:a16="http://schemas.microsoft.com/office/drawing/2014/main" id="{802BA638-9C28-4D09-8878-0E38D8F1569D}"/>
              </a:ext>
            </a:extLst>
          </p:cNvPr>
          <p:cNvSpPr txBox="1"/>
          <p:nvPr/>
        </p:nvSpPr>
        <p:spPr>
          <a:xfrm>
            <a:off x="715926" y="344619"/>
            <a:ext cx="8286307" cy="830997"/>
          </a:xfrm>
          <a:prstGeom prst="rect">
            <a:avLst/>
          </a:prstGeom>
          <a:noFill/>
        </p:spPr>
        <p:txBody>
          <a:bodyPr wrap="square" rtlCol="0">
            <a:spAutoFit/>
          </a:bodyPr>
          <a:lstStyle/>
          <a:p>
            <a:pPr fontAlgn="base">
              <a:spcBef>
                <a:spcPct val="0"/>
              </a:spcBef>
              <a:spcAft>
                <a:spcPct val="0"/>
              </a:spcAft>
            </a:pPr>
            <a:r>
              <a:rPr lang="en-GB" sz="2400" dirty="0">
                <a:solidFill>
                  <a:srgbClr val="009242"/>
                </a:solidFill>
                <a:latin typeface="Arial" panose="020B0604020202020204" pitchFamily="34" charset="0"/>
                <a:cs typeface="Arial" panose="020B0604020202020204" pitchFamily="34" charset="0"/>
              </a:rPr>
              <a:t>Two from: stars are bigger than planets, stars make their own light / give off energy, planets orbit around stars.</a:t>
            </a:r>
          </a:p>
        </p:txBody>
      </p:sp>
      <p:sp>
        <p:nvSpPr>
          <p:cNvPr id="5" name="TextBox 4">
            <a:extLst>
              <a:ext uri="{FF2B5EF4-FFF2-40B4-BE49-F238E27FC236}">
                <a16:creationId xmlns:a16="http://schemas.microsoft.com/office/drawing/2014/main" id="{922B1F8B-A077-433D-8980-632F19F656C7}"/>
              </a:ext>
            </a:extLst>
          </p:cNvPr>
          <p:cNvSpPr txBox="1"/>
          <p:nvPr/>
        </p:nvSpPr>
        <p:spPr>
          <a:xfrm>
            <a:off x="6212958" y="1503567"/>
            <a:ext cx="315433" cy="461665"/>
          </a:xfrm>
          <a:prstGeom prst="rect">
            <a:avLst/>
          </a:prstGeom>
          <a:noFill/>
        </p:spPr>
        <p:txBody>
          <a:bodyPr wrap="square" rtlCol="0">
            <a:spAutoFit/>
          </a:bodyPr>
          <a:lstStyle/>
          <a:p>
            <a:pPr algn="ctr" fontAlgn="base">
              <a:spcBef>
                <a:spcPct val="0"/>
              </a:spcBef>
              <a:spcAft>
                <a:spcPct val="0"/>
              </a:spcAft>
            </a:pPr>
            <a:r>
              <a:rPr lang="en-GB" sz="2400" dirty="0">
                <a:solidFill>
                  <a:srgbClr val="009242"/>
                </a:solidFill>
                <a:latin typeface="Arial" panose="020B0604020202020204" pitchFamily="34" charset="0"/>
                <a:cs typeface="Arial" panose="020B0604020202020204" pitchFamily="34" charset="0"/>
                <a:sym typeface="Wingdings" panose="05000000000000000000" pitchFamily="2" charset="2"/>
              </a:rPr>
              <a:t></a:t>
            </a:r>
            <a:endParaRPr lang="en-GB" sz="2400" dirty="0">
              <a:solidFill>
                <a:srgbClr val="009242"/>
              </a:solidFill>
              <a:latin typeface="Arial" panose="020B0604020202020204" pitchFamily="34" charset="0"/>
              <a:cs typeface="Arial" panose="020B0604020202020204" pitchFamily="34" charset="0"/>
            </a:endParaRPr>
          </a:p>
        </p:txBody>
      </p:sp>
      <p:sp>
        <p:nvSpPr>
          <p:cNvPr id="6" name="AutoShape 20">
            <a:extLst>
              <a:ext uri="{FF2B5EF4-FFF2-40B4-BE49-F238E27FC236}">
                <a16:creationId xmlns:a16="http://schemas.microsoft.com/office/drawing/2014/main" id="{DEE1533D-D1FA-4E4E-BA43-9FB23C8D7A7B}"/>
              </a:ext>
            </a:extLst>
          </p:cNvPr>
          <p:cNvSpPr>
            <a:spLocks noChangeArrowheads="1"/>
          </p:cNvSpPr>
          <p:nvPr/>
        </p:nvSpPr>
        <p:spPr bwMode="auto">
          <a:xfrm>
            <a:off x="233290" y="2176129"/>
            <a:ext cx="8336551" cy="531629"/>
          </a:xfrm>
          <a:prstGeom prst="roundRect">
            <a:avLst>
              <a:gd name="adj" fmla="val 11168"/>
            </a:avLst>
          </a:prstGeom>
          <a:solidFill>
            <a:srgbClr val="009242"/>
          </a:solidFill>
          <a:ln w="25400">
            <a:noFill/>
            <a:round/>
            <a:headEnd/>
            <a:tailEnd/>
          </a:ln>
          <a:effectLst/>
        </p:spPr>
        <p:txBody>
          <a:bodyPr/>
          <a:lstStyle/>
          <a:p>
            <a:pPr marL="269081" indent="-269081">
              <a:defRPr/>
            </a:pPr>
            <a:r>
              <a:rPr lang="en-GB" sz="2400" kern="0" dirty="0">
                <a:solidFill>
                  <a:srgbClr val="FFFFFF"/>
                </a:solidFill>
                <a:latin typeface="Calibri" pitchFamily="34" charset="0"/>
                <a:sym typeface="Wingdings"/>
              </a:rPr>
              <a:t> Give a mark /11, “peer assessed by …” &amp; a quick WWW &amp; EBI.</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Tree>
    <p:extLst>
      <p:ext uri="{BB962C8B-B14F-4D97-AF65-F5344CB8AC3E}">
        <p14:creationId xmlns:p14="http://schemas.microsoft.com/office/powerpoint/2010/main" val="14523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1E0F3DC-20A5-4D85-A791-F2C620971067}"/>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98307" name="Rectangle 3">
            <a:extLst>
              <a:ext uri="{FF2B5EF4-FFF2-40B4-BE49-F238E27FC236}">
                <a16:creationId xmlns:a16="http://schemas.microsoft.com/office/drawing/2014/main" id="{4D02A114-7260-4CAF-B805-38BAB8329C5D}"/>
              </a:ext>
            </a:extLst>
          </p:cNvPr>
          <p:cNvSpPr>
            <a:spLocks noGrp="1" noChangeArrowheads="1"/>
          </p:cNvSpPr>
          <p:nvPr>
            <p:ph idx="4294967295"/>
          </p:nvPr>
        </p:nvSpPr>
        <p:spPr>
          <a:xfrm>
            <a:off x="1494235" y="1383506"/>
            <a:ext cx="6155531" cy="1566863"/>
          </a:xfrm>
        </p:spPr>
        <p:txBody>
          <a:bodyPr/>
          <a:lstStyle/>
          <a:p>
            <a:pPr marL="403622" lvl="1" indent="-269081">
              <a:spcBef>
                <a:spcPct val="40000"/>
              </a:spcBef>
              <a:buFont typeface="Arial" panose="020B0604020202020204" pitchFamily="34" charset="0"/>
              <a:buChar char="•"/>
            </a:pPr>
            <a:r>
              <a:rPr lang="en-GB" altLang="en-US" sz="2100">
                <a:latin typeface="Arial" panose="020B0604020202020204" pitchFamily="34" charset="0"/>
              </a:rPr>
              <a:t>Explain that stars in a constellation only appear to be close to each other.</a:t>
            </a:r>
          </a:p>
          <a:p>
            <a:pPr marL="403622" lvl="1" indent="-269081">
              <a:spcBef>
                <a:spcPct val="40000"/>
              </a:spcBef>
              <a:buFont typeface="Arial" panose="020B0604020202020204" pitchFamily="34" charset="0"/>
              <a:buChar char="•"/>
            </a:pPr>
            <a:r>
              <a:rPr lang="en-GB" altLang="en-US" sz="2100">
                <a:latin typeface="Arial" panose="020B0604020202020204" pitchFamily="34" charset="0"/>
              </a:rPr>
              <a:t>Compare the relative sizes and distances of objects in space.</a:t>
            </a:r>
          </a:p>
        </p:txBody>
      </p:sp>
      <p:sp>
        <p:nvSpPr>
          <p:cNvPr id="5123" name="Rectangle 5">
            <a:extLst>
              <a:ext uri="{FF2B5EF4-FFF2-40B4-BE49-F238E27FC236}">
                <a16:creationId xmlns:a16="http://schemas.microsoft.com/office/drawing/2014/main" id="{E31326CA-C612-4A71-B40C-FD9CF4165637}"/>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CA751BC3-F6BD-4315-891C-941F4446AF6A}"/>
              </a:ext>
            </a:extLst>
          </p:cNvPr>
          <p:cNvSpPr>
            <a:spLocks noGrp="1" noChangeArrowheads="1"/>
          </p:cNvSpPr>
          <p:nvPr>
            <p:ph type="title"/>
          </p:nvPr>
        </p:nvSpPr>
        <p:spPr/>
        <p:txBody>
          <a:bodyPr/>
          <a:lstStyle/>
          <a:p>
            <a:pPr eaLnBrk="1" hangingPunct="1"/>
            <a:r>
              <a:rPr lang="en-GB" altLang="en-US">
                <a:latin typeface="Arial" panose="020B0604020202020204" pitchFamily="34" charset="0"/>
              </a:rPr>
              <a:t>Objectives</a:t>
            </a:r>
          </a:p>
        </p:txBody>
      </p:sp>
      <p:sp>
        <p:nvSpPr>
          <p:cNvPr id="56322" name="Rectangle 3">
            <a:extLst>
              <a:ext uri="{FF2B5EF4-FFF2-40B4-BE49-F238E27FC236}">
                <a16:creationId xmlns:a16="http://schemas.microsoft.com/office/drawing/2014/main" id="{087A5EF9-DD5C-4B58-9DDB-98631980B6F0}"/>
              </a:ext>
            </a:extLst>
          </p:cNvPr>
          <p:cNvSpPr>
            <a:spLocks noGrp="1" noChangeArrowheads="1"/>
          </p:cNvSpPr>
          <p:nvPr>
            <p:ph idx="1"/>
          </p:nvPr>
        </p:nvSpPr>
        <p:spPr>
          <a:xfrm>
            <a:off x="1494235" y="1383507"/>
            <a:ext cx="6155531" cy="2322910"/>
          </a:xfrm>
        </p:spPr>
        <p:txBody>
          <a:bodyPr/>
          <a:lstStyle/>
          <a:p>
            <a:pPr marL="403622" lvl="1" indent="-269081" eaLnBrk="1" hangingPunct="1">
              <a:buFont typeface="Arial" panose="020B0604020202020204" pitchFamily="34" charset="0"/>
              <a:buChar char="•"/>
            </a:pPr>
            <a:r>
              <a:rPr lang="en-GB" altLang="en-US" sz="2100">
                <a:latin typeface="Arial" panose="020B0604020202020204" pitchFamily="34" charset="0"/>
              </a:rPr>
              <a:t>State the meaning of: </a:t>
            </a:r>
            <a:r>
              <a:rPr lang="en-GB" altLang="en-US" sz="2100">
                <a:solidFill>
                  <a:srgbClr val="934C74"/>
                </a:solidFill>
                <a:latin typeface="Arial" panose="020B0604020202020204" pitchFamily="34" charset="0"/>
              </a:rPr>
              <a:t>Sun, star, galaxy, Universe, constellation.</a:t>
            </a:r>
          </a:p>
          <a:p>
            <a:pPr marL="403622" lvl="1" indent="-269081" eaLnBrk="1" hangingPunct="1">
              <a:buFont typeface="Arial" panose="020B0604020202020204" pitchFamily="34" charset="0"/>
              <a:buChar char="•"/>
            </a:pPr>
            <a:r>
              <a:rPr lang="en-GB" altLang="en-US" sz="2100">
                <a:latin typeface="Arial" panose="020B0604020202020204" pitchFamily="34" charset="0"/>
              </a:rPr>
              <a:t>Describe the Milky Way.</a:t>
            </a:r>
          </a:p>
          <a:p>
            <a:pPr marL="403622" lvl="1" indent="-269081" eaLnBrk="1" hangingPunct="1">
              <a:buFont typeface="Arial" panose="020B0604020202020204" pitchFamily="34" charset="0"/>
              <a:buChar char="•"/>
            </a:pPr>
            <a:r>
              <a:rPr lang="en-GB" altLang="en-US" sz="2100">
                <a:latin typeface="Arial" panose="020B0604020202020204" pitchFamily="34" charset="0"/>
              </a:rPr>
              <a:t>State the meaning of: </a:t>
            </a:r>
            <a:r>
              <a:rPr lang="en-GB" altLang="en-US" sz="2100">
                <a:solidFill>
                  <a:srgbClr val="934C74"/>
                </a:solidFill>
                <a:latin typeface="Arial" panose="020B0604020202020204" pitchFamily="34" charset="0"/>
              </a:rPr>
              <a:t>light year.</a:t>
            </a:r>
          </a:p>
        </p:txBody>
      </p:sp>
      <p:sp>
        <p:nvSpPr>
          <p:cNvPr id="4099" name="Rectangle 5">
            <a:extLst>
              <a:ext uri="{FF2B5EF4-FFF2-40B4-BE49-F238E27FC236}">
                <a16:creationId xmlns:a16="http://schemas.microsoft.com/office/drawing/2014/main" id="{D5F51F70-08A5-41D1-88D9-F0977DE394D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1518732422"/>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1E0F3DC-20A5-4D85-A791-F2C620971067}"/>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98307" name="Rectangle 3">
            <a:extLst>
              <a:ext uri="{FF2B5EF4-FFF2-40B4-BE49-F238E27FC236}">
                <a16:creationId xmlns:a16="http://schemas.microsoft.com/office/drawing/2014/main" id="{4D02A114-7260-4CAF-B805-38BAB8329C5D}"/>
              </a:ext>
            </a:extLst>
          </p:cNvPr>
          <p:cNvSpPr>
            <a:spLocks noGrp="1" noChangeArrowheads="1"/>
          </p:cNvSpPr>
          <p:nvPr>
            <p:ph idx="4294967295"/>
          </p:nvPr>
        </p:nvSpPr>
        <p:spPr>
          <a:xfrm>
            <a:off x="1494235" y="1383506"/>
            <a:ext cx="6155531" cy="1566863"/>
          </a:xfrm>
        </p:spPr>
        <p:txBody>
          <a:bodyPr/>
          <a:lstStyle/>
          <a:p>
            <a:pPr marL="403622" lvl="1" indent="-269081">
              <a:spcBef>
                <a:spcPct val="40000"/>
              </a:spcBef>
              <a:buFont typeface="Arial" panose="020B0604020202020204" pitchFamily="34" charset="0"/>
              <a:buChar char="•"/>
            </a:pPr>
            <a:r>
              <a:rPr lang="en-GB" altLang="en-US" sz="2100">
                <a:latin typeface="Arial" panose="020B0604020202020204" pitchFamily="34" charset="0"/>
              </a:rPr>
              <a:t>Explain that stars in a constellation only appear to be close to each other.</a:t>
            </a:r>
          </a:p>
          <a:p>
            <a:pPr marL="403622" lvl="1" indent="-269081">
              <a:spcBef>
                <a:spcPct val="40000"/>
              </a:spcBef>
              <a:buFont typeface="Arial" panose="020B0604020202020204" pitchFamily="34" charset="0"/>
              <a:buChar char="•"/>
            </a:pPr>
            <a:r>
              <a:rPr lang="en-GB" altLang="en-US" sz="2100">
                <a:latin typeface="Arial" panose="020B0604020202020204" pitchFamily="34" charset="0"/>
              </a:rPr>
              <a:t>Compare the relative sizes and distances of objects in space.</a:t>
            </a:r>
          </a:p>
        </p:txBody>
      </p:sp>
      <p:sp>
        <p:nvSpPr>
          <p:cNvPr id="5123" name="Rectangle 5">
            <a:extLst>
              <a:ext uri="{FF2B5EF4-FFF2-40B4-BE49-F238E27FC236}">
                <a16:creationId xmlns:a16="http://schemas.microsoft.com/office/drawing/2014/main" id="{E31326CA-C612-4A71-B40C-FD9CF4165637}"/>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1480707764"/>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7D6613FA-3F50-45DE-9BDF-FB5198F33187}"/>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6146" name="Rectangle 3">
            <a:extLst>
              <a:ext uri="{FF2B5EF4-FFF2-40B4-BE49-F238E27FC236}">
                <a16:creationId xmlns:a16="http://schemas.microsoft.com/office/drawing/2014/main" id="{8A41148E-8D8F-4879-9D76-A6C3B3232607}"/>
              </a:ext>
            </a:extLst>
          </p:cNvPr>
          <p:cNvSpPr>
            <a:spLocks noGrp="1" noChangeArrowheads="1"/>
          </p:cNvSpPr>
          <p:nvPr>
            <p:ph idx="4294967295"/>
          </p:nvPr>
        </p:nvSpPr>
        <p:spPr>
          <a:xfrm>
            <a:off x="1494235" y="1383507"/>
            <a:ext cx="6155531" cy="1835944"/>
          </a:xfrm>
        </p:spPr>
        <p:txBody>
          <a:bodyPr/>
          <a:lstStyle/>
          <a:p>
            <a:pPr marL="403622" lvl="1" indent="-269081">
              <a:spcBef>
                <a:spcPct val="40000"/>
              </a:spcBef>
              <a:buFont typeface="Arial" panose="020B0604020202020204" pitchFamily="34" charset="0"/>
              <a:buChar char="•"/>
            </a:pPr>
            <a:r>
              <a:rPr lang="en-GB" altLang="en-US" sz="2100">
                <a:latin typeface="Arial" panose="020B0604020202020204" pitchFamily="34" charset="0"/>
              </a:rPr>
              <a:t>Describe the different shapes of galaxies, and relate the view of the sky to a planet’s position in the galaxy.</a:t>
            </a:r>
          </a:p>
          <a:p>
            <a:pPr marL="403622" lvl="1" indent="-269081">
              <a:spcBef>
                <a:spcPct val="40000"/>
              </a:spcBef>
              <a:buFont typeface="Arial" panose="020B0604020202020204" pitchFamily="34" charset="0"/>
              <a:buChar char="•"/>
            </a:pPr>
            <a:r>
              <a:rPr lang="en-GB" altLang="en-US" sz="2100">
                <a:latin typeface="Arial" panose="020B0604020202020204" pitchFamily="34" charset="0"/>
              </a:rPr>
              <a:t>Describe some ways in which astronomers can detect planets orbiting stars other than the Sun.</a:t>
            </a:r>
          </a:p>
        </p:txBody>
      </p:sp>
      <p:sp>
        <p:nvSpPr>
          <p:cNvPr id="6147" name="Rectangle 5">
            <a:extLst>
              <a:ext uri="{FF2B5EF4-FFF2-40B4-BE49-F238E27FC236}">
                <a16:creationId xmlns:a16="http://schemas.microsoft.com/office/drawing/2014/main" id="{83BBCB2F-D72F-43DC-B0C9-470DDD836B39}"/>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406608400"/>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500"/>
                                        <p:tgtEl>
                                          <p:spTgt spid="6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EF8E6597-154A-4705-BF6D-7D5D4006C3F0}"/>
              </a:ext>
            </a:extLst>
          </p:cNvPr>
          <p:cNvSpPr txBox="1"/>
          <p:nvPr/>
        </p:nvSpPr>
        <p:spPr>
          <a:xfrm>
            <a:off x="0" y="907312"/>
            <a:ext cx="9080205" cy="1569660"/>
          </a:xfrm>
          <a:prstGeom prst="rect">
            <a:avLst/>
          </a:prstGeom>
          <a:noFill/>
        </p:spPr>
        <p:txBody>
          <a:bodyPr wrap="square" rtlCol="0">
            <a:spAutoFit/>
          </a:bodyPr>
          <a:lstStyle/>
          <a:p>
            <a:pPr algn="ctr"/>
            <a:r>
              <a:rPr lang="en-GB" sz="9600" dirty="0">
                <a:solidFill>
                  <a:schemeClr val="bg1"/>
                </a:solidFill>
              </a:rPr>
              <a:t>constellations</a:t>
            </a:r>
          </a:p>
        </p:txBody>
      </p:sp>
    </p:spTree>
    <p:extLst>
      <p:ext uri="{BB962C8B-B14F-4D97-AF65-F5344CB8AC3E}">
        <p14:creationId xmlns:p14="http://schemas.microsoft.com/office/powerpoint/2010/main" val="3512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EF8E6597-154A-4705-BF6D-7D5D4006C3F0}"/>
              </a:ext>
            </a:extLst>
          </p:cNvPr>
          <p:cNvSpPr txBox="1"/>
          <p:nvPr/>
        </p:nvSpPr>
        <p:spPr>
          <a:xfrm>
            <a:off x="0" y="907312"/>
            <a:ext cx="9080205" cy="1569660"/>
          </a:xfrm>
          <a:prstGeom prst="rect">
            <a:avLst/>
          </a:prstGeom>
          <a:noFill/>
        </p:spPr>
        <p:txBody>
          <a:bodyPr wrap="square" rtlCol="0">
            <a:spAutoFit/>
          </a:bodyPr>
          <a:lstStyle/>
          <a:p>
            <a:pPr algn="ctr"/>
            <a:r>
              <a:rPr lang="en-GB" sz="9600" dirty="0">
                <a:solidFill>
                  <a:schemeClr val="bg1"/>
                </a:solidFill>
              </a:rPr>
              <a:t>galaxies</a:t>
            </a:r>
          </a:p>
        </p:txBody>
      </p:sp>
    </p:spTree>
    <p:extLst>
      <p:ext uri="{BB962C8B-B14F-4D97-AF65-F5344CB8AC3E}">
        <p14:creationId xmlns:p14="http://schemas.microsoft.com/office/powerpoint/2010/main" val="68367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EF8E6597-154A-4705-BF6D-7D5D4006C3F0}"/>
              </a:ext>
            </a:extLst>
          </p:cNvPr>
          <p:cNvSpPr txBox="1"/>
          <p:nvPr/>
        </p:nvSpPr>
        <p:spPr>
          <a:xfrm>
            <a:off x="0" y="907312"/>
            <a:ext cx="9080205" cy="1569660"/>
          </a:xfrm>
          <a:prstGeom prst="rect">
            <a:avLst/>
          </a:prstGeom>
          <a:noFill/>
        </p:spPr>
        <p:txBody>
          <a:bodyPr wrap="square" rtlCol="0">
            <a:spAutoFit/>
          </a:bodyPr>
          <a:lstStyle/>
          <a:p>
            <a:pPr algn="ctr"/>
            <a:r>
              <a:rPr lang="en-GB" sz="9600" dirty="0">
                <a:solidFill>
                  <a:schemeClr val="bg1"/>
                </a:solidFill>
              </a:rPr>
              <a:t>stars</a:t>
            </a:r>
          </a:p>
        </p:txBody>
      </p:sp>
    </p:spTree>
    <p:extLst>
      <p:ext uri="{BB962C8B-B14F-4D97-AF65-F5344CB8AC3E}">
        <p14:creationId xmlns:p14="http://schemas.microsoft.com/office/powerpoint/2010/main" val="282612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ebdings"/>
              </a:rPr>
              <a:t> Give a clue or definition for these keywords.</a:t>
            </a: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ingdings"/>
              </a:rPr>
              <a:t>	</a:t>
            </a:r>
            <a:endParaRPr kumimoji="0" lang="en-GB" sz="2400" b="0" i="0" u="none" strike="noStrike" kern="0" cap="none" spc="0" normalizeH="0" baseline="0" noProof="0">
              <a:ln>
                <a:noFill/>
              </a:ln>
              <a:solidFill>
                <a:srgbClr val="FFFFFF"/>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EF8E6597-154A-4705-BF6D-7D5D4006C3F0}"/>
              </a:ext>
            </a:extLst>
          </p:cNvPr>
          <p:cNvSpPr txBox="1"/>
          <p:nvPr/>
        </p:nvSpPr>
        <p:spPr>
          <a:xfrm>
            <a:off x="0" y="907312"/>
            <a:ext cx="9080205"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FFFF"/>
                </a:solidFill>
                <a:effectLst/>
                <a:uLnTx/>
                <a:uFillTx/>
                <a:latin typeface="Arial"/>
                <a:ea typeface="+mn-ea"/>
                <a:cs typeface="+mn-cs"/>
              </a:rPr>
              <a:t>Milky Way</a:t>
            </a:r>
          </a:p>
        </p:txBody>
      </p:sp>
    </p:spTree>
    <p:extLst>
      <p:ext uri="{BB962C8B-B14F-4D97-AF65-F5344CB8AC3E}">
        <p14:creationId xmlns:p14="http://schemas.microsoft.com/office/powerpoint/2010/main" val="408417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ebdings"/>
              </a:rPr>
              <a:t> Give a clue or definition for these keywords.</a:t>
            </a: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ingdings"/>
              </a:rPr>
              <a:t>	</a:t>
            </a:r>
            <a:endParaRPr kumimoji="0" lang="en-GB" sz="2400" b="0" i="0" u="none" strike="noStrike" kern="0" cap="none" spc="0" normalizeH="0" baseline="0" noProof="0">
              <a:ln>
                <a:noFill/>
              </a:ln>
              <a:solidFill>
                <a:srgbClr val="FFFFFF"/>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EF8E6597-154A-4705-BF6D-7D5D4006C3F0}"/>
              </a:ext>
            </a:extLst>
          </p:cNvPr>
          <p:cNvSpPr txBox="1"/>
          <p:nvPr/>
        </p:nvSpPr>
        <p:spPr>
          <a:xfrm>
            <a:off x="0" y="907312"/>
            <a:ext cx="9080205"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FFFF"/>
                </a:solidFill>
                <a:effectLst/>
                <a:uLnTx/>
                <a:uFillTx/>
                <a:latin typeface="Arial"/>
                <a:ea typeface="+mn-ea"/>
                <a:cs typeface="+mn-cs"/>
              </a:rPr>
              <a:t>light year</a:t>
            </a:r>
          </a:p>
        </p:txBody>
      </p:sp>
    </p:spTree>
    <p:extLst>
      <p:ext uri="{BB962C8B-B14F-4D97-AF65-F5344CB8AC3E}">
        <p14:creationId xmlns:p14="http://schemas.microsoft.com/office/powerpoint/2010/main" val="175529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ebdings"/>
              </a:rPr>
              <a:t> Give a clue or definition for these keywords.</a:t>
            </a:r>
            <a:r>
              <a:rPr kumimoji="0" lang="en-GB" sz="2400" b="0" i="0" u="none" strike="noStrike" kern="0" cap="none" spc="0" normalizeH="0" baseline="0" noProof="0">
                <a:ln>
                  <a:noFill/>
                </a:ln>
                <a:solidFill>
                  <a:srgbClr val="FFFFFF"/>
                </a:solidFill>
                <a:effectLst/>
                <a:uLnTx/>
                <a:uFillTx/>
                <a:latin typeface="Calibri" pitchFamily="34" charset="0"/>
                <a:ea typeface="+mn-ea"/>
                <a:cs typeface="+mn-cs"/>
                <a:sym typeface="Wingdings"/>
              </a:rPr>
              <a:t>	</a:t>
            </a:r>
            <a:endParaRPr kumimoji="0" lang="en-GB" sz="2400" b="0" i="0" u="none" strike="noStrike" kern="0" cap="none" spc="0" normalizeH="0" baseline="0" noProof="0">
              <a:ln>
                <a:noFill/>
              </a:ln>
              <a:solidFill>
                <a:srgbClr val="FFFFFF"/>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EF8E6597-154A-4705-BF6D-7D5D4006C3F0}"/>
              </a:ext>
            </a:extLst>
          </p:cNvPr>
          <p:cNvSpPr txBox="1"/>
          <p:nvPr/>
        </p:nvSpPr>
        <p:spPr>
          <a:xfrm>
            <a:off x="0" y="907312"/>
            <a:ext cx="9080205" cy="1569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srgbClr val="FFFFFF"/>
                </a:solidFill>
                <a:effectLst/>
                <a:uLnTx/>
                <a:uFillTx/>
                <a:latin typeface="Arial"/>
                <a:ea typeface="+mn-ea"/>
                <a:cs typeface="+mn-cs"/>
              </a:rPr>
              <a:t>Universe</a:t>
            </a:r>
          </a:p>
        </p:txBody>
      </p:sp>
    </p:spTree>
    <p:extLst>
      <p:ext uri="{BB962C8B-B14F-4D97-AF65-F5344CB8AC3E}">
        <p14:creationId xmlns:p14="http://schemas.microsoft.com/office/powerpoint/2010/main" val="418764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892ED121-67F1-4363-AA12-FDBBDF120EB8}"/>
              </a:ext>
            </a:extLst>
          </p:cNvPr>
          <p:cNvSpPr>
            <a:spLocks noGrp="1"/>
          </p:cNvSpPr>
          <p:nvPr>
            <p:ph type="ctrTitle"/>
          </p:nvPr>
        </p:nvSpPr>
        <p:spPr>
          <a:xfrm>
            <a:off x="1656160" y="1600200"/>
            <a:ext cx="5829300" cy="1102519"/>
          </a:xfrm>
        </p:spPr>
        <p:txBody>
          <a:bodyPr/>
          <a:lstStyle/>
          <a:p>
            <a:r>
              <a:rPr lang="en-GB" altLang="en-US"/>
              <a:t>Thinking skills</a:t>
            </a:r>
          </a:p>
        </p:txBody>
      </p:sp>
      <p:sp>
        <p:nvSpPr>
          <p:cNvPr id="55298" name="Subtitle 10">
            <a:extLst>
              <a:ext uri="{FF2B5EF4-FFF2-40B4-BE49-F238E27FC236}">
                <a16:creationId xmlns:a16="http://schemas.microsoft.com/office/drawing/2014/main" id="{CEECA9A5-98FA-42FD-B814-6ADD1A292D3A}"/>
              </a:ext>
            </a:extLst>
          </p:cNvPr>
          <p:cNvSpPr>
            <a:spLocks noGrp="1"/>
          </p:cNvSpPr>
          <p:nvPr>
            <p:ph type="subTitle" idx="1"/>
          </p:nvPr>
        </p:nvSpPr>
        <p:spPr/>
        <p:txBody>
          <a:bodyPr/>
          <a:lstStyle/>
          <a:p>
            <a:r>
              <a:rPr lang="en-GB" altLang="en-US"/>
              <a:t>Beyond the Solar System</a:t>
            </a:r>
            <a:endParaRPr lang="en-US" altLang="en-US"/>
          </a:p>
        </p:txBody>
      </p:sp>
      <p:sp>
        <p:nvSpPr>
          <p:cNvPr id="55299" name="Rectangle 5">
            <a:extLst>
              <a:ext uri="{FF2B5EF4-FFF2-40B4-BE49-F238E27FC236}">
                <a16:creationId xmlns:a16="http://schemas.microsoft.com/office/drawing/2014/main" id="{41A4809E-27B8-44FD-815B-8BF5E1241100}"/>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cSld>
  <p:clrMapOvr>
    <a:masterClrMapping/>
  </p:clrMapOvr>
  <p:transition>
    <p:sndAc>
      <p:stSnd>
        <p:snd r:embed="rId2" name="click.wav"/>
      </p:stSnd>
    </p:sndAc>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7D6613FA-3F50-45DE-9BDF-FB5198F33187}"/>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6146" name="Rectangle 3">
            <a:extLst>
              <a:ext uri="{FF2B5EF4-FFF2-40B4-BE49-F238E27FC236}">
                <a16:creationId xmlns:a16="http://schemas.microsoft.com/office/drawing/2014/main" id="{8A41148E-8D8F-4879-9D76-A6C3B3232607}"/>
              </a:ext>
            </a:extLst>
          </p:cNvPr>
          <p:cNvSpPr>
            <a:spLocks noGrp="1" noChangeArrowheads="1"/>
          </p:cNvSpPr>
          <p:nvPr>
            <p:ph idx="4294967295"/>
          </p:nvPr>
        </p:nvSpPr>
        <p:spPr>
          <a:xfrm>
            <a:off x="1494235" y="1383507"/>
            <a:ext cx="6155531" cy="1835944"/>
          </a:xfrm>
        </p:spPr>
        <p:txBody>
          <a:bodyPr/>
          <a:lstStyle/>
          <a:p>
            <a:pPr marL="403622" lvl="1" indent="-269081">
              <a:spcBef>
                <a:spcPct val="40000"/>
              </a:spcBef>
              <a:buFont typeface="Arial" panose="020B0604020202020204" pitchFamily="34" charset="0"/>
              <a:buChar char="•"/>
            </a:pPr>
            <a:r>
              <a:rPr lang="en-GB" altLang="en-US" sz="2100">
                <a:latin typeface="Arial" panose="020B0604020202020204" pitchFamily="34" charset="0"/>
              </a:rPr>
              <a:t>Describe the different shapes of galaxies, and relate the view of the sky to a planet’s position in the galaxy.</a:t>
            </a:r>
          </a:p>
          <a:p>
            <a:pPr marL="403622" lvl="1" indent="-269081">
              <a:spcBef>
                <a:spcPct val="40000"/>
              </a:spcBef>
              <a:buFont typeface="Arial" panose="020B0604020202020204" pitchFamily="34" charset="0"/>
              <a:buChar char="•"/>
            </a:pPr>
            <a:r>
              <a:rPr lang="en-GB" altLang="en-US" sz="2100">
                <a:latin typeface="Arial" panose="020B0604020202020204" pitchFamily="34" charset="0"/>
              </a:rPr>
              <a:t>Describe some ways in which astronomers can detect planets orbiting stars other than the Sun.</a:t>
            </a:r>
          </a:p>
        </p:txBody>
      </p:sp>
      <p:sp>
        <p:nvSpPr>
          <p:cNvPr id="6147" name="Rectangle 5">
            <a:extLst>
              <a:ext uri="{FF2B5EF4-FFF2-40B4-BE49-F238E27FC236}">
                <a16:creationId xmlns:a16="http://schemas.microsoft.com/office/drawing/2014/main" id="{83BBCB2F-D72F-43DC-B0C9-470DDD836B39}"/>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500"/>
                                        <p:tgtEl>
                                          <p:spTgt spid="6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5">
            <a:extLst>
              <a:ext uri="{FF2B5EF4-FFF2-40B4-BE49-F238E27FC236}">
                <a16:creationId xmlns:a16="http://schemas.microsoft.com/office/drawing/2014/main" id="{64F3BAD7-A6B1-4CBB-8A84-BBBC3107551B}"/>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33123" name="AutoShape 6">
            <a:hlinkClick r:id="" action="ppaction://hlinkshowjump?jump=nextslide" highlightClick="1"/>
            <a:extLst>
              <a:ext uri="{FF2B5EF4-FFF2-40B4-BE49-F238E27FC236}">
                <a16:creationId xmlns:a16="http://schemas.microsoft.com/office/drawing/2014/main" id="{D87FB894-63D0-46A7-9B5A-B5639FDFD5B6}"/>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33124" name="AutoShape 6">
            <a:hlinkClick r:id="rId2" action="ppaction://hlinksldjump" highlightClick="1"/>
            <a:extLst>
              <a:ext uri="{FF2B5EF4-FFF2-40B4-BE49-F238E27FC236}">
                <a16:creationId xmlns:a16="http://schemas.microsoft.com/office/drawing/2014/main" id="{D3463A38-2DDF-4CC9-A3E1-9F910629D841}"/>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33125" name="Rectangle 4">
            <a:extLst>
              <a:ext uri="{FF2B5EF4-FFF2-40B4-BE49-F238E27FC236}">
                <a16:creationId xmlns:a16="http://schemas.microsoft.com/office/drawing/2014/main" id="{E899DEFF-8F16-4543-8709-BAB59B09CD9C}"/>
              </a:ext>
            </a:extLst>
          </p:cNvPr>
          <p:cNvSpPr>
            <a:spLocks noChangeArrowheads="1"/>
          </p:cNvSpPr>
          <p:nvPr/>
        </p:nvSpPr>
        <p:spPr bwMode="auto">
          <a:xfrm>
            <a:off x="1331119" y="573882"/>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Consider any questions which might have the following answer:</a:t>
            </a:r>
          </a:p>
        </p:txBody>
      </p:sp>
      <p:sp>
        <p:nvSpPr>
          <p:cNvPr id="133126" name="Content Placeholder 5">
            <a:extLst>
              <a:ext uri="{FF2B5EF4-FFF2-40B4-BE49-F238E27FC236}">
                <a16:creationId xmlns:a16="http://schemas.microsoft.com/office/drawing/2014/main" id="{250BC28F-FD86-4A1B-B559-CADFC15924F1}"/>
              </a:ext>
            </a:extLst>
          </p:cNvPr>
          <p:cNvSpPr>
            <a:spLocks/>
          </p:cNvSpPr>
          <p:nvPr/>
        </p:nvSpPr>
        <p:spPr bwMode="auto">
          <a:xfrm>
            <a:off x="1331119" y="1240631"/>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2100">
                <a:cs typeface="Arial" panose="020B0604020202020204" pitchFamily="34" charset="0"/>
              </a:rPr>
              <a:t>Polaris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26">
                                            <p:txEl>
                                              <p:pRg st="0" end="0"/>
                                            </p:txEl>
                                          </p:spTgt>
                                        </p:tgtEl>
                                        <p:attrNameLst>
                                          <p:attrName>style.visibility</p:attrName>
                                        </p:attrNameLst>
                                      </p:cBhvr>
                                      <p:to>
                                        <p:strVal val="visible"/>
                                      </p:to>
                                    </p:set>
                                    <p:animEffect transition="in" filter="fade">
                                      <p:cBhvr>
                                        <p:cTn id="7" dur="500"/>
                                        <p:tgtEl>
                                          <p:spTgt spid="1331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B1440025-7BA5-4C53-BA36-E9B9ABA5E6B0}"/>
              </a:ext>
            </a:extLst>
          </p:cNvPr>
          <p:cNvSpPr>
            <a:spLocks/>
          </p:cNvSpPr>
          <p:nvPr/>
        </p:nvSpPr>
        <p:spPr bwMode="auto">
          <a:xfrm>
            <a:off x="1331119" y="1672829"/>
            <a:ext cx="6155531" cy="192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8138" indent="-338138" fontAlgn="base">
              <a:spcAft>
                <a:spcPct val="0"/>
              </a:spcAft>
              <a:buFont typeface="Arial" panose="020B0604020202020204" pitchFamily="34" charset="0"/>
              <a:buChar char="•"/>
            </a:pPr>
            <a:r>
              <a:rPr lang="en-GB" altLang="en-US" sz="2100">
                <a:solidFill>
                  <a:srgbClr val="000000"/>
                </a:solidFill>
                <a:cs typeface="Arial" panose="020B0604020202020204" pitchFamily="34" charset="0"/>
              </a:rPr>
              <a:t>Which star is above the North Pole?</a:t>
            </a:r>
          </a:p>
          <a:p>
            <a:pPr marL="338138" indent="-338138" fontAlgn="base">
              <a:spcAft>
                <a:spcPct val="0"/>
              </a:spcAft>
              <a:buFont typeface="Arial" panose="020B0604020202020204" pitchFamily="34" charset="0"/>
              <a:buChar char="•"/>
            </a:pPr>
            <a:r>
              <a:rPr lang="en-GB" altLang="en-US" sz="2100">
                <a:solidFill>
                  <a:srgbClr val="000000"/>
                </a:solidFill>
                <a:cs typeface="Arial" panose="020B0604020202020204" pitchFamily="34" charset="0"/>
              </a:rPr>
              <a:t>Name a star in the Little Bear constellation.</a:t>
            </a:r>
          </a:p>
          <a:p>
            <a:pPr marL="338138" indent="-338138" fontAlgn="base">
              <a:spcAft>
                <a:spcPct val="0"/>
              </a:spcAft>
              <a:buFont typeface="Arial" panose="020B0604020202020204" pitchFamily="34" charset="0"/>
              <a:buChar char="•"/>
            </a:pPr>
            <a:r>
              <a:rPr lang="en-GB" altLang="en-US" sz="2100">
                <a:solidFill>
                  <a:srgbClr val="000000"/>
                </a:solidFill>
                <a:cs typeface="Arial" panose="020B0604020202020204" pitchFamily="34" charset="0"/>
              </a:rPr>
              <a:t>Name the star that the two end stars in the Plough point to.</a:t>
            </a:r>
          </a:p>
          <a:p>
            <a:pPr marL="338138" indent="-338138" fontAlgn="base">
              <a:spcAft>
                <a:spcPct val="0"/>
              </a:spcAft>
              <a:buFont typeface="Arial" panose="020B0604020202020204" pitchFamily="34" charset="0"/>
              <a:buChar char="•"/>
            </a:pPr>
            <a:r>
              <a:rPr lang="en-GB" altLang="en-US" sz="2100">
                <a:solidFill>
                  <a:srgbClr val="000000"/>
                </a:solidFill>
                <a:cs typeface="Arial" panose="020B0604020202020204" pitchFamily="34" charset="0"/>
              </a:rPr>
              <a:t>Which star do you use to find north?</a:t>
            </a:r>
          </a:p>
        </p:txBody>
      </p:sp>
      <p:sp>
        <p:nvSpPr>
          <p:cNvPr id="134147" name="Rectangle 5">
            <a:extLst>
              <a:ext uri="{FF2B5EF4-FFF2-40B4-BE49-F238E27FC236}">
                <a16:creationId xmlns:a16="http://schemas.microsoft.com/office/drawing/2014/main" id="{2B60B8A7-6039-4585-85FA-CF407E3FF75D}"/>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34148" name="AutoShape 6">
            <a:hlinkClick r:id="" action="ppaction://noaction" highlightClick="1"/>
            <a:extLst>
              <a:ext uri="{FF2B5EF4-FFF2-40B4-BE49-F238E27FC236}">
                <a16:creationId xmlns:a16="http://schemas.microsoft.com/office/drawing/2014/main" id="{5C4E710F-C1F4-4C00-AA28-B63D2B8B6746}"/>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34149" name="AutoShape 6">
            <a:hlinkClick r:id="" action="ppaction://hlinkshowjump?jump=nextslide" highlightClick="1"/>
            <a:extLst>
              <a:ext uri="{FF2B5EF4-FFF2-40B4-BE49-F238E27FC236}">
                <a16:creationId xmlns:a16="http://schemas.microsoft.com/office/drawing/2014/main" id="{33EFCD95-4F03-486A-88F6-94D91588451D}"/>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34151" name="Rectangle 4">
            <a:extLst>
              <a:ext uri="{FF2B5EF4-FFF2-40B4-BE49-F238E27FC236}">
                <a16:creationId xmlns:a16="http://schemas.microsoft.com/office/drawing/2014/main" id="{B72F1284-0CFC-4FE6-82A0-FFF3D23CBF93}"/>
              </a:ext>
            </a:extLst>
          </p:cNvPr>
          <p:cNvSpPr>
            <a:spLocks noChangeArrowheads="1"/>
          </p:cNvSpPr>
          <p:nvPr/>
        </p:nvSpPr>
        <p:spPr bwMode="auto">
          <a:xfrm>
            <a:off x="1331119" y="573882"/>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Consider any questions which might have the following answer:</a:t>
            </a:r>
          </a:p>
        </p:txBody>
      </p:sp>
      <p:sp>
        <p:nvSpPr>
          <p:cNvPr id="134152" name="Content Placeholder 5">
            <a:extLst>
              <a:ext uri="{FF2B5EF4-FFF2-40B4-BE49-F238E27FC236}">
                <a16:creationId xmlns:a16="http://schemas.microsoft.com/office/drawing/2014/main" id="{AAAB5CED-FC0F-40B6-91D5-6F106F2B6739}"/>
              </a:ext>
            </a:extLst>
          </p:cNvPr>
          <p:cNvSpPr>
            <a:spLocks/>
          </p:cNvSpPr>
          <p:nvPr/>
        </p:nvSpPr>
        <p:spPr bwMode="auto">
          <a:xfrm>
            <a:off x="1331119" y="1240631"/>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2100">
                <a:cs typeface="Arial" panose="020B0604020202020204" pitchFamily="34" charset="0"/>
              </a:rPr>
              <a:t>Polaris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414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animEffect transition="in" filter="fade">
                                      <p:cBhvr>
                                        <p:cTn id="23" dur="500"/>
                                        <p:tgtEl>
                                          <p:spTgt spid="61443">
                                            <p:txEl>
                                              <p:pRg st="3" end="3"/>
                                            </p:txEl>
                                          </p:spTgt>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134148"/>
                                        </p:tgtEl>
                                        <p:attrNameLst>
                                          <p:attrName>style.visibility</p:attrName>
                                        </p:attrNameLst>
                                      </p:cBhvr>
                                      <p:to>
                                        <p:strVal val="hidden"/>
                                      </p:to>
                                    </p:set>
                                  </p:childTnLst>
                                </p:cTn>
                              </p:par>
                            </p:childTnLst>
                          </p:cTn>
                        </p:par>
                      </p:childTnLst>
                    </p:cTn>
                  </p:par>
                </p:childTnLst>
              </p:cTn>
              <p:nextCondLst>
                <p:cond evt="onClick" delay="0">
                  <p:tgtEl>
                    <p:spTgt spid="134148"/>
                  </p:tgtEl>
                </p:cond>
              </p:nextCondLst>
            </p:seq>
          </p:childTnLst>
        </p:cTn>
      </p:par>
    </p:tnLst>
    <p:bldLst>
      <p:bldP spid="13414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5">
            <a:extLst>
              <a:ext uri="{FF2B5EF4-FFF2-40B4-BE49-F238E27FC236}">
                <a16:creationId xmlns:a16="http://schemas.microsoft.com/office/drawing/2014/main" id="{A349605B-6407-4B08-8168-FE6E60AE2DBE}"/>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35171" name="AutoShape 6">
            <a:hlinkClick r:id="rId2" action="ppaction://hlinksldjump" highlightClick="1"/>
            <a:extLst>
              <a:ext uri="{FF2B5EF4-FFF2-40B4-BE49-F238E27FC236}">
                <a16:creationId xmlns:a16="http://schemas.microsoft.com/office/drawing/2014/main" id="{C0E9E16D-86B8-40B3-B285-737A5F1DF771}"/>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35172" name="AutoShape 6">
            <a:hlinkClick r:id="" action="ppaction://hlinkshowjump?jump=nextslide" highlightClick="1"/>
            <a:extLst>
              <a:ext uri="{FF2B5EF4-FFF2-40B4-BE49-F238E27FC236}">
                <a16:creationId xmlns:a16="http://schemas.microsoft.com/office/drawing/2014/main" id="{E6E9E84A-DD16-421C-A42E-B217E4E0EE64}"/>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35173" name="Rectangle 4">
            <a:extLst>
              <a:ext uri="{FF2B5EF4-FFF2-40B4-BE49-F238E27FC236}">
                <a16:creationId xmlns:a16="http://schemas.microsoft.com/office/drawing/2014/main" id="{042ECECC-9C09-46CC-A922-66234D3C37F2}"/>
              </a:ext>
            </a:extLst>
          </p:cNvPr>
          <p:cNvSpPr>
            <a:spLocks noChangeArrowheads="1"/>
          </p:cNvSpPr>
          <p:nvPr/>
        </p:nvSpPr>
        <p:spPr bwMode="auto">
          <a:xfrm>
            <a:off x="1331119" y="571500"/>
            <a:ext cx="6172200" cy="4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333375" indent="-333375" eaLnBrk="1" fontAlgn="base" hangingPunct="1">
              <a:spcBef>
                <a:spcPct val="0"/>
              </a:spcBef>
              <a:spcAft>
                <a:spcPct val="0"/>
              </a:spcAft>
            </a:pPr>
            <a:r>
              <a:rPr lang="en-GB" altLang="en-US" sz="2100">
                <a:solidFill>
                  <a:srgbClr val="000000"/>
                </a:solidFill>
                <a:cs typeface="Arial" panose="020B0604020202020204" pitchFamily="34" charset="0"/>
              </a:rPr>
              <a:t>Which is the odd one out in this list?</a:t>
            </a:r>
          </a:p>
        </p:txBody>
      </p:sp>
      <p:sp>
        <p:nvSpPr>
          <p:cNvPr id="135174" name="Content Placeholder 5">
            <a:extLst>
              <a:ext uri="{FF2B5EF4-FFF2-40B4-BE49-F238E27FC236}">
                <a16:creationId xmlns:a16="http://schemas.microsoft.com/office/drawing/2014/main" id="{273FA9E2-0D22-4144-8F44-8FA5F942745A}"/>
              </a:ext>
            </a:extLst>
          </p:cNvPr>
          <p:cNvSpPr>
            <a:spLocks/>
          </p:cNvSpPr>
          <p:nvPr/>
        </p:nvSpPr>
        <p:spPr bwMode="auto">
          <a:xfrm>
            <a:off x="1331119" y="1078706"/>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2100">
                <a:cs typeface="Arial" panose="020B0604020202020204" pitchFamily="34" charset="0"/>
              </a:rPr>
              <a:t>Star     Planet     Galaxy</a:t>
            </a:r>
            <a:endParaRPr lang="en-US" altLang="en-US" sz="2100">
              <a:cs typeface="Arial" panose="020B060402020202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5174">
                                            <p:txEl>
                                              <p:pRg st="0" end="0"/>
                                            </p:txEl>
                                          </p:spTgt>
                                        </p:tgtEl>
                                        <p:attrNameLst>
                                          <p:attrName>style.visibility</p:attrName>
                                        </p:attrNameLst>
                                      </p:cBhvr>
                                      <p:to>
                                        <p:strVal val="visible"/>
                                      </p:to>
                                    </p:set>
                                    <p:animEffect transition="in" filter="fade">
                                      <p:cBhvr>
                                        <p:cTn id="7" dur="500"/>
                                        <p:tgtEl>
                                          <p:spTgt spid="135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7C1F3967-FE77-4FEC-90C3-5001DCA32F70}"/>
              </a:ext>
            </a:extLst>
          </p:cNvPr>
          <p:cNvSpPr>
            <a:spLocks/>
          </p:cNvSpPr>
          <p:nvPr/>
        </p:nvSpPr>
        <p:spPr bwMode="auto">
          <a:xfrm>
            <a:off x="1331119" y="1653779"/>
            <a:ext cx="6263879" cy="197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8138" indent="-338138" fontAlgn="base">
              <a:spcAft>
                <a:spcPct val="0"/>
              </a:spcAft>
              <a:buFont typeface="Arial" panose="020B0604020202020204" pitchFamily="34" charset="0"/>
              <a:buChar char="•"/>
            </a:pPr>
            <a:r>
              <a:rPr lang="en-GB" altLang="en-US" sz="1950">
                <a:solidFill>
                  <a:srgbClr val="000000"/>
                </a:solidFill>
                <a:cs typeface="Arial" panose="020B0604020202020204" pitchFamily="34" charset="0"/>
              </a:rPr>
              <a:t>Galaxy is the only thing that contains the other two. </a:t>
            </a:r>
          </a:p>
          <a:p>
            <a:pPr marL="338138" indent="-338138" fontAlgn="base">
              <a:spcAft>
                <a:spcPct val="0"/>
              </a:spcAft>
              <a:buFont typeface="Arial" panose="020B0604020202020204" pitchFamily="34" charset="0"/>
              <a:buChar char="•"/>
            </a:pPr>
            <a:r>
              <a:rPr lang="en-GB" altLang="en-US" sz="1950">
                <a:solidFill>
                  <a:srgbClr val="000000"/>
                </a:solidFill>
                <a:cs typeface="Arial" panose="020B0604020202020204" pitchFamily="34" charset="0"/>
              </a:rPr>
              <a:t>Galaxy is the only one that is not part of the Solar System.</a:t>
            </a:r>
          </a:p>
          <a:p>
            <a:pPr marL="338138" indent="-338138" fontAlgn="base">
              <a:spcAft>
                <a:spcPct val="0"/>
              </a:spcAft>
              <a:buFont typeface="Arial" panose="020B0604020202020204" pitchFamily="34" charset="0"/>
              <a:buChar char="•"/>
            </a:pPr>
            <a:r>
              <a:rPr lang="en-GB" altLang="en-US" sz="1950">
                <a:solidFill>
                  <a:srgbClr val="000000"/>
                </a:solidFill>
                <a:cs typeface="Arial" panose="020B0604020202020204" pitchFamily="34" charset="0"/>
              </a:rPr>
              <a:t>Planet is the only one that does not emit light or energy.</a:t>
            </a:r>
          </a:p>
          <a:p>
            <a:pPr marL="338138" indent="-338138" fontAlgn="base">
              <a:spcAft>
                <a:spcPct val="0"/>
              </a:spcAft>
              <a:buFont typeface="Arial" panose="020B0604020202020204" pitchFamily="34" charset="0"/>
              <a:buChar char="•"/>
            </a:pPr>
            <a:r>
              <a:rPr lang="en-GB" altLang="en-US" sz="1950">
                <a:solidFill>
                  <a:srgbClr val="000000"/>
                </a:solidFill>
                <a:cs typeface="Arial" panose="020B0604020202020204" pitchFamily="34" charset="0"/>
              </a:rPr>
              <a:t>Planet is the only one that things can live on.</a:t>
            </a:r>
          </a:p>
        </p:txBody>
      </p:sp>
      <p:sp>
        <p:nvSpPr>
          <p:cNvPr id="136194" name="Rectangle 5">
            <a:extLst>
              <a:ext uri="{FF2B5EF4-FFF2-40B4-BE49-F238E27FC236}">
                <a16:creationId xmlns:a16="http://schemas.microsoft.com/office/drawing/2014/main" id="{C0B2B959-F9EB-4083-9D3C-C7ED7843986C}"/>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36195" name="AutoShape 6">
            <a:hlinkClick r:id="" action="ppaction://hlinkshowjump?jump=nextslide" highlightClick="1"/>
            <a:extLst>
              <a:ext uri="{FF2B5EF4-FFF2-40B4-BE49-F238E27FC236}">
                <a16:creationId xmlns:a16="http://schemas.microsoft.com/office/drawing/2014/main" id="{4C2C8D24-97B3-4634-903E-3A2BFAE28DD1}"/>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36196" name="AutoShape 6">
            <a:hlinkClick r:id="" action="ppaction://noaction" highlightClick="1"/>
            <a:extLst>
              <a:ext uri="{FF2B5EF4-FFF2-40B4-BE49-F238E27FC236}">
                <a16:creationId xmlns:a16="http://schemas.microsoft.com/office/drawing/2014/main" id="{CB17181C-875E-431E-B847-9C29CBA83FA0}"/>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36197" name="Rectangle 4">
            <a:extLst>
              <a:ext uri="{FF2B5EF4-FFF2-40B4-BE49-F238E27FC236}">
                <a16:creationId xmlns:a16="http://schemas.microsoft.com/office/drawing/2014/main" id="{B62B2619-ADAD-4C0A-AEC9-270844078C79}"/>
              </a:ext>
            </a:extLst>
          </p:cNvPr>
          <p:cNvSpPr>
            <a:spLocks noChangeArrowheads="1"/>
          </p:cNvSpPr>
          <p:nvPr/>
        </p:nvSpPr>
        <p:spPr bwMode="auto">
          <a:xfrm>
            <a:off x="1331119" y="571500"/>
            <a:ext cx="6172200" cy="4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333375" indent="-333375" eaLnBrk="1" fontAlgn="base" hangingPunct="1">
              <a:spcBef>
                <a:spcPct val="0"/>
              </a:spcBef>
              <a:spcAft>
                <a:spcPct val="0"/>
              </a:spcAft>
            </a:pPr>
            <a:r>
              <a:rPr lang="en-GB" altLang="en-US" sz="2100">
                <a:solidFill>
                  <a:srgbClr val="000000"/>
                </a:solidFill>
                <a:cs typeface="Arial" panose="020B0604020202020204" pitchFamily="34" charset="0"/>
              </a:rPr>
              <a:t>Which is the odd one out in this list?</a:t>
            </a:r>
          </a:p>
        </p:txBody>
      </p:sp>
      <p:sp>
        <p:nvSpPr>
          <p:cNvPr id="136200" name="Content Placeholder 5">
            <a:extLst>
              <a:ext uri="{FF2B5EF4-FFF2-40B4-BE49-F238E27FC236}">
                <a16:creationId xmlns:a16="http://schemas.microsoft.com/office/drawing/2014/main" id="{AEF311DB-528A-4B3A-AE95-221C29EFE407}"/>
              </a:ext>
            </a:extLst>
          </p:cNvPr>
          <p:cNvSpPr>
            <a:spLocks/>
          </p:cNvSpPr>
          <p:nvPr/>
        </p:nvSpPr>
        <p:spPr bwMode="auto">
          <a:xfrm>
            <a:off x="1331119" y="1078706"/>
            <a:ext cx="6155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2100">
                <a:cs typeface="Arial" panose="020B0604020202020204" pitchFamily="34" charset="0"/>
              </a:rPr>
              <a:t>Star     Planet     Galaxy</a:t>
            </a:r>
            <a:endParaRPr lang="en-US" altLang="en-US" sz="210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619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animEffect transition="in" filter="fade">
                                      <p:cBhvr>
                                        <p:cTn id="23" dur="500"/>
                                        <p:tgtEl>
                                          <p:spTgt spid="61443">
                                            <p:txEl>
                                              <p:pRg st="3" end="3"/>
                                            </p:txEl>
                                          </p:spTgt>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136196"/>
                                        </p:tgtEl>
                                        <p:attrNameLst>
                                          <p:attrName>style.visibility</p:attrName>
                                        </p:attrNameLst>
                                      </p:cBhvr>
                                      <p:to>
                                        <p:strVal val="hidden"/>
                                      </p:to>
                                    </p:set>
                                  </p:childTnLst>
                                </p:cTn>
                              </p:par>
                            </p:childTnLst>
                          </p:cTn>
                        </p:par>
                      </p:childTnLst>
                    </p:cTn>
                  </p:par>
                </p:childTnLst>
              </p:cTn>
              <p:nextCondLst>
                <p:cond evt="onClick" delay="0">
                  <p:tgtEl>
                    <p:spTgt spid="136196"/>
                  </p:tgtEl>
                </p:cond>
              </p:nextCondLst>
            </p:seq>
          </p:childTnLst>
        </p:cTn>
      </p:par>
    </p:tnLst>
    <p:bldLst>
      <p:bldP spid="13619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CA017C46-E13F-4466-AD05-9F6D77A851AC}"/>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60423" name="AutoShape 6">
            <a:hlinkClick r:id="" action="ppaction://hlinkshowjump?jump=endshow" highlightClick="1"/>
            <a:extLst>
              <a:ext uri="{FF2B5EF4-FFF2-40B4-BE49-F238E27FC236}">
                <a16:creationId xmlns:a16="http://schemas.microsoft.com/office/drawing/2014/main" id="{EFFE9AEF-2A50-4C12-A97C-2213D48C3E1C}"/>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60424" name="AutoShape 6">
            <a:hlinkClick r:id="" action="ppaction://hlinkshowjump?jump=nextslide" highlightClick="1"/>
            <a:extLst>
              <a:ext uri="{FF2B5EF4-FFF2-40B4-BE49-F238E27FC236}">
                <a16:creationId xmlns:a16="http://schemas.microsoft.com/office/drawing/2014/main" id="{2A9C873D-3527-44D8-B816-D1334A01A990}"/>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60425" name="Rectangle 4">
            <a:extLst>
              <a:ext uri="{FF2B5EF4-FFF2-40B4-BE49-F238E27FC236}">
                <a16:creationId xmlns:a16="http://schemas.microsoft.com/office/drawing/2014/main" id="{88E42337-CA34-437E-8596-F46F63B901A9}"/>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60427" name="Content Placeholder 5">
            <a:extLst>
              <a:ext uri="{FF2B5EF4-FFF2-40B4-BE49-F238E27FC236}">
                <a16:creationId xmlns:a16="http://schemas.microsoft.com/office/drawing/2014/main" id="{311BA8EC-00B5-4743-929D-B717D8317D9D}"/>
              </a:ext>
            </a:extLst>
          </p:cNvPr>
          <p:cNvSpPr>
            <a:spLocks/>
          </p:cNvSpPr>
          <p:nvPr/>
        </p:nvSpPr>
        <p:spPr bwMode="auto">
          <a:xfrm>
            <a:off x="1331119" y="1275160"/>
            <a:ext cx="6155531"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950">
                <a:cs typeface="Arial" panose="020B0604020202020204" pitchFamily="34" charset="0"/>
              </a:rPr>
              <a:t>Stars should be visible during the day.</a:t>
            </a:r>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804AF76C-F8EF-4942-9CBE-040389179763}"/>
              </a:ext>
            </a:extLst>
          </p:cNvPr>
          <p:cNvSpPr>
            <a:spLocks/>
          </p:cNvSpPr>
          <p:nvPr/>
        </p:nvSpPr>
        <p:spPr bwMode="auto">
          <a:xfrm>
            <a:off x="1331119" y="1707356"/>
            <a:ext cx="6155531"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fontAlgn="base">
              <a:spcAft>
                <a:spcPct val="0"/>
              </a:spcAft>
            </a:pPr>
            <a:r>
              <a:rPr lang="en-GB" altLang="en-US" sz="1950" b="1">
                <a:solidFill>
                  <a:srgbClr val="000000"/>
                </a:solidFill>
                <a:cs typeface="Arial" panose="020B0604020202020204" pitchFamily="34" charset="0"/>
              </a:rPr>
              <a:t>Plus:</a:t>
            </a:r>
            <a:r>
              <a:rPr lang="en-GB" altLang="en-US" sz="1950">
                <a:solidFill>
                  <a:srgbClr val="000000"/>
                </a:solidFill>
                <a:cs typeface="Arial" panose="020B0604020202020204" pitchFamily="34" charset="0"/>
              </a:rPr>
              <a:t> The sky would look more interesting.</a:t>
            </a:r>
          </a:p>
          <a:p>
            <a:pPr fontAlgn="base">
              <a:spcAft>
                <a:spcPct val="0"/>
              </a:spcAft>
            </a:pPr>
            <a:r>
              <a:rPr lang="en-GB" altLang="en-US" sz="1950" b="1">
                <a:solidFill>
                  <a:srgbClr val="000000"/>
                </a:solidFill>
                <a:cs typeface="Arial" panose="020B0604020202020204" pitchFamily="34" charset="0"/>
              </a:rPr>
              <a:t>Minus:</a:t>
            </a:r>
            <a:r>
              <a:rPr lang="en-GB" altLang="en-US" sz="1950">
                <a:solidFill>
                  <a:srgbClr val="000000"/>
                </a:solidFill>
                <a:cs typeface="Arial" panose="020B0604020202020204" pitchFamily="34" charset="0"/>
              </a:rPr>
              <a:t> We still would not see them when it was cloudy.</a:t>
            </a:r>
          </a:p>
          <a:p>
            <a:pPr fontAlgn="base">
              <a:spcAft>
                <a:spcPct val="0"/>
              </a:spcAft>
            </a:pPr>
            <a:r>
              <a:rPr lang="en-GB" altLang="en-US" sz="1950" b="1">
                <a:solidFill>
                  <a:srgbClr val="000000"/>
                </a:solidFill>
                <a:cs typeface="Arial" panose="020B0604020202020204" pitchFamily="34" charset="0"/>
              </a:rPr>
              <a:t>Interesting:</a:t>
            </a:r>
            <a:r>
              <a:rPr lang="en-GB" altLang="en-US" sz="1950">
                <a:solidFill>
                  <a:srgbClr val="000000"/>
                </a:solidFill>
                <a:cs typeface="Arial" panose="020B0604020202020204" pitchFamily="34" charset="0"/>
              </a:rPr>
              <a:t> Would the sky be too bright? Would the extra energy coming from all the stars make the Earth too hot? We cannot see all the stars in a particular direction even at night, because the galaxy</a:t>
            </a:r>
            <a:br>
              <a:rPr lang="en-GB" altLang="en-US" sz="1950">
                <a:solidFill>
                  <a:srgbClr val="000000"/>
                </a:solidFill>
                <a:cs typeface="Arial" panose="020B0604020202020204" pitchFamily="34" charset="0"/>
              </a:rPr>
            </a:br>
            <a:r>
              <a:rPr lang="en-GB" altLang="en-US" sz="1950">
                <a:solidFill>
                  <a:srgbClr val="000000"/>
                </a:solidFill>
                <a:cs typeface="Arial" panose="020B0604020202020204" pitchFamily="34" charset="0"/>
              </a:rPr>
              <a:t>also contains dust that blocks the view.</a:t>
            </a:r>
          </a:p>
        </p:txBody>
      </p:sp>
      <p:sp>
        <p:nvSpPr>
          <p:cNvPr id="98307" name="Rectangle 5">
            <a:extLst>
              <a:ext uri="{FF2B5EF4-FFF2-40B4-BE49-F238E27FC236}">
                <a16:creationId xmlns:a16="http://schemas.microsoft.com/office/drawing/2014/main" id="{3FDE639F-E063-4DA9-A6D3-CCB00E20DB97}"/>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98310" name="AutoShape 6">
            <a:hlinkClick r:id="" action="ppaction://hlinkshowjump?jump=endshow" highlightClick="1"/>
            <a:extLst>
              <a:ext uri="{FF2B5EF4-FFF2-40B4-BE49-F238E27FC236}">
                <a16:creationId xmlns:a16="http://schemas.microsoft.com/office/drawing/2014/main" id="{5563AA9A-456C-4E60-B95D-8D71B4496D61}"/>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98311" name="AutoShape 6">
            <a:hlinkClick r:id="" action="ppaction://noaction" highlightClick="1"/>
            <a:extLst>
              <a:ext uri="{FF2B5EF4-FFF2-40B4-BE49-F238E27FC236}">
                <a16:creationId xmlns:a16="http://schemas.microsoft.com/office/drawing/2014/main" id="{6BE77BC1-FF74-462B-9604-E25E1D12CA79}"/>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98313" name="Rectangle 4">
            <a:extLst>
              <a:ext uri="{FF2B5EF4-FFF2-40B4-BE49-F238E27FC236}">
                <a16:creationId xmlns:a16="http://schemas.microsoft.com/office/drawing/2014/main" id="{6A9E753A-27DB-43C5-90CE-2913256F7662}"/>
              </a:ext>
            </a:extLst>
          </p:cNvPr>
          <p:cNvSpPr>
            <a:spLocks noChangeArrowheads="1"/>
          </p:cNvSpPr>
          <p:nvPr/>
        </p:nvSpPr>
        <p:spPr bwMode="auto">
          <a:xfrm>
            <a:off x="1331119" y="627460"/>
            <a:ext cx="61722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950">
                <a:solidFill>
                  <a:srgbClr val="000000"/>
                </a:solidFill>
                <a:cs typeface="Arial" panose="020B0604020202020204" pitchFamily="34" charset="0"/>
              </a:rPr>
              <a:t>Think of a Plus, a Minus and an Interesting point about this statement:</a:t>
            </a:r>
          </a:p>
        </p:txBody>
      </p:sp>
      <p:sp>
        <p:nvSpPr>
          <p:cNvPr id="98319" name="Content Placeholder 5">
            <a:extLst>
              <a:ext uri="{FF2B5EF4-FFF2-40B4-BE49-F238E27FC236}">
                <a16:creationId xmlns:a16="http://schemas.microsoft.com/office/drawing/2014/main" id="{2C9C608A-7B30-4E2B-BA43-226F8B34F8F9}"/>
              </a:ext>
            </a:extLst>
          </p:cNvPr>
          <p:cNvSpPr>
            <a:spLocks/>
          </p:cNvSpPr>
          <p:nvPr/>
        </p:nvSpPr>
        <p:spPr bwMode="auto">
          <a:xfrm>
            <a:off x="1331119" y="1275160"/>
            <a:ext cx="6155531"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anose="05000000000000000000"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950">
                <a:cs typeface="Arial" panose="020B0604020202020204" pitchFamily="34" charset="0"/>
              </a:rPr>
              <a:t>Stars should be visible during the day.</a:t>
            </a:r>
          </a:p>
        </p:txBody>
      </p:sp>
      <p:sp>
        <p:nvSpPr>
          <p:cNvPr id="98320" name="AutoShape 6">
            <a:hlinkClick r:id="" action="ppaction://hlinkshowjump?jump=firstslide" highlightClick="1"/>
            <a:extLst>
              <a:ext uri="{FF2B5EF4-FFF2-40B4-BE49-F238E27FC236}">
                <a16:creationId xmlns:a16="http://schemas.microsoft.com/office/drawing/2014/main" id="{C27E7578-AB28-4B82-B7F8-D2DE84030AE3}"/>
              </a:ext>
            </a:extLst>
          </p:cNvPr>
          <p:cNvSpPr>
            <a:spLocks noChangeArrowheads="1"/>
          </p:cNvSpPr>
          <p:nvPr/>
        </p:nvSpPr>
        <p:spPr bwMode="auto">
          <a:xfrm>
            <a:off x="1494235"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Back to start</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83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983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8320"/>
                                        </p:tgtEl>
                                        <p:attrNameLst>
                                          <p:attrName>style.visibility</p:attrName>
                                        </p:attrNameLst>
                                      </p:cBhvr>
                                      <p:to>
                                        <p:strVal val="visible"/>
                                      </p:to>
                                    </p:set>
                                    <p:animEffect transition="in" filter="fade">
                                      <p:cBhvr>
                                        <p:cTn id="23" dur="500"/>
                                        <p:tgtEl>
                                          <p:spTgt spid="98320"/>
                                        </p:tgtEl>
                                      </p:cBhvr>
                                    </p:animEffect>
                                  </p:childTnLst>
                                </p:cTn>
                              </p:par>
                            </p:childTnLst>
                          </p:cTn>
                        </p:par>
                      </p:childTnLst>
                    </p:cTn>
                  </p:par>
                </p:childTnLst>
              </p:cTn>
              <p:nextCondLst>
                <p:cond evt="onClick" delay="0">
                  <p:tgtEl>
                    <p:spTgt spid="98311"/>
                  </p:tgtEl>
                </p:cond>
              </p:nextCondLst>
            </p:seq>
          </p:childTnLst>
        </p:cTn>
      </p:par>
    </p:tnLst>
    <p:bldLst>
      <p:bldP spid="98311" grpId="0" animBg="1"/>
      <p:bldP spid="983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6A5200-AEDF-4FFF-A211-1FA31B0B4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25965" cy="5143500"/>
          </a:xfrm>
          <a:prstGeom prst="rect">
            <a:avLst/>
          </a:prstGeom>
        </p:spPr>
      </p:pic>
      <p:sp>
        <p:nvSpPr>
          <p:cNvPr id="6" name="AutoShape 20">
            <a:extLst>
              <a:ext uri="{FF2B5EF4-FFF2-40B4-BE49-F238E27FC236}">
                <a16:creationId xmlns:a16="http://schemas.microsoft.com/office/drawing/2014/main" id="{6FA14216-B2EF-4069-A7BF-D4D8A67132E9}"/>
              </a:ext>
            </a:extLst>
          </p:cNvPr>
          <p:cNvSpPr>
            <a:spLocks noChangeArrowheads="1"/>
          </p:cNvSpPr>
          <p:nvPr/>
        </p:nvSpPr>
        <p:spPr bwMode="auto">
          <a:xfrm>
            <a:off x="5578548" y="121107"/>
            <a:ext cx="3366977" cy="1650986"/>
          </a:xfrm>
          <a:prstGeom prst="roundRect">
            <a:avLst>
              <a:gd name="adj" fmla="val 7761"/>
            </a:avLst>
          </a:prstGeom>
          <a:solidFill>
            <a:srgbClr val="0066FF"/>
          </a:solidFill>
          <a:ln w="25400">
            <a:noFill/>
            <a:round/>
            <a:headEnd/>
            <a:tailEnd/>
          </a:ln>
          <a:effectLst/>
        </p:spPr>
        <p:txBody>
          <a:bodyPr/>
          <a:lstStyle/>
          <a:p>
            <a:pPr marL="361950" indent="-361950">
              <a:defRPr/>
            </a:pPr>
            <a:r>
              <a:rPr lang="en-GB" sz="2400" kern="0" dirty="0">
                <a:solidFill>
                  <a:srgbClr val="FFFFFF"/>
                </a:solidFill>
                <a:latin typeface="Calibri" pitchFamily="34" charset="0"/>
                <a:sym typeface="Wingdings"/>
              </a:rPr>
              <a:t> Once you have them in order, label each picture with what it shows.	</a:t>
            </a:r>
            <a:endParaRPr lang="en-GB" sz="2400" kern="0" dirty="0">
              <a:solidFill>
                <a:srgbClr val="FFFFFF"/>
              </a:solidFill>
              <a:latin typeface="Calibri" pitchFamily="34" charset="0"/>
            </a:endParaRPr>
          </a:p>
        </p:txBody>
      </p:sp>
      <p:sp>
        <p:nvSpPr>
          <p:cNvPr id="4" name="AutoShape 18">
            <a:extLst>
              <a:ext uri="{FF2B5EF4-FFF2-40B4-BE49-F238E27FC236}">
                <a16:creationId xmlns:a16="http://schemas.microsoft.com/office/drawing/2014/main" id="{D441B82C-187D-4908-8653-FE8F62093E83}"/>
              </a:ext>
            </a:extLst>
          </p:cNvPr>
          <p:cNvSpPr>
            <a:spLocks noChangeArrowheads="1"/>
          </p:cNvSpPr>
          <p:nvPr/>
        </p:nvSpPr>
        <p:spPr bwMode="auto">
          <a:xfrm>
            <a:off x="5771015" y="2064917"/>
            <a:ext cx="2640253" cy="1998410"/>
          </a:xfrm>
          <a:prstGeom prst="cloudCallout">
            <a:avLst>
              <a:gd name="adj1" fmla="val 71446"/>
              <a:gd name="adj2" fmla="val 48926"/>
            </a:avLst>
          </a:prstGeom>
          <a:solidFill>
            <a:srgbClr val="DDDDFF"/>
          </a:solidFill>
          <a:ln w="9525">
            <a:noFill/>
            <a:round/>
            <a:headEnd/>
            <a:tailEnd/>
          </a:ln>
          <a:effectLst/>
        </p:spPr>
        <p:txBody>
          <a:bodyPr anchor="ctr" anchorCtr="1"/>
          <a:lstStyle/>
          <a:p>
            <a:pPr algn="ctr">
              <a:defRPr/>
            </a:pPr>
            <a:r>
              <a:rPr lang="en-GB" sz="1800" kern="0" dirty="0">
                <a:solidFill>
                  <a:sysClr val="windowText" lastClr="000000"/>
                </a:solidFill>
                <a:latin typeface="Arial" panose="020B0604020202020204" pitchFamily="34" charset="0"/>
                <a:cs typeface="Arial" panose="020B0604020202020204" pitchFamily="34" charset="0"/>
              </a:rPr>
              <a:t>Is there anything else we can see in the night sky?</a:t>
            </a:r>
          </a:p>
        </p:txBody>
      </p:sp>
    </p:spTree>
    <p:extLst>
      <p:ext uri="{BB962C8B-B14F-4D97-AF65-F5344CB8AC3E}">
        <p14:creationId xmlns:p14="http://schemas.microsoft.com/office/powerpoint/2010/main" val="279043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879265" y="122684"/>
            <a:ext cx="1393031" cy="1250010"/>
          </a:xfrm>
          <a:prstGeom prst="rect">
            <a:avLst/>
          </a:prstGeom>
          <a:noFill/>
          <a:ln w="9525">
            <a:noFill/>
            <a:miter lim="800000"/>
            <a:headEnd/>
            <a:tailEnd/>
          </a:ln>
        </p:spPr>
      </p:pic>
      <p:pic>
        <p:nvPicPr>
          <p:cNvPr id="552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79264" y="1580845"/>
            <a:ext cx="1400175" cy="1296144"/>
          </a:xfrm>
          <a:prstGeom prst="rect">
            <a:avLst/>
          </a:prstGeom>
          <a:noFill/>
          <a:ln w="9525">
            <a:noFill/>
            <a:miter lim="800000"/>
            <a:headEnd/>
            <a:tailEnd/>
          </a:ln>
        </p:spPr>
      </p:pic>
      <p:pic>
        <p:nvPicPr>
          <p:cNvPr id="553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25258" y="3201024"/>
            <a:ext cx="1407319" cy="1307249"/>
          </a:xfrm>
          <a:prstGeom prst="rect">
            <a:avLst/>
          </a:prstGeom>
          <a:noFill/>
          <a:ln w="9525">
            <a:noFill/>
            <a:miter lim="800000"/>
            <a:headEnd/>
            <a:tailEnd/>
          </a:ln>
        </p:spPr>
      </p:pic>
      <p:pic>
        <p:nvPicPr>
          <p:cNvPr id="553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093510" y="122682"/>
            <a:ext cx="1414463" cy="1307249"/>
          </a:xfrm>
          <a:prstGeom prst="rect">
            <a:avLst/>
          </a:prstGeom>
          <a:noFill/>
          <a:ln w="9525">
            <a:noFill/>
            <a:miter lim="800000"/>
            <a:headEnd/>
            <a:tailEnd/>
          </a:ln>
        </p:spPr>
      </p:pic>
      <p:pic>
        <p:nvPicPr>
          <p:cNvPr id="55302"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093510" y="1688856"/>
            <a:ext cx="1414463" cy="1307249"/>
          </a:xfrm>
          <a:prstGeom prst="rect">
            <a:avLst/>
          </a:prstGeom>
          <a:noFill/>
          <a:ln w="9525">
            <a:noFill/>
            <a:miter lim="800000"/>
            <a:headEnd/>
            <a:tailEnd/>
          </a:ln>
        </p:spPr>
      </p:pic>
      <p:pic>
        <p:nvPicPr>
          <p:cNvPr id="55303"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093510" y="3201024"/>
            <a:ext cx="1407319" cy="1307249"/>
          </a:xfrm>
          <a:prstGeom prst="rect">
            <a:avLst/>
          </a:prstGeom>
          <a:noFill/>
          <a:ln w="9525">
            <a:noFill/>
            <a:miter lim="800000"/>
            <a:headEnd/>
            <a:tailEnd/>
          </a:ln>
        </p:spPr>
      </p:pic>
      <p:pic>
        <p:nvPicPr>
          <p:cNvPr id="55304"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469774" y="122682"/>
            <a:ext cx="1414463" cy="1307249"/>
          </a:xfrm>
          <a:prstGeom prst="rect">
            <a:avLst/>
          </a:prstGeom>
          <a:noFill/>
          <a:ln w="9525">
            <a:noFill/>
            <a:miter lim="800000"/>
            <a:headEnd/>
            <a:tailEnd/>
          </a:ln>
        </p:spPr>
      </p:pic>
      <p:pic>
        <p:nvPicPr>
          <p:cNvPr id="55305" name="Picture 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469774" y="1634851"/>
            <a:ext cx="1407319" cy="1307249"/>
          </a:xfrm>
          <a:prstGeom prst="rect">
            <a:avLst/>
          </a:prstGeom>
          <a:noFill/>
          <a:ln w="9525">
            <a:noFill/>
            <a:miter lim="800000"/>
            <a:headEnd/>
            <a:tailEnd/>
          </a:ln>
        </p:spPr>
      </p:pic>
      <p:pic>
        <p:nvPicPr>
          <p:cNvPr id="55306"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469774" y="3201024"/>
            <a:ext cx="1428750" cy="1307249"/>
          </a:xfrm>
          <a:prstGeom prst="rect">
            <a:avLst/>
          </a:prstGeom>
          <a:noFill/>
          <a:ln w="9525">
            <a:noFill/>
            <a:miter lim="800000"/>
            <a:headEnd/>
            <a:tailEnd/>
          </a:ln>
        </p:spPr>
      </p:pic>
      <p:sp>
        <p:nvSpPr>
          <p:cNvPr id="13" name="TextBox 12"/>
          <p:cNvSpPr txBox="1"/>
          <p:nvPr/>
        </p:nvSpPr>
        <p:spPr>
          <a:xfrm>
            <a:off x="3041282" y="1256808"/>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Human</a:t>
            </a:r>
          </a:p>
        </p:txBody>
      </p:sp>
      <p:sp>
        <p:nvSpPr>
          <p:cNvPr id="14" name="TextBox 13"/>
          <p:cNvSpPr txBox="1"/>
          <p:nvPr/>
        </p:nvSpPr>
        <p:spPr>
          <a:xfrm>
            <a:off x="3041282" y="2822982"/>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School</a:t>
            </a:r>
          </a:p>
        </p:txBody>
      </p:sp>
      <p:sp>
        <p:nvSpPr>
          <p:cNvPr id="15" name="TextBox 14"/>
          <p:cNvSpPr txBox="1"/>
          <p:nvPr/>
        </p:nvSpPr>
        <p:spPr>
          <a:xfrm>
            <a:off x="2987276" y="4497168"/>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Town</a:t>
            </a:r>
          </a:p>
        </p:txBody>
      </p:sp>
      <p:sp>
        <p:nvSpPr>
          <p:cNvPr id="16" name="TextBox 15"/>
          <p:cNvSpPr txBox="1"/>
          <p:nvPr/>
        </p:nvSpPr>
        <p:spPr>
          <a:xfrm>
            <a:off x="5309534" y="1310814"/>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Country</a:t>
            </a:r>
          </a:p>
        </p:txBody>
      </p:sp>
      <p:sp>
        <p:nvSpPr>
          <p:cNvPr id="17" name="TextBox 16"/>
          <p:cNvSpPr txBox="1"/>
          <p:nvPr/>
        </p:nvSpPr>
        <p:spPr>
          <a:xfrm>
            <a:off x="5255528" y="2876988"/>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Planet</a:t>
            </a:r>
          </a:p>
        </p:txBody>
      </p:sp>
      <p:sp>
        <p:nvSpPr>
          <p:cNvPr id="18" name="TextBox 17"/>
          <p:cNvSpPr txBox="1"/>
          <p:nvPr/>
        </p:nvSpPr>
        <p:spPr>
          <a:xfrm>
            <a:off x="5255528" y="4443162"/>
            <a:ext cx="1188132" cy="646331"/>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Solar system</a:t>
            </a:r>
          </a:p>
        </p:txBody>
      </p:sp>
      <p:sp>
        <p:nvSpPr>
          <p:cNvPr id="19" name="TextBox 18"/>
          <p:cNvSpPr txBox="1"/>
          <p:nvPr/>
        </p:nvSpPr>
        <p:spPr>
          <a:xfrm>
            <a:off x="7631792" y="1364820"/>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Stars</a:t>
            </a:r>
          </a:p>
        </p:txBody>
      </p:sp>
      <p:sp>
        <p:nvSpPr>
          <p:cNvPr id="20" name="TextBox 19"/>
          <p:cNvSpPr txBox="1"/>
          <p:nvPr/>
        </p:nvSpPr>
        <p:spPr>
          <a:xfrm>
            <a:off x="7631792" y="2876988"/>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Galaxy</a:t>
            </a:r>
          </a:p>
        </p:txBody>
      </p:sp>
      <p:sp>
        <p:nvSpPr>
          <p:cNvPr id="21" name="TextBox 20"/>
          <p:cNvSpPr txBox="1"/>
          <p:nvPr/>
        </p:nvSpPr>
        <p:spPr>
          <a:xfrm>
            <a:off x="7523780" y="4497169"/>
            <a:ext cx="1296144" cy="646331"/>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Cluster of galaxies</a:t>
            </a:r>
          </a:p>
        </p:txBody>
      </p:sp>
      <p:sp>
        <p:nvSpPr>
          <p:cNvPr id="22" name="AutoShape 20">
            <a:extLst>
              <a:ext uri="{FF2B5EF4-FFF2-40B4-BE49-F238E27FC236}">
                <a16:creationId xmlns:a16="http://schemas.microsoft.com/office/drawing/2014/main" id="{159D5F3E-860D-407A-8BC0-6A0B48F39C1F}"/>
              </a:ext>
            </a:extLst>
          </p:cNvPr>
          <p:cNvSpPr>
            <a:spLocks noChangeArrowheads="1"/>
          </p:cNvSpPr>
          <p:nvPr/>
        </p:nvSpPr>
        <p:spPr bwMode="auto">
          <a:xfrm>
            <a:off x="63796" y="122682"/>
            <a:ext cx="2821172" cy="1720295"/>
          </a:xfrm>
          <a:prstGeom prst="roundRect">
            <a:avLst>
              <a:gd name="adj" fmla="val 4524"/>
            </a:avLst>
          </a:prstGeom>
          <a:solidFill>
            <a:srgbClr val="0066FF"/>
          </a:solidFill>
          <a:ln w="25400">
            <a:noFill/>
            <a:round/>
            <a:headEnd/>
            <a:tailEnd/>
          </a:ln>
          <a:effectLst/>
        </p:spPr>
        <p:txBody>
          <a:bodyPr/>
          <a:lstStyle/>
          <a:p>
            <a:pPr marL="269081" marR="0" lvl="0" indent="-269081" algn="l"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Calibri" pitchFamily="34" charset="0"/>
                <a:ea typeface="+mn-ea"/>
                <a:cs typeface="+mn-cs"/>
                <a:sym typeface="Wingdings"/>
              </a:rPr>
              <a:t>Stick in your pictures (leaving space around them for definitions) and add any missing labels.	</a:t>
            </a:r>
            <a:endParaRPr kumimoji="0" lang="en-GB" sz="2000" b="0" i="0" u="none" strike="noStrike" kern="0" cap="none" spc="0" normalizeH="0" baseline="0" noProof="0" dirty="0">
              <a:ln>
                <a:noFill/>
              </a:ln>
              <a:solidFill>
                <a:srgbClr val="FFFFFF"/>
              </a:solidFill>
              <a:effectLst/>
              <a:uLnTx/>
              <a:uFillTx/>
              <a:latin typeface="Calibri" pitchFamily="34" charset="0"/>
              <a:ea typeface="+mn-ea"/>
              <a:cs typeface="+mn-cs"/>
            </a:endParaRPr>
          </a:p>
        </p:txBody>
      </p:sp>
      <p:sp>
        <p:nvSpPr>
          <p:cNvPr id="25" name="AutoShape 18">
            <a:extLst>
              <a:ext uri="{FF2B5EF4-FFF2-40B4-BE49-F238E27FC236}">
                <a16:creationId xmlns:a16="http://schemas.microsoft.com/office/drawing/2014/main" id="{391D4EE8-F169-4E48-8460-735C66225713}"/>
              </a:ext>
            </a:extLst>
          </p:cNvPr>
          <p:cNvSpPr>
            <a:spLocks noChangeArrowheads="1"/>
          </p:cNvSpPr>
          <p:nvPr/>
        </p:nvSpPr>
        <p:spPr bwMode="auto">
          <a:xfrm>
            <a:off x="226882" y="1599409"/>
            <a:ext cx="2587201" cy="1655213"/>
          </a:xfrm>
          <a:prstGeom prst="cloudCallout">
            <a:avLst>
              <a:gd name="adj1" fmla="val -45914"/>
              <a:gd name="adj2" fmla="val 78194"/>
            </a:avLst>
          </a:prstGeom>
          <a:solidFill>
            <a:srgbClr val="DDDDFF"/>
          </a:solidFill>
          <a:ln w="9525">
            <a:noFill/>
            <a:round/>
            <a:headEnd/>
            <a:tailEnd/>
          </a:ln>
          <a:effectLst/>
        </p:spPr>
        <p:txBody>
          <a:bodyPr anchor="ctr" anchorCtr="1"/>
          <a:lstStyle/>
          <a:p>
            <a:pPr algn="ctr">
              <a:defRPr/>
            </a:pPr>
            <a:r>
              <a:rPr lang="en-GB" sz="1800" kern="0" dirty="0">
                <a:solidFill>
                  <a:sysClr val="windowText" lastClr="000000"/>
                </a:solidFill>
                <a:latin typeface="Arial" panose="020B0604020202020204" pitchFamily="34" charset="0"/>
                <a:cs typeface="Arial" panose="020B0604020202020204" pitchFamily="34" charset="0"/>
              </a:rPr>
              <a:t>What is the difference between stars and planets?</a:t>
            </a:r>
          </a:p>
        </p:txBody>
      </p:sp>
      <p:sp>
        <p:nvSpPr>
          <p:cNvPr id="26" name="AutoShape 18">
            <a:extLst>
              <a:ext uri="{FF2B5EF4-FFF2-40B4-BE49-F238E27FC236}">
                <a16:creationId xmlns:a16="http://schemas.microsoft.com/office/drawing/2014/main" id="{B700E5B2-9BC4-433B-B6E3-A0AC2C284633}"/>
              </a:ext>
            </a:extLst>
          </p:cNvPr>
          <p:cNvSpPr>
            <a:spLocks noChangeArrowheads="1"/>
          </p:cNvSpPr>
          <p:nvPr/>
        </p:nvSpPr>
        <p:spPr bwMode="auto">
          <a:xfrm>
            <a:off x="861291" y="3339605"/>
            <a:ext cx="1803937" cy="1225307"/>
          </a:xfrm>
          <a:prstGeom prst="cloudCallout">
            <a:avLst>
              <a:gd name="adj1" fmla="val 41711"/>
              <a:gd name="adj2" fmla="val 85714"/>
            </a:avLst>
          </a:prstGeom>
          <a:solidFill>
            <a:srgbClr val="DDDDFF"/>
          </a:solidFill>
          <a:ln w="9525">
            <a:noFill/>
            <a:round/>
            <a:headEnd/>
            <a:tailEnd/>
          </a:ln>
          <a:effectLst/>
        </p:spPr>
        <p:txBody>
          <a:bodyPr anchor="ctr" anchorCtr="1"/>
          <a:lstStyle/>
          <a:p>
            <a:pPr algn="ctr">
              <a:defRPr/>
            </a:pPr>
            <a:r>
              <a:rPr lang="en-GB" sz="1800" kern="0" dirty="0">
                <a:solidFill>
                  <a:sysClr val="windowText" lastClr="000000"/>
                </a:solidFill>
                <a:latin typeface="Arial" panose="020B0604020202020204" pitchFamily="34" charset="0"/>
                <a:cs typeface="Arial" panose="020B0604020202020204" pitchFamily="34" charset="0"/>
              </a:rPr>
              <a:t>Anything bigger?</a:t>
            </a:r>
          </a:p>
        </p:txBody>
      </p:sp>
    </p:spTree>
    <p:extLst>
      <p:ext uri="{BB962C8B-B14F-4D97-AF65-F5344CB8AC3E}">
        <p14:creationId xmlns:p14="http://schemas.microsoft.com/office/powerpoint/2010/main" val="155649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2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3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3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53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3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530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530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169581"/>
            <a:ext cx="1414463" cy="1307249"/>
          </a:xfrm>
          <a:prstGeom prst="rect">
            <a:avLst/>
          </a:prstGeom>
          <a:noFill/>
          <a:ln w="9525">
            <a:noFill/>
            <a:miter lim="800000"/>
            <a:headEnd/>
            <a:tailEnd/>
          </a:ln>
        </p:spPr>
      </p:pic>
      <p:pic>
        <p:nvPicPr>
          <p:cNvPr id="553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14644" y="1169581"/>
            <a:ext cx="1407319" cy="1307249"/>
          </a:xfrm>
          <a:prstGeom prst="rect">
            <a:avLst/>
          </a:prstGeom>
          <a:noFill/>
          <a:ln w="9525">
            <a:noFill/>
            <a:miter lim="800000"/>
            <a:headEnd/>
            <a:tailEnd/>
          </a:ln>
        </p:spPr>
      </p:pic>
      <p:pic>
        <p:nvPicPr>
          <p:cNvPr id="55304"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48157" y="1169581"/>
            <a:ext cx="1414463" cy="1307249"/>
          </a:xfrm>
          <a:prstGeom prst="rect">
            <a:avLst/>
          </a:prstGeom>
          <a:noFill/>
          <a:ln w="9525">
            <a:noFill/>
            <a:miter lim="800000"/>
            <a:headEnd/>
            <a:tailEnd/>
          </a:ln>
        </p:spPr>
      </p:pic>
      <p:pic>
        <p:nvPicPr>
          <p:cNvPr id="55305"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272919" y="1169581"/>
            <a:ext cx="1407319" cy="1307249"/>
          </a:xfrm>
          <a:prstGeom prst="rect">
            <a:avLst/>
          </a:prstGeom>
          <a:noFill/>
          <a:ln w="9525">
            <a:noFill/>
            <a:miter lim="800000"/>
            <a:headEnd/>
            <a:tailEnd/>
          </a:ln>
        </p:spPr>
      </p:pic>
      <p:pic>
        <p:nvPicPr>
          <p:cNvPr id="55306"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669328" y="1169581"/>
            <a:ext cx="1428750" cy="1307249"/>
          </a:xfrm>
          <a:prstGeom prst="rect">
            <a:avLst/>
          </a:prstGeom>
          <a:noFill/>
          <a:ln w="9525">
            <a:noFill/>
            <a:miter lim="800000"/>
            <a:headEnd/>
            <a:tailEnd/>
          </a:ln>
        </p:spPr>
      </p:pic>
      <p:sp>
        <p:nvSpPr>
          <p:cNvPr id="17" name="TextBox 16"/>
          <p:cNvSpPr txBox="1"/>
          <p:nvPr/>
        </p:nvSpPr>
        <p:spPr>
          <a:xfrm>
            <a:off x="147841" y="2407332"/>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Planet</a:t>
            </a:r>
          </a:p>
        </p:txBody>
      </p:sp>
      <p:sp>
        <p:nvSpPr>
          <p:cNvPr id="18" name="TextBox 17"/>
          <p:cNvSpPr txBox="1"/>
          <p:nvPr/>
        </p:nvSpPr>
        <p:spPr>
          <a:xfrm>
            <a:off x="1261730" y="2404631"/>
            <a:ext cx="1680273"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Solar system</a:t>
            </a:r>
          </a:p>
        </p:txBody>
      </p:sp>
      <p:sp>
        <p:nvSpPr>
          <p:cNvPr id="19" name="TextBox 18"/>
          <p:cNvSpPr txBox="1"/>
          <p:nvPr/>
        </p:nvSpPr>
        <p:spPr>
          <a:xfrm>
            <a:off x="3010175" y="2411719"/>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Stars</a:t>
            </a:r>
          </a:p>
        </p:txBody>
      </p:sp>
      <p:sp>
        <p:nvSpPr>
          <p:cNvPr id="20" name="TextBox 19"/>
          <p:cNvSpPr txBox="1"/>
          <p:nvPr/>
        </p:nvSpPr>
        <p:spPr>
          <a:xfrm>
            <a:off x="4434937" y="2411718"/>
            <a:ext cx="1188132"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Galaxy</a:t>
            </a:r>
          </a:p>
        </p:txBody>
      </p:sp>
      <p:sp>
        <p:nvSpPr>
          <p:cNvPr id="21" name="TextBox 20"/>
          <p:cNvSpPr txBox="1"/>
          <p:nvPr/>
        </p:nvSpPr>
        <p:spPr>
          <a:xfrm>
            <a:off x="5744599" y="2416107"/>
            <a:ext cx="1296144" cy="646331"/>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Cluster of galaxies</a:t>
            </a:r>
          </a:p>
        </p:txBody>
      </p:sp>
      <p:sp>
        <p:nvSpPr>
          <p:cNvPr id="26" name="AutoShape 20">
            <a:extLst>
              <a:ext uri="{FF2B5EF4-FFF2-40B4-BE49-F238E27FC236}">
                <a16:creationId xmlns:a16="http://schemas.microsoft.com/office/drawing/2014/main" id="{06DCFA20-72A3-4B32-B6DD-5459D62ADD75}"/>
              </a:ext>
            </a:extLst>
          </p:cNvPr>
          <p:cNvSpPr>
            <a:spLocks noChangeArrowheads="1"/>
          </p:cNvSpPr>
          <p:nvPr/>
        </p:nvSpPr>
        <p:spPr bwMode="auto">
          <a:xfrm>
            <a:off x="77972" y="99843"/>
            <a:ext cx="8817935" cy="892529"/>
          </a:xfrm>
          <a:prstGeom prst="roundRect">
            <a:avLst>
              <a:gd name="adj" fmla="val 7761"/>
            </a:avLst>
          </a:prstGeom>
          <a:solidFill>
            <a:srgbClr val="0066FF"/>
          </a:solidFill>
          <a:ln w="25400">
            <a:noFill/>
            <a:round/>
            <a:headEnd/>
            <a:tailEnd/>
          </a:ln>
          <a:effectLst/>
        </p:spPr>
        <p:txBody>
          <a:bodyPr/>
          <a:lstStyle/>
          <a:p>
            <a:pPr marL="361950" marR="0" lvl="0" indent="-36195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FFFFFF"/>
                </a:solidFill>
                <a:effectLst/>
                <a:uLnTx/>
                <a:uFillTx/>
                <a:latin typeface="Calibri" pitchFamily="34" charset="0"/>
                <a:ea typeface="+mn-ea"/>
                <a:cs typeface="+mn-cs"/>
                <a:sym typeface="Wingdings"/>
              </a:rPr>
              <a:t> Add definitions from planets onwards from your own knowledge</a:t>
            </a:r>
            <a:r>
              <a:rPr kumimoji="0" lang="en-GB" sz="2400" b="0" i="0" u="none" strike="noStrike" kern="0" cap="none" spc="0" normalizeH="0" noProof="0" dirty="0">
                <a:ln>
                  <a:noFill/>
                </a:ln>
                <a:solidFill>
                  <a:srgbClr val="FFFFFF"/>
                </a:solidFill>
                <a:effectLst/>
                <a:uLnTx/>
                <a:uFillTx/>
                <a:latin typeface="Calibri" pitchFamily="34" charset="0"/>
                <a:ea typeface="+mn-ea"/>
                <a:cs typeface="+mn-cs"/>
                <a:sym typeface="Wingdings"/>
              </a:rPr>
              <a:t> and the next 2 videos.</a:t>
            </a:r>
            <a:endParaRPr kumimoji="0" lang="en-GB" sz="2400" b="0" i="0" u="none" strike="noStrike" kern="0" cap="none" spc="0" normalizeH="0" baseline="0" noProof="0" dirty="0">
              <a:ln>
                <a:noFill/>
              </a:ln>
              <a:solidFill>
                <a:srgbClr val="FFFFFF"/>
              </a:solidFill>
              <a:effectLst/>
              <a:uLnTx/>
              <a:uFillTx/>
              <a:latin typeface="Calibri" pitchFamily="34" charset="0"/>
              <a:ea typeface="+mn-ea"/>
              <a:cs typeface="+mn-cs"/>
            </a:endParaRPr>
          </a:p>
        </p:txBody>
      </p:sp>
      <p:sp>
        <p:nvSpPr>
          <p:cNvPr id="27" name="TextBox 26">
            <a:extLst>
              <a:ext uri="{FF2B5EF4-FFF2-40B4-BE49-F238E27FC236}">
                <a16:creationId xmlns:a16="http://schemas.microsoft.com/office/drawing/2014/main" id="{236E0881-EB77-436F-AB4A-68553521C678}"/>
              </a:ext>
            </a:extLst>
          </p:cNvPr>
          <p:cNvSpPr txBox="1"/>
          <p:nvPr/>
        </p:nvSpPr>
        <p:spPr>
          <a:xfrm>
            <a:off x="7385557" y="2448005"/>
            <a:ext cx="1296144" cy="369332"/>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9242"/>
                </a:solidFill>
                <a:effectLst/>
                <a:uLnTx/>
                <a:uFillTx/>
                <a:latin typeface="Arial" panose="020B0604020202020204" pitchFamily="34" charset="0"/>
                <a:ea typeface="+mn-ea"/>
                <a:cs typeface="Arial" panose="020B0604020202020204" pitchFamily="34" charset="0"/>
              </a:rPr>
              <a:t>Universe</a:t>
            </a:r>
          </a:p>
        </p:txBody>
      </p:sp>
    </p:spTree>
    <p:extLst>
      <p:ext uri="{BB962C8B-B14F-4D97-AF65-F5344CB8AC3E}">
        <p14:creationId xmlns:p14="http://schemas.microsoft.com/office/powerpoint/2010/main" val="111387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555" y="4622249"/>
            <a:ext cx="2007282" cy="521253"/>
          </a:xfrm>
          <a:prstGeom prst="rect">
            <a:avLst/>
          </a:prstGeom>
        </p:spPr>
      </p:pic>
      <p:sp>
        <p:nvSpPr>
          <p:cNvPr id="3" name="AutoShape 18">
            <a:extLst>
              <a:ext uri="{FF2B5EF4-FFF2-40B4-BE49-F238E27FC236}">
                <a16:creationId xmlns:a16="http://schemas.microsoft.com/office/drawing/2014/main" id="{71A20E4E-4F23-4B0C-A9F5-0FA57BCA0D50}"/>
              </a:ext>
            </a:extLst>
          </p:cNvPr>
          <p:cNvSpPr>
            <a:spLocks noChangeArrowheads="1"/>
          </p:cNvSpPr>
          <p:nvPr/>
        </p:nvSpPr>
        <p:spPr bwMode="auto">
          <a:xfrm>
            <a:off x="559983" y="4044802"/>
            <a:ext cx="1779181" cy="1098698"/>
          </a:xfrm>
          <a:prstGeom prst="cloudCallout">
            <a:avLst>
              <a:gd name="adj1" fmla="val -73827"/>
              <a:gd name="adj2" fmla="val 43133"/>
            </a:avLst>
          </a:prstGeom>
          <a:solidFill>
            <a:srgbClr val="DDDDFF"/>
          </a:solidFill>
          <a:ln w="9525">
            <a:noFill/>
            <a:round/>
            <a:headEnd/>
            <a:tailEnd/>
          </a:ln>
          <a:effectLst/>
        </p:spPr>
        <p:txBody>
          <a:bodyPr anchor="ctr" anchorCtr="1"/>
          <a:lstStyle/>
          <a:p>
            <a:pPr algn="ctr">
              <a:defRPr/>
            </a:pPr>
            <a:r>
              <a:rPr lang="en-GB" sz="1200" kern="0" dirty="0">
                <a:solidFill>
                  <a:sysClr val="windowText" lastClr="000000"/>
                </a:solidFill>
                <a:latin typeface="Arial" panose="020B0604020202020204" pitchFamily="34" charset="0"/>
                <a:cs typeface="Arial" panose="020B0604020202020204" pitchFamily="34" charset="0"/>
              </a:rPr>
              <a:t>Anything not quite right about Timon’s definition?</a:t>
            </a:r>
          </a:p>
        </p:txBody>
      </p:sp>
      <p:pic>
        <p:nvPicPr>
          <p:cNvPr id="2" name="Picture 3">
            <a:hlinkClick r:id="" action="ppaction://media"/>
            <a:extLst>
              <a:ext uri="{FF2B5EF4-FFF2-40B4-BE49-F238E27FC236}">
                <a16:creationId xmlns:a16="http://schemas.microsoft.com/office/drawing/2014/main" id="{83422AA7-F871-4A68-BBE5-A7CEB635ED3B}"/>
              </a:ext>
            </a:extLst>
          </p:cNvPr>
          <p:cNvPicPr>
            <a:picLocks noRot="1" noChangeAspect="1"/>
          </p:cNvPicPr>
          <p:nvPr>
            <a:videoFile r:link="rId1"/>
          </p:nvPr>
        </p:nvPicPr>
        <p:blipFill>
          <a:blip r:embed="rId6"/>
          <a:stretch>
            <a:fillRect/>
          </a:stretch>
        </p:blipFill>
        <p:spPr>
          <a:xfrm>
            <a:off x="6724" y="-5042"/>
            <a:ext cx="9137276" cy="4030755"/>
          </a:xfrm>
          <a:prstGeom prst="rect">
            <a:avLst/>
          </a:prstGeom>
        </p:spPr>
      </p:pic>
    </p:spTree>
    <p:extLst>
      <p:ext uri="{BB962C8B-B14F-4D97-AF65-F5344CB8AC3E}">
        <p14:creationId xmlns:p14="http://schemas.microsoft.com/office/powerpoint/2010/main" val="10464262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555" y="4622249"/>
            <a:ext cx="2007282" cy="521253"/>
          </a:xfrm>
          <a:prstGeom prst="rect">
            <a:avLst/>
          </a:prstGeom>
        </p:spPr>
      </p:pic>
      <p:pic>
        <p:nvPicPr>
          <p:cNvPr id="2" name="Picture 2">
            <a:hlinkClick r:id="" action="ppaction://media"/>
            <a:extLst>
              <a:ext uri="{FF2B5EF4-FFF2-40B4-BE49-F238E27FC236}">
                <a16:creationId xmlns:a16="http://schemas.microsoft.com/office/drawing/2014/main" id="{54BA0096-AA52-4C98-B60D-5C3F557D2217}"/>
              </a:ext>
            </a:extLst>
          </p:cNvPr>
          <p:cNvPicPr>
            <a:picLocks noRot="1" noChangeAspect="1"/>
          </p:cNvPicPr>
          <p:nvPr>
            <a:videoFile r:link="rId1"/>
          </p:nvPr>
        </p:nvPicPr>
        <p:blipFill>
          <a:blip r:embed="rId6"/>
          <a:stretch>
            <a:fillRect/>
          </a:stretch>
        </p:blipFill>
        <p:spPr>
          <a:xfrm>
            <a:off x="0" y="1681"/>
            <a:ext cx="9150723" cy="4582085"/>
          </a:xfrm>
          <a:prstGeom prst="rect">
            <a:avLst/>
          </a:prstGeom>
        </p:spPr>
      </p:pic>
    </p:spTree>
    <p:extLst>
      <p:ext uri="{BB962C8B-B14F-4D97-AF65-F5344CB8AC3E}">
        <p14:creationId xmlns:p14="http://schemas.microsoft.com/office/powerpoint/2010/main" val="171664048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Physics ESWS">
      <a:dk1>
        <a:srgbClr val="000000"/>
      </a:dk1>
      <a:lt1>
        <a:srgbClr val="FFFFFF"/>
      </a:lt1>
      <a:dk2>
        <a:srgbClr val="000000"/>
      </a:dk2>
      <a:lt2>
        <a:srgbClr val="808080"/>
      </a:lt2>
      <a:accent1>
        <a:srgbClr val="CB9BBD"/>
      </a:accent1>
      <a:accent2>
        <a:srgbClr val="934C74"/>
      </a:accent2>
      <a:accent3>
        <a:srgbClr val="FFFFFF"/>
      </a:accent3>
      <a:accent4>
        <a:srgbClr val="000000"/>
      </a:accent4>
      <a:accent5>
        <a:srgbClr val="E4CADD"/>
      </a:accent5>
      <a:accent6>
        <a:srgbClr val="683653"/>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as_Teacher_Only_SectionGroup xmlns="04d8cc2f-934b-4725-83b2-cba74d39485f" xsi:nil="true"/>
    <Owner xmlns="04d8cc2f-934b-4725-83b2-cba74d39485f">
      <UserInfo>
        <DisplayName/>
        <AccountId xsi:nil="true"/>
        <AccountType/>
      </UserInfo>
    </Owner>
    <Members xmlns="04d8cc2f-934b-4725-83b2-cba74d39485f">
      <UserInfo>
        <DisplayName/>
        <AccountId xsi:nil="true"/>
        <AccountType/>
      </UserInfo>
    </Members>
    <Member_Groups xmlns="04d8cc2f-934b-4725-83b2-cba74d39485f">
      <UserInfo>
        <DisplayName/>
        <AccountId xsi:nil="true"/>
        <AccountType/>
      </UserInfo>
    </Member_Groups>
    <Self_Registration_Enabled0 xmlns="04d8cc2f-934b-4725-83b2-cba74d39485f" xsi:nil="true"/>
    <FolderType xmlns="04d8cc2f-934b-4725-83b2-cba74d39485f" xsi:nil="true"/>
    <CultureName xmlns="04d8cc2f-934b-4725-83b2-cba74d39485f" xsi:nil="true"/>
    <Invited_Students xmlns="04d8cc2f-934b-4725-83b2-cba74d39485f" xsi:nil="true"/>
    <Has_Leaders_Only_SectionGroup xmlns="04d8cc2f-934b-4725-83b2-cba74d39485f" xsi:nil="true"/>
    <Leaders xmlns="04d8cc2f-934b-4725-83b2-cba74d39485f">
      <UserInfo>
        <DisplayName/>
        <AccountId xsi:nil="true"/>
        <AccountType/>
      </UserInfo>
    </Leaders>
    <Invited_Leaders xmlns="04d8cc2f-934b-4725-83b2-cba74d39485f" xsi:nil="true"/>
    <TeamsChannelId xmlns="04d8cc2f-934b-4725-83b2-cba74d39485f" xsi:nil="true"/>
    <DefaultSectionNames xmlns="04d8cc2f-934b-4725-83b2-cba74d39485f" xsi:nil="true"/>
    <Invited_Members xmlns="04d8cc2f-934b-4725-83b2-cba74d39485f" xsi:nil="true"/>
    <Is_Collaboration_Space_Locked xmlns="04d8cc2f-934b-4725-83b2-cba74d39485f" xsi:nil="true"/>
    <Self_Registration_Enabled xmlns="04d8cc2f-934b-4725-83b2-cba74d39485f" xsi:nil="true"/>
    <Templates xmlns="04d8cc2f-934b-4725-83b2-cba74d39485f" xsi:nil="true"/>
    <Invited_Teachers xmlns="04d8cc2f-934b-4725-83b2-cba74d39485f" xsi:nil="true"/>
    <IsNotebookLocked xmlns="04d8cc2f-934b-4725-83b2-cba74d39485f" xsi:nil="true"/>
    <NotebookType xmlns="04d8cc2f-934b-4725-83b2-cba74d39485f" xsi:nil="true"/>
    <Teachers xmlns="04d8cc2f-934b-4725-83b2-cba74d39485f">
      <UserInfo>
        <DisplayName/>
        <AccountId xsi:nil="true"/>
        <AccountType/>
      </UserInfo>
    </Teachers>
    <Students xmlns="04d8cc2f-934b-4725-83b2-cba74d39485f">
      <UserInfo>
        <DisplayName/>
        <AccountId xsi:nil="true"/>
        <AccountType/>
      </UserInfo>
    </Students>
    <Student_Groups xmlns="04d8cc2f-934b-4725-83b2-cba74d39485f">
      <UserInfo>
        <DisplayName/>
        <AccountId xsi:nil="true"/>
        <AccountType/>
      </UserInfo>
    </Student_Groups>
    <AppVersion xmlns="04d8cc2f-934b-4725-83b2-cba74d3948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ABC2BFCEA24843A86311E9B286C0AF" ma:contentTypeVersion="37" ma:contentTypeDescription="Create a new document." ma:contentTypeScope="" ma:versionID="d8b1ccfaab4fc96138019d111f623e3d">
  <xsd:schema xmlns:xsd="http://www.w3.org/2001/XMLSchema" xmlns:xs="http://www.w3.org/2001/XMLSchema" xmlns:p="http://schemas.microsoft.com/office/2006/metadata/properties" xmlns:ns3="2796e86b-6cc7-44ac-a065-7048381d70a0" xmlns:ns4="04d8cc2f-934b-4725-83b2-cba74d39485f" targetNamespace="http://schemas.microsoft.com/office/2006/metadata/properties" ma:root="true" ma:fieldsID="8f8ad6813cbc5a6755fc426cb8f6d757" ns3:_="" ns4:_="">
    <xsd:import namespace="2796e86b-6cc7-44ac-a065-7048381d70a0"/>
    <xsd:import namespace="04d8cc2f-934b-4725-83b2-cba74d39485f"/>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CultureName" minOccurs="0"/>
                <xsd:element ref="ns4:TeamsChannelId"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0" minOccurs="0"/>
                <xsd:element ref="ns4:Has_Teacher_Only_SectionGroup" minOccurs="0"/>
                <xsd:element ref="ns4:Is_Collaboration_Space_Locked" minOccurs="0"/>
                <xsd:element ref="ns4:IsNotebookLocked"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6e86b-6cc7-44ac-a065-7048381d70a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23" nillable="true" ma:displayName="Last Shared By User" ma:internalName="LastSharedByUser" ma:readOnly="true">
      <xsd:simpleType>
        <xsd:restriction base="dms:Note">
          <xsd:maxLength value="255"/>
        </xsd:restriction>
      </xsd:simpleType>
    </xsd:element>
    <xsd:element name="LastSharedByTime" ma:index="2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d8cc2f-934b-4725-83b2-cba74d39485f"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Leaders" ma:index="16"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19" nillable="true" ma:displayName="Invited Leaders" ma:internalName="Invited_Leaders">
      <xsd:simpleType>
        <xsd:restriction base="dms:Note">
          <xsd:maxLength value="255"/>
        </xsd:restriction>
      </xsd:simpleType>
    </xsd:element>
    <xsd:element name="Invited_Members" ma:index="20" nillable="true" ma:displayName="Invited Members" ma:internalName="Invited_Member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Leaders_Only_SectionGroup" ma:index="22" nillable="true" ma:displayName="Has Leaders Only SectionGroup" ma:internalName="Has_Leaders_Only_SectionGroup">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Location" ma:index="29" nillable="true" ma:displayName="MediaServiceLocation" ma:description="" ma:internalName="MediaServiceLocation"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CultureName" ma:index="31" nillable="true" ma:displayName="Culture Name" ma:internalName="CultureName">
      <xsd:simpleType>
        <xsd:restriction base="dms:Text"/>
      </xsd:simpleType>
    </xsd:element>
    <xsd:element name="TeamsChannelId" ma:index="32" nillable="true" ma:displayName="Teams Channel Id" ma:internalName="TeamsChannelId">
      <xsd:simpleType>
        <xsd:restriction base="dms:Text"/>
      </xsd:simpleType>
    </xsd:element>
    <xsd:element name="Templates" ma:index="33" nillable="true" ma:displayName="Templates" ma:internalName="Templates">
      <xsd:simpleType>
        <xsd:restriction base="dms:Note">
          <xsd:maxLength value="255"/>
        </xsd:restriction>
      </xsd:simpleType>
    </xsd:element>
    <xsd:element name="Teachers" ma:index="3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37" nillable="true" ma:displayName="Invited Teachers" ma:internalName="Invited_Teachers">
      <xsd:simpleType>
        <xsd:restriction base="dms:Note">
          <xsd:maxLength value="255"/>
        </xsd:restriction>
      </xsd:simpleType>
    </xsd:element>
    <xsd:element name="Invited_Students" ma:index="38" nillable="true" ma:displayName="Invited Students" ma:internalName="Invited_Students">
      <xsd:simpleType>
        <xsd:restriction base="dms:Note">
          <xsd:maxLength value="255"/>
        </xsd:restriction>
      </xsd:simpleType>
    </xsd:element>
    <xsd:element name="Self_Registration_Enabled0" ma:index="39" nillable="true" ma:displayName="Self Registration Enabled" ma:internalName="Self_Registration_Enabled0">
      <xsd:simpleType>
        <xsd:restriction base="dms:Boolean"/>
      </xsd:simpleType>
    </xsd:element>
    <xsd:element name="Has_Teacher_Only_SectionGroup" ma:index="40" nillable="true" ma:displayName="Has Teacher Only SectionGroup" ma:internalName="Has_Teacher_Only_SectionGroup">
      <xsd:simpleType>
        <xsd:restriction base="dms:Boolean"/>
      </xsd:simpleType>
    </xsd:element>
    <xsd:element name="Is_Collaboration_Space_Locked" ma:index="41" nillable="true" ma:displayName="Is Collaboration Space Locked" ma:internalName="Is_Collaboration_Space_Locked">
      <xsd:simpleType>
        <xsd:restriction base="dms:Boolean"/>
      </xsd:simpleType>
    </xsd:element>
    <xsd:element name="IsNotebookLocked" ma:index="42" nillable="true" ma:displayName="Is Notebook Locked" ma:internalName="IsNotebookLocked">
      <xsd:simpleType>
        <xsd:restriction base="dms:Boolean"/>
      </xsd:simpleType>
    </xsd:element>
    <xsd:element name="MediaServiceGenerationTime" ma:index="43" nillable="true" ma:displayName="MediaServiceGenerationTime" ma:hidden="true" ma:internalName="MediaServiceGenerationTime" ma:readOnly="true">
      <xsd:simpleType>
        <xsd:restriction base="dms:Text"/>
      </xsd:simpleType>
    </xsd:element>
    <xsd:element name="MediaServiceEventHashCode" ma:index="4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EA7732-8993-46B9-B031-24A3361F91A8}">
  <ds:schemaRefs>
    <ds:schemaRef ds:uri="http://schemas.microsoft.com/sharepoint/v3/contenttype/forms"/>
  </ds:schemaRefs>
</ds:datastoreItem>
</file>

<file path=customXml/itemProps2.xml><?xml version="1.0" encoding="utf-8"?>
<ds:datastoreItem xmlns:ds="http://schemas.openxmlformats.org/officeDocument/2006/customXml" ds:itemID="{A0946016-F43D-4A6F-837B-55BF00E29EE2}">
  <ds:schemaRefs>
    <ds:schemaRef ds:uri="http://schemas.microsoft.com/office/2006/documentManagement/types"/>
    <ds:schemaRef ds:uri="2796e86b-6cc7-44ac-a065-7048381d70a0"/>
    <ds:schemaRef ds:uri="http://www.w3.org/XML/1998/namespace"/>
    <ds:schemaRef ds:uri="http://purl.org/dc/term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04d8cc2f-934b-4725-83b2-cba74d39485f"/>
  </ds:schemaRefs>
</ds:datastoreItem>
</file>

<file path=customXml/itemProps3.xml><?xml version="1.0" encoding="utf-8"?>
<ds:datastoreItem xmlns:ds="http://schemas.openxmlformats.org/officeDocument/2006/customXml" ds:itemID="{43953FC3-A756-4FE0-A610-E963101AF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6e86b-6cc7-44ac-a065-7048381d70a0"/>
    <ds:schemaRef ds:uri="04d8cc2f-934b-4725-83b2-cba74d394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461</TotalTime>
  <Words>1291</Words>
  <Application>Microsoft Office PowerPoint</Application>
  <PresentationFormat>On-screen Show (16:9)</PresentationFormat>
  <Paragraphs>183</Paragraphs>
  <Slides>45</Slides>
  <Notes>6</Notes>
  <HiddenSlides>0</HiddenSlides>
  <MMClips>5</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45</vt:i4>
      </vt:variant>
    </vt:vector>
  </HeadingPairs>
  <TitlesOfParts>
    <vt:vector size="65" baseType="lpstr">
      <vt:lpstr>Arial</vt:lpstr>
      <vt:lpstr>Arial Black</vt:lpstr>
      <vt:lpstr>Calibri</vt:lpstr>
      <vt:lpstr>Verdana</vt:lpstr>
      <vt:lpstr>Wingdings</vt:lpstr>
      <vt:lpstr>Office Theme</vt:lpstr>
      <vt:lpstr>4_Default Design</vt:lpstr>
      <vt:lpstr>2_Default Design</vt:lpstr>
      <vt:lpstr>6_Default Design</vt:lpstr>
      <vt:lpstr>3_Default Design</vt:lpstr>
      <vt:lpstr>Default Design</vt:lpstr>
      <vt:lpstr>2 Content slides</vt:lpstr>
      <vt:lpstr>1_2 Content slides</vt:lpstr>
      <vt:lpstr>5_Default Design</vt:lpstr>
      <vt:lpstr>7_Default Design</vt:lpstr>
      <vt:lpstr>8_Default Design</vt:lpstr>
      <vt:lpstr>9_Default Design</vt:lpstr>
      <vt:lpstr>10_Default Design</vt:lpstr>
      <vt:lpstr>1_Default Design</vt:lpstr>
      <vt:lpstr>11_Default Design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Thinking skills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J Barker</cp:lastModifiedBy>
  <cp:revision>7</cp:revision>
  <dcterms:modified xsi:type="dcterms:W3CDTF">2019-09-11T14:42:30Z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0x01010095ABC2BFCEA24843A86311E9B286C0AF</vt:lpwstr>
  </property>
</Properties>
</file>