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8F5AA-23E5-E2B8-8876-516772897ACA}" v="155" dt="2019-04-26T09:50:02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 Pinel" userId="S::sebpin@highamsparkschool.co.uk::96cdbc22-cff6-4bfe-90e7-c2ded6426c88" providerId="AD" clId="Web-{7208A871-E1A3-024E-4BBB-7E97462DF74F}"/>
    <pc:docChg chg="modSld">
      <pc:chgData name="S Pinel" userId="S::sebpin@highamsparkschool.co.uk::96cdbc22-cff6-4bfe-90e7-c2ded6426c88" providerId="AD" clId="Web-{7208A871-E1A3-024E-4BBB-7E97462DF74F}" dt="2019-04-26T16:03:07.307" v="5" actId="20577"/>
      <pc:docMkLst>
        <pc:docMk/>
      </pc:docMkLst>
      <pc:sldChg chg="modSp">
        <pc:chgData name="S Pinel" userId="S::sebpin@highamsparkschool.co.uk::96cdbc22-cff6-4bfe-90e7-c2ded6426c88" providerId="AD" clId="Web-{7208A871-E1A3-024E-4BBB-7E97462DF74F}" dt="2019-04-26T16:03:07.292" v="4" actId="20577"/>
        <pc:sldMkLst>
          <pc:docMk/>
          <pc:sldMk cId="2428247605" sldId="266"/>
        </pc:sldMkLst>
        <pc:spChg chg="mod">
          <ac:chgData name="S Pinel" userId="S::sebpin@highamsparkschool.co.uk::96cdbc22-cff6-4bfe-90e7-c2ded6426c88" providerId="AD" clId="Web-{7208A871-E1A3-024E-4BBB-7E97462DF74F}" dt="2019-04-26T16:03:07.292" v="4" actId="20577"/>
          <ac:spMkLst>
            <pc:docMk/>
            <pc:sldMk cId="2428247605" sldId="266"/>
            <ac:spMk id="3" creationId="{3E1D21C7-D81C-4D70-9D9D-B3EC49D281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2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22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0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632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52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08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49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02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11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82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85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73638-38CE-4870-BE6E-94A38DFAED02}" type="datetimeFigureOut">
              <a:rPr lang="fr-FR" smtClean="0"/>
              <a:t>29/04/2019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C556-68DF-469A-BC32-D97873E4A4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61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0449" y="4445251"/>
            <a:ext cx="10901471" cy="1350712"/>
          </a:xfrm>
          <a:noFill/>
        </p:spPr>
        <p:txBody>
          <a:bodyPr>
            <a:normAutofit/>
          </a:bodyPr>
          <a:lstStyle/>
          <a:p>
            <a:r>
              <a:rPr lang="fr-FR"/>
              <a:t>YEAR 7 SPEAKING EXAM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449" y="5795963"/>
            <a:ext cx="10901471" cy="560388"/>
          </a:xfrm>
          <a:noFill/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9" name="Rounded Rectangle 18">
            <a:extLst>
              <a:ext uri="{FF2B5EF4-FFF2-40B4-BE49-F238E27FC236}">
                <a16:creationId xmlns:a16="http://schemas.microsoft.com/office/drawing/2014/main" id="{283A93BD-A469-4D4C-8A1F-5668AE9758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AE94DF9-6298-4BBA-8F98-DD7D2CDE5E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1438"/>
          <a:stretch/>
        </p:blipFill>
        <p:spPr>
          <a:xfrm>
            <a:off x="2694432" y="666497"/>
            <a:ext cx="6803136" cy="32735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70138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7B009-B03C-4185-A7F2-DF6B799E9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302"/>
            <a:ext cx="10515600" cy="1325563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/>
              <a:t/>
            </a:r>
            <a:br>
              <a:rPr lang="fr-FR"/>
            </a:br>
            <a:r>
              <a:rPr lang="fr-FR"/>
              <a:t>8. Que fais-tu à midi ? *</a:t>
            </a:r>
            <a:r>
              <a:rPr lang="fr-FR" sz="2400">
                <a:solidFill>
                  <a:srgbClr val="7030A0"/>
                </a:solidFill>
              </a:rPr>
              <a:t>This question </a:t>
            </a:r>
            <a:r>
              <a:rPr lang="fr-FR" sz="2400" err="1">
                <a:solidFill>
                  <a:srgbClr val="7030A0"/>
                </a:solidFill>
              </a:rPr>
              <a:t>is</a:t>
            </a:r>
            <a:r>
              <a:rPr lang="fr-FR" sz="2400">
                <a:solidFill>
                  <a:srgbClr val="7030A0"/>
                </a:solidFill>
              </a:rPr>
              <a:t> </a:t>
            </a:r>
            <a:r>
              <a:rPr lang="fr-FR" sz="2400" err="1">
                <a:solidFill>
                  <a:srgbClr val="7030A0"/>
                </a:solidFill>
              </a:rPr>
              <a:t>also</a:t>
            </a:r>
            <a:r>
              <a:rPr lang="fr-FR" sz="2400">
                <a:solidFill>
                  <a:srgbClr val="7030A0"/>
                </a:solidFill>
              </a:rPr>
              <a:t> in </a:t>
            </a:r>
            <a:r>
              <a:rPr lang="fr-FR" sz="2400" err="1">
                <a:solidFill>
                  <a:srgbClr val="7030A0"/>
                </a:solidFill>
              </a:rPr>
              <a:t>your</a:t>
            </a:r>
            <a:r>
              <a:rPr lang="fr-FR" sz="2400">
                <a:solidFill>
                  <a:srgbClr val="7030A0"/>
                </a:solidFill>
              </a:rPr>
              <a:t> </a:t>
            </a:r>
            <a:r>
              <a:rPr lang="fr-FR" sz="2400" err="1">
                <a:solidFill>
                  <a:srgbClr val="7030A0"/>
                </a:solidFill>
              </a:rPr>
              <a:t>writing</a:t>
            </a:r>
            <a:r>
              <a:rPr lang="fr-FR" sz="2400"/>
              <a:t/>
            </a:r>
            <a:br>
              <a:rPr lang="fr-FR" sz="2400"/>
            </a:br>
            <a:endParaRPr lang="fr-FR" sz="2400">
              <a:cs typeface="Calibri Light"/>
            </a:endParaRPr>
          </a:p>
          <a:p>
            <a:endParaRPr lang="fr-F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4F899-7ECE-44CB-A270-58582E70DBF3}"/>
              </a:ext>
            </a:extLst>
          </p:cNvPr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r-FR" sz="4800"/>
              <a:t>À midi, je mange a la cantine </a:t>
            </a:r>
            <a:r>
              <a:rPr lang="fr-FR" sz="4800">
                <a:solidFill>
                  <a:srgbClr val="0070C0"/>
                </a:solidFill>
              </a:rPr>
              <a:t>avec mes copains </a:t>
            </a:r>
            <a:r>
              <a:rPr lang="fr-FR" sz="4800">
                <a:solidFill>
                  <a:srgbClr val="FF0000"/>
                </a:solidFill>
              </a:rPr>
              <a:t>qui s’appellent Paul, Bob et Emma. </a:t>
            </a:r>
          </a:p>
          <a:p>
            <a:r>
              <a:rPr lang="fr-FR" sz="4800">
                <a:solidFill>
                  <a:srgbClr val="0070C0"/>
                </a:solidFill>
              </a:rPr>
              <a:t>Après,</a:t>
            </a:r>
            <a:r>
              <a:rPr lang="fr-FR" sz="4800">
                <a:solidFill>
                  <a:srgbClr val="FF0000"/>
                </a:solidFill>
              </a:rPr>
              <a:t> </a:t>
            </a:r>
            <a:r>
              <a:rPr lang="fr-FR" sz="4800"/>
              <a:t>je chante dans la chorale / je joue au foot / je parle avec mes amis</a:t>
            </a:r>
          </a:p>
          <a:p>
            <a:r>
              <a:rPr lang="fr-FR" sz="4800">
                <a:solidFill>
                  <a:srgbClr val="FF0000"/>
                </a:solidFill>
                <a:cs typeface="Calibri"/>
              </a:rPr>
              <a:t>Enfin, les cours recommencent à deux heures</a:t>
            </a:r>
          </a:p>
        </p:txBody>
      </p:sp>
    </p:spTree>
    <p:extLst>
      <p:ext uri="{BB962C8B-B14F-4D97-AF65-F5344CB8AC3E}">
        <p14:creationId xmlns:p14="http://schemas.microsoft.com/office/powerpoint/2010/main" val="1521355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E6FF2-976D-4537-B726-81364773E6E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/>
              <a:t> </a:t>
            </a:r>
            <a:br>
              <a:rPr lang="fr-FR"/>
            </a:br>
            <a:r>
              <a:rPr lang="fr-FR"/>
              <a:t>9. Qu’est-ce que tu penses de ton uniforme scolaire ? *</a:t>
            </a:r>
            <a:r>
              <a:rPr lang="fr-FR" sz="2200">
                <a:solidFill>
                  <a:srgbClr val="7030A0"/>
                </a:solidFill>
              </a:rPr>
              <a:t>This question </a:t>
            </a:r>
            <a:r>
              <a:rPr lang="fr-FR" sz="2200" err="1">
                <a:solidFill>
                  <a:srgbClr val="7030A0"/>
                </a:solidFill>
              </a:rPr>
              <a:t>is</a:t>
            </a:r>
            <a:r>
              <a:rPr lang="fr-FR" sz="2200">
                <a:solidFill>
                  <a:srgbClr val="7030A0"/>
                </a:solidFill>
              </a:rPr>
              <a:t> </a:t>
            </a:r>
            <a:r>
              <a:rPr lang="fr-FR" sz="2200" err="1">
                <a:solidFill>
                  <a:srgbClr val="7030A0"/>
                </a:solidFill>
              </a:rPr>
              <a:t>also</a:t>
            </a:r>
            <a:r>
              <a:rPr lang="fr-FR" sz="2200">
                <a:solidFill>
                  <a:srgbClr val="7030A0"/>
                </a:solidFill>
              </a:rPr>
              <a:t> in </a:t>
            </a:r>
            <a:r>
              <a:rPr lang="fr-FR" sz="2200" err="1">
                <a:solidFill>
                  <a:srgbClr val="7030A0"/>
                </a:solidFill>
              </a:rPr>
              <a:t>your</a:t>
            </a:r>
            <a:r>
              <a:rPr lang="fr-FR" sz="2200">
                <a:solidFill>
                  <a:srgbClr val="7030A0"/>
                </a:solidFill>
              </a:rPr>
              <a:t> </a:t>
            </a:r>
            <a:r>
              <a:rPr lang="fr-FR" sz="2200" err="1">
                <a:solidFill>
                  <a:srgbClr val="7030A0"/>
                </a:solidFill>
              </a:rPr>
              <a:t>writing</a:t>
            </a:r>
            <a:r>
              <a:rPr lang="fr-FR" sz="2200"/>
              <a:t/>
            </a:r>
            <a:br>
              <a:rPr lang="fr-FR" sz="2200"/>
            </a:br>
            <a:endParaRPr lang="fr-FR" sz="2200">
              <a:cs typeface="Calibri Light"/>
            </a:endParaRPr>
          </a:p>
          <a:p>
            <a:endParaRPr lang="fr-FR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97446-B08C-4EC1-BA65-7C7A341D0469}"/>
              </a:ext>
            </a:extLst>
          </p:cNvPr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sz="3600"/>
              <a:t>Je porte un pull </a:t>
            </a:r>
            <a:r>
              <a:rPr lang="fr-FR" sz="3600">
                <a:solidFill>
                  <a:srgbClr val="0070C0"/>
                </a:solidFill>
              </a:rPr>
              <a:t>gris, </a:t>
            </a:r>
            <a:r>
              <a:rPr lang="fr-FR" sz="3600"/>
              <a:t>une veste </a:t>
            </a:r>
            <a:r>
              <a:rPr lang="fr-FR" sz="3600">
                <a:solidFill>
                  <a:srgbClr val="0070C0"/>
                </a:solidFill>
              </a:rPr>
              <a:t>noire </a:t>
            </a:r>
            <a:r>
              <a:rPr lang="fr-FR" sz="3600"/>
              <a:t>et une chemise </a:t>
            </a:r>
            <a:r>
              <a:rPr lang="fr-FR" sz="3600">
                <a:solidFill>
                  <a:srgbClr val="0070C0"/>
                </a:solidFill>
              </a:rPr>
              <a:t>blanche et un pantalon gris / une jupe grise.  </a:t>
            </a:r>
            <a:r>
              <a:rPr lang="fr-FR" sz="3600">
                <a:solidFill>
                  <a:srgbClr val="FF0000"/>
                </a:solidFill>
              </a:rPr>
              <a:t>Cependant ma sœur porte une jupe bleue</a:t>
            </a:r>
            <a:endParaRPr lang="fr-FR" sz="3600"/>
          </a:p>
          <a:p>
            <a:endParaRPr lang="fr-FR" sz="3600">
              <a:solidFill>
                <a:srgbClr val="0070C0"/>
              </a:solidFill>
              <a:cs typeface="Calibri"/>
            </a:endParaRPr>
          </a:p>
          <a:p>
            <a:r>
              <a:rPr lang="fr-FR" sz="3600"/>
              <a:t>Je pense que c’est très chic </a:t>
            </a:r>
            <a:r>
              <a:rPr lang="fr-FR" sz="3600">
                <a:solidFill>
                  <a:srgbClr val="0070C0"/>
                </a:solidFill>
              </a:rPr>
              <a:t>et pratique </a:t>
            </a:r>
            <a:r>
              <a:rPr lang="fr-FR" sz="3600">
                <a:solidFill>
                  <a:srgbClr val="FF0000"/>
                </a:solidFill>
              </a:rPr>
              <a:t>mais c’est un peu ennuyeux</a:t>
            </a:r>
          </a:p>
          <a:p>
            <a:pPr marL="0" indent="0">
              <a:buNone/>
            </a:pPr>
            <a:r>
              <a:rPr lang="fr-FR" sz="3600"/>
              <a:t>OR</a:t>
            </a:r>
          </a:p>
          <a:p>
            <a:r>
              <a:rPr lang="fr-FR" sz="3600"/>
              <a:t>Je pense que c’est démodé </a:t>
            </a:r>
            <a:r>
              <a:rPr lang="fr-FR" sz="3600">
                <a:solidFill>
                  <a:srgbClr val="0070C0"/>
                </a:solidFill>
              </a:rPr>
              <a:t>et ennuyeux.</a:t>
            </a:r>
          </a:p>
          <a:p>
            <a:endParaRPr lang="fr-FR" sz="3600">
              <a:solidFill>
                <a:srgbClr val="FF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5842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2C82-5B1D-44FA-BB13-A75321CA291F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10. Tu rentres à la maison à quelle heure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D21C7-D81C-4D70-9D9D-B3EC49D281CC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/>
              <a:t>Je rentre à la maison à quatre heures. </a:t>
            </a:r>
            <a:r>
              <a:rPr lang="fr-FR" sz="4400" dirty="0">
                <a:solidFill>
                  <a:srgbClr val="FF0000"/>
                </a:solidFill>
              </a:rPr>
              <a:t>D'abord</a:t>
            </a:r>
            <a:r>
              <a:rPr lang="fr-FR" sz="4400" dirty="0">
                <a:solidFill>
                  <a:srgbClr val="000000"/>
                </a:solidFill>
              </a:rPr>
              <a:t> </a:t>
            </a:r>
            <a:r>
              <a:rPr lang="fr-FR" sz="4400" dirty="0">
                <a:solidFill>
                  <a:srgbClr val="0070C0"/>
                </a:solidFill>
              </a:rPr>
              <a:t>Je joue au foot </a:t>
            </a:r>
            <a:r>
              <a:rPr lang="fr-FR" sz="4400" dirty="0">
                <a:solidFill>
                  <a:srgbClr val="FF0000"/>
                </a:solidFill>
              </a:rPr>
              <a:t>puis</a:t>
            </a:r>
            <a:r>
              <a:rPr lang="fr-FR" sz="4400" dirty="0">
                <a:solidFill>
                  <a:srgbClr val="0070C0"/>
                </a:solidFill>
              </a:rPr>
              <a:t>  je bavarde avec mes amis. </a:t>
            </a:r>
            <a:r>
              <a:rPr lang="fr-FR" sz="4400" dirty="0">
                <a:solidFill>
                  <a:srgbClr val="FF0000"/>
                </a:solidFill>
              </a:rPr>
              <a:t>Enfin je regarde la télé </a:t>
            </a:r>
            <a:endParaRPr lang="fr-FR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24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BC01-59DE-44B1-A815-4D00437C316E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0F354-D23A-4269-BA8E-654D1E25E6F8}"/>
              </a:ext>
            </a:extLst>
          </p:cNvPr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000"/>
              <a:t>You MUST </a:t>
            </a:r>
            <a:r>
              <a:rPr lang="fr-FR" sz="4000" err="1"/>
              <a:t>write</a:t>
            </a:r>
            <a:r>
              <a:rPr lang="fr-FR" sz="4000"/>
              <a:t> </a:t>
            </a:r>
            <a:r>
              <a:rPr lang="fr-FR" sz="4000" err="1"/>
              <a:t>everything</a:t>
            </a:r>
            <a:r>
              <a:rPr lang="fr-FR" sz="4000"/>
              <a:t> IN BLACK</a:t>
            </a:r>
          </a:p>
          <a:p>
            <a:endParaRPr lang="fr-FR" sz="4000"/>
          </a:p>
          <a:p>
            <a:r>
              <a:rPr lang="fr-FR" sz="4000">
                <a:solidFill>
                  <a:srgbClr val="0070C0"/>
                </a:solidFill>
              </a:rPr>
              <a:t>You SHOULD </a:t>
            </a:r>
            <a:r>
              <a:rPr lang="fr-FR" sz="4000" err="1">
                <a:solidFill>
                  <a:srgbClr val="0070C0"/>
                </a:solidFill>
              </a:rPr>
              <a:t>add</a:t>
            </a:r>
            <a:r>
              <a:rPr lang="fr-FR" sz="4000">
                <a:solidFill>
                  <a:srgbClr val="0070C0"/>
                </a:solidFill>
              </a:rPr>
              <a:t> the BLUE</a:t>
            </a:r>
          </a:p>
          <a:p>
            <a:endParaRPr lang="fr-FR" sz="4000"/>
          </a:p>
          <a:p>
            <a:r>
              <a:rPr lang="fr-FR" sz="4000">
                <a:solidFill>
                  <a:srgbClr val="FF0000"/>
                </a:solidFill>
              </a:rPr>
              <a:t>You COULD </a:t>
            </a:r>
            <a:r>
              <a:rPr lang="fr-FR" sz="4000" err="1">
                <a:solidFill>
                  <a:srgbClr val="FF0000"/>
                </a:solidFill>
              </a:rPr>
              <a:t>add</a:t>
            </a:r>
            <a:r>
              <a:rPr lang="fr-FR" sz="4000">
                <a:solidFill>
                  <a:srgbClr val="FF0000"/>
                </a:solidFill>
              </a:rPr>
              <a:t> the </a:t>
            </a:r>
            <a:r>
              <a:rPr lang="fr-FR" sz="4000" err="1">
                <a:solidFill>
                  <a:srgbClr val="FF0000"/>
                </a:solidFill>
              </a:rPr>
              <a:t>red</a:t>
            </a:r>
            <a:endParaRPr lang="fr-FR" sz="400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062873-334D-49F5-84C3-C9CDAEB909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1020" y="3903562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9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1. Quelle est la date de ton anniversaire?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5400"/>
              <a:t>Mon anniversaire c’est le (</a:t>
            </a:r>
            <a:r>
              <a:rPr lang="fr-FR" sz="5400" err="1"/>
              <a:t>number</a:t>
            </a:r>
            <a:r>
              <a:rPr lang="fr-FR" sz="5400"/>
              <a:t>) (</a:t>
            </a:r>
            <a:r>
              <a:rPr lang="fr-FR" sz="5400" err="1"/>
              <a:t>month</a:t>
            </a:r>
            <a:r>
              <a:rPr lang="fr-FR" sz="5400"/>
              <a:t>) </a:t>
            </a:r>
            <a:r>
              <a:rPr lang="fr-FR" sz="5400">
                <a:solidFill>
                  <a:srgbClr val="0070C0"/>
                </a:solidFill>
              </a:rPr>
              <a:t>et j’ai douze ans. </a:t>
            </a:r>
          </a:p>
          <a:p>
            <a:r>
              <a:rPr lang="fr-FR" sz="5400">
                <a:solidFill>
                  <a:srgbClr val="FF0000"/>
                </a:solidFill>
              </a:rPr>
              <a:t>J’adore mon anniversaire car je pense que c’est amusant</a:t>
            </a:r>
          </a:p>
        </p:txBody>
      </p:sp>
    </p:spTree>
    <p:extLst>
      <p:ext uri="{BB962C8B-B14F-4D97-AF65-F5344CB8AC3E}">
        <p14:creationId xmlns:p14="http://schemas.microsoft.com/office/powerpoint/2010/main" val="330223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772" y="231228"/>
            <a:ext cx="10515600" cy="1594397"/>
          </a:xfrm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fr-FR" sz="6000"/>
              <a:t>2.As-tu des frères ou des sœurs ?</a:t>
            </a:r>
            <a:r>
              <a:rPr lang="en-GB" sz="6000"/>
              <a:t/>
            </a:r>
            <a:br>
              <a:rPr lang="en-GB" sz="6000"/>
            </a:br>
            <a:endParaRPr lang="fr-FR" sz="6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4481"/>
            <a:ext cx="10515600" cy="4351338"/>
          </a:xfrm>
          <a:ln w="381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fr-FR" sz="5400"/>
              <a:t>Oui, j’ai un frère / une sœur qui s’appelle(nt)…</a:t>
            </a:r>
          </a:p>
          <a:p>
            <a:r>
              <a:rPr lang="fr-FR" sz="5400">
                <a:solidFill>
                  <a:srgbClr val="FF0000"/>
                </a:solidFill>
              </a:rPr>
              <a:t>Je pense que </a:t>
            </a:r>
            <a:r>
              <a:rPr lang="fr-FR" sz="5400">
                <a:solidFill>
                  <a:srgbClr val="0070C0"/>
                </a:solidFill>
              </a:rPr>
              <a:t>mon frère est </a:t>
            </a:r>
            <a:r>
              <a:rPr lang="fr-FR" sz="5400">
                <a:solidFill>
                  <a:srgbClr val="FF0000"/>
                </a:solidFill>
              </a:rPr>
              <a:t>assez</a:t>
            </a:r>
            <a:r>
              <a:rPr lang="fr-FR" sz="5400">
                <a:solidFill>
                  <a:srgbClr val="0070C0"/>
                </a:solidFill>
              </a:rPr>
              <a:t> amusant. </a:t>
            </a:r>
          </a:p>
          <a:p>
            <a:pPr marL="0" indent="0">
              <a:buNone/>
            </a:pPr>
            <a:r>
              <a:rPr lang="fr-FR" sz="5400"/>
              <a:t>OR </a:t>
            </a:r>
          </a:p>
          <a:p>
            <a:pPr marL="0" indent="0">
              <a:buNone/>
            </a:pPr>
            <a:r>
              <a:rPr lang="fr-FR" sz="5400"/>
              <a:t>Je n’ai pas de frères ou sœurs </a:t>
            </a:r>
            <a:r>
              <a:rPr lang="fr-FR" sz="5400">
                <a:solidFill>
                  <a:srgbClr val="FF0000"/>
                </a:solidFill>
              </a:rPr>
              <a:t>mais à l’avenir je voudrais avoir un frère</a:t>
            </a:r>
          </a:p>
        </p:txBody>
      </p:sp>
    </p:spTree>
    <p:extLst>
      <p:ext uri="{BB962C8B-B14F-4D97-AF65-F5344CB8AC3E}">
        <p14:creationId xmlns:p14="http://schemas.microsoft.com/office/powerpoint/2010/main" val="80294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fr-FR" sz="6000"/>
              <a:t>3. Tu es comment ?</a:t>
            </a:r>
            <a:r>
              <a:rPr lang="en-GB"/>
              <a:t/>
            </a:r>
            <a:br>
              <a:rPr lang="en-GB"/>
            </a:b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800">
                <a:solidFill>
                  <a:srgbClr val="FF0000"/>
                </a:solidFill>
              </a:rPr>
              <a:t>Je trouve que </a:t>
            </a:r>
            <a:r>
              <a:rPr lang="fr-FR" sz="4800"/>
              <a:t>je suis </a:t>
            </a:r>
            <a:r>
              <a:rPr lang="fr-FR" sz="4800">
                <a:solidFill>
                  <a:srgbClr val="0070C0"/>
                </a:solidFill>
              </a:rPr>
              <a:t>très</a:t>
            </a:r>
            <a:r>
              <a:rPr lang="fr-FR" sz="4800"/>
              <a:t> bavard(e) et </a:t>
            </a:r>
            <a:r>
              <a:rPr lang="fr-FR" sz="4800">
                <a:solidFill>
                  <a:srgbClr val="0070C0"/>
                </a:solidFill>
              </a:rPr>
              <a:t>un peu</a:t>
            </a:r>
            <a:r>
              <a:rPr lang="fr-FR" sz="4800"/>
              <a:t> sportif (</a:t>
            </a:r>
            <a:r>
              <a:rPr lang="fr-FR" sz="4800" err="1"/>
              <a:t>ve</a:t>
            </a:r>
            <a:r>
              <a:rPr lang="fr-FR" sz="4800"/>
              <a:t>) </a:t>
            </a:r>
            <a:r>
              <a:rPr lang="fr-FR" sz="4800">
                <a:solidFill>
                  <a:srgbClr val="0070C0"/>
                </a:solidFill>
              </a:rPr>
              <a:t>mais je ne suis pas méchant</a:t>
            </a:r>
          </a:p>
        </p:txBody>
      </p:sp>
    </p:spTree>
    <p:extLst>
      <p:ext uri="{BB962C8B-B14F-4D97-AF65-F5344CB8AC3E}">
        <p14:creationId xmlns:p14="http://schemas.microsoft.com/office/powerpoint/2010/main" val="2320090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fr-FR"/>
              <a:t>4. Tu aimes la musique ?</a:t>
            </a:r>
            <a:r>
              <a:rPr lang="en-GB"/>
              <a:t/>
            </a:r>
            <a:br>
              <a:rPr lang="en-GB"/>
            </a:b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800"/>
              <a:t>Oui, j’adore la musique car </a:t>
            </a:r>
            <a:r>
              <a:rPr lang="fr-FR" sz="4800">
                <a:solidFill>
                  <a:srgbClr val="FF0000"/>
                </a:solidFill>
              </a:rPr>
              <a:t>je pense que </a:t>
            </a:r>
            <a:r>
              <a:rPr lang="fr-FR" sz="4800"/>
              <a:t>c’est </a:t>
            </a:r>
            <a:r>
              <a:rPr lang="fr-FR" sz="4800">
                <a:solidFill>
                  <a:srgbClr val="0070C0"/>
                </a:solidFill>
              </a:rPr>
              <a:t>très</a:t>
            </a:r>
            <a:r>
              <a:rPr lang="fr-FR" sz="4800"/>
              <a:t> génial </a:t>
            </a:r>
            <a:r>
              <a:rPr lang="fr-FR" sz="4800">
                <a:solidFill>
                  <a:srgbClr val="0070C0"/>
                </a:solidFill>
              </a:rPr>
              <a:t>mais je déteste le sport</a:t>
            </a:r>
            <a:r>
              <a:rPr lang="fr-FR" sz="4800"/>
              <a:t>, </a:t>
            </a:r>
            <a:r>
              <a:rPr lang="fr-FR" sz="4800">
                <a:solidFill>
                  <a:srgbClr val="FF0000"/>
                </a:solidFill>
              </a:rPr>
              <a:t>surtout le football </a:t>
            </a:r>
            <a:r>
              <a:rPr lang="fr-FR" sz="4800">
                <a:solidFill>
                  <a:srgbClr val="0070C0"/>
                </a:solidFill>
              </a:rPr>
              <a:t>car</a:t>
            </a:r>
            <a:r>
              <a:rPr lang="fr-FR" sz="4800"/>
              <a:t> </a:t>
            </a:r>
            <a:r>
              <a:rPr lang="fr-FR" sz="4800">
                <a:solidFill>
                  <a:srgbClr val="FF0000"/>
                </a:solidFill>
              </a:rPr>
              <a:t>je trouve que </a:t>
            </a:r>
            <a:r>
              <a:rPr lang="fr-FR" sz="4800">
                <a:solidFill>
                  <a:srgbClr val="0070C0"/>
                </a:solidFill>
              </a:rPr>
              <a:t>c’est </a:t>
            </a:r>
            <a:r>
              <a:rPr lang="fr-FR" sz="4800">
                <a:solidFill>
                  <a:srgbClr val="FF0000"/>
                </a:solidFill>
              </a:rPr>
              <a:t>trop</a:t>
            </a:r>
            <a:r>
              <a:rPr lang="fr-FR" sz="4800">
                <a:solidFill>
                  <a:srgbClr val="0070C0"/>
                </a:solidFill>
              </a:rPr>
              <a:t> barbant</a:t>
            </a:r>
          </a:p>
        </p:txBody>
      </p:sp>
    </p:spTree>
    <p:extLst>
      <p:ext uri="{BB962C8B-B14F-4D97-AF65-F5344CB8AC3E}">
        <p14:creationId xmlns:p14="http://schemas.microsoft.com/office/powerpoint/2010/main" val="1626477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793" y="283779"/>
            <a:ext cx="10421007" cy="1334814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fr-FR"/>
              <a:t/>
            </a:r>
            <a:br>
              <a:rPr lang="fr-FR"/>
            </a:br>
            <a:r>
              <a:rPr lang="fr-FR"/>
              <a:t/>
            </a:r>
            <a:br>
              <a:rPr lang="fr-FR"/>
            </a:br>
            <a:r>
              <a:rPr lang="fr-FR"/>
              <a:t>5. Qu’est-ce que c’est pour toi, la rentrée ?</a:t>
            </a:r>
            <a:r>
              <a:rPr lang="en-GB"/>
              <a:t/>
            </a:r>
            <a:br>
              <a:rPr lang="en-GB"/>
            </a:br>
            <a:r>
              <a:rPr lang="en-GB"/>
              <a:t/>
            </a:r>
            <a:br>
              <a:rPr lang="en-GB"/>
            </a:b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2595"/>
            <a:ext cx="10515600" cy="4681626"/>
          </a:xfrm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endParaRPr lang="fr-FR" sz="3600"/>
          </a:p>
          <a:p>
            <a:r>
              <a:rPr lang="fr-FR" sz="3600"/>
              <a:t>Pour moi, la rentrée, </a:t>
            </a:r>
            <a:r>
              <a:rPr lang="fr-FR" sz="3600">
                <a:solidFill>
                  <a:srgbClr val="0070C0"/>
                </a:solidFill>
              </a:rPr>
              <a:t>c’est génial</a:t>
            </a:r>
            <a:r>
              <a:rPr lang="fr-FR" sz="3600"/>
              <a:t>, c’est retrouver mes amis, bavarder, rigoler </a:t>
            </a:r>
            <a:r>
              <a:rPr lang="fr-FR" sz="3600">
                <a:solidFill>
                  <a:srgbClr val="FF0000"/>
                </a:solidFill>
              </a:rPr>
              <a:t>car j’adore mes amis</a:t>
            </a:r>
          </a:p>
          <a:p>
            <a:pPr marL="0" indent="0">
              <a:buNone/>
            </a:pPr>
            <a:r>
              <a:rPr lang="fr-FR" sz="3600" b="1"/>
              <a:t>OR</a:t>
            </a:r>
          </a:p>
          <a:p>
            <a:r>
              <a:rPr lang="fr-FR" sz="3600"/>
              <a:t> Pour moi, la rentrée, c’est jouer au sport </a:t>
            </a:r>
            <a:r>
              <a:rPr lang="fr-FR" sz="3600">
                <a:solidFill>
                  <a:srgbClr val="FF0000"/>
                </a:solidFill>
              </a:rPr>
              <a:t>car j’adore le foot</a:t>
            </a:r>
          </a:p>
          <a:p>
            <a:pPr marL="0" indent="0">
              <a:buNone/>
            </a:pPr>
            <a:r>
              <a:rPr lang="fr-FR" sz="3600" b="1"/>
              <a:t>OR</a:t>
            </a:r>
          </a:p>
          <a:p>
            <a:r>
              <a:rPr lang="fr-FR" sz="3600"/>
              <a:t>Pour moi, la rentrée, </a:t>
            </a:r>
            <a:r>
              <a:rPr lang="fr-FR" sz="3600">
                <a:solidFill>
                  <a:srgbClr val="0070C0"/>
                </a:solidFill>
              </a:rPr>
              <a:t>c’est triste </a:t>
            </a:r>
            <a:r>
              <a:rPr lang="fr-FR" sz="3600">
                <a:solidFill>
                  <a:srgbClr val="FF0000"/>
                </a:solidFill>
              </a:rPr>
              <a:t>car c’est la fin des vacances</a:t>
            </a:r>
            <a:r>
              <a:rPr lang="fr-FR" sz="3600"/>
              <a:t>, c’est étudier, bosser, écouter les profs</a:t>
            </a:r>
          </a:p>
        </p:txBody>
      </p:sp>
    </p:spTree>
    <p:extLst>
      <p:ext uri="{BB962C8B-B14F-4D97-AF65-F5344CB8AC3E}">
        <p14:creationId xmlns:p14="http://schemas.microsoft.com/office/powerpoint/2010/main" val="369832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390"/>
            <a:ext cx="10515600" cy="158329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/>
              <a:t>6. Tu aimes les sciences ? </a:t>
            </a:r>
            <a:r>
              <a:rPr lang="fr-FR">
                <a:cs typeface="Calibri Light"/>
              </a:rPr>
              <a:t/>
            </a:r>
            <a:br>
              <a:rPr lang="fr-FR">
                <a:cs typeface="Calibri Light"/>
              </a:rPr>
            </a:br>
            <a:r>
              <a:rPr lang="fr-FR" sz="2400">
                <a:cs typeface="Calibri Light"/>
              </a:rPr>
              <a:t>                                                                           *</a:t>
            </a:r>
            <a:r>
              <a:rPr lang="fr-FR" sz="2400">
                <a:solidFill>
                  <a:srgbClr val="7030A0"/>
                </a:solidFill>
                <a:cs typeface="Calibri Light"/>
              </a:rPr>
              <a:t>This question </a:t>
            </a:r>
            <a:r>
              <a:rPr lang="fr-FR" sz="2400" err="1">
                <a:solidFill>
                  <a:srgbClr val="7030A0"/>
                </a:solidFill>
                <a:cs typeface="Calibri Light"/>
              </a:rPr>
              <a:t>is</a:t>
            </a:r>
            <a:r>
              <a:rPr lang="fr-FR" sz="2400">
                <a:solidFill>
                  <a:srgbClr val="7030A0"/>
                </a:solidFill>
                <a:cs typeface="Calibri Light"/>
              </a:rPr>
              <a:t> </a:t>
            </a:r>
            <a:r>
              <a:rPr lang="fr-FR" sz="2400" err="1">
                <a:solidFill>
                  <a:srgbClr val="7030A0"/>
                </a:solidFill>
                <a:cs typeface="Calibri Light"/>
              </a:rPr>
              <a:t>also</a:t>
            </a:r>
            <a:r>
              <a:rPr lang="fr-FR" sz="2400">
                <a:solidFill>
                  <a:srgbClr val="7030A0"/>
                </a:solidFill>
                <a:cs typeface="Calibri Light"/>
              </a:rPr>
              <a:t> in </a:t>
            </a:r>
            <a:r>
              <a:rPr lang="fr-FR" sz="2400" err="1">
                <a:solidFill>
                  <a:srgbClr val="7030A0"/>
                </a:solidFill>
                <a:cs typeface="Calibri Light"/>
              </a:rPr>
              <a:t>your</a:t>
            </a:r>
            <a:r>
              <a:rPr lang="fr-FR" sz="2400">
                <a:solidFill>
                  <a:srgbClr val="7030A0"/>
                </a:solidFill>
                <a:cs typeface="Calibri Light"/>
              </a:rPr>
              <a:t> </a:t>
            </a:r>
            <a:r>
              <a:rPr lang="fr-FR" sz="2400" err="1">
                <a:solidFill>
                  <a:srgbClr val="7030A0"/>
                </a:solidFill>
                <a:cs typeface="Calibri Light"/>
              </a:rPr>
              <a:t>writing</a:t>
            </a:r>
            <a:r>
              <a:rPr lang="en-GB" sz="2400"/>
              <a:t/>
            </a:r>
            <a:br>
              <a:rPr lang="en-GB" sz="2400"/>
            </a:br>
            <a:endParaRPr lang="fr-FR" sz="2400">
              <a:solidFill>
                <a:srgbClr val="7030A0"/>
              </a:solidFill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400"/>
              <a:t>Oui j’adore les sciences car </a:t>
            </a:r>
            <a:r>
              <a:rPr lang="fr-FR" sz="4400">
                <a:solidFill>
                  <a:srgbClr val="FF0000"/>
                </a:solidFill>
              </a:rPr>
              <a:t>j’estime que </a:t>
            </a:r>
            <a:r>
              <a:rPr lang="fr-FR" sz="4400"/>
              <a:t>c’est </a:t>
            </a:r>
            <a:r>
              <a:rPr lang="fr-FR" sz="4400">
                <a:solidFill>
                  <a:srgbClr val="0070C0"/>
                </a:solidFill>
              </a:rPr>
              <a:t>très </a:t>
            </a:r>
            <a:r>
              <a:rPr lang="fr-FR" sz="4400"/>
              <a:t>amusant </a:t>
            </a:r>
            <a:r>
              <a:rPr lang="fr-FR" sz="4400">
                <a:solidFill>
                  <a:srgbClr val="0070C0"/>
                </a:solidFill>
              </a:rPr>
              <a:t>et le prof est sympa</a:t>
            </a:r>
            <a:r>
              <a:rPr lang="fr-FR" sz="4400"/>
              <a:t> mais je déteste la géographie</a:t>
            </a:r>
            <a:r>
              <a:rPr lang="fr-FR" sz="4400">
                <a:solidFill>
                  <a:srgbClr val="0070C0"/>
                </a:solidFill>
              </a:rPr>
              <a:t> car </a:t>
            </a:r>
            <a:r>
              <a:rPr lang="fr-FR" sz="4400">
                <a:solidFill>
                  <a:srgbClr val="FF0000"/>
                </a:solidFill>
              </a:rPr>
              <a:t>je trouve que </a:t>
            </a:r>
            <a:r>
              <a:rPr lang="fr-FR" sz="4400">
                <a:solidFill>
                  <a:srgbClr val="0070C0"/>
                </a:solidFill>
              </a:rPr>
              <a:t>c’est</a:t>
            </a:r>
            <a:r>
              <a:rPr lang="fr-FR" sz="4400"/>
              <a:t> </a:t>
            </a:r>
            <a:r>
              <a:rPr lang="fr-FR" sz="4400">
                <a:solidFill>
                  <a:srgbClr val="FF0000"/>
                </a:solidFill>
              </a:rPr>
              <a:t>un peu </a:t>
            </a:r>
            <a:r>
              <a:rPr lang="fr-FR" sz="4400">
                <a:solidFill>
                  <a:srgbClr val="0070C0"/>
                </a:solidFill>
              </a:rPr>
              <a:t>barbant</a:t>
            </a:r>
            <a:r>
              <a:rPr lang="fr-FR" sz="4400"/>
              <a:t> </a:t>
            </a:r>
            <a:r>
              <a:rPr lang="fr-FR" sz="4400">
                <a:solidFill>
                  <a:srgbClr val="FF0000"/>
                </a:solidFill>
              </a:rPr>
              <a:t>et le prof est trop sévère</a:t>
            </a:r>
          </a:p>
        </p:txBody>
      </p:sp>
    </p:spTree>
    <p:extLst>
      <p:ext uri="{BB962C8B-B14F-4D97-AF65-F5344CB8AC3E}">
        <p14:creationId xmlns:p14="http://schemas.microsoft.com/office/powerpoint/2010/main" val="290680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3ED5-9F39-4908-BE06-0880990C9605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fr-FR"/>
              <a:t>7. Ta journée scolaire est comment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38D0-D407-4229-B690-39E659DC024F}"/>
              </a:ext>
            </a:extLst>
          </p:cNvPr>
          <p:cNvSpPr>
            <a:spLocks noGrp="1"/>
          </p:cNvSpPr>
          <p:nvPr>
            <p:ph idx="1"/>
          </p:nvPr>
        </p:nvSpPr>
        <p:spPr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400">
                <a:solidFill>
                  <a:srgbClr val="FF0000"/>
                </a:solidFill>
              </a:rPr>
              <a:t>D’abord</a:t>
            </a:r>
            <a:r>
              <a:rPr lang="fr-FR" sz="4400"/>
              <a:t>, je quitte la maison à huit heures </a:t>
            </a:r>
            <a:r>
              <a:rPr lang="fr-FR" sz="4400">
                <a:solidFill>
                  <a:srgbClr val="0070C0"/>
                </a:solidFill>
              </a:rPr>
              <a:t>et je retrouve ma copine </a:t>
            </a:r>
            <a:r>
              <a:rPr lang="fr-FR" sz="4400">
                <a:solidFill>
                  <a:srgbClr val="FF0000"/>
                </a:solidFill>
              </a:rPr>
              <a:t>qui s’appelle Ana</a:t>
            </a:r>
            <a:r>
              <a:rPr lang="fr-FR" sz="4400"/>
              <a:t> et  j’arrive au collège à huit heures et demie. On commence les cours à neuf heures </a:t>
            </a:r>
            <a:r>
              <a:rPr lang="fr-FR" sz="4400">
                <a:solidFill>
                  <a:srgbClr val="0070C0"/>
                </a:solidFill>
              </a:rPr>
              <a:t>moins dix</a:t>
            </a:r>
          </a:p>
        </p:txBody>
      </p:sp>
    </p:spTree>
    <p:extLst>
      <p:ext uri="{BB962C8B-B14F-4D97-AF65-F5344CB8AC3E}">
        <p14:creationId xmlns:p14="http://schemas.microsoft.com/office/powerpoint/2010/main" val="96435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C632BDE224194DA1811033098C156B" ma:contentTypeVersion="7" ma:contentTypeDescription="Create a new document." ma:contentTypeScope="" ma:versionID="9da766d52be38781f17821ec2725eff7">
  <xsd:schema xmlns:xsd="http://www.w3.org/2001/XMLSchema" xmlns:xs="http://www.w3.org/2001/XMLSchema" xmlns:p="http://schemas.microsoft.com/office/2006/metadata/properties" xmlns:ns2="37bb6d48-7c88-44a9-a0ca-754bfa7f794b" xmlns:ns3="bb63e111-dce5-4a45-8def-dc0a7d76a260" targetNamespace="http://schemas.microsoft.com/office/2006/metadata/properties" ma:root="true" ma:fieldsID="35204750790aaf5519c7157262a892c2" ns2:_="" ns3:_="">
    <xsd:import namespace="37bb6d48-7c88-44a9-a0ca-754bfa7f794b"/>
    <xsd:import namespace="bb63e111-dce5-4a45-8def-dc0a7d76a2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b6d48-7c88-44a9-a0ca-754bfa7f79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63e111-dce5-4a45-8def-dc0a7d76a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B0B89E-C53F-4072-A5B0-5329E224C4D2}">
  <ds:schemaRefs>
    <ds:schemaRef ds:uri="37bb6d48-7c88-44a9-a0ca-754bfa7f794b"/>
    <ds:schemaRef ds:uri="bb63e111-dce5-4a45-8def-dc0a7d76a2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FADFA0B-E472-4312-877A-72D54F550FF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bb63e111-dce5-4a45-8def-dc0a7d76a260"/>
    <ds:schemaRef ds:uri="37bb6d48-7c88-44a9-a0ca-754bfa7f794b"/>
  </ds:schemaRefs>
</ds:datastoreItem>
</file>

<file path=customXml/itemProps3.xml><?xml version="1.0" encoding="utf-8"?>
<ds:datastoreItem xmlns:ds="http://schemas.openxmlformats.org/officeDocument/2006/customXml" ds:itemID="{9A9C2715-4780-4AB3-9AD9-639090C442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391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YEAR 7 SPEAKING EXAM </vt:lpstr>
      <vt:lpstr>Objectives</vt:lpstr>
      <vt:lpstr>1. Quelle est la date de ton anniversaire?</vt:lpstr>
      <vt:lpstr>2.As-tu des frères ou des sœurs ? </vt:lpstr>
      <vt:lpstr>3. Tu es comment ? </vt:lpstr>
      <vt:lpstr>4. Tu aimes la musique ? </vt:lpstr>
      <vt:lpstr>  5. Qu’est-ce que c’est pour toi, la rentrée ?  </vt:lpstr>
      <vt:lpstr>6. Tu aimes les sciences ?                                                                             *This question is also in your writing </vt:lpstr>
      <vt:lpstr>7. Ta journée scolaire est comment ?</vt:lpstr>
      <vt:lpstr> 8. Que fais-tu à midi ? *This question is also in your writing  </vt:lpstr>
      <vt:lpstr>  9. Qu’est-ce que tu penses de ton uniforme scolaire ? *This question is also in your writing  </vt:lpstr>
      <vt:lpstr>10. Tu rentres à la maison à quelle heure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SPEAKING EXAM</dc:title>
  <dc:creator>Graham Crockford</dc:creator>
  <cp:lastModifiedBy>S Pinel</cp:lastModifiedBy>
  <cp:revision>5</cp:revision>
  <dcterms:created xsi:type="dcterms:W3CDTF">2019-04-25T10:11:30Z</dcterms:created>
  <dcterms:modified xsi:type="dcterms:W3CDTF">2019-04-29T13:28:34Z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0x0101002BC632BDE224194DA1811033098C156B</vt:lpwstr>
  </property>
</Properties>
</file>