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slideLayouts/slideLayout80.xml" ContentType="application/vnd.openxmlformats-officedocument.presentationml.slideLayout+xml"/>
  <Override PartName="/ppt/theme/theme11.xml" ContentType="application/vnd.openxmlformats-officedocument.theme+xml"/>
  <Override PartName="/ppt/slideLayouts/slideLayout81.xml" ContentType="application/vnd.openxmlformats-officedocument.presentationml.slideLayout+xml"/>
  <Override PartName="/ppt/theme/theme1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71" r:id="rId5"/>
    <p:sldMasterId id="2147483786" r:id="rId6"/>
    <p:sldMasterId id="2147483801" r:id="rId7"/>
    <p:sldMasterId id="2147483803" r:id="rId8"/>
    <p:sldMasterId id="2147483805" r:id="rId9"/>
    <p:sldMasterId id="2147483807" r:id="rId10"/>
    <p:sldMasterId id="2147483809" r:id="rId11"/>
    <p:sldMasterId id="2147483811" r:id="rId12"/>
    <p:sldMasterId id="2147483813" r:id="rId13"/>
  </p:sldMasterIdLst>
  <p:notesMasterIdLst>
    <p:notesMasterId r:id="rId44"/>
  </p:notesMasterIdLst>
  <p:sldIdLst>
    <p:sldId id="256" r:id="rId14"/>
    <p:sldId id="315" r:id="rId15"/>
    <p:sldId id="316" r:id="rId16"/>
    <p:sldId id="317" r:id="rId17"/>
    <p:sldId id="318" r:id="rId18"/>
    <p:sldId id="327" r:id="rId19"/>
    <p:sldId id="314" r:id="rId20"/>
    <p:sldId id="320" r:id="rId21"/>
    <p:sldId id="319" r:id="rId22"/>
    <p:sldId id="331" r:id="rId23"/>
    <p:sldId id="332" r:id="rId24"/>
    <p:sldId id="338" r:id="rId25"/>
    <p:sldId id="321" r:id="rId26"/>
    <p:sldId id="336" r:id="rId27"/>
    <p:sldId id="333" r:id="rId28"/>
    <p:sldId id="334" r:id="rId29"/>
    <p:sldId id="337" r:id="rId30"/>
    <p:sldId id="339" r:id="rId31"/>
    <p:sldId id="322" r:id="rId32"/>
    <p:sldId id="340" r:id="rId33"/>
    <p:sldId id="323" r:id="rId34"/>
    <p:sldId id="324" r:id="rId35"/>
    <p:sldId id="300" r:id="rId36"/>
    <p:sldId id="325" r:id="rId37"/>
    <p:sldId id="302" r:id="rId38"/>
    <p:sldId id="326" r:id="rId39"/>
    <p:sldId id="341" r:id="rId40"/>
    <p:sldId id="342" r:id="rId41"/>
    <p:sldId id="343" r:id="rId42"/>
    <p:sldId id="344" r:id="rId4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F9B095"/>
    <a:srgbClr val="F52816"/>
    <a:srgbClr val="E8F5FF"/>
    <a:srgbClr val="AD1E1E"/>
    <a:srgbClr val="E6E6E6"/>
    <a:srgbClr val="CC0000"/>
    <a:srgbClr val="FFCC00"/>
    <a:srgbClr val="CC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32"/>
  </p:normalViewPr>
  <p:slideViewPr>
    <p:cSldViewPr snapToGrid="0">
      <p:cViewPr varScale="1">
        <p:scale>
          <a:sx n="108" d="100"/>
          <a:sy n="108" d="100"/>
        </p:scale>
        <p:origin x="40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viewProps" Target="view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0D61BEF7-9838-4FFA-A779-F4A5F24C52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DD61860E-8381-4652-9935-B805948A7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id="{A83427DA-25FC-47D9-B371-FE64BE0EF9D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A3A7BB-EDC1-49BE-8CED-D250E11E269C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D7E8A44E-71F6-4C2E-95D3-9F3B847A7D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20DED99-3F64-4168-9ADE-B9D11596E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DCAFC0-7D85-46B4-A86A-112B2BD6540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EFC9B8-6B06-476C-B03A-53B8121576F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DE6B081B-63FC-4DC7-A617-6C46445021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6F3B471F-20EB-4B8C-86D7-B4DBBDEE8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7764" name="Slide Number Placeholder 3">
            <a:extLst>
              <a:ext uri="{FF2B5EF4-FFF2-40B4-BE49-F238E27FC236}">
                <a16:creationId xmlns:a16="http://schemas.microsoft.com/office/drawing/2014/main" id="{F9727BB9-2479-4E9E-ACA0-F80656E5042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817E6-DF91-43D4-9BD6-282B8F09DBA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0AD5F37A-3086-45F5-A043-1FE9A57BE5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28C164F8-01AE-4F96-81CD-18721DF9E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D6B42EF8-3B59-4469-9B25-67BCDCFCC64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A74E29-2CE0-4210-BDA7-CA2C35E6D86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F02D2C72-3C9C-4D66-8342-37655BB99E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834E33BE-8065-4978-971A-13167E7A7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CD5FF764-621D-4DEA-BF17-47E5685DC9C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731BB-39DC-4555-B671-3E349D3F9666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4AF12101-4557-43AF-9A4F-58D424C167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id="{B931F358-9CCA-4ABD-96A4-8B94A4024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B34544B0-5831-4CEA-BFE0-BF045AA0454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97249B-E0F4-4E98-980F-75073A80595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B32894F-12D3-4486-90DF-D36D90CB0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00CDD57-68B7-4B04-A39E-28DC57CD63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5FBD475-1CA1-474B-88FD-64A9791CC0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8Jd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BD56432-35DE-46C9-9DA5-B5BB8F887D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Literacy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D8552B-8497-4888-90A4-49BC35546F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4522355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87534AA-EA7A-45C5-AF95-BDF7C78194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E214E6D9-537C-4D74-B095-203BA2A50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19F9314-6053-42BC-89AA-DD06DAB2A3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C8D3F25-30F4-4D60-BEA6-FC017FB802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transfers and stores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908BED-580B-4EA2-9B8B-12E1F784A1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2313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69A75CA1-3B8A-4BE1-8CF3-6B4C60004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21E3B9C6-8F4E-46E4-9BA7-8CF3A92730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C4BA9C7-F497-49FE-94D3-BDC575422D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8La</a:t>
            </a:r>
            <a:endParaRPr lang="en-GB" sz="1013"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FAD2A43-21F2-493E-9E26-0E0F172323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Arial" charset="0"/>
              </a:rPr>
              <a:t>Gathering the evidence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D30977-1569-4089-AD2B-5FD7F428D7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326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0BD8FF7C-7068-48FC-B5E5-F264826D2D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408D61A7-3925-45AC-AFF0-D234B81AA2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1E98D16-F1EB-40DB-AD27-DC27C8F7A7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9Ic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015677F-ADE5-4745-AE71-557C3C1092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Speed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5ECB90-C969-4C5C-8E13-227CABC561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2940124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8D75C72E-0A1B-46AC-9B63-6A8823C553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3A1D4381-FEA4-441E-9F8E-7BED0E1D25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BC13A4D-2F8B-4EFB-963D-840430ADAE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7Ia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3715542-B0AB-440A-BA4B-15C975C340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from food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05A035-4713-4270-AABE-794F77FEA7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6069252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53EED716-0755-4FE1-8B5B-38EB98E455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B656B75B-E582-4EA4-8CBA-E7E156C871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37C4CD19-721B-4D86-A3EF-052DA12045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8Kb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D738843-9CA1-4443-9409-1AFE4AC55D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Transferring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F6E7060-D20E-43EB-9037-1B9F044391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977702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A77F8DD3-2E96-4DEF-8BBA-90E02ECC7D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CD57249C-46B8-473F-81ED-E5851F6D41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98130F8-9390-4B19-8479-AC36AA87D0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EAC9EB3D-FBF1-4946-8923-FD8B7DE2A4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EF2754-BF40-4022-A082-43C8958599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1740246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CB7B7A50-F5EE-4901-9AD9-2711DE3C00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42C691BE-2A1C-4A76-A3F2-7E93A4620C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019438D-21A2-4D50-A6A6-044D238FEA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8Kb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B50F059-3803-4012-9686-3063A77B7F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Transferring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7807C8-AEC7-4886-8E56-0888B3F480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7543010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034BC0C1-6CDD-4FE9-8794-15E759588B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D2E37824-B9D7-4AAC-8AC6-3657C91B77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9C0CF46-E711-4DCC-A6FA-9578496520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9DFD8BDF-F1FB-423A-8634-45DDE064E2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65C4F6-CE7A-47B3-88D7-D174AF9AB7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17125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F3B8048B-07E7-458C-A909-77E1691EEF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F8ECC2CC-5A0C-410D-B5ED-A8432E620F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34E00E58-73DE-4998-AEB4-AED8A1D05D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C7F86D2-74A7-47D6-965F-4FA2E66A46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2834531-A633-4BE3-921B-8E829A9B07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6124440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hysicsPPTBottom">
            <a:extLst>
              <a:ext uri="{FF2B5EF4-FFF2-40B4-BE49-F238E27FC236}">
                <a16:creationId xmlns:a16="http://schemas.microsoft.com/office/drawing/2014/main" id="{60D8DB60-2532-4627-81AB-C57CAC87FC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hysicsPPTTop">
            <a:extLst>
              <a:ext uri="{FF2B5EF4-FFF2-40B4-BE49-F238E27FC236}">
                <a16:creationId xmlns:a16="http://schemas.microsoft.com/office/drawing/2014/main" id="{4FB6E55F-CDAA-47B4-A083-1224D78452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2CB4A1FA-392A-4000-BF9A-01A3EC803D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9138DEBA-D932-4BA3-A6F8-E43B2A763E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041349A-C163-4DBC-B72C-B4034C7EAE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7393588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hysicsPPTBottom">
            <a:extLst>
              <a:ext uri="{FF2B5EF4-FFF2-40B4-BE49-F238E27FC236}">
                <a16:creationId xmlns:a16="http://schemas.microsoft.com/office/drawing/2014/main" id="{39073E99-70E7-4116-B9CD-1C7A6DD1EF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hysicsPPTTop">
            <a:extLst>
              <a:ext uri="{FF2B5EF4-FFF2-40B4-BE49-F238E27FC236}">
                <a16:creationId xmlns:a16="http://schemas.microsoft.com/office/drawing/2014/main" id="{23F09E59-B995-4AAF-A4A7-C3581050D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9875616C-7380-4757-A6C5-DE52968655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1A5140D5-CADC-44E2-B1B0-88E42BB251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7D4C4EF-0DD2-4E1C-A724-DB422014D6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141442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hysicsPPTBottom">
            <a:extLst>
              <a:ext uri="{FF2B5EF4-FFF2-40B4-BE49-F238E27FC236}">
                <a16:creationId xmlns:a16="http://schemas.microsoft.com/office/drawing/2014/main" id="{74707148-F660-431D-A67F-4A3675026D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hysicsPPTTop">
            <a:extLst>
              <a:ext uri="{FF2B5EF4-FFF2-40B4-BE49-F238E27FC236}">
                <a16:creationId xmlns:a16="http://schemas.microsoft.com/office/drawing/2014/main" id="{3F509E74-A5DE-4412-8275-D62641AD9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7BD99B46-A254-41B0-B45F-24C3170CD0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EFCD068D-7EE8-4614-9FFD-FC9778F970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F0E1E-D0A5-4005-80FA-CC6D6C28EF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9483267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FE946136-099E-495A-B692-699C336067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3FBF579F-9B4D-4020-8BC0-76216254F8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7F5105C6-001E-4B35-82BD-74B7E25F39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5D8B6182-3F98-4C8B-92D8-C62FCFBD18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EFFEA68-408A-4229-8402-41DECC09B0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3472772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C3B8693C-3471-4017-A913-3D53E8FAFF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45253CD0-71AC-4C60-A009-BB05675209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0EEBFFF7-584F-4365-BEC9-A33B1DF3AA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9ABED273-286D-4F33-9EA5-51333090CD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09B7EC5-A5C1-4EE0-9974-ED81663BE6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8076716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C2ABF981-D766-437D-AF68-EAD455EC43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A65D0B91-54B5-40B3-91C4-9D31065034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1BB0616-63C6-4E76-BF58-69F39342A3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394E929-F4D0-4B49-9EA5-77B84ABAD8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08A66A1-C5F2-443D-8A62-5E7EAF6491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0312389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644E3479-D3F3-4877-9B6A-AEA323D2F2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48321A52-1E59-4523-ACD0-1D75CFEC06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E500750-E102-4631-B2F6-D9C2F1AB0F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45D47D8-0A76-4631-BACB-B30A8FB4C4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F61C04-DE6E-483F-AD81-18F8F3F97A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5888289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30B1EADF-53BC-49AA-84A0-B4A85599B9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B0E0CD48-1D04-4F75-827C-B4CF1A9958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28181E2-F908-4879-927F-83C4B37068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25A15AA-862B-4DB2-BCB3-A832102516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EED5C2-6897-4DBB-92FC-F9D40E15E2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8900745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7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49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8476418C-8450-4300-BD40-685D1CC03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4851A907-D06C-4F8E-AB83-A6776337B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4199E50-3E8A-4C55-B139-094D5779FC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9492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012D6C9A-FEAF-4E91-B6F8-C04D41F30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287BAEA-3CDA-43DC-86AC-2648A33DF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5D8A65B-2BC0-4519-BFED-4644ECAA6F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3143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5BBC1591-E614-443F-82DE-5EEDAA16F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312C257D-6076-415C-B977-F8B041726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9D94BA4-106B-409C-99A1-7CDA0D31D0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6262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ransition>
    <p:sndAc>
      <p:stSnd>
        <p:snd r:embed="rId3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 descr="PhysicsPPTBottom">
            <a:extLst>
              <a:ext uri="{FF2B5EF4-FFF2-40B4-BE49-F238E27FC236}">
                <a16:creationId xmlns:a16="http://schemas.microsoft.com/office/drawing/2014/main" id="{750E4A3F-C06F-4BC2-B40E-9B03424EEE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" descr="PhysicsPPTTop">
            <a:extLst>
              <a:ext uri="{FF2B5EF4-FFF2-40B4-BE49-F238E27FC236}">
                <a16:creationId xmlns:a16="http://schemas.microsoft.com/office/drawing/2014/main" id="{53FE203B-518E-443A-8270-89C1C004B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>
            <a:extLst>
              <a:ext uri="{FF2B5EF4-FFF2-40B4-BE49-F238E27FC236}">
                <a16:creationId xmlns:a16="http://schemas.microsoft.com/office/drawing/2014/main" id="{FBDC2BBA-81F6-430B-8151-67671DF7E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6317643A-1BEF-469C-B6C9-691610681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81FDB911-32BA-46E5-973D-84ACF7A49D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955474DE-E5C2-4A7B-AEF9-A2665BED05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dirty="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 sz="1013" dirty="0">
              <a:latin typeface="Arial Black" pitchFamily="34" charset="0"/>
              <a:cs typeface="+mn-cs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31EE4C26-3D72-4087-A8E7-F757AF2E26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410344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381" indent="-238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82229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988219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9421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60020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D37BB045-DA2E-4C14-BA0A-937372608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9934D433-6073-4ABD-8127-5016B9338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0B0F55F-8134-4935-AB6B-338325D990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3522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32DBD7B-C258-4783-B8AA-DA40086FA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8537F22-AAF0-4749-87F2-753B7E21B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8C1F1BC-1E1B-45D6-A8EE-612061BB7D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660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B56D054-4C35-40D9-B8BE-D8E515212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92EFF83D-2738-4B35-A916-8608126DE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2AD53A0-2673-4007-AA44-6F8EE022DD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5419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ransition>
    <p:sndAc>
      <p:stSnd>
        <p:snd r:embed="rId3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focuselearning.co.uk/s/71wv6xk9e4ej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www.focuselearning.co.uk/s/38qdhq82pmc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30/06/2021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" y="744317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2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8Kb Transferring heat energy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19" name="AutoShape 18">
            <a:extLst>
              <a:ext uri="{FF2B5EF4-FFF2-40B4-BE49-F238E27FC236}">
                <a16:creationId xmlns:a16="http://schemas.microsoft.com/office/drawing/2014/main" id="{670A0984-0161-4E1E-9A59-08A7822CA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855" y="1933144"/>
            <a:ext cx="3016589" cy="1960184"/>
          </a:xfrm>
          <a:prstGeom prst="cloudCallout">
            <a:avLst>
              <a:gd name="adj1" fmla="val 52540"/>
              <a:gd name="adj2" fmla="val 6103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involve particles?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759F28-BEA2-4044-9B30-8502113C1ACF}"/>
              </a:ext>
            </a:extLst>
          </p:cNvPr>
          <p:cNvSpPr txBox="1"/>
          <p:nvPr/>
        </p:nvSpPr>
        <p:spPr>
          <a:xfrm>
            <a:off x="209556" y="1438810"/>
            <a:ext cx="8686800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Energy can be transferred by heating in these ways: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evaporation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(infrared) radiation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</a:p>
          <a:p>
            <a:endParaRPr lang="en-GB" dirty="0"/>
          </a:p>
        </p:txBody>
      </p:sp>
      <p:sp>
        <p:nvSpPr>
          <p:cNvPr id="21" name="AutoShape 18">
            <a:extLst>
              <a:ext uri="{FF2B5EF4-FFF2-40B4-BE49-F238E27FC236}">
                <a16:creationId xmlns:a16="http://schemas.microsoft.com/office/drawing/2014/main" id="{9494DBC0-14CD-4E82-91C8-4BBF9E654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770" y="2577292"/>
            <a:ext cx="3016589" cy="1960184"/>
          </a:xfrm>
          <a:prstGeom prst="cloudCallout">
            <a:avLst>
              <a:gd name="adj1" fmla="val 67889"/>
              <a:gd name="adj2" fmla="val 5045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evaporation transfer energy?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59D9D2-E6FF-4E69-9D96-7DBD8CF5A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3" y="331103"/>
            <a:ext cx="7046897" cy="49923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1F067B-093B-4A8C-B633-7084513AE61B}"/>
              </a:ext>
            </a:extLst>
          </p:cNvPr>
          <p:cNvSpPr/>
          <p:nvPr/>
        </p:nvSpPr>
        <p:spPr>
          <a:xfrm>
            <a:off x="1518082" y="4367814"/>
            <a:ext cx="1032078" cy="861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FEC47-3982-4AC0-89C2-939592098863}"/>
              </a:ext>
            </a:extLst>
          </p:cNvPr>
          <p:cNvSpPr txBox="1"/>
          <p:nvPr/>
        </p:nvSpPr>
        <p:spPr>
          <a:xfrm>
            <a:off x="98854" y="105032"/>
            <a:ext cx="3805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Conduction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BF1281A7-6508-4A7F-B5B9-DEF13C652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121" y="2438400"/>
            <a:ext cx="3616960" cy="2623328"/>
          </a:xfrm>
          <a:prstGeom prst="cloudCallout">
            <a:avLst>
              <a:gd name="adj1" fmla="val 57315"/>
              <a:gd name="adj2" fmla="val 4902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does this show happening to the left end of the bar?</a:t>
            </a:r>
          </a:p>
        </p:txBody>
      </p:sp>
    </p:spTree>
    <p:extLst>
      <p:ext uri="{BB962C8B-B14F-4D97-AF65-F5344CB8AC3E}">
        <p14:creationId xmlns:p14="http://schemas.microsoft.com/office/powerpoint/2010/main" val="126153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59D9D2-E6FF-4E69-9D96-7DBD8CF5A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3" y="331103"/>
            <a:ext cx="7046897" cy="49923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1F067B-093B-4A8C-B633-7084513AE61B}"/>
              </a:ext>
            </a:extLst>
          </p:cNvPr>
          <p:cNvSpPr/>
          <p:nvPr/>
        </p:nvSpPr>
        <p:spPr>
          <a:xfrm>
            <a:off x="1518082" y="4367814"/>
            <a:ext cx="1032078" cy="861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FEC47-3982-4AC0-89C2-939592098863}"/>
              </a:ext>
            </a:extLst>
          </p:cNvPr>
          <p:cNvSpPr txBox="1"/>
          <p:nvPr/>
        </p:nvSpPr>
        <p:spPr>
          <a:xfrm>
            <a:off x="98854" y="105032"/>
            <a:ext cx="3805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Conduction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3A31DA8-74E5-4678-82BB-1C014C252330}"/>
              </a:ext>
            </a:extLst>
          </p:cNvPr>
          <p:cNvCxnSpPr/>
          <p:nvPr/>
        </p:nvCxnSpPr>
        <p:spPr>
          <a:xfrm>
            <a:off x="731520" y="1950720"/>
            <a:ext cx="0" cy="1188720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9DD7784-093A-471D-B1E9-4F5BB03EA417}"/>
              </a:ext>
            </a:extLst>
          </p:cNvPr>
          <p:cNvSpPr txBox="1"/>
          <p:nvPr/>
        </p:nvSpPr>
        <p:spPr>
          <a:xfrm rot="16200000">
            <a:off x="-1479938" y="2140339"/>
            <a:ext cx="3667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(small) expansion as vibrating particles move further apart</a:t>
            </a: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1A2F41B1-8240-4A82-AA40-0C1133D7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284" y="2595469"/>
            <a:ext cx="3108961" cy="2216928"/>
          </a:xfrm>
          <a:prstGeom prst="cloudCallout">
            <a:avLst>
              <a:gd name="adj1" fmla="val 43814"/>
              <a:gd name="adj2" fmla="val -7370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materials are good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bad conductors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26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9E1C8DE-1746-4921-8CC8-D081CDC40D99}"/>
              </a:ext>
            </a:extLst>
          </p:cNvPr>
          <p:cNvCxnSpPr>
            <a:cxnSpLocks/>
          </p:cNvCxnSpPr>
          <p:nvPr/>
        </p:nvCxnSpPr>
        <p:spPr>
          <a:xfrm>
            <a:off x="1051682" y="697516"/>
            <a:ext cx="0" cy="2894965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713057C-D31C-45CB-B7B6-059F408D76C9}"/>
              </a:ext>
            </a:extLst>
          </p:cNvPr>
          <p:cNvSpPr txBox="1"/>
          <p:nvPr/>
        </p:nvSpPr>
        <p:spPr>
          <a:xfrm rot="16200000">
            <a:off x="-1293686" y="1606390"/>
            <a:ext cx="3667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Better thermal conductors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8F6DC7-471A-4F44-810B-1727069878F2}"/>
              </a:ext>
            </a:extLst>
          </p:cNvPr>
          <p:cNvSpPr txBox="1"/>
          <p:nvPr/>
        </p:nvSpPr>
        <p:spPr>
          <a:xfrm>
            <a:off x="1176500" y="1045312"/>
            <a:ext cx="67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Metals (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copper)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Non-metal solids (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wood, plastics)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2C5949-FE03-45AA-87C4-8E769849EC71}"/>
              </a:ext>
            </a:extLst>
          </p:cNvPr>
          <p:cNvCxnSpPr>
            <a:cxnSpLocks/>
          </p:cNvCxnSpPr>
          <p:nvPr/>
        </p:nvCxnSpPr>
        <p:spPr>
          <a:xfrm flipV="1">
            <a:off x="7818413" y="756147"/>
            <a:ext cx="0" cy="2836334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42E947F-0802-4878-B17B-5F6B7A05872D}"/>
              </a:ext>
            </a:extLst>
          </p:cNvPr>
          <p:cNvSpPr txBox="1"/>
          <p:nvPr/>
        </p:nvSpPr>
        <p:spPr>
          <a:xfrm rot="5400000">
            <a:off x="6685113" y="1635705"/>
            <a:ext cx="3667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Better thermal __________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7072C5-3C24-4064-A806-572BF53AA223}"/>
              </a:ext>
            </a:extLst>
          </p:cNvPr>
          <p:cNvCxnSpPr>
            <a:cxnSpLocks/>
          </p:cNvCxnSpPr>
          <p:nvPr/>
        </p:nvCxnSpPr>
        <p:spPr>
          <a:xfrm>
            <a:off x="2570480" y="2895067"/>
            <a:ext cx="1002491" cy="132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74D02D-185A-4EB0-BD0D-56D6198E36BC}"/>
              </a:ext>
            </a:extLst>
          </p:cNvPr>
          <p:cNvSpPr/>
          <p:nvPr/>
        </p:nvSpPr>
        <p:spPr>
          <a:xfrm>
            <a:off x="3572971" y="2735292"/>
            <a:ext cx="3926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 far apart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AFFD354A-8CB5-4B3B-A14E-6AB72402A022}"/>
              </a:ext>
            </a:extLst>
          </p:cNvPr>
          <p:cNvSpPr/>
          <p:nvPr/>
        </p:nvSpPr>
        <p:spPr>
          <a:xfrm rot="16805579">
            <a:off x="5056679" y="-641025"/>
            <a:ext cx="330560" cy="3640511"/>
          </a:xfrm>
          <a:prstGeom prst="rightBrace">
            <a:avLst>
              <a:gd name="adj1" fmla="val 4004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6E04B7-A819-4567-9EA1-CF253C301EEA}"/>
              </a:ext>
            </a:extLst>
          </p:cNvPr>
          <p:cNvSpPr/>
          <p:nvPr/>
        </p:nvSpPr>
        <p:spPr>
          <a:xfrm>
            <a:off x="2984948" y="365180"/>
            <a:ext cx="5107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 close together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A2192F-A1B6-4D3E-BF48-0FD32BD8D9A9}"/>
              </a:ext>
            </a:extLst>
          </p:cNvPr>
          <p:cNvSpPr/>
          <p:nvPr/>
        </p:nvSpPr>
        <p:spPr>
          <a:xfrm rot="5400000">
            <a:off x="7363196" y="1912704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insulators</a:t>
            </a:r>
            <a:endParaRPr lang="en-GB" dirty="0"/>
          </a:p>
        </p:txBody>
      </p:sp>
      <p:sp>
        <p:nvSpPr>
          <p:cNvPr id="19" name="AutoShape 20">
            <a:extLst>
              <a:ext uri="{FF2B5EF4-FFF2-40B4-BE49-F238E27FC236}">
                <a16:creationId xmlns:a16="http://schemas.microsoft.com/office/drawing/2014/main" id="{B58DDD85-9D65-481F-A8CE-487034F54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96" y="3767742"/>
            <a:ext cx="6405837" cy="907344"/>
          </a:xfrm>
          <a:prstGeom prst="roundRect">
            <a:avLst>
              <a:gd name="adj" fmla="val 9611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5600" marR="0" lvl="0" indent="-355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!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Copy &amp; complete, adding why solids are good conductors and gases poor conductors.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BFEC47-3982-4AC0-89C2-939592098863}"/>
              </a:ext>
            </a:extLst>
          </p:cNvPr>
          <p:cNvSpPr txBox="1"/>
          <p:nvPr/>
        </p:nvSpPr>
        <p:spPr>
          <a:xfrm>
            <a:off x="98854" y="105032"/>
            <a:ext cx="3805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0E8A780-A968-4B68-B94F-D856CE5EC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4" y="960522"/>
            <a:ext cx="2270861" cy="3627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C956E8-8547-46B6-B218-0649C5735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03" t="19643" r="57056" b="33544"/>
          <a:stretch/>
        </p:blipFill>
        <p:spPr>
          <a:xfrm>
            <a:off x="3390001" y="877909"/>
            <a:ext cx="5394587" cy="36274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99E954-97B4-46FA-AADF-DC3E9F9F7757}"/>
              </a:ext>
            </a:extLst>
          </p:cNvPr>
          <p:cNvSpPr/>
          <p:nvPr/>
        </p:nvSpPr>
        <p:spPr>
          <a:xfrm>
            <a:off x="1362517" y="2325362"/>
            <a:ext cx="357281" cy="1096068"/>
          </a:xfrm>
          <a:prstGeom prst="rect">
            <a:avLst/>
          </a:prstGeom>
          <a:solidFill>
            <a:srgbClr val="E8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20BAF1-3E59-40A7-B8A2-2C549407AE61}"/>
              </a:ext>
            </a:extLst>
          </p:cNvPr>
          <p:cNvSpPr/>
          <p:nvPr/>
        </p:nvSpPr>
        <p:spPr>
          <a:xfrm>
            <a:off x="1183876" y="1839809"/>
            <a:ext cx="765426" cy="485553"/>
          </a:xfrm>
          <a:prstGeom prst="rect">
            <a:avLst/>
          </a:prstGeom>
          <a:solidFill>
            <a:srgbClr val="E8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E2B855-8814-4E50-8067-74974FA4E7DA}"/>
              </a:ext>
            </a:extLst>
          </p:cNvPr>
          <p:cNvSpPr/>
          <p:nvPr/>
        </p:nvSpPr>
        <p:spPr>
          <a:xfrm>
            <a:off x="1982033" y="1839808"/>
            <a:ext cx="357281" cy="1581621"/>
          </a:xfrm>
          <a:prstGeom prst="rect">
            <a:avLst/>
          </a:prstGeom>
          <a:solidFill>
            <a:srgbClr val="E8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37FD6E-60AE-47AA-8834-00BE6F0D83E8}"/>
              </a:ext>
            </a:extLst>
          </p:cNvPr>
          <p:cNvSpPr/>
          <p:nvPr/>
        </p:nvSpPr>
        <p:spPr>
          <a:xfrm>
            <a:off x="810230" y="1875060"/>
            <a:ext cx="357281" cy="1581621"/>
          </a:xfrm>
          <a:prstGeom prst="rect">
            <a:avLst/>
          </a:prstGeom>
          <a:solidFill>
            <a:srgbClr val="E8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utoShape 20">
            <a:extLst>
              <a:ext uri="{FF2B5EF4-FFF2-40B4-BE49-F238E27FC236}">
                <a16:creationId xmlns:a16="http://schemas.microsoft.com/office/drawing/2014/main" id="{B2A708A0-1654-4DAE-974A-83E20A193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176" y="118133"/>
            <a:ext cx="5982969" cy="810815"/>
          </a:xfrm>
          <a:prstGeom prst="roundRect">
            <a:avLst>
              <a:gd name="adj" fmla="val 9611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!"/>
              <a:defRPr/>
            </a:pPr>
            <a:r>
              <a:rPr lang="en-GB" sz="20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 Add arrows to the beaker and complete the arrows in the room to show the convection currents.</a:t>
            </a:r>
            <a:endParaRPr lang="en-GB" sz="20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6632F789-FED5-4299-ACA0-81DBFAC2A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59" y="548640"/>
            <a:ext cx="3108961" cy="2216928"/>
          </a:xfrm>
          <a:prstGeom prst="cloudCallout">
            <a:avLst>
              <a:gd name="adj1" fmla="val -65561"/>
              <a:gd name="adj2" fmla="val 5819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do warm fluids rise and cold fluids sink?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CC20EDBC-0FF6-4C03-A5B1-1E2A51347B1F}"/>
              </a:ext>
            </a:extLst>
          </p:cNvPr>
          <p:cNvSpPr/>
          <p:nvPr/>
        </p:nvSpPr>
        <p:spPr>
          <a:xfrm rot="2373580">
            <a:off x="7447279" y="1493520"/>
            <a:ext cx="365760" cy="182880"/>
          </a:xfrm>
          <a:prstGeom prst="leftArrow">
            <a:avLst/>
          </a:prstGeom>
          <a:solidFill>
            <a:srgbClr val="F52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E7334150-170F-4A1B-961D-24E505D2C8DD}"/>
              </a:ext>
            </a:extLst>
          </p:cNvPr>
          <p:cNvSpPr/>
          <p:nvPr/>
        </p:nvSpPr>
        <p:spPr>
          <a:xfrm>
            <a:off x="6471918" y="1320800"/>
            <a:ext cx="365760" cy="182880"/>
          </a:xfrm>
          <a:prstGeom prst="leftArrow">
            <a:avLst/>
          </a:prstGeom>
          <a:solidFill>
            <a:srgbClr val="F52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8753FFD3-35A7-4711-87C6-8C818B47987D}"/>
              </a:ext>
            </a:extLst>
          </p:cNvPr>
          <p:cNvSpPr/>
          <p:nvPr/>
        </p:nvSpPr>
        <p:spPr>
          <a:xfrm>
            <a:off x="5902958" y="1330960"/>
            <a:ext cx="365760" cy="182880"/>
          </a:xfrm>
          <a:prstGeom prst="leftArrow">
            <a:avLst/>
          </a:prstGeom>
          <a:solidFill>
            <a:srgbClr val="F5281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24878A57-F6C8-4F3E-A499-DC7C5626CF75}"/>
              </a:ext>
            </a:extLst>
          </p:cNvPr>
          <p:cNvSpPr/>
          <p:nvPr/>
        </p:nvSpPr>
        <p:spPr>
          <a:xfrm rot="18055813">
            <a:off x="5415278" y="1625600"/>
            <a:ext cx="365760" cy="182880"/>
          </a:xfrm>
          <a:prstGeom prst="leftArrow">
            <a:avLst/>
          </a:prstGeom>
          <a:solidFill>
            <a:srgbClr val="F9B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55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0" grpId="0" animBg="1"/>
      <p:bldP spid="2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BFEC47-3982-4AC0-89C2-939592098863}"/>
              </a:ext>
            </a:extLst>
          </p:cNvPr>
          <p:cNvSpPr txBox="1"/>
          <p:nvPr/>
        </p:nvSpPr>
        <p:spPr>
          <a:xfrm>
            <a:off x="98854" y="105032"/>
            <a:ext cx="3805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Convection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0E8A780-A968-4B68-B94F-D856CE5EC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4" y="960522"/>
            <a:ext cx="2270861" cy="3627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C956E8-8547-46B6-B218-0649C5735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03" t="19643" r="57056" b="33544"/>
          <a:stretch/>
        </p:blipFill>
        <p:spPr>
          <a:xfrm>
            <a:off x="3390001" y="877909"/>
            <a:ext cx="5394587" cy="36274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99E954-97B4-46FA-AADF-DC3E9F9F7757}"/>
              </a:ext>
            </a:extLst>
          </p:cNvPr>
          <p:cNvSpPr/>
          <p:nvPr/>
        </p:nvSpPr>
        <p:spPr>
          <a:xfrm>
            <a:off x="1362517" y="2325362"/>
            <a:ext cx="357281" cy="1096068"/>
          </a:xfrm>
          <a:prstGeom prst="rect">
            <a:avLst/>
          </a:prstGeom>
          <a:solidFill>
            <a:srgbClr val="E8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20BAF1-3E59-40A7-B8A2-2C549407AE61}"/>
              </a:ext>
            </a:extLst>
          </p:cNvPr>
          <p:cNvSpPr/>
          <p:nvPr/>
        </p:nvSpPr>
        <p:spPr>
          <a:xfrm>
            <a:off x="1183876" y="1839809"/>
            <a:ext cx="765426" cy="485553"/>
          </a:xfrm>
          <a:prstGeom prst="rect">
            <a:avLst/>
          </a:prstGeom>
          <a:solidFill>
            <a:srgbClr val="E8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E2B855-8814-4E50-8067-74974FA4E7DA}"/>
              </a:ext>
            </a:extLst>
          </p:cNvPr>
          <p:cNvSpPr/>
          <p:nvPr/>
        </p:nvSpPr>
        <p:spPr>
          <a:xfrm>
            <a:off x="1982033" y="1839808"/>
            <a:ext cx="357281" cy="1581621"/>
          </a:xfrm>
          <a:prstGeom prst="rect">
            <a:avLst/>
          </a:prstGeom>
          <a:solidFill>
            <a:srgbClr val="E8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37FD6E-60AE-47AA-8834-00BE6F0D83E8}"/>
              </a:ext>
            </a:extLst>
          </p:cNvPr>
          <p:cNvSpPr/>
          <p:nvPr/>
        </p:nvSpPr>
        <p:spPr>
          <a:xfrm>
            <a:off x="810230" y="1875060"/>
            <a:ext cx="357281" cy="1581621"/>
          </a:xfrm>
          <a:prstGeom prst="rect">
            <a:avLst/>
          </a:prstGeom>
          <a:solidFill>
            <a:srgbClr val="E8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utoShape 20">
            <a:extLst>
              <a:ext uri="{FF2B5EF4-FFF2-40B4-BE49-F238E27FC236}">
                <a16:creationId xmlns:a16="http://schemas.microsoft.com/office/drawing/2014/main" id="{B2A708A0-1654-4DAE-974A-83E20A193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176" y="118133"/>
            <a:ext cx="5982969" cy="810815"/>
          </a:xfrm>
          <a:prstGeom prst="roundRect">
            <a:avLst>
              <a:gd name="adj" fmla="val 9611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!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 Add arrows to the beaker and complete the arrows in the room to show the convection currents.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CA4CCE-7407-45AE-B570-9F735C0532F6}"/>
              </a:ext>
            </a:extLst>
          </p:cNvPr>
          <p:cNvSpPr txBox="1"/>
          <p:nvPr/>
        </p:nvSpPr>
        <p:spPr>
          <a:xfrm>
            <a:off x="5232400" y="3952239"/>
            <a:ext cx="280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convection current</a:t>
            </a:r>
          </a:p>
        </p:txBody>
      </p:sp>
    </p:spTree>
    <p:extLst>
      <p:ext uri="{BB962C8B-B14F-4D97-AF65-F5344CB8AC3E}">
        <p14:creationId xmlns:p14="http://schemas.microsoft.com/office/powerpoint/2010/main" val="16138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AB5BDC-2DDE-469D-B3ED-653BC73B1047}"/>
              </a:ext>
            </a:extLst>
          </p:cNvPr>
          <p:cNvSpPr txBox="1"/>
          <p:nvPr/>
        </p:nvSpPr>
        <p:spPr>
          <a:xfrm>
            <a:off x="0" y="843280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When heated, the particles vibrate 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more / less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 they spread out and the fluid expands.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warmer fluid is now 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more / less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dense than the fluid around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 it 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floats upwards / sinks downwards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4151B-7BB2-4ADB-91C5-579620E80D95}"/>
              </a:ext>
            </a:extLst>
          </p:cNvPr>
          <p:cNvSpPr txBox="1"/>
          <p:nvPr/>
        </p:nvSpPr>
        <p:spPr>
          <a:xfrm>
            <a:off x="132080" y="16256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do warmer fluids rise and colder fluids sink?</a:t>
            </a:r>
          </a:p>
        </p:txBody>
      </p:sp>
      <p:sp>
        <p:nvSpPr>
          <p:cNvPr id="4" name="AutoShape 20">
            <a:extLst>
              <a:ext uri="{FF2B5EF4-FFF2-40B4-BE49-F238E27FC236}">
                <a16:creationId xmlns:a16="http://schemas.microsoft.com/office/drawing/2014/main" id="{8F9238A9-83A4-4CF8-BF7E-BB6B663CE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89" y="3224252"/>
            <a:ext cx="8951411" cy="1337588"/>
          </a:xfrm>
          <a:prstGeom prst="roundRect">
            <a:avLst>
              <a:gd name="adj" fmla="val 9611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7675" indent="-447675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Choose the correct underlined word or phrase to complete the explanation.</a:t>
            </a:r>
          </a:p>
          <a:p>
            <a:pPr marL="447675" indent="-447675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Change just a few words to explain why colder fluids sink.</a:t>
            </a:r>
          </a:p>
          <a:p>
            <a:pPr marL="447675" indent="-447675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5-Point Star 42">
            <a:extLst>
              <a:ext uri="{FF2B5EF4-FFF2-40B4-BE49-F238E27FC236}">
                <a16:creationId xmlns:a16="http://schemas.microsoft.com/office/drawing/2014/main" id="{20AE0A68-9BFF-49BD-8EF5-3F91ECB2C519}"/>
              </a:ext>
            </a:extLst>
          </p:cNvPr>
          <p:cNvSpPr/>
          <p:nvPr/>
        </p:nvSpPr>
        <p:spPr>
          <a:xfrm>
            <a:off x="262989" y="4042318"/>
            <a:ext cx="287214" cy="28107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756458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AB5BDC-2DDE-469D-B3ED-653BC73B1047}"/>
              </a:ext>
            </a:extLst>
          </p:cNvPr>
          <p:cNvSpPr txBox="1"/>
          <p:nvPr/>
        </p:nvSpPr>
        <p:spPr>
          <a:xfrm>
            <a:off x="0" y="843280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heated, the particles vibrate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</a:t>
            </a:r>
            <a:r>
              <a:rPr kumimoji="0" lang="en-GB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they spread out and the fluid expands.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warmer fluid is now 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dense than the fluid around it.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it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floats upwards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4151B-7BB2-4ADB-91C5-579620E80D95}"/>
              </a:ext>
            </a:extLst>
          </p:cNvPr>
          <p:cNvSpPr txBox="1"/>
          <p:nvPr/>
        </p:nvSpPr>
        <p:spPr>
          <a:xfrm>
            <a:off x="132080" y="16256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do warmer fluids rise and colder fluids sink?</a:t>
            </a:r>
          </a:p>
        </p:txBody>
      </p:sp>
      <p:sp>
        <p:nvSpPr>
          <p:cNvPr id="4" name="AutoShape 20">
            <a:extLst>
              <a:ext uri="{FF2B5EF4-FFF2-40B4-BE49-F238E27FC236}">
                <a16:creationId xmlns:a16="http://schemas.microsoft.com/office/drawing/2014/main" id="{8CC84E63-148B-4700-9568-827D64C63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89" y="3224252"/>
            <a:ext cx="7935411" cy="575588"/>
          </a:xfrm>
          <a:prstGeom prst="roundRect">
            <a:avLst>
              <a:gd name="adj" fmla="val 9611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7675" indent="-447675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Change just a few words to explain why colder fluids sink.</a:t>
            </a:r>
          </a:p>
          <a:p>
            <a:pPr marL="447675" indent="-447675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5-Point Star 42">
            <a:extLst>
              <a:ext uri="{FF2B5EF4-FFF2-40B4-BE49-F238E27FC236}">
                <a16:creationId xmlns:a16="http://schemas.microsoft.com/office/drawing/2014/main" id="{546049C1-120B-4193-99FA-3AF1B3BAFAE4}"/>
              </a:ext>
            </a:extLst>
          </p:cNvPr>
          <p:cNvSpPr/>
          <p:nvPr/>
        </p:nvSpPr>
        <p:spPr>
          <a:xfrm>
            <a:off x="262989" y="3331118"/>
            <a:ext cx="287214" cy="28107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24083-334A-4232-AC1B-BCCBBD3661F8}"/>
              </a:ext>
            </a:extLst>
          </p:cNvPr>
          <p:cNvSpPr txBox="1"/>
          <p:nvPr/>
        </p:nvSpPr>
        <p:spPr>
          <a:xfrm>
            <a:off x="1391920" y="876269"/>
            <a:ext cx="13208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800" b="1" u="sng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cooled</a:t>
            </a:r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5F26B-20B9-486C-8111-DAB3E323DA70}"/>
              </a:ext>
            </a:extLst>
          </p:cNvPr>
          <p:cNvSpPr txBox="1"/>
          <p:nvPr/>
        </p:nvSpPr>
        <p:spPr>
          <a:xfrm>
            <a:off x="5811520" y="876269"/>
            <a:ext cx="9652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3C5B12-51E7-49D0-970F-2CE95263367B}"/>
              </a:ext>
            </a:extLst>
          </p:cNvPr>
          <p:cNvSpPr txBox="1"/>
          <p:nvPr/>
        </p:nvSpPr>
        <p:spPr>
          <a:xfrm>
            <a:off x="4201160" y="1751220"/>
            <a:ext cx="9652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D99E52-0DBF-4C9F-B400-BDCD515D27F9}"/>
              </a:ext>
            </a:extLst>
          </p:cNvPr>
          <p:cNvSpPr txBox="1"/>
          <p:nvPr/>
        </p:nvSpPr>
        <p:spPr>
          <a:xfrm>
            <a:off x="1028700" y="1751219"/>
            <a:ext cx="13208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E9984-294A-4B7F-A42E-DA3B18DDEFB7}"/>
              </a:ext>
            </a:extLst>
          </p:cNvPr>
          <p:cNvSpPr txBox="1"/>
          <p:nvPr/>
        </p:nvSpPr>
        <p:spPr>
          <a:xfrm>
            <a:off x="1137920" y="2588040"/>
            <a:ext cx="3149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sinks downwards</a:t>
            </a:r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4320C-AF6D-40F0-A322-ED0990097686}"/>
              </a:ext>
            </a:extLst>
          </p:cNvPr>
          <p:cNvSpPr txBox="1"/>
          <p:nvPr/>
        </p:nvSpPr>
        <p:spPr>
          <a:xfrm>
            <a:off x="334109" y="1301267"/>
            <a:ext cx="178816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800" b="1" u="sng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closer</a:t>
            </a:r>
            <a:endParaRPr lang="en-GB" sz="28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DB8215-B5A9-45AD-86A7-F5285F13DB95}"/>
              </a:ext>
            </a:extLst>
          </p:cNvPr>
          <p:cNvSpPr txBox="1"/>
          <p:nvPr/>
        </p:nvSpPr>
        <p:spPr>
          <a:xfrm>
            <a:off x="4201160" y="1320332"/>
            <a:ext cx="178816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800" b="1" u="sng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64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BC4BF-6A49-414C-A1A4-F4DC2E97C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14758" cy="5143500"/>
          </a:xfrm>
          <a:prstGeom prst="rect">
            <a:avLst/>
          </a:prstGeom>
        </p:spPr>
      </p:pic>
      <p:sp>
        <p:nvSpPr>
          <p:cNvPr id="6" name="AutoShape 20">
            <a:extLst>
              <a:ext uri="{FF2B5EF4-FFF2-40B4-BE49-F238E27FC236}">
                <a16:creationId xmlns:a16="http://schemas.microsoft.com/office/drawing/2014/main" id="{D25DC6D7-E8F1-40E2-B79C-81B6807A9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155" y="90828"/>
            <a:ext cx="5373013" cy="1712572"/>
          </a:xfrm>
          <a:prstGeom prst="roundRect">
            <a:avLst>
              <a:gd name="adj" fmla="val 9611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Answer the questions on the sheet.</a:t>
            </a:r>
          </a:p>
          <a:p>
            <a:pPr marL="355600" indent="-35560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OR answer the questions on the more challenging sheet in your book (next slide).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5-Point Star 42">
            <a:extLst>
              <a:ext uri="{FF2B5EF4-FFF2-40B4-BE49-F238E27FC236}">
                <a16:creationId xmlns:a16="http://schemas.microsoft.com/office/drawing/2014/main" id="{6385DBFD-162B-4DE5-8195-725693029C6C}"/>
              </a:ext>
            </a:extLst>
          </p:cNvPr>
          <p:cNvSpPr/>
          <p:nvPr/>
        </p:nvSpPr>
        <p:spPr>
          <a:xfrm>
            <a:off x="3857089" y="577979"/>
            <a:ext cx="287214" cy="28107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783957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FDA1A-395A-4A4A-A837-D457CAA30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65"/>
          <a:stretch/>
        </p:blipFill>
        <p:spPr>
          <a:xfrm>
            <a:off x="1" y="1"/>
            <a:ext cx="4572000" cy="2400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CB9AE-C963-47E1-B3A2-538F782739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5"/>
          <a:stretch/>
        </p:blipFill>
        <p:spPr>
          <a:xfrm>
            <a:off x="4571999" y="145226"/>
            <a:ext cx="4572000" cy="20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05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F6201-2430-46AE-B70D-479BCC97F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46025" cy="5143500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C24064B1-BB91-4739-B674-1D4D9DD04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155" y="90828"/>
            <a:ext cx="5373013" cy="2480922"/>
          </a:xfrm>
          <a:prstGeom prst="roundRect">
            <a:avLst>
              <a:gd name="adj" fmla="val 9611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5600" indent="-35560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(More challenging worksheet)</a:t>
            </a:r>
          </a:p>
          <a:p>
            <a:pPr marL="342900" indent="-342900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For each question, first decide &amp; write on the sheet is happening: radiation, conduction or convection.</a:t>
            </a:r>
          </a:p>
          <a:p>
            <a:pPr marL="342900" indent="-342900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Answer the question in full in your book.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2A0C3-B7F4-43D2-8421-7CDE2855653C}"/>
              </a:ext>
            </a:extLst>
          </p:cNvPr>
          <p:cNvSpPr txBox="1"/>
          <p:nvPr/>
        </p:nvSpPr>
        <p:spPr>
          <a:xfrm>
            <a:off x="1587844" y="883509"/>
            <a:ext cx="10997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D847C-0930-486F-8AFA-E94D1E576A93}"/>
              </a:ext>
            </a:extLst>
          </p:cNvPr>
          <p:cNvSpPr txBox="1"/>
          <p:nvPr/>
        </p:nvSpPr>
        <p:spPr>
          <a:xfrm>
            <a:off x="1587843" y="1047668"/>
            <a:ext cx="10997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C4DA4-3CAA-4CC6-9415-8FBE7743CA62}"/>
              </a:ext>
            </a:extLst>
          </p:cNvPr>
          <p:cNvSpPr txBox="1"/>
          <p:nvPr/>
        </p:nvSpPr>
        <p:spPr>
          <a:xfrm>
            <a:off x="1140941" y="1511909"/>
            <a:ext cx="10997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6E30F8-A483-424C-BAA8-938B69A2EA9E}"/>
              </a:ext>
            </a:extLst>
          </p:cNvPr>
          <p:cNvSpPr txBox="1"/>
          <p:nvPr/>
        </p:nvSpPr>
        <p:spPr>
          <a:xfrm>
            <a:off x="312684" y="2260921"/>
            <a:ext cx="25503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conduction &amp; convection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080E3-37A3-491B-9BEB-507149B52D91}"/>
              </a:ext>
            </a:extLst>
          </p:cNvPr>
          <p:cNvSpPr txBox="1"/>
          <p:nvPr/>
        </p:nvSpPr>
        <p:spPr>
          <a:xfrm>
            <a:off x="677561" y="2882579"/>
            <a:ext cx="10997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79D834-A419-4426-A371-5826DBF3428C}"/>
              </a:ext>
            </a:extLst>
          </p:cNvPr>
          <p:cNvSpPr txBox="1"/>
          <p:nvPr/>
        </p:nvSpPr>
        <p:spPr>
          <a:xfrm>
            <a:off x="1227436" y="3495669"/>
            <a:ext cx="10997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575B-2F34-486E-9B98-17019C10F6E8}"/>
              </a:ext>
            </a:extLst>
          </p:cNvPr>
          <p:cNvSpPr txBox="1"/>
          <p:nvPr/>
        </p:nvSpPr>
        <p:spPr>
          <a:xfrm>
            <a:off x="1252149" y="3792345"/>
            <a:ext cx="10997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5F7597-CF10-40D9-8465-7142B4DD1D94}"/>
              </a:ext>
            </a:extLst>
          </p:cNvPr>
          <p:cNvSpPr txBox="1"/>
          <p:nvPr/>
        </p:nvSpPr>
        <p:spPr>
          <a:xfrm>
            <a:off x="677560" y="4104012"/>
            <a:ext cx="10997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</a:p>
        </p:txBody>
      </p:sp>
    </p:spTree>
    <p:extLst>
      <p:ext uri="{BB962C8B-B14F-4D97-AF65-F5344CB8AC3E}">
        <p14:creationId xmlns:p14="http://schemas.microsoft.com/office/powerpoint/2010/main" val="372306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63E0E871-4451-4838-A647-4E994E02A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B57F1A4A-BB05-4191-8A2A-89263D37E6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4235" y="1357313"/>
            <a:ext cx="6155531" cy="2321719"/>
          </a:xfrm>
        </p:spPr>
        <p:txBody>
          <a:bodyPr/>
          <a:lstStyle/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Recall that heat can be transferred by conduction, radiation and convection.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Recall examples of common thermal conductors and insulators.</a:t>
            </a:r>
            <a:endParaRPr lang="en-GB" altLang="en-US" sz="2100" dirty="0">
              <a:solidFill>
                <a:srgbClr val="934C74"/>
              </a:solidFill>
              <a:latin typeface="Arial" panose="020B0604020202020204" pitchFamily="34" charset="0"/>
            </a:endParaRP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Identify the heat transfer processes in a given situation.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F57FE5E7-CE8F-4793-A0EC-E81BD40468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5E4CE2-F4B4-4D35-91F4-A8EBA419B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78302"/>
            <a:ext cx="4572000" cy="1357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75D05D-FB4C-4643-8768-5EC36D463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7"/>
          <a:stretch/>
        </p:blipFill>
        <p:spPr>
          <a:xfrm>
            <a:off x="0" y="1"/>
            <a:ext cx="4572000" cy="400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A4E3AB-0EC1-42EE-B502-26BE5E52143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9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31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5">
            <a:extLst>
              <a:ext uri="{FF2B5EF4-FFF2-40B4-BE49-F238E27FC236}">
                <a16:creationId xmlns:a16="http://schemas.microsoft.com/office/drawing/2014/main" id="{4CDAEFD4-7960-40F1-95E9-87E5DBB482B1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D4EAB88B-D4DE-49E8-8531-01606139A7B0}"/>
              </a:ext>
            </a:extLst>
          </p:cNvPr>
          <p:cNvSpPr txBox="1">
            <a:spLocks/>
          </p:cNvSpPr>
          <p:nvPr/>
        </p:nvSpPr>
        <p:spPr bwMode="auto">
          <a:xfrm>
            <a:off x="363338" y="1924050"/>
            <a:ext cx="7448353" cy="253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09638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7625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2561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0" fontAlgn="base" hangingPunct="0">
              <a:spcBef>
                <a:spcPct val="4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1800" dirty="0">
                <a:solidFill>
                  <a:srgbClr val="000000"/>
                </a:solidFill>
              </a:rPr>
              <a:t>A solid transfers energy by heating.</a:t>
            </a:r>
          </a:p>
          <a:p>
            <a:pPr marL="342900" indent="-342900" eaLnBrk="0" fontAlgn="base" hangingPunct="0">
              <a:spcBef>
                <a:spcPct val="4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1800" dirty="0">
                <a:solidFill>
                  <a:srgbClr val="000000"/>
                </a:solidFill>
              </a:rPr>
              <a:t>Energy is transferred in liquids by convection.</a:t>
            </a:r>
          </a:p>
          <a:p>
            <a:pPr marL="342900" indent="-342900" eaLnBrk="0" fontAlgn="base" hangingPunct="0">
              <a:spcBef>
                <a:spcPct val="4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1800" dirty="0">
                <a:solidFill>
                  <a:srgbClr val="000000"/>
                </a:solidFill>
              </a:rPr>
              <a:t>Infrared radiation transfers energy through space.</a:t>
            </a:r>
          </a:p>
          <a:p>
            <a:pPr marL="342900" indent="-342900" eaLnBrk="0" fontAlgn="base" hangingPunct="0">
              <a:spcBef>
                <a:spcPct val="4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1800" dirty="0">
                <a:solidFill>
                  <a:srgbClr val="000000"/>
                </a:solidFill>
              </a:rPr>
              <a:t>Evaporation has a cooling effect.</a:t>
            </a:r>
          </a:p>
          <a:p>
            <a:pPr marL="342900" indent="-342900" eaLnBrk="0" fontAlgn="base" hangingPunct="0">
              <a:spcBef>
                <a:spcPct val="4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1800" dirty="0">
                <a:solidFill>
                  <a:srgbClr val="000000"/>
                </a:solidFill>
              </a:rPr>
              <a:t>All objects emit infrared radiation.</a:t>
            </a:r>
          </a:p>
          <a:p>
            <a:pPr marL="342900" indent="-342900" eaLnBrk="0" fontAlgn="base" hangingPunct="0">
              <a:spcBef>
                <a:spcPct val="4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1800" dirty="0">
                <a:solidFill>
                  <a:srgbClr val="000000"/>
                </a:solidFill>
              </a:rPr>
              <a:t>Black objects are good emitters of infrared radiation.</a:t>
            </a:r>
          </a:p>
        </p:txBody>
      </p:sp>
      <p:sp>
        <p:nvSpPr>
          <p:cNvPr id="108554" name="Title 9">
            <a:extLst>
              <a:ext uri="{FF2B5EF4-FFF2-40B4-BE49-F238E27FC236}">
                <a16:creationId xmlns:a16="http://schemas.microsoft.com/office/drawing/2014/main" id="{43088F61-128A-4A2E-AD3E-FF51181239E3}"/>
              </a:ext>
            </a:extLst>
          </p:cNvPr>
          <p:cNvSpPr>
            <a:spLocks/>
          </p:cNvSpPr>
          <p:nvPr/>
        </p:nvSpPr>
        <p:spPr bwMode="auto">
          <a:xfrm>
            <a:off x="1656160" y="573881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700">
                <a:cs typeface="Arial" panose="020B0604020202020204" pitchFamily="34" charset="0"/>
              </a:rPr>
              <a:t>Extending sentences</a:t>
            </a:r>
          </a:p>
        </p:txBody>
      </p:sp>
      <p:sp>
        <p:nvSpPr>
          <p:cNvPr id="6" name="AutoShape 20">
            <a:extLst>
              <a:ext uri="{FF2B5EF4-FFF2-40B4-BE49-F238E27FC236}">
                <a16:creationId xmlns:a16="http://schemas.microsoft.com/office/drawing/2014/main" id="{20DAE0D7-6231-4BF5-98F2-DA475678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9" y="1080492"/>
            <a:ext cx="8240211" cy="810815"/>
          </a:xfrm>
          <a:prstGeom prst="roundRect">
            <a:avLst>
              <a:gd name="adj" fmla="val 1587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 Use what you have learned so far this lesson to extend these sentences.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5">
            <a:extLst>
              <a:ext uri="{FF2B5EF4-FFF2-40B4-BE49-F238E27FC236}">
                <a16:creationId xmlns:a16="http://schemas.microsoft.com/office/drawing/2014/main" id="{D964ABA0-0B5A-4A9B-975E-82117F4062C5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D327A0DB-A927-432A-B143-311546CE147C}"/>
              </a:ext>
            </a:extLst>
          </p:cNvPr>
          <p:cNvSpPr txBox="1">
            <a:spLocks/>
          </p:cNvSpPr>
          <p:nvPr/>
        </p:nvSpPr>
        <p:spPr bwMode="auto">
          <a:xfrm>
            <a:off x="0" y="625555"/>
            <a:ext cx="9144000" cy="253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1. A solid transfers energy by heating.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A solid, </a:t>
            </a:r>
            <a:r>
              <a:rPr lang="en-GB" altLang="en-US" sz="1800" dirty="0">
                <a:solidFill>
                  <a:srgbClr val="934C74"/>
                </a:solidFill>
              </a:rPr>
              <a:t>such as a metal,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en-GB" altLang="en-US" sz="1800" dirty="0">
                <a:solidFill>
                  <a:srgbClr val="000000"/>
                </a:solidFill>
              </a:rPr>
              <a:t>transfers energy by conduction.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A solid transfers energy </a:t>
            </a:r>
            <a:r>
              <a:rPr lang="en-GB" altLang="en-US" sz="1800" dirty="0">
                <a:solidFill>
                  <a:srgbClr val="934C74"/>
                </a:solidFill>
              </a:rPr>
              <a:t>by conduction, but energy is transferred through liquids and gases by convection.</a:t>
            </a:r>
            <a:endParaRPr lang="en-GB" altLang="en-US" sz="1800" dirty="0">
              <a:solidFill>
                <a:srgbClr val="000000"/>
              </a:solidFill>
            </a:endParaRP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51725A16-7E22-4E36-9436-93C3553A18EF}"/>
              </a:ext>
            </a:extLst>
          </p:cNvPr>
          <p:cNvSpPr txBox="1">
            <a:spLocks/>
          </p:cNvSpPr>
          <p:nvPr/>
        </p:nvSpPr>
        <p:spPr bwMode="auto">
          <a:xfrm>
            <a:off x="0" y="2402444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2. Energy is transferred in liquids by convection.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Energy is transferred in liquids </a:t>
            </a:r>
            <a:r>
              <a:rPr lang="en-GB" altLang="en-US" sz="1800" dirty="0">
                <a:solidFill>
                  <a:srgbClr val="934C74"/>
                </a:solidFill>
              </a:rPr>
              <a:t>and gases (fluids)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en-GB" altLang="en-US" sz="1800" dirty="0">
                <a:solidFill>
                  <a:srgbClr val="000000"/>
                </a:solidFill>
              </a:rPr>
              <a:t>by convection.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Energy is transferred in liquids </a:t>
            </a:r>
            <a:r>
              <a:rPr lang="en-GB" altLang="en-US" sz="1800" dirty="0">
                <a:solidFill>
                  <a:srgbClr val="934C74"/>
                </a:solidFill>
              </a:rPr>
              <a:t>by warmer liquid rising, due to its lower density, and colder liquid sinking, due to its higher density.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5">
            <a:extLst>
              <a:ext uri="{FF2B5EF4-FFF2-40B4-BE49-F238E27FC236}">
                <a16:creationId xmlns:a16="http://schemas.microsoft.com/office/drawing/2014/main" id="{26C4E98D-A66C-44A4-A4DF-9241159774D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F3CEF365-71B8-496E-81ED-62013311C29D}"/>
              </a:ext>
            </a:extLst>
          </p:cNvPr>
          <p:cNvSpPr txBox="1">
            <a:spLocks/>
          </p:cNvSpPr>
          <p:nvPr/>
        </p:nvSpPr>
        <p:spPr bwMode="auto">
          <a:xfrm>
            <a:off x="1" y="2301478"/>
            <a:ext cx="9143999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3.	Infrared radiation transfers energy through space.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Infrared radiation transfers energy through space, </a:t>
            </a:r>
            <a:r>
              <a:rPr lang="en-GB" altLang="en-US" sz="1800" dirty="0">
                <a:solidFill>
                  <a:srgbClr val="934C74"/>
                </a:solidFill>
              </a:rPr>
              <a:t>because although space is a vacuum, particles are not required for this method of energy transfer.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Infrared radiation </a:t>
            </a:r>
            <a:r>
              <a:rPr lang="en-GB" altLang="en-US" sz="1800" dirty="0">
                <a:solidFill>
                  <a:srgbClr val="934C74"/>
                </a:solidFill>
              </a:rPr>
              <a:t>does not require particles in the same way that conduction and convection do, so it is able to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en-GB" altLang="en-US" sz="1800" dirty="0">
                <a:solidFill>
                  <a:srgbClr val="000000"/>
                </a:solidFill>
              </a:rPr>
              <a:t>transfer energy through space.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11AD3C40-8B22-4AE1-A4A4-D9592272A679}"/>
              </a:ext>
            </a:extLst>
          </p:cNvPr>
          <p:cNvSpPr txBox="1">
            <a:spLocks/>
          </p:cNvSpPr>
          <p:nvPr/>
        </p:nvSpPr>
        <p:spPr bwMode="auto">
          <a:xfrm>
            <a:off x="-1" y="549657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2. Energy is transferred in liquids by convection.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Energy is transferred in liquids </a:t>
            </a:r>
            <a:r>
              <a:rPr lang="en-GB" altLang="en-US" sz="1800" dirty="0">
                <a:solidFill>
                  <a:srgbClr val="934C74"/>
                </a:solidFill>
              </a:rPr>
              <a:t>and gases (fluids)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en-GB" altLang="en-US" sz="1800" dirty="0">
                <a:solidFill>
                  <a:srgbClr val="000000"/>
                </a:solidFill>
              </a:rPr>
              <a:t>by convection.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Energy is transferred in liquids </a:t>
            </a:r>
            <a:r>
              <a:rPr lang="en-GB" altLang="en-US" sz="1800" dirty="0">
                <a:solidFill>
                  <a:srgbClr val="934C74"/>
                </a:solidFill>
              </a:rPr>
              <a:t>by warmer liquid rising, due to its lower density, and colder liquid sinking, due to its higher density.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5">
            <a:extLst>
              <a:ext uri="{FF2B5EF4-FFF2-40B4-BE49-F238E27FC236}">
                <a16:creationId xmlns:a16="http://schemas.microsoft.com/office/drawing/2014/main" id="{3A778BE2-C4AF-4C88-A9CE-F1BD86E13DE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0C2A5073-9EE3-4D5C-AA58-AF2C2EFEDB0D}"/>
              </a:ext>
            </a:extLst>
          </p:cNvPr>
          <p:cNvSpPr txBox="1">
            <a:spLocks/>
          </p:cNvSpPr>
          <p:nvPr/>
        </p:nvSpPr>
        <p:spPr bwMode="auto">
          <a:xfrm>
            <a:off x="1" y="2699172"/>
            <a:ext cx="9143999" cy="19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4.	 Evaporation has a cooling effect.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Evaporation </a:t>
            </a:r>
            <a:r>
              <a:rPr lang="en-GB" altLang="en-US" sz="1800" dirty="0">
                <a:solidFill>
                  <a:srgbClr val="934C74"/>
                </a:solidFill>
              </a:rPr>
              <a:t>means the most energetic particles change state and escape from the liquid, and this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en-GB" altLang="en-US" sz="1800" dirty="0">
                <a:solidFill>
                  <a:srgbClr val="000000"/>
                </a:solidFill>
              </a:rPr>
              <a:t>has a cooling effect.</a:t>
            </a:r>
            <a:endParaRPr lang="en-GB" altLang="en-US" sz="1800" dirty="0">
              <a:solidFill>
                <a:srgbClr val="934C74"/>
              </a:solidFill>
            </a:endParaRP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Evaporation has a cooling effect</a:t>
            </a:r>
            <a:r>
              <a:rPr lang="en-GB" altLang="en-US" sz="1800" dirty="0">
                <a:solidFill>
                  <a:srgbClr val="934C74"/>
                </a:solidFill>
              </a:rPr>
              <a:t> because the particles left behind have less energy, on average, than before, so the temperature decreases.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CA1649AA-95A0-4DA3-A3DF-039AC9194459}"/>
              </a:ext>
            </a:extLst>
          </p:cNvPr>
          <p:cNvSpPr txBox="1">
            <a:spLocks/>
          </p:cNvSpPr>
          <p:nvPr/>
        </p:nvSpPr>
        <p:spPr bwMode="auto">
          <a:xfrm>
            <a:off x="0" y="652605"/>
            <a:ext cx="9143999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3.	Infrared radiation transfers energy through space.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Infrared radiation transfers energy through space, </a:t>
            </a:r>
            <a:r>
              <a:rPr lang="en-GB" altLang="en-US" sz="1800" dirty="0">
                <a:solidFill>
                  <a:srgbClr val="934C74"/>
                </a:solidFill>
              </a:rPr>
              <a:t>because although space is a vacuum, particles are not required for this method of energy transfer.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Infrared radiation </a:t>
            </a:r>
            <a:r>
              <a:rPr lang="en-GB" altLang="en-US" sz="1800" dirty="0">
                <a:solidFill>
                  <a:srgbClr val="934C74"/>
                </a:solidFill>
              </a:rPr>
              <a:t>does not require particles in the same way that conduction and convection do, so it is able to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en-GB" altLang="en-US" sz="1800" dirty="0">
                <a:solidFill>
                  <a:srgbClr val="000000"/>
                </a:solidFill>
              </a:rPr>
              <a:t>transfer energy through space.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5">
            <a:extLst>
              <a:ext uri="{FF2B5EF4-FFF2-40B4-BE49-F238E27FC236}">
                <a16:creationId xmlns:a16="http://schemas.microsoft.com/office/drawing/2014/main" id="{2267E09D-A627-4094-9379-494AFD414C0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D40B476-6F9E-4F11-A186-94A7EC98F585}"/>
              </a:ext>
            </a:extLst>
          </p:cNvPr>
          <p:cNvSpPr txBox="1">
            <a:spLocks/>
          </p:cNvSpPr>
          <p:nvPr/>
        </p:nvSpPr>
        <p:spPr bwMode="auto">
          <a:xfrm>
            <a:off x="1" y="2668892"/>
            <a:ext cx="9143999" cy="22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5.	 All objects emit infrared radiation.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All objects emit </a:t>
            </a:r>
            <a:r>
              <a:rPr lang="en-GB" altLang="en-US" sz="1800" dirty="0">
                <a:solidFill>
                  <a:srgbClr val="934C74"/>
                </a:solidFill>
              </a:rPr>
              <a:t>and absorb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en-GB" altLang="en-US" sz="1800" dirty="0">
                <a:solidFill>
                  <a:srgbClr val="000000"/>
                </a:solidFill>
              </a:rPr>
              <a:t>infrared radiation.</a:t>
            </a:r>
            <a:endParaRPr lang="en-GB" altLang="en-US" sz="1800" dirty="0">
              <a:solidFill>
                <a:srgbClr val="934C74"/>
              </a:solidFill>
            </a:endParaRP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All objects emit infrared radiation </a:t>
            </a:r>
            <a:r>
              <a:rPr lang="en-GB" altLang="en-US" sz="1800" dirty="0">
                <a:solidFill>
                  <a:srgbClr val="934C74"/>
                </a:solidFill>
              </a:rPr>
              <a:t>but hotter objects will emit more than cooler objects.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077DD54A-0A77-4AB7-816D-378B7BD99F87}"/>
              </a:ext>
            </a:extLst>
          </p:cNvPr>
          <p:cNvSpPr txBox="1">
            <a:spLocks/>
          </p:cNvSpPr>
          <p:nvPr/>
        </p:nvSpPr>
        <p:spPr bwMode="auto">
          <a:xfrm>
            <a:off x="0" y="608087"/>
            <a:ext cx="9143999" cy="19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4.	 Evaporation has a cooling effect.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357188" indent="-357188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Evaporation </a:t>
            </a:r>
            <a:r>
              <a:rPr lang="en-GB" altLang="en-US" sz="1800" dirty="0">
                <a:solidFill>
                  <a:srgbClr val="934C74"/>
                </a:solidFill>
              </a:rPr>
              <a:t>means the most energetic particles change state and escape from the liquid, and this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en-GB" altLang="en-US" sz="1800" dirty="0">
                <a:solidFill>
                  <a:srgbClr val="000000"/>
                </a:solidFill>
              </a:rPr>
              <a:t>has a cooling effect.</a:t>
            </a:r>
            <a:endParaRPr lang="en-GB" altLang="en-US" sz="1800" dirty="0">
              <a:solidFill>
                <a:srgbClr val="934C74"/>
              </a:solidFill>
            </a:endParaRPr>
          </a:p>
          <a:p>
            <a:pPr marL="357188" indent="-357188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Evaporation has a cooling effect</a:t>
            </a:r>
            <a:r>
              <a:rPr lang="en-GB" altLang="en-US" sz="1800" dirty="0">
                <a:solidFill>
                  <a:srgbClr val="934C74"/>
                </a:solidFill>
              </a:rPr>
              <a:t> because the particles left behind have less energy, on average, than before, so the temperature decreases.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5">
            <a:extLst>
              <a:ext uri="{FF2B5EF4-FFF2-40B4-BE49-F238E27FC236}">
                <a16:creationId xmlns:a16="http://schemas.microsoft.com/office/drawing/2014/main" id="{5532463E-4830-4C0D-A82C-132EF406F99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57A3942D-DEF2-4C1E-9CFD-F0E7B628F6BD}"/>
              </a:ext>
            </a:extLst>
          </p:cNvPr>
          <p:cNvSpPr txBox="1">
            <a:spLocks/>
          </p:cNvSpPr>
          <p:nvPr/>
        </p:nvSpPr>
        <p:spPr bwMode="auto">
          <a:xfrm>
            <a:off x="-1" y="2354000"/>
            <a:ext cx="9144000" cy="22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6. Black objects are good emitters of infrared radiation.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Black objects are good emitters</a:t>
            </a:r>
            <a:r>
              <a:rPr lang="en-GB" altLang="en-US" sz="1800" dirty="0">
                <a:solidFill>
                  <a:srgbClr val="934C74"/>
                </a:solidFill>
              </a:rPr>
              <a:t>,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en-GB" altLang="en-US" sz="1800" dirty="0">
                <a:solidFill>
                  <a:srgbClr val="934C74"/>
                </a:solidFill>
              </a:rPr>
              <a:t>good absorbers and poor reflectors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en-GB" altLang="en-US" sz="1800" dirty="0">
                <a:solidFill>
                  <a:srgbClr val="000000"/>
                </a:solidFill>
              </a:rPr>
              <a:t>of infrared radiation.</a:t>
            </a:r>
            <a:endParaRPr lang="en-GB" altLang="en-US" sz="1800" dirty="0">
              <a:solidFill>
                <a:srgbClr val="934C74"/>
              </a:solidFill>
            </a:endParaRP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Black objects are good emitters of infrared radiation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en-GB" altLang="en-US" sz="1800" dirty="0">
                <a:solidFill>
                  <a:srgbClr val="934C74"/>
                </a:solidFill>
              </a:rPr>
              <a:t>but white objects are poor emitters.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0B6100DA-5610-4464-8F0A-FAD9DB99D85B}"/>
              </a:ext>
            </a:extLst>
          </p:cNvPr>
          <p:cNvSpPr txBox="1">
            <a:spLocks/>
          </p:cNvSpPr>
          <p:nvPr/>
        </p:nvSpPr>
        <p:spPr bwMode="auto">
          <a:xfrm>
            <a:off x="1" y="676590"/>
            <a:ext cx="9143999" cy="22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5.	 All objects emit infrared radiation.</a:t>
            </a: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All objects emit </a:t>
            </a:r>
            <a:r>
              <a:rPr lang="en-GB" altLang="en-US" sz="1800" dirty="0">
                <a:solidFill>
                  <a:srgbClr val="934C74"/>
                </a:solidFill>
              </a:rPr>
              <a:t>and absorb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en-GB" altLang="en-US" sz="1800" dirty="0">
                <a:solidFill>
                  <a:srgbClr val="000000"/>
                </a:solidFill>
              </a:rPr>
              <a:t>infrared radiation.</a:t>
            </a:r>
            <a:endParaRPr lang="en-GB" altLang="en-US" sz="1800" dirty="0">
              <a:solidFill>
                <a:srgbClr val="934C74"/>
              </a:solidFill>
            </a:endParaRPr>
          </a:p>
          <a:p>
            <a:pPr marL="272654" indent="-2726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</a:rPr>
              <a:t>	All objects emit infrared radiation </a:t>
            </a:r>
            <a:r>
              <a:rPr lang="en-GB" altLang="en-US" sz="1800" dirty="0">
                <a:solidFill>
                  <a:srgbClr val="934C74"/>
                </a:solidFill>
              </a:rPr>
              <a:t>but hotter objects will emit more than cooler objects.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63E0E871-4451-4838-A647-4E994E02A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B57F1A4A-BB05-4191-8A2A-89263D37E6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4235" y="1357313"/>
            <a:ext cx="6155531" cy="2321719"/>
          </a:xfrm>
        </p:spPr>
        <p:txBody>
          <a:bodyPr/>
          <a:lstStyle/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Recall that heat can be transferred by conduction, radiation and convection.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Recall examples of common thermal conductors and insulators.</a:t>
            </a:r>
            <a:endParaRPr lang="en-GB" altLang="en-US" sz="2100" dirty="0">
              <a:solidFill>
                <a:srgbClr val="934C74"/>
              </a:solidFill>
              <a:latin typeface="Arial" panose="020B0604020202020204" pitchFamily="34" charset="0"/>
            </a:endParaRP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Identify the heat transfer processes in a given situation.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F57FE5E7-CE8F-4793-A0EC-E81BD40468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45749306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4A41711-A023-462A-98B4-7C5F5B86C2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45A78506-C060-4F00-A046-45C4BC639F5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57313"/>
            <a:ext cx="6155531" cy="2564606"/>
          </a:xfrm>
        </p:spPr>
        <p:txBody>
          <a:bodyPr/>
          <a:lstStyle/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Describe how energy is transferred in conduction, convection and radiation.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Explain why particular materials are used for given purposes.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Use the particle model of matter to explain energy transfers by conduction and convection.</a:t>
            </a: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6D591CB1-6FCC-4206-B9DE-D393B88DC2ED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31706385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1233868C-D807-469E-BB30-8240E25966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48D5FB65-31C8-46C2-AF45-393EE557E58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57312"/>
            <a:ext cx="6155531" cy="2834879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Compare conduction in thermal conductors and thermal insulators.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Explain which heat transfer processes are happening in a given situation.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Compare conduction, convection, radiation and evaporation as methods of heat energy transfer.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3CBAD22B-5081-4A46-A469-E322C97E039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484489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4A41711-A023-462A-98B4-7C5F5B86C2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45A78506-C060-4F00-A046-45C4BC639F5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57313"/>
            <a:ext cx="6155531" cy="2564606"/>
          </a:xfrm>
        </p:spPr>
        <p:txBody>
          <a:bodyPr/>
          <a:lstStyle/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Describe how energy is transferred in conduction, convection and radiation.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Explain why particular materials are used for given purposes.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Use the particle model of matter to explain energy transfers by conduction and convection.</a:t>
            </a: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6D591CB1-6FCC-4206-B9DE-D393B88DC2ED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32AAB9DC-F744-4B84-A972-CDE0B3A04D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303CD26-1FF5-4DE1-970E-9B3CFCDE578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6"/>
            <a:ext cx="6155531" cy="2268141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GB" altLang="en-US" sz="2100" dirty="0">
              <a:latin typeface="Arial" panose="020B0604020202020204" pitchFamily="34" charset="0"/>
            </a:endParaRP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Explain the causes and effects of wind chill.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AA026819-12B3-4344-AE2C-036AA59A5C7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81276057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1233868C-D807-469E-BB30-8240E25966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48D5FB65-31C8-46C2-AF45-393EE557E58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57312"/>
            <a:ext cx="6155531" cy="2834879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Compare conduction in thermal conductors and thermal insulators.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Explain which heat transfer processes are happening in a given situation.</a:t>
            </a: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Compare conduction, convection, radiation and evaporation as methods of heat energy transfer.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3CBAD22B-5081-4A46-A469-E322C97E039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32AAB9DC-F744-4B84-A972-CDE0B3A04D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303CD26-1FF5-4DE1-970E-9B3CFCDE578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6"/>
            <a:ext cx="6155531" cy="2268141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GB" altLang="en-US" sz="2100" dirty="0">
              <a:latin typeface="Arial" panose="020B0604020202020204" pitchFamily="34" charset="0"/>
            </a:endParaRPr>
          </a:p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Explain the causes and effects of wind chill.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AA026819-12B3-4344-AE2C-036AA59A5C7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8E1C11-AF18-4EB7-8E1E-C63933CA535A}"/>
              </a:ext>
            </a:extLst>
          </p:cNvPr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Evaporation</a:t>
            </a:r>
          </a:p>
          <a:p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Even below the boiling point of a liquid, some particles have enough energy to escape: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D6A947-DED1-4FA8-A6E1-CEA7DBD1E1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8909" y="2117821"/>
            <a:ext cx="3829179" cy="30256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04837-B97E-4342-8C36-845A16D0C72F}"/>
              </a:ext>
            </a:extLst>
          </p:cNvPr>
          <p:cNvSpPr txBox="1"/>
          <p:nvPr/>
        </p:nvSpPr>
        <p:spPr>
          <a:xfrm>
            <a:off x="184728" y="1967346"/>
            <a:ext cx="4257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Higher energy particles evaporate and take their ______ with them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CFFA50-1D0D-4D04-ACB0-718EC9AD3E76}"/>
              </a:ext>
            </a:extLst>
          </p:cNvPr>
          <p:cNvCxnSpPr>
            <a:cxnSpLocks/>
          </p:cNvCxnSpPr>
          <p:nvPr/>
        </p:nvCxnSpPr>
        <p:spPr>
          <a:xfrm>
            <a:off x="2831652" y="3352341"/>
            <a:ext cx="539621" cy="7670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D3C2FA-EA1C-4F3D-8109-5871A1973F3A}"/>
              </a:ext>
            </a:extLst>
          </p:cNvPr>
          <p:cNvCxnSpPr>
            <a:cxnSpLocks/>
          </p:cNvCxnSpPr>
          <p:nvPr/>
        </p:nvCxnSpPr>
        <p:spPr>
          <a:xfrm>
            <a:off x="4100945" y="2272145"/>
            <a:ext cx="1690255" cy="212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2383F46-210D-4589-86DE-7D3B93B31E79}"/>
              </a:ext>
            </a:extLst>
          </p:cNvPr>
          <p:cNvSpPr txBox="1"/>
          <p:nvPr/>
        </p:nvSpPr>
        <p:spPr>
          <a:xfrm>
            <a:off x="4946072" y="2781772"/>
            <a:ext cx="4069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This _____ the remaining liquid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4E7694-D3EF-4F17-85C7-554C9A545C24}"/>
              </a:ext>
            </a:extLst>
          </p:cNvPr>
          <p:cNvCxnSpPr>
            <a:cxnSpLocks/>
          </p:cNvCxnSpPr>
          <p:nvPr/>
        </p:nvCxnSpPr>
        <p:spPr>
          <a:xfrm flipV="1">
            <a:off x="5837380" y="3653174"/>
            <a:ext cx="628074" cy="6232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EEB9332-87E8-474F-AA87-6C312EA2417B}"/>
              </a:ext>
            </a:extLst>
          </p:cNvPr>
          <p:cNvSpPr/>
          <p:nvPr/>
        </p:nvSpPr>
        <p:spPr>
          <a:xfrm>
            <a:off x="184728" y="2829121"/>
            <a:ext cx="1364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22928C-8896-43BF-B850-EB908C017BA1}"/>
              </a:ext>
            </a:extLst>
          </p:cNvPr>
          <p:cNvSpPr/>
          <p:nvPr/>
        </p:nvSpPr>
        <p:spPr>
          <a:xfrm>
            <a:off x="7260428" y="2781772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48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0">
            <a:extLst>
              <a:ext uri="{FF2B5EF4-FFF2-40B4-BE49-F238E27FC236}">
                <a16:creationId xmlns:a16="http://schemas.microsoft.com/office/drawing/2014/main" id="{C1C4AE03-9336-4EBF-8A05-8CE2E8F8E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201951"/>
            <a:ext cx="3090259" cy="1299472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2425" marR="0" lvl="0" indent="-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	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Click image to run Focus eLearning simulation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.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24C3C59-E95E-4A5D-A7D5-C20193AEE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3553710"/>
            <a:ext cx="2654124" cy="1414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8CE5AB-0655-4AC7-97BC-B83B593DA7DC}"/>
              </a:ext>
            </a:extLst>
          </p:cNvPr>
          <p:cNvSpPr txBox="1"/>
          <p:nvPr/>
        </p:nvSpPr>
        <p:spPr>
          <a:xfrm>
            <a:off x="6299200" y="2991556"/>
            <a:ext cx="26641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and lots more sims available on Focus eLearning:</a:t>
            </a: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43A74993-BB2B-4DED-A219-262A082F1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8388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9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6A9C82-AC45-451A-8D63-89F0DC93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727" y="3001818"/>
            <a:ext cx="4389273" cy="2141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BFEC47-3982-4AC0-89C2-939592098863}"/>
              </a:ext>
            </a:extLst>
          </p:cNvPr>
          <p:cNvSpPr txBox="1"/>
          <p:nvPr/>
        </p:nvSpPr>
        <p:spPr>
          <a:xfrm>
            <a:off x="0" y="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</a:p>
          <a:p>
            <a:endParaRPr lang="en-GB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All objects give out or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emit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infrared radiation in the form of waves similar to light.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hotter the object, the _____ radiation it emits.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Radiation does not need a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medium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to travel through, so can travel through empty _____ to Earth from the Sun.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Radiation can be absorbed,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	transmitted or reflected.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EABB51-0519-440E-AA24-0FEBB41BA9F2}"/>
              </a:ext>
            </a:extLst>
          </p:cNvPr>
          <p:cNvSpPr/>
          <p:nvPr/>
        </p:nvSpPr>
        <p:spPr>
          <a:xfrm>
            <a:off x="4572000" y="1736303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C7A6B-BDDB-42D1-9E85-E98E53CFB3AD}"/>
              </a:ext>
            </a:extLst>
          </p:cNvPr>
          <p:cNvSpPr/>
          <p:nvPr/>
        </p:nvSpPr>
        <p:spPr>
          <a:xfrm>
            <a:off x="4933950" y="2571750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1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59D9D2-E6FF-4E69-9D96-7DBD8CF5A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3" y="331103"/>
            <a:ext cx="7046897" cy="49923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1F067B-093B-4A8C-B633-7084513AE61B}"/>
              </a:ext>
            </a:extLst>
          </p:cNvPr>
          <p:cNvSpPr/>
          <p:nvPr/>
        </p:nvSpPr>
        <p:spPr>
          <a:xfrm>
            <a:off x="1518082" y="4367814"/>
            <a:ext cx="960958" cy="861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FEC47-3982-4AC0-89C2-939592098863}"/>
              </a:ext>
            </a:extLst>
          </p:cNvPr>
          <p:cNvSpPr txBox="1"/>
          <p:nvPr/>
        </p:nvSpPr>
        <p:spPr>
          <a:xfrm>
            <a:off x="98854" y="105032"/>
            <a:ext cx="3805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0">
            <a:extLst>
              <a:ext uri="{FF2B5EF4-FFF2-40B4-BE49-F238E27FC236}">
                <a16:creationId xmlns:a16="http://schemas.microsoft.com/office/drawing/2014/main" id="{FA2270B9-93E5-4ABB-A1F5-6ED989CC9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759" y="3394782"/>
            <a:ext cx="2682241" cy="811458"/>
          </a:xfrm>
          <a:prstGeom prst="roundRect">
            <a:avLst>
              <a:gd name="adj" fmla="val 2027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3525" indent="-263525">
              <a:buFont typeface="Wingdings" panose="05000000000000000000" pitchFamily="2" charset="2"/>
              <a:buChar char="!"/>
              <a:defRPr/>
            </a:pPr>
            <a:r>
              <a:rPr lang="en-GB" sz="20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Complete the labels on your diagram.</a:t>
            </a:r>
            <a:endParaRPr lang="en-GB" sz="20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C2EB81-843B-4B4D-B3AB-5322A4E1F9CC}"/>
              </a:ext>
            </a:extLst>
          </p:cNvPr>
          <p:cNvSpPr/>
          <p:nvPr/>
        </p:nvSpPr>
        <p:spPr>
          <a:xfrm>
            <a:off x="2734322" y="4065973"/>
            <a:ext cx="816746" cy="275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3EAC2-A083-430A-808E-33EFB746D383}"/>
              </a:ext>
            </a:extLst>
          </p:cNvPr>
          <p:cNvCxnSpPr>
            <a:cxnSpLocks/>
          </p:cNvCxnSpPr>
          <p:nvPr/>
        </p:nvCxnSpPr>
        <p:spPr>
          <a:xfrm flipH="1">
            <a:off x="2450237" y="4376691"/>
            <a:ext cx="111858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44FD511-C3F1-44C9-B83B-02D9B29E5DFC}"/>
              </a:ext>
            </a:extLst>
          </p:cNvPr>
          <p:cNvSpPr/>
          <p:nvPr/>
        </p:nvSpPr>
        <p:spPr>
          <a:xfrm>
            <a:off x="2216162" y="946853"/>
            <a:ext cx="1207758" cy="275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8A8F8D-D614-4246-8DD8-E33A532443FA}"/>
              </a:ext>
            </a:extLst>
          </p:cNvPr>
          <p:cNvCxnSpPr>
            <a:cxnSpLocks/>
          </p:cNvCxnSpPr>
          <p:nvPr/>
        </p:nvCxnSpPr>
        <p:spPr>
          <a:xfrm>
            <a:off x="2227703" y="1176291"/>
            <a:ext cx="119621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2E86C16-226F-4FF8-BCE9-A5AA9C682EB2}"/>
              </a:ext>
            </a:extLst>
          </p:cNvPr>
          <p:cNvSpPr/>
          <p:nvPr/>
        </p:nvSpPr>
        <p:spPr>
          <a:xfrm>
            <a:off x="5111762" y="1170373"/>
            <a:ext cx="816746" cy="275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9506A-0EBD-4A6D-86F0-C2703EC83E27}"/>
              </a:ext>
            </a:extLst>
          </p:cNvPr>
          <p:cNvCxnSpPr>
            <a:cxnSpLocks/>
          </p:cNvCxnSpPr>
          <p:nvPr/>
        </p:nvCxnSpPr>
        <p:spPr>
          <a:xfrm flipH="1">
            <a:off x="4837837" y="1420131"/>
            <a:ext cx="111858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1597</Words>
  <Application>Microsoft Office PowerPoint</Application>
  <PresentationFormat>On-screen Show (16:9)</PresentationFormat>
  <Paragraphs>183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Arial</vt:lpstr>
      <vt:lpstr>Arial Black</vt:lpstr>
      <vt:lpstr>Calibri</vt:lpstr>
      <vt:lpstr>Verdana</vt:lpstr>
      <vt:lpstr>Wingdings</vt:lpstr>
      <vt:lpstr>Office Theme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7_Default Design</vt:lpstr>
      <vt:lpstr>8_Default Design</vt:lpstr>
      <vt:lpstr>9_Default Design</vt:lpstr>
      <vt:lpstr>11_Default Design</vt:lpstr>
      <vt:lpstr>10_Default Design</vt:lpstr>
      <vt:lpstr>12_Default Design</vt:lpstr>
      <vt:lpstr>PowerPoint Presentation</vt:lpstr>
      <vt:lpstr>Objectives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J Barker</cp:lastModifiedBy>
  <cp:revision>20</cp:revision>
  <dcterms:modified xsi:type="dcterms:W3CDTF">2021-06-30T13:17:23Z</dcterms:modified>
</cp:coreProperties>
</file>