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8E9A7-610B-4509-5E10-6DE2BA2C3A27}" v="8" dt="2021-09-13T20:44:23.070"/>
    <p1510:client id="{54CA7043-FC29-C192-5810-0C362F9EC97A}" v="2114" dt="2021-09-13T20:42:26.707"/>
    <p1510:client id="{5DF913EA-3399-4B12-B007-07BCEC1B12AF}" v="95" dt="2021-09-13T19:12:17.713"/>
    <p1510:client id="{B67CC757-4E31-4AE1-F646-B5D862434562}" v="53" dt="2021-09-14T15:17:47.594"/>
    <p1510:client id="{CABB747F-8449-E39F-159B-B3364F110927}" v="112" dt="2021-09-14T16:02:07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0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6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0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1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bookaid.org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spiggin@highamsparkschool.co.uk" TargetMode="External"/><Relationship Id="rId4" Type="http://schemas.openxmlformats.org/officeDocument/2006/relationships/hyperlink" Target="mailto:ktaylor@highamsparkschool.co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aid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13189"/>
            <a:ext cx="5797883" cy="266700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GB" sz="3700" b="1">
                <a:solidFill>
                  <a:schemeClr val="tx2"/>
                </a:solidFill>
                <a:cs typeface="Calibri Light"/>
              </a:rPr>
            </a:br>
            <a:br>
              <a:rPr lang="en-GB" sz="3700" b="1">
                <a:solidFill>
                  <a:schemeClr val="tx2"/>
                </a:solidFill>
                <a:cs typeface="Calibri Light"/>
              </a:rPr>
            </a:br>
            <a:r>
              <a:rPr lang="en-GB" sz="3700" b="1">
                <a:solidFill>
                  <a:schemeClr val="tx2"/>
                </a:solidFill>
                <a:cs typeface="Calibri Light"/>
              </a:rPr>
              <a:t>Highams Park School</a:t>
            </a:r>
            <a:br>
              <a:rPr lang="en-GB" sz="3700" b="1">
                <a:solidFill>
                  <a:schemeClr val="tx2"/>
                </a:solidFill>
                <a:cs typeface="Calibri Light"/>
              </a:rPr>
            </a:br>
            <a:r>
              <a:rPr lang="en-GB" sz="3700" b="1">
                <a:solidFill>
                  <a:schemeClr val="tx2"/>
                </a:solidFill>
                <a:cs typeface="Calibri Light"/>
              </a:rPr>
              <a:t>International Literacy Week</a:t>
            </a:r>
            <a:endParaRPr lang="en-GB" sz="3700" b="1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08788"/>
            <a:ext cx="5797882" cy="17856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200" b="1" dirty="0">
                <a:solidFill>
                  <a:schemeClr val="tx2"/>
                </a:solidFill>
                <a:cs typeface="Calibri"/>
              </a:rPr>
              <a:t>26-30 September 2022</a:t>
            </a:r>
            <a:endParaRPr lang="en-GB" sz="2200" b="1" dirty="0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EF9DDD-80A1-42DF-840E-F3A532D96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4" r="18924" b="1"/>
          <a:stretch/>
        </p:blipFill>
        <p:spPr>
          <a:xfrm>
            <a:off x="7162800" y="10"/>
            <a:ext cx="5029200" cy="5693802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4B46087-46AB-4E59-A30B-8465C227F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664" y="3838306"/>
            <a:ext cx="1798069" cy="17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A56C0-8FCE-4F54-B473-6CF3F031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94" y="393940"/>
            <a:ext cx="5374151" cy="6289634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b="1" i="1" dirty="0">
                <a:solidFill>
                  <a:schemeClr val="tx2"/>
                </a:solidFill>
              </a:rPr>
              <a:t>Can you speak, read or write in another language?</a:t>
            </a:r>
          </a:p>
          <a:p>
            <a:pPr marL="0" indent="0">
              <a:buNone/>
            </a:pPr>
            <a:endParaRPr lang="en-GB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In International Literacy Week we are going to celebrate the variety of languages that are used by staff and students at HPS to communicate, to learn and for entertainment.</a:t>
            </a:r>
          </a:p>
          <a:p>
            <a:r>
              <a:rPr lang="en-GB" sz="2400" dirty="0">
                <a:solidFill>
                  <a:schemeClr val="tx1"/>
                </a:solidFill>
              </a:rPr>
              <a:t>We want you to produce documents for display and/or a video recording.</a:t>
            </a:r>
          </a:p>
          <a:p>
            <a:r>
              <a:rPr lang="en-GB" sz="2400" dirty="0">
                <a:solidFill>
                  <a:schemeClr val="tx1"/>
                </a:solidFill>
              </a:rPr>
              <a:t>You could fundraise for </a:t>
            </a:r>
            <a:r>
              <a:rPr lang="en-GB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Bookaid.org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Please hand documents to Mrs Taylor in the Learning Centre or email them to </a:t>
            </a:r>
            <a:r>
              <a:rPr lang="en-GB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ktaylor@highamsparkschool.co.uk</a:t>
            </a:r>
            <a:r>
              <a:rPr lang="en-GB" sz="2400" dirty="0">
                <a:solidFill>
                  <a:schemeClr val="tx1"/>
                </a:solidFill>
              </a:rPr>
              <a:t> by </a:t>
            </a:r>
            <a:r>
              <a:rPr lang="en-GB" sz="2400" b="1" dirty="0">
                <a:solidFill>
                  <a:schemeClr val="tx1"/>
                </a:solidFill>
              </a:rPr>
              <a:t>Monday 26</a:t>
            </a:r>
            <a:r>
              <a:rPr lang="en-GB" sz="2400" b="1" baseline="30000" dirty="0">
                <a:solidFill>
                  <a:schemeClr val="tx1"/>
                </a:solidFill>
              </a:rPr>
              <a:t>th</a:t>
            </a:r>
            <a:r>
              <a:rPr lang="en-GB" sz="2400" b="1" dirty="0">
                <a:solidFill>
                  <a:schemeClr val="tx1"/>
                </a:solidFill>
              </a:rPr>
              <a:t> September</a:t>
            </a:r>
            <a:r>
              <a:rPr lang="en-GB" sz="2400" dirty="0">
                <a:solidFill>
                  <a:schemeClr val="tx1"/>
                </a:solidFill>
              </a:rPr>
              <a:t> and recordings </a:t>
            </a:r>
            <a:r>
              <a:rPr lang="en-GB" sz="2400" b="1" dirty="0">
                <a:solidFill>
                  <a:schemeClr val="tx1"/>
                </a:solidFill>
              </a:rPr>
              <a:t>to be uploaded to one drive and shared </a:t>
            </a:r>
            <a:r>
              <a:rPr lang="en-GB" sz="2400" dirty="0">
                <a:solidFill>
                  <a:schemeClr val="tx1"/>
                </a:solidFill>
              </a:rPr>
              <a:t>with Mrs Piggin at </a:t>
            </a:r>
            <a:r>
              <a:rPr lang="en-GB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spiggin@highamsparkschool.co.uk</a:t>
            </a:r>
            <a:r>
              <a:rPr lang="en-GB" sz="2400" dirty="0">
                <a:solidFill>
                  <a:schemeClr val="tx1"/>
                </a:solidFill>
              </a:rPr>
              <a:t> by</a:t>
            </a:r>
            <a:r>
              <a:rPr lang="en-GB" sz="2400" b="1" dirty="0">
                <a:solidFill>
                  <a:schemeClr val="tx1"/>
                </a:solidFill>
              </a:rPr>
              <a:t> Tuesday 27</a:t>
            </a:r>
            <a:r>
              <a:rPr lang="en-GB" sz="2400" b="1" baseline="30000" dirty="0">
                <a:solidFill>
                  <a:schemeClr val="tx1"/>
                </a:solidFill>
              </a:rPr>
              <a:t>th</a:t>
            </a:r>
            <a:r>
              <a:rPr lang="en-GB" sz="2400" b="1" dirty="0">
                <a:solidFill>
                  <a:schemeClr val="tx1"/>
                </a:solidFill>
              </a:rPr>
              <a:t> September </a:t>
            </a:r>
          </a:p>
        </p:txBody>
      </p:sp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A4247B67-EA6B-4C16-8199-3E148FEFD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616" y="2580743"/>
            <a:ext cx="2690172" cy="3482202"/>
          </a:xfrm>
          <a:prstGeom prst="rect">
            <a:avLst/>
          </a:prstGeom>
        </p:spPr>
      </p:pic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0B0099-F8B4-4686-8336-9081596C5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000" y="2976758"/>
            <a:ext cx="2690172" cy="2690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08BBE6-92D8-4EA7-942F-9F6AC41C3661}"/>
              </a:ext>
            </a:extLst>
          </p:cNvPr>
          <p:cNvSpPr txBox="1"/>
          <p:nvPr/>
        </p:nvSpPr>
        <p:spPr>
          <a:xfrm>
            <a:off x="6032740" y="253041"/>
            <a:ext cx="615063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HPS International Literacy Week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26-30th September 2021</a:t>
            </a:r>
          </a:p>
        </p:txBody>
      </p:sp>
      <p:pic>
        <p:nvPicPr>
          <p:cNvPr id="7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7A21009-0A95-4EFF-A81A-E7D0CA7D65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1079" y="2005193"/>
            <a:ext cx="856353" cy="8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6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421-C0EF-43AF-8A9F-BFB100A7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 display: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BCDD-B4E0-4465-9DD1-1826AF9F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13" y="1625959"/>
            <a:ext cx="10515600" cy="498651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b="1"/>
              <a:t>Here are some ideas of the kind of thing you could produce:</a:t>
            </a:r>
            <a:endParaRPr lang="en-US" b="1"/>
          </a:p>
          <a:p>
            <a:r>
              <a:rPr lang="en-GB"/>
              <a:t>A photograph of you reading or writing in an additional language</a:t>
            </a:r>
          </a:p>
          <a:p>
            <a:r>
              <a:rPr lang="en-GB"/>
              <a:t>An image of a book cover of a text you've enjoyed reading.  You could add explanation of what the story is, who introduced it to you and how the story has impacted you.</a:t>
            </a:r>
          </a:p>
          <a:p>
            <a:r>
              <a:rPr lang="en-GB"/>
              <a:t>A collage of texts which have been read to you or you've read independently</a:t>
            </a:r>
          </a:p>
          <a:p>
            <a:r>
              <a:rPr lang="en-GB"/>
              <a:t>An autobiographic profile of how international texts have been introduced to you, what the texts have been and the importance of being literate in another language</a:t>
            </a:r>
          </a:p>
          <a:p>
            <a:r>
              <a:rPr lang="en-GB"/>
              <a:t>An image and profile of a successful writer who uses an additional language</a:t>
            </a:r>
          </a:p>
          <a:p>
            <a:pPr>
              <a:lnSpc>
                <a:spcPct val="100000"/>
              </a:lnSpc>
            </a:pPr>
            <a:r>
              <a:rPr lang="en-GB">
                <a:ea typeface="+mn-lt"/>
                <a:cs typeface="+mn-lt"/>
              </a:rPr>
              <a:t>A translation of a song or poem and, perhaps an explanation of how you are familiar with this song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/>
              <a:t>A copy of the alphabet with explanation of how to produce the sounds</a:t>
            </a:r>
            <a:endParaRPr lang="en-GB"/>
          </a:p>
          <a:p>
            <a:endParaRPr lang="en-GB"/>
          </a:p>
        </p:txBody>
      </p:sp>
      <p:pic>
        <p:nvPicPr>
          <p:cNvPr id="5" name="Picture 4" descr="A picture containing text, bed, bedclothes&#10;&#10;Description automatically generated">
            <a:extLst>
              <a:ext uri="{FF2B5EF4-FFF2-40B4-BE49-F238E27FC236}">
                <a16:creationId xmlns:a16="http://schemas.microsoft.com/office/drawing/2014/main" id="{83AFA2C2-6399-4C41-9025-EEEFA9404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3" r="35887"/>
          <a:stretch/>
        </p:blipFill>
        <p:spPr>
          <a:xfrm>
            <a:off x="9818578" y="157626"/>
            <a:ext cx="2193600" cy="22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7EC02-27CF-418E-8447-77E7B210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953143"/>
          </a:xfrm>
        </p:spPr>
        <p:txBody>
          <a:bodyPr>
            <a:normAutofit/>
          </a:bodyPr>
          <a:lstStyle/>
          <a:p>
            <a:r>
              <a:rPr lang="en-GB"/>
              <a:t>A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A5D86-2DF4-45B0-B0B9-9F8598B64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21" y="1414732"/>
            <a:ext cx="5840081" cy="5257264"/>
          </a:xfr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200" b="1">
                <a:solidFill>
                  <a:schemeClr val="tx2"/>
                </a:solidFill>
              </a:rPr>
              <a:t>A video or voice recording of you, or a member of your family, doing any of the following in another language.  (Make sure they know they've being recorded)</a:t>
            </a:r>
            <a:endParaRPr lang="en-US" sz="2200" b="1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200">
                <a:solidFill>
                  <a:schemeClr val="tx2"/>
                </a:solidFill>
              </a:rPr>
              <a:t>Reading an extract from a story</a:t>
            </a:r>
          </a:p>
          <a:p>
            <a:pPr>
              <a:lnSpc>
                <a:spcPct val="100000"/>
              </a:lnSpc>
            </a:pPr>
            <a:r>
              <a:rPr lang="en-GB" sz="2200">
                <a:solidFill>
                  <a:schemeClr val="tx2"/>
                </a:solidFill>
              </a:rPr>
              <a:t>Singing a song</a:t>
            </a:r>
          </a:p>
          <a:p>
            <a:pPr>
              <a:lnSpc>
                <a:spcPct val="100000"/>
              </a:lnSpc>
            </a:pPr>
            <a:r>
              <a:rPr lang="en-GB" sz="2200">
                <a:solidFill>
                  <a:schemeClr val="tx2"/>
                </a:solidFill>
              </a:rPr>
              <a:t>Reading a poem or song lyrics</a:t>
            </a:r>
          </a:p>
          <a:p>
            <a:pPr>
              <a:lnSpc>
                <a:spcPct val="100000"/>
              </a:lnSpc>
            </a:pPr>
            <a:r>
              <a:rPr lang="en-GB" sz="2200">
                <a:solidFill>
                  <a:schemeClr val="tx2"/>
                </a:solidFill>
              </a:rPr>
              <a:t>Reading from a newspaper</a:t>
            </a:r>
          </a:p>
          <a:p>
            <a:pPr>
              <a:lnSpc>
                <a:spcPct val="100000"/>
              </a:lnSpc>
            </a:pPr>
            <a:r>
              <a:rPr lang="en-GB" sz="2200">
                <a:solidFill>
                  <a:schemeClr val="tx2"/>
                </a:solidFill>
              </a:rPr>
              <a:t>Recording an autobiographical history and explanation of the use of English in another language</a:t>
            </a:r>
          </a:p>
          <a:p>
            <a:pPr>
              <a:lnSpc>
                <a:spcPct val="100000"/>
              </a:lnSpc>
            </a:pPr>
            <a:r>
              <a:rPr lang="en-GB" sz="2200">
                <a:solidFill>
                  <a:schemeClr val="tx2"/>
                </a:solidFill>
              </a:rPr>
              <a:t>Explanation of differences in sounds from one language to another</a:t>
            </a:r>
          </a:p>
        </p:txBody>
      </p:sp>
      <p:pic>
        <p:nvPicPr>
          <p:cNvPr id="4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9B46BAD4-B239-4E51-BD83-8E16DB8DD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9" r="22123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0844D66-B0BC-4B32-8E91-C378AE29B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30" r="821" b="5179"/>
          <a:stretch/>
        </p:blipFill>
        <p:spPr>
          <a:xfrm>
            <a:off x="1733830" y="1590016"/>
            <a:ext cx="10377702" cy="5043358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E7FA05F-CD13-4EE5-8B08-CB4C9568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74" y="200420"/>
            <a:ext cx="5663242" cy="1332751"/>
          </a:xfrm>
        </p:spPr>
        <p:txBody>
          <a:bodyPr>
            <a:normAutofit fontScale="90000"/>
          </a:bodyPr>
          <a:lstStyle/>
          <a:p>
            <a:r>
              <a:rPr lang="en-GB">
                <a:hlinkClick r:id="rId3"/>
              </a:rPr>
              <a:t>https://bookaid.org/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1750E-79CD-43D9-A14C-17251B35A09D}"/>
              </a:ext>
            </a:extLst>
          </p:cNvPr>
          <p:cNvSpPr txBox="1"/>
          <p:nvPr/>
        </p:nvSpPr>
        <p:spPr>
          <a:xfrm>
            <a:off x="159589" y="1992702"/>
            <a:ext cx="3663349" cy="3785652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/>
              <a:t>Perhaps you and some friends could fundraise for </a:t>
            </a:r>
            <a:r>
              <a:rPr lang="en-GB" sz="2400" b="1" err="1"/>
              <a:t>Bookaid</a:t>
            </a:r>
            <a:r>
              <a:rPr lang="en-GB" sz="2400" b="1"/>
              <a:t>:</a:t>
            </a:r>
            <a:endParaRPr lang="en-US" sz="2400" b="1"/>
          </a:p>
          <a:p>
            <a:pPr marL="285750" indent="-285750">
              <a:buFont typeface="Arial"/>
              <a:buChar char="•"/>
            </a:pPr>
            <a:r>
              <a:rPr lang="en-GB" sz="2400"/>
              <a:t>Bake sale</a:t>
            </a:r>
          </a:p>
          <a:p>
            <a:pPr marL="285750" indent="-285750">
              <a:buFont typeface="Arial"/>
              <a:buChar char="•"/>
            </a:pPr>
            <a:r>
              <a:rPr lang="en-GB" sz="2400"/>
              <a:t>Used book sale</a:t>
            </a:r>
          </a:p>
          <a:p>
            <a:pPr marL="285750" indent="-285750">
              <a:buFont typeface="Arial"/>
              <a:buChar char="•"/>
            </a:pPr>
            <a:r>
              <a:rPr lang="en-GB" sz="2400"/>
              <a:t>Jobs for cash (not in school)</a:t>
            </a:r>
          </a:p>
          <a:p>
            <a:pPr marL="285750" indent="-285750">
              <a:buFont typeface="Arial"/>
              <a:buChar char="•"/>
            </a:pPr>
            <a:r>
              <a:rPr lang="en-GB" sz="2400"/>
              <a:t>Sponsored event</a:t>
            </a:r>
          </a:p>
          <a:p>
            <a:pPr marL="285750" indent="-285750">
              <a:buFont typeface="Arial"/>
              <a:buChar char="•"/>
            </a:pPr>
            <a:r>
              <a:rPr lang="en-GB" sz="2400"/>
              <a:t>Craft items for sale</a:t>
            </a:r>
          </a:p>
          <a:p>
            <a:pPr marL="285750" indent="-285750">
              <a:buFont typeface="Arial"/>
              <a:buChar char="•"/>
            </a:pPr>
            <a:r>
              <a:rPr lang="en-GB" sz="2400"/>
              <a:t>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DE6D8-B5CA-4A49-8E6F-6BBB55A19CD7}"/>
              </a:ext>
            </a:extLst>
          </p:cNvPr>
          <p:cNvSpPr txBox="1"/>
          <p:nvPr/>
        </p:nvSpPr>
        <p:spPr>
          <a:xfrm>
            <a:off x="5795514" y="152400"/>
            <a:ext cx="6107501" cy="1323439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latin typeface="Bookman Old Style"/>
                <a:ea typeface="+mn-lt"/>
                <a:cs typeface="+mn-lt"/>
              </a:rPr>
              <a:t>Despite the steady rise in literacy rates over the past 50 years, there are still 773 million illiterate adults around the world, most of whom are women. (UNESCO)</a:t>
            </a:r>
            <a:endParaRPr lang="en-US" sz="2000" b="1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80951320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430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AvenirNext LT Pro Medium</vt:lpstr>
      <vt:lpstr>Bookman Old Style</vt:lpstr>
      <vt:lpstr>BlockprintVTI</vt:lpstr>
      <vt:lpstr>  Highams Park School International Literacy Week</vt:lpstr>
      <vt:lpstr>PowerPoint Presentation</vt:lpstr>
      <vt:lpstr>For display:</vt:lpstr>
      <vt:lpstr>A recording</vt:lpstr>
      <vt:lpstr>https://bookaid.org/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Simone Piggin</cp:lastModifiedBy>
  <cp:revision>3</cp:revision>
  <dcterms:created xsi:type="dcterms:W3CDTF">2021-09-13T19:04:07Z</dcterms:created>
  <dcterms:modified xsi:type="dcterms:W3CDTF">2022-09-22T05:51:30Z</dcterms:modified>
</cp:coreProperties>
</file>