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4" r:id="rId3"/>
    <p:sldId id="291" r:id="rId4"/>
    <p:sldId id="292" r:id="rId5"/>
    <p:sldId id="289" r:id="rId6"/>
    <p:sldId id="285" r:id="rId7"/>
    <p:sldId id="286" r:id="rId8"/>
    <p:sldId id="287" r:id="rId9"/>
    <p:sldId id="288" r:id="rId10"/>
    <p:sldId id="293" r:id="rId11"/>
    <p:sldId id="300" r:id="rId12"/>
    <p:sldId id="295" r:id="rId13"/>
    <p:sldId id="29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4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1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6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36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39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92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62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2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70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72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88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57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3B9DC-433E-4892-99AB-A580AE0B65BD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00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hyperlink" Target="https://www.pearsonactivelearn.com/" TargetMode="External"/><Relationship Id="rId2" Type="http://schemas.openxmlformats.org/officeDocument/2006/relationships/hyperlink" Target="https://www.google.com/url?sa=i&amp;rct=j&amp;q=&amp;esrc=s&amp;source=images&amp;cd=&amp;cad=rja&amp;uact=8&amp;docid=jqW08-cNR02bFM&amp;tbnid=1yOS7qKZC7nt7M:&amp;ved=0CAUQjRw&amp;url=https://about.twitter.com/press/brand-assets&amp;ei=4IJOU6PDIaGj0QWG3YCYBQ&amp;bvm=bv.64764171,d.d2k&amp;psig=AFQjCNHm-AHzRwCHqY2bzscR0whZP3HBzQ&amp;ust=139774063923188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hyperlink" Target="https://highamspark.fireflycloud.net/" TargetMode="External"/><Relationship Id="rId10" Type="http://schemas.openxmlformats.org/officeDocument/2006/relationships/image" Target="../media/image5.jpeg"/><Relationship Id="rId4" Type="http://schemas.openxmlformats.org/officeDocument/2006/relationships/hyperlink" Target="http://www.twitter.com/hpscience" TargetMode="Externa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iveteachonline.com/default/player/interactive/id/312549/external/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tiveteachonline.com/default/player/video/id/270282/external/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8487" y="44624"/>
            <a:ext cx="7886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u="sng" dirty="0" smtClean="0">
                <a:latin typeface="+mj-lt"/>
              </a:rPr>
              <a:t>7Cd Muscles and moving</a:t>
            </a:r>
            <a:endParaRPr lang="en-GB" sz="5400" u="sng" dirty="0"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87701" y="44625"/>
            <a:ext cx="2504299" cy="1163744"/>
          </a:xfrm>
          <a:ln>
            <a:noFill/>
          </a:ln>
        </p:spPr>
        <p:txBody>
          <a:bodyPr/>
          <a:lstStyle/>
          <a:p>
            <a:pPr algn="ctr"/>
            <a:fld id="{CD56B8D3-C7AC-4284-8907-C9020E1AB17D}" type="datetime4">
              <a:rPr lang="en-GB" sz="3733">
                <a:solidFill>
                  <a:schemeClr val="tx1"/>
                </a:solidFill>
              </a:rPr>
              <a:pPr algn="ctr"/>
              <a:t>02 April 2019</a:t>
            </a:fld>
            <a:endParaRPr lang="en-GB" sz="3733" dirty="0">
              <a:solidFill>
                <a:schemeClr val="tx1"/>
              </a:solidFill>
            </a:endParaRPr>
          </a:p>
        </p:txBody>
      </p:sp>
      <p:sp>
        <p:nvSpPr>
          <p:cNvPr id="6" name="Date Placeholder 1"/>
          <p:cNvSpPr txBox="1">
            <a:spLocks/>
          </p:cNvSpPr>
          <p:nvPr/>
        </p:nvSpPr>
        <p:spPr>
          <a:xfrm>
            <a:off x="35520" y="44624"/>
            <a:ext cx="1740000" cy="712093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5333" dirty="0">
                <a:solidFill>
                  <a:schemeClr val="tx1"/>
                </a:solidFill>
              </a:rPr>
              <a:t>CW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85792" y="1229392"/>
            <a:ext cx="3580695" cy="3375604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267" b="1" dirty="0" smtClean="0">
                <a:solidFill>
                  <a:srgbClr val="FF0000"/>
                </a:solidFill>
              </a:rPr>
              <a:t>What are the names of the two main muscles in the upper arm? </a:t>
            </a:r>
            <a:endParaRPr lang="en-GB" sz="4267" b="1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3147" y="6267910"/>
            <a:ext cx="2412020" cy="523220"/>
            <a:chOff x="253025" y="5447323"/>
            <a:chExt cx="2412020" cy="523220"/>
          </a:xfrm>
        </p:grpSpPr>
        <p:pic>
          <p:nvPicPr>
            <p:cNvPr id="11" name="Picture 11" descr="https://encrypted-tbn2.gstatic.com/images?q=tbn:ANd9GcQmN4Hz1m2z4hoqhQtyywvPl7GkxDHUNt9OJDZZvBN7_uNmBZFw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3025" y="5547825"/>
              <a:ext cx="450360" cy="366040"/>
            </a:xfrm>
            <a:prstGeom prst="rect">
              <a:avLst/>
            </a:prstGeom>
            <a:noFill/>
          </p:spPr>
        </p:pic>
        <p:sp>
          <p:nvSpPr>
            <p:cNvPr id="12" name="TextBox 11">
              <a:hlinkClick r:id="rId4"/>
            </p:cNvPr>
            <p:cNvSpPr txBox="1"/>
            <p:nvPr/>
          </p:nvSpPr>
          <p:spPr>
            <a:xfrm>
              <a:off x="656492" y="5447323"/>
              <a:ext cx="20085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latin typeface="Trebuchet MS" pitchFamily="34" charset="0"/>
                </a:rPr>
                <a:t>@</a:t>
              </a:r>
              <a:r>
                <a:rPr lang="en-GB" sz="2800" b="1" dirty="0" err="1"/>
                <a:t>hpscience</a:t>
              </a:r>
              <a:endParaRPr lang="en-GB" sz="2800" b="1" dirty="0"/>
            </a:p>
          </p:txBody>
        </p:sp>
      </p:grpSp>
      <p:pic>
        <p:nvPicPr>
          <p:cNvPr id="13" name="Picture 2" descr="https://firefly.archbishoptemple.lancs.sch.uk/Templates/lib/core/login/images/school-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70" y="6180470"/>
            <a:ext cx="2114671" cy="58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9982" y="6298445"/>
            <a:ext cx="3794637" cy="436039"/>
          </a:xfrm>
          <a:prstGeom prst="rect">
            <a:avLst/>
          </a:prstGeom>
        </p:spPr>
      </p:pic>
      <p:pic>
        <p:nvPicPr>
          <p:cNvPr id="15" name="Picture 14" descr="yt-brand-standard-logo-95x4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96937" y="6265226"/>
            <a:ext cx="1143855" cy="48162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9658" y="4604996"/>
            <a:ext cx="5071335" cy="1200329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</a:rPr>
              <a:t>What connects muscle to bone?</a:t>
            </a:r>
            <a:endParaRPr lang="en-GB" sz="36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Image result for muscular child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" t="6988" r="4553" b="3231"/>
          <a:stretch/>
        </p:blipFill>
        <p:spPr bwMode="auto">
          <a:xfrm>
            <a:off x="9479456" y="1229389"/>
            <a:ext cx="2574386" cy="338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sian high jump woma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58" y="1229389"/>
            <a:ext cx="5071335" cy="337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85792" y="4708638"/>
            <a:ext cx="50659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B050"/>
                </a:solidFill>
              </a:rPr>
              <a:t>Biceps and triceps</a:t>
            </a:r>
          </a:p>
          <a:p>
            <a:r>
              <a:rPr lang="en-GB" sz="4000" dirty="0" smtClean="0">
                <a:solidFill>
                  <a:srgbClr val="00B050"/>
                </a:solidFill>
              </a:rPr>
              <a:t>Tendons</a:t>
            </a:r>
            <a:endParaRPr lang="en-GB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28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640" y="6084254"/>
            <a:ext cx="9827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7030A0"/>
                </a:solidFill>
              </a:rPr>
              <a:t>To antagonise means to work against.</a:t>
            </a:r>
            <a:endParaRPr lang="en-GB" sz="32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44" y="290456"/>
            <a:ext cx="7741197" cy="50198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23326" y="461575"/>
            <a:ext cx="2453363" cy="26776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Video</a:t>
            </a:r>
            <a:endParaRPr lang="en-GB" sz="2400" dirty="0" smtClean="0">
              <a:solidFill>
                <a:srgbClr val="FF0000"/>
              </a:solidFill>
              <a:hlinkClick r:id="rId3"/>
            </a:endParaRPr>
          </a:p>
          <a:p>
            <a:endParaRPr lang="en-GB" sz="2400" dirty="0">
              <a:solidFill>
                <a:srgbClr val="FF0000"/>
              </a:solidFill>
              <a:hlinkClick r:id="rId3"/>
            </a:endParaRPr>
          </a:p>
          <a:p>
            <a:r>
              <a:rPr lang="en-GB" sz="2400" dirty="0" smtClean="0">
                <a:solidFill>
                  <a:srgbClr val="FF0000"/>
                </a:solidFill>
                <a:hlinkClick r:id="rId3"/>
              </a:rPr>
              <a:t>https</a:t>
            </a:r>
            <a:r>
              <a:rPr lang="en-GB" sz="2400" dirty="0">
                <a:solidFill>
                  <a:srgbClr val="FF0000"/>
                </a:solidFill>
                <a:hlinkClick r:id="rId3"/>
              </a:rPr>
              <a:t>://</a:t>
            </a:r>
            <a:r>
              <a:rPr lang="en-GB" sz="2400" dirty="0" smtClean="0">
                <a:solidFill>
                  <a:srgbClr val="FF0000"/>
                </a:solidFill>
                <a:hlinkClick r:id="rId3"/>
              </a:rPr>
              <a:t>www.activeteachonline.com/default/player/interactive/id/312549/external/0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23326" y="4727763"/>
            <a:ext cx="2648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Stick the diagram in your book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88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093" y="182880"/>
            <a:ext cx="11919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Describe how the muscles in the arm work as this person lifts these weight. (3 marks)</a:t>
            </a:r>
          </a:p>
          <a:p>
            <a:pPr algn="ctr"/>
            <a:r>
              <a:rPr lang="en-GB" sz="2400" u="sng" dirty="0" smtClean="0">
                <a:solidFill>
                  <a:srgbClr val="0000FF"/>
                </a:solidFill>
              </a:rPr>
              <a:t>Discuss in pairs, how will you get 3 marks, write a rough answer in the back of your books.</a:t>
            </a:r>
            <a:endParaRPr lang="en-GB" sz="2400" u="sng" dirty="0">
              <a:solidFill>
                <a:srgbClr val="0000FF"/>
              </a:solidFill>
            </a:endParaRPr>
          </a:p>
        </p:txBody>
      </p:sp>
      <p:pic>
        <p:nvPicPr>
          <p:cNvPr id="1026" name="Picture 2" descr="Image result for woman bicep cur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4" r="15003"/>
          <a:stretch/>
        </p:blipFill>
        <p:spPr bwMode="auto">
          <a:xfrm>
            <a:off x="7392483" y="2031123"/>
            <a:ext cx="4656082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08993" y="2031123"/>
            <a:ext cx="71822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The bicep contracts and the </a:t>
            </a:r>
            <a:r>
              <a:rPr lang="en-GB" sz="3200" dirty="0" err="1" smtClean="0"/>
              <a:t>tricep</a:t>
            </a:r>
            <a:r>
              <a:rPr lang="en-GB" sz="3200" dirty="0" smtClean="0"/>
              <a:t> relaxes.</a:t>
            </a:r>
          </a:p>
          <a:p>
            <a:endParaRPr lang="en-GB" sz="3200" dirty="0"/>
          </a:p>
          <a:p>
            <a:r>
              <a:rPr lang="en-GB" sz="3200" dirty="0" smtClean="0"/>
              <a:t>As the bicep contracts, it get shorter and fatter and pulls the arm upwards.</a:t>
            </a:r>
          </a:p>
          <a:p>
            <a:endParaRPr lang="en-GB" sz="3200" dirty="0"/>
          </a:p>
          <a:p>
            <a:r>
              <a:rPr lang="en-GB" sz="3200" dirty="0" smtClean="0"/>
              <a:t>The bicep and </a:t>
            </a:r>
            <a:r>
              <a:rPr lang="en-GB" sz="3200" dirty="0" err="1" smtClean="0"/>
              <a:t>tricep</a:t>
            </a:r>
            <a:r>
              <a:rPr lang="en-GB" sz="3200" dirty="0" smtClean="0"/>
              <a:t> work against each other as an antagonistic pair.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96415" y="6134291"/>
            <a:ext cx="6842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Copy the model answer into the front of your books.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1294581" y="3647419"/>
            <a:ext cx="360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Increasing difficulty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87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093" y="182880"/>
            <a:ext cx="11919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 smtClean="0"/>
              <a:t>Control</a:t>
            </a:r>
          </a:p>
          <a:p>
            <a:endParaRPr lang="en-GB" sz="3600" dirty="0"/>
          </a:p>
          <a:p>
            <a:r>
              <a:rPr lang="en-GB" sz="3600" dirty="0" smtClean="0"/>
              <a:t>The b___ controls movement by controlling muscles.</a:t>
            </a:r>
          </a:p>
          <a:p>
            <a:endParaRPr lang="en-GB" sz="3600" dirty="0"/>
          </a:p>
          <a:p>
            <a:r>
              <a:rPr lang="en-GB" sz="3600" dirty="0" smtClean="0"/>
              <a:t>The brain sends </a:t>
            </a:r>
            <a:r>
              <a:rPr lang="en-GB" sz="3600" u="sng" dirty="0" smtClean="0">
                <a:solidFill>
                  <a:srgbClr val="FF0000"/>
                </a:solidFill>
              </a:rPr>
              <a:t>electrical impulses</a:t>
            </a:r>
            <a:r>
              <a:rPr lang="en-GB" sz="3600" dirty="0" smtClean="0">
                <a:solidFill>
                  <a:srgbClr val="FF0000"/>
                </a:solidFill>
              </a:rPr>
              <a:t> </a:t>
            </a:r>
            <a:r>
              <a:rPr lang="en-GB" sz="3600" dirty="0" smtClean="0"/>
              <a:t>down the spinal cord and on to the nerves (</a:t>
            </a:r>
            <a:r>
              <a:rPr lang="en-GB" sz="3600" u="sng" dirty="0" smtClean="0">
                <a:solidFill>
                  <a:srgbClr val="FF0000"/>
                </a:solidFill>
              </a:rPr>
              <a:t>neurones</a:t>
            </a:r>
            <a:r>
              <a:rPr lang="en-GB" sz="3600" dirty="0" smtClean="0"/>
              <a:t>) attached to muscles.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151068" y="1266225"/>
            <a:ext cx="1366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rain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26794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093" y="182880"/>
            <a:ext cx="119194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 smtClean="0"/>
              <a:t>Energy</a:t>
            </a:r>
          </a:p>
          <a:p>
            <a:endParaRPr lang="en-GB" sz="3600" dirty="0"/>
          </a:p>
          <a:p>
            <a:r>
              <a:rPr lang="en-GB" sz="3600" dirty="0" smtClean="0"/>
              <a:t>Muscles need lots of energy to work.</a:t>
            </a:r>
          </a:p>
          <a:p>
            <a:endParaRPr lang="en-GB" sz="3600" dirty="0"/>
          </a:p>
          <a:p>
            <a:r>
              <a:rPr lang="en-GB" sz="3600" dirty="0" smtClean="0"/>
              <a:t>Energy is released during respiration.</a:t>
            </a:r>
          </a:p>
          <a:p>
            <a:endParaRPr lang="en-GB" sz="3600" dirty="0"/>
          </a:p>
          <a:p>
            <a:r>
              <a:rPr lang="en-GB" sz="3600" dirty="0" smtClean="0"/>
              <a:t>Respiration takes place in m_________ .</a:t>
            </a:r>
          </a:p>
          <a:p>
            <a:endParaRPr lang="en-GB" sz="3600" dirty="0"/>
          </a:p>
          <a:p>
            <a:r>
              <a:rPr lang="en-GB" sz="3600" u="sng" dirty="0" smtClean="0">
                <a:solidFill>
                  <a:srgbClr val="FF0000"/>
                </a:solidFill>
              </a:rPr>
              <a:t>Therefore</a:t>
            </a:r>
            <a:r>
              <a:rPr lang="en-GB" sz="3600" dirty="0" smtClean="0">
                <a:solidFill>
                  <a:srgbClr val="FF0000"/>
                </a:solidFill>
              </a:rPr>
              <a:t>,</a:t>
            </a:r>
            <a:r>
              <a:rPr lang="en-GB" sz="3600" dirty="0" smtClean="0"/>
              <a:t> muscle cells have </a:t>
            </a:r>
            <a:r>
              <a:rPr lang="en-GB" sz="3600" b="1" u="sng" dirty="0" smtClean="0"/>
              <a:t>lots</a:t>
            </a:r>
            <a:r>
              <a:rPr lang="en-GB" sz="3600" dirty="0" smtClean="0"/>
              <a:t> of m_________  to provide lots of energy for movement.</a:t>
            </a:r>
            <a:endParaRPr lang="en-GB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5292762" y="3474721"/>
            <a:ext cx="4120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itochondria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112597" y="4580408"/>
            <a:ext cx="4120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itochondria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77960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948927" y="1450969"/>
            <a:ext cx="5745517" cy="37257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433082" y="1450968"/>
            <a:ext cx="5745517" cy="37257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242078" y="1450968"/>
            <a:ext cx="5745517" cy="372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6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248" y="220717"/>
            <a:ext cx="116034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L</a:t>
            </a:r>
            <a:r>
              <a:rPr lang="en-GB" sz="3600" dirty="0" smtClean="0"/>
              <a:t>ocomotor system – </a:t>
            </a:r>
            <a:r>
              <a:rPr lang="en-US" sz="3600" dirty="0"/>
              <a:t>Organ system that contains all your muscles and bones and allows you to move</a:t>
            </a:r>
            <a:r>
              <a:rPr lang="en-US" sz="3600" dirty="0" smtClean="0"/>
              <a:t>.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(This looks like a complex sentence)</a:t>
            </a:r>
            <a:endParaRPr lang="en-GB" sz="2400" dirty="0">
              <a:solidFill>
                <a:srgbClr val="00B0F0"/>
              </a:solidFill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0"/>
          <a:stretch/>
        </p:blipFill>
        <p:spPr bwMode="auto">
          <a:xfrm>
            <a:off x="362380" y="1886827"/>
            <a:ext cx="5765149" cy="437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"/>
          <a:stretch/>
        </p:blipFill>
        <p:spPr bwMode="auto">
          <a:xfrm>
            <a:off x="6117021" y="1886827"/>
            <a:ext cx="5938114" cy="437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0731" y="6265864"/>
            <a:ext cx="9406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Images from the Body Worlds Exhibition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1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145" y="105103"/>
            <a:ext cx="11845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Biomechanics - </a:t>
            </a:r>
            <a:r>
              <a:rPr lang="en-US" sz="3600" dirty="0"/>
              <a:t>The </a:t>
            </a:r>
            <a:r>
              <a:rPr lang="en-GB" sz="3600" dirty="0"/>
              <a:t>study of how muscles and bones work together to move your body.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45" y="1305432"/>
            <a:ext cx="5954110" cy="2515611"/>
          </a:xfrm>
          <a:prstGeom prst="rect">
            <a:avLst/>
          </a:prstGeom>
        </p:spPr>
      </p:pic>
      <p:pic>
        <p:nvPicPr>
          <p:cNvPr id="3076" name="Picture 4" descr="Image result for biomechan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45" y="4362267"/>
            <a:ext cx="6381859" cy="227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biomechan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317" y="1846656"/>
            <a:ext cx="59340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22612" y="5145234"/>
            <a:ext cx="5569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Can you guess the sports?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14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5659"/>
          <a:stretch/>
        </p:blipFill>
        <p:spPr>
          <a:xfrm>
            <a:off x="186634" y="176213"/>
            <a:ext cx="4682482" cy="65580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4974"/>
          <a:stretch/>
        </p:blipFill>
        <p:spPr>
          <a:xfrm>
            <a:off x="8985109" y="3135917"/>
            <a:ext cx="3207404" cy="37220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3671" y="14843"/>
            <a:ext cx="67342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This is an x-ray of the left and right arm of a right-handed tennis player.</a:t>
            </a:r>
          </a:p>
          <a:p>
            <a:endParaRPr lang="en-GB" sz="3200" dirty="0">
              <a:solidFill>
                <a:srgbClr val="FF0000"/>
              </a:solidFill>
            </a:endParaRPr>
          </a:p>
          <a:p>
            <a:r>
              <a:rPr lang="en-GB" sz="3200" dirty="0" smtClean="0">
                <a:solidFill>
                  <a:srgbClr val="FF0000"/>
                </a:solidFill>
              </a:rPr>
              <a:t>The bones in the right arm have grown thicker and stronger in response the demands placed on it.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63671" y="3223201"/>
            <a:ext cx="35268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Bigger muscles require bigger bones to support them.</a:t>
            </a:r>
          </a:p>
          <a:p>
            <a:endParaRPr lang="en-GB" sz="3200" dirty="0">
              <a:solidFill>
                <a:srgbClr val="FF0000"/>
              </a:solidFill>
            </a:endParaRPr>
          </a:p>
          <a:p>
            <a:r>
              <a:rPr lang="en-GB" sz="3200" dirty="0" smtClean="0">
                <a:solidFill>
                  <a:srgbClr val="FF0000"/>
                </a:solidFill>
              </a:rPr>
              <a:t>Remember – bones are living tissue.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33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950" y="287333"/>
            <a:ext cx="118513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hlinkClick r:id="rId2"/>
              </a:rPr>
              <a:t>https://</a:t>
            </a:r>
            <a:r>
              <a:rPr lang="en-GB" sz="3200" dirty="0" smtClean="0">
                <a:hlinkClick r:id="rId2"/>
              </a:rPr>
              <a:t>www.activeteachonline.com/default/player/video/id/270282/external/0</a:t>
            </a:r>
            <a:endParaRPr lang="en-GB" sz="3200" dirty="0" smtClean="0"/>
          </a:p>
          <a:p>
            <a:endParaRPr lang="en-GB" sz="3200" dirty="0"/>
          </a:p>
          <a:p>
            <a:r>
              <a:rPr lang="en-GB" sz="3200" dirty="0" smtClean="0">
                <a:solidFill>
                  <a:srgbClr val="FF0000"/>
                </a:solidFill>
              </a:rPr>
              <a:t>Sprinting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60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849" y="139849"/>
            <a:ext cx="119087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 smtClean="0"/>
              <a:t>Muscles</a:t>
            </a:r>
          </a:p>
          <a:p>
            <a:endParaRPr lang="en-GB" sz="3600" dirty="0"/>
          </a:p>
          <a:p>
            <a:r>
              <a:rPr lang="en-GB" sz="3600" dirty="0" smtClean="0"/>
              <a:t>Muscles are o</a:t>
            </a:r>
            <a:r>
              <a:rPr lang="en-GB" sz="3600" dirty="0" smtClean="0"/>
              <a:t>_____ </a:t>
            </a:r>
            <a:r>
              <a:rPr lang="en-GB" sz="3600" dirty="0" smtClean="0"/>
              <a:t>that can c</a:t>
            </a:r>
            <a:r>
              <a:rPr lang="en-GB" sz="3600" dirty="0" smtClean="0"/>
              <a:t>______.</a:t>
            </a:r>
            <a:endParaRPr lang="en-GB" sz="3600" dirty="0" smtClean="0"/>
          </a:p>
          <a:p>
            <a:endParaRPr lang="en-GB" sz="3600" dirty="0"/>
          </a:p>
          <a:p>
            <a:r>
              <a:rPr lang="en-GB" sz="3600" dirty="0" smtClean="0"/>
              <a:t>When </a:t>
            </a:r>
            <a:r>
              <a:rPr lang="en-GB" sz="3600" dirty="0" smtClean="0"/>
              <a:t>muscles </a:t>
            </a:r>
            <a:r>
              <a:rPr lang="en-GB" sz="3600" dirty="0" smtClean="0"/>
              <a:t>c</a:t>
            </a:r>
            <a:r>
              <a:rPr lang="en-GB" sz="3600" dirty="0" smtClean="0"/>
              <a:t>______, </a:t>
            </a:r>
            <a:r>
              <a:rPr lang="en-GB" sz="3600" dirty="0" smtClean="0"/>
              <a:t>they become s</a:t>
            </a:r>
            <a:r>
              <a:rPr lang="en-GB" sz="3600" dirty="0" smtClean="0"/>
              <a:t>______ </a:t>
            </a:r>
            <a:r>
              <a:rPr lang="en-GB" sz="3600" dirty="0" smtClean="0"/>
              <a:t>and f</a:t>
            </a:r>
            <a:r>
              <a:rPr lang="en-GB" sz="3600" dirty="0" smtClean="0"/>
              <a:t>____.</a:t>
            </a:r>
            <a:endParaRPr lang="en-GB" sz="3600" dirty="0" smtClean="0"/>
          </a:p>
          <a:p>
            <a:endParaRPr lang="en-GB" sz="3600" dirty="0"/>
          </a:p>
          <a:p>
            <a:r>
              <a:rPr lang="en-GB" sz="3600" dirty="0" smtClean="0"/>
              <a:t>If a muscle </a:t>
            </a:r>
            <a:r>
              <a:rPr lang="en-GB" sz="3600" dirty="0" smtClean="0"/>
              <a:t>attached </a:t>
            </a:r>
            <a:r>
              <a:rPr lang="en-GB" sz="3600" dirty="0" smtClean="0"/>
              <a:t>to a </a:t>
            </a:r>
            <a:r>
              <a:rPr lang="en-GB" sz="3600" dirty="0" smtClean="0"/>
              <a:t>bone c_______, </a:t>
            </a:r>
            <a:r>
              <a:rPr lang="en-GB" sz="3600" dirty="0" smtClean="0"/>
              <a:t>it will pull on the bone and move </a:t>
            </a:r>
            <a:r>
              <a:rPr lang="en-GB" sz="3600" dirty="0" smtClean="0"/>
              <a:t>it.</a:t>
            </a:r>
            <a:endParaRPr lang="en-GB" sz="3600" dirty="0" smtClean="0"/>
          </a:p>
          <a:p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698596" y="1248936"/>
            <a:ext cx="1349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rgans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772615" y="1248936"/>
            <a:ext cx="1932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ontract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148362" y="2344688"/>
            <a:ext cx="1932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ontract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060754" y="3449443"/>
            <a:ext cx="1932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ontracts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7437865" y="2344687"/>
            <a:ext cx="1932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horter</a:t>
            </a:r>
            <a:endParaRPr lang="en-GB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9848064" y="2344775"/>
            <a:ext cx="1932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atter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29877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456" y="268941"/>
            <a:ext cx="114246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The arm acts as a lever.</a:t>
            </a:r>
          </a:p>
          <a:p>
            <a:endParaRPr lang="en-GB" sz="3600" dirty="0"/>
          </a:p>
          <a:p>
            <a:r>
              <a:rPr lang="en-GB" sz="3600" dirty="0" smtClean="0"/>
              <a:t>The bicep muscle generates a force and pulls the forearm towards it.</a:t>
            </a:r>
          </a:p>
          <a:p>
            <a:endParaRPr lang="en-GB" sz="3600" dirty="0"/>
          </a:p>
          <a:p>
            <a:r>
              <a:rPr lang="en-GB" sz="3600" dirty="0" smtClean="0"/>
              <a:t>This force can be measured in N______  (N).</a:t>
            </a:r>
            <a:endParaRPr lang="en-GB" sz="3600" dirty="0"/>
          </a:p>
        </p:txBody>
      </p:sp>
      <p:pic>
        <p:nvPicPr>
          <p:cNvPr id="1026" name="Picture 2" descr="https://waergo.com/Dev/Survey/images/Fig2small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" t="67212" r="2777" b="549"/>
          <a:stretch/>
        </p:blipFill>
        <p:spPr bwMode="auto">
          <a:xfrm>
            <a:off x="398031" y="3769872"/>
            <a:ext cx="11026589" cy="300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9929308" y="3485478"/>
            <a:ext cx="2119257" cy="1011219"/>
            <a:chOff x="9929308" y="3485478"/>
            <a:chExt cx="2119257" cy="1011219"/>
          </a:xfrm>
        </p:grpSpPr>
        <p:sp>
          <p:nvSpPr>
            <p:cNvPr id="4" name="Oval Callout 3"/>
            <p:cNvSpPr/>
            <p:nvPr/>
          </p:nvSpPr>
          <p:spPr>
            <a:xfrm>
              <a:off x="9929308" y="3485478"/>
              <a:ext cx="2119257" cy="1011219"/>
            </a:xfrm>
            <a:prstGeom prst="wedgeEllipseCallout">
              <a:avLst>
                <a:gd name="adj1" fmla="val -73625"/>
                <a:gd name="adj2" fmla="val 52925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408024" y="3637144"/>
              <a:ext cx="14737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What are you doing?</a:t>
              </a:r>
              <a:endParaRPr lang="en-GB" sz="20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207160" y="3012329"/>
            <a:ext cx="2990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ewtons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93184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07" y="4363127"/>
            <a:ext cx="119028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rgbClr val="0000FF"/>
                </a:solidFill>
              </a:rPr>
              <a:t>Question - Muscles cannot push on bones.</a:t>
            </a:r>
          </a:p>
          <a:p>
            <a:endParaRPr lang="en-GB" sz="3600" b="1" dirty="0" smtClean="0">
              <a:solidFill>
                <a:srgbClr val="0000FF"/>
              </a:solidFill>
            </a:endParaRPr>
          </a:p>
          <a:p>
            <a:r>
              <a:rPr lang="en-GB" sz="3600" b="1" dirty="0" smtClean="0">
                <a:solidFill>
                  <a:srgbClr val="0000FF"/>
                </a:solidFill>
              </a:rPr>
              <a:t>How do we move our arm back in the opposite direction?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8507" y="118338"/>
            <a:ext cx="119028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u="sng" dirty="0" smtClean="0"/>
              <a:t>Antagonistic muscles</a:t>
            </a:r>
          </a:p>
          <a:p>
            <a:endParaRPr lang="en-GB" sz="3600" dirty="0"/>
          </a:p>
          <a:p>
            <a:r>
              <a:rPr lang="en-GB" sz="3600" dirty="0" smtClean="0"/>
              <a:t>To </a:t>
            </a:r>
            <a:r>
              <a:rPr lang="en-GB" sz="3600" dirty="0" smtClean="0"/>
              <a:t>move </a:t>
            </a:r>
            <a:r>
              <a:rPr lang="en-GB" sz="3600" dirty="0" smtClean="0"/>
              <a:t>the </a:t>
            </a:r>
            <a:r>
              <a:rPr lang="en-GB" sz="3600" dirty="0" smtClean="0"/>
              <a:t>arm back in the opposite direction we need a muscle to work in the opposite direction.</a:t>
            </a:r>
          </a:p>
          <a:p>
            <a:endParaRPr lang="en-GB" sz="3600" dirty="0"/>
          </a:p>
          <a:p>
            <a:r>
              <a:rPr lang="en-GB" sz="3600" dirty="0" smtClean="0"/>
              <a:t>Muscles that work in </a:t>
            </a:r>
            <a:r>
              <a:rPr lang="en-GB" sz="3600" dirty="0" smtClean="0"/>
              <a:t>opposite </a:t>
            </a:r>
            <a:r>
              <a:rPr lang="en-GB" sz="3600" dirty="0" smtClean="0"/>
              <a:t>directions are known as antagonistic pairs.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40800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458</Words>
  <Application>Microsoft Office PowerPoint</Application>
  <PresentationFormat>Widescreen</PresentationFormat>
  <Paragraphs>81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Highams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Tomkins</dc:creator>
  <cp:lastModifiedBy>M Tomkins</cp:lastModifiedBy>
  <cp:revision>65</cp:revision>
  <dcterms:created xsi:type="dcterms:W3CDTF">2018-06-27T10:37:59Z</dcterms:created>
  <dcterms:modified xsi:type="dcterms:W3CDTF">2019-04-02T11:32:58Z</dcterms:modified>
</cp:coreProperties>
</file>