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10" r:id="rId13"/>
    <p:sldId id="259" r:id="rId14"/>
    <p:sldId id="289" r:id="rId15"/>
    <p:sldId id="290" r:id="rId16"/>
    <p:sldId id="291" r:id="rId17"/>
    <p:sldId id="292" r:id="rId18"/>
    <p:sldId id="317" r:id="rId19"/>
    <p:sldId id="293" r:id="rId20"/>
    <p:sldId id="294" r:id="rId21"/>
    <p:sldId id="295" r:id="rId22"/>
    <p:sldId id="296" r:id="rId23"/>
    <p:sldId id="318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12" r:id="rId35"/>
    <p:sldId id="313" r:id="rId36"/>
    <p:sldId id="28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Pinel" userId="S::sebpin@highamsparkschool.co.uk::96cdbc22-cff6-4bfe-90e7-c2ded6426c88" providerId="AD" clId="Web-{4BFD3934-85A3-6918-6E00-AB1329F2ED6F}"/>
    <pc:docChg chg="modSld">
      <pc:chgData name="S Pinel" userId="S::sebpin@highamsparkschool.co.uk::96cdbc22-cff6-4bfe-90e7-c2ded6426c88" providerId="AD" clId="Web-{4BFD3934-85A3-6918-6E00-AB1329F2ED6F}" dt="2018-10-16T08:02:39.866" v="0" actId="1076"/>
      <pc:docMkLst>
        <pc:docMk/>
      </pc:docMkLst>
      <pc:sldChg chg="modSp">
        <pc:chgData name="S Pinel" userId="S::sebpin@highamsparkschool.co.uk::96cdbc22-cff6-4bfe-90e7-c2ded6426c88" providerId="AD" clId="Web-{4BFD3934-85A3-6918-6E00-AB1329F2ED6F}" dt="2018-10-16T08:02:39.866" v="0" actId="1076"/>
        <pc:sldMkLst>
          <pc:docMk/>
          <pc:sldMk cId="1026221427" sldId="320"/>
        </pc:sldMkLst>
        <pc:spChg chg="mod">
          <ac:chgData name="S Pinel" userId="S::sebpin@highamsparkschool.co.uk::96cdbc22-cff6-4bfe-90e7-c2ded6426c88" providerId="AD" clId="Web-{4BFD3934-85A3-6918-6E00-AB1329F2ED6F}" dt="2018-10-16T08:02:39.866" v="0" actId="1076"/>
          <ac:spMkLst>
            <pc:docMk/>
            <pc:sldMk cId="1026221427" sldId="32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89474-4820-4989-A620-07783E51573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08114-CF0B-4E5A-A03E-F3D7EB723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0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E0374-9F4A-4CB4-B068-4D3924271EA4}" type="slidenum">
              <a:rPr lang="en-GB" smtClean="0"/>
              <a:pPr eaLnBrk="1" hangingPunct="1"/>
              <a:t>11</a:t>
            </a:fld>
            <a:endParaRPr lang="en-GB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273585-E0D3-4AB0-B7C2-1261A556F7E5}" type="slidenum">
              <a:rPr lang="en-GB" smtClean="0"/>
              <a:pPr eaLnBrk="1" hangingPunct="1"/>
              <a:t>22</a:t>
            </a:fld>
            <a:endParaRPr lang="en-GB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5F677A-D494-4AB1-8258-6D6A1424D925}" type="slidenum">
              <a:rPr lang="en-GB" smtClean="0"/>
              <a:pPr eaLnBrk="1" hangingPunct="1"/>
              <a:t>23</a:t>
            </a:fld>
            <a:endParaRPr lang="en-GB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E32DB4-6BD5-46B4-B1AC-88DF028A4E4D}" type="slidenum">
              <a:rPr lang="en-GB" smtClean="0"/>
              <a:pPr eaLnBrk="1" hangingPunct="1"/>
              <a:t>12</a:t>
            </a:fld>
            <a:endParaRPr lang="en-GB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4B7522-946D-452D-AAD7-28D647769336}" type="slidenum">
              <a:rPr lang="en-GB" smtClean="0"/>
              <a:pPr eaLnBrk="1" hangingPunct="1"/>
              <a:t>13</a:t>
            </a:fld>
            <a:endParaRPr lang="en-GB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C526B6-BF3A-48C0-9559-77D14903E345}" type="slidenum">
              <a:rPr lang="en-GB" smtClean="0"/>
              <a:pPr eaLnBrk="1" hangingPunct="1"/>
              <a:t>14</a:t>
            </a:fld>
            <a:endParaRPr lang="en-GB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431921-F9E3-464F-A392-17C05B83199B}" type="slidenum">
              <a:rPr lang="en-GB" smtClean="0"/>
              <a:pPr eaLnBrk="1" hangingPunct="1"/>
              <a:t>16</a:t>
            </a:fld>
            <a:endParaRPr lang="en-GB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DCEC1-FA2E-4A35-888D-802273F00328}" type="slidenum">
              <a:rPr lang="en-GB" smtClean="0"/>
              <a:pPr eaLnBrk="1" hangingPunct="1"/>
              <a:t>17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B918B1-11E1-41AD-BCD9-3C5E40D5C0BF}" type="slidenum">
              <a:rPr lang="en-GB" smtClean="0"/>
              <a:pPr eaLnBrk="1" hangingPunct="1"/>
              <a:t>18</a:t>
            </a:fld>
            <a:endParaRPr lang="en-GB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AC2C9C-7DDC-4A9D-9741-56E718E752A4}" type="slidenum">
              <a:rPr lang="en-GB" smtClean="0"/>
              <a:pPr eaLnBrk="1" hangingPunct="1"/>
              <a:t>19</a:t>
            </a:fld>
            <a:endParaRPr lang="en-GB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ECA0BB-ABF9-4280-950D-142A5AD84ADF}" type="slidenum">
              <a:rPr lang="en-GB" smtClean="0"/>
              <a:pPr eaLnBrk="1" hangingPunct="1"/>
              <a:t>21</a:t>
            </a:fld>
            <a:endParaRPr lang="en-GB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4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2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34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5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4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2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4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8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6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73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4622E-5995-4567-98B1-2DDA602712F1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BD11-4525-4C11-8C5A-56BDC86D3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46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rct=j&amp;q=colours&amp;source=images&amp;cd=&amp;cad=rja&amp;uact=8&amp;ved=0CAcQjRw&amp;url=http://www.zymco.co.uk/can-colours-really-boost-business/&amp;ei=jbxhVPzAIIHKaNLYgaAF&amp;psig=AFQjCNFyQPaE2WtiIM6hM8eBsN6lxgN9sg&amp;ust=14157777923014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9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the end of the lesson,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You MUST be able to name at least 10 colours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You SHOULD be able to use colour adjectives to describe things in the classroom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You COULD be able to explain the rules for the position of colour adjectives in French</a:t>
            </a:r>
          </a:p>
        </p:txBody>
      </p:sp>
    </p:spTree>
    <p:extLst>
      <p:ext uri="{BB962C8B-B14F-4D97-AF65-F5344CB8AC3E}">
        <p14:creationId xmlns:p14="http://schemas.microsoft.com/office/powerpoint/2010/main" val="216147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bleu</a:t>
            </a:r>
          </a:p>
        </p:txBody>
      </p:sp>
      <p:sp>
        <p:nvSpPr>
          <p:cNvPr id="4" name="Teardrop 3"/>
          <p:cNvSpPr/>
          <p:nvPr/>
        </p:nvSpPr>
        <p:spPr>
          <a:xfrm>
            <a:off x="3059832" y="2060848"/>
            <a:ext cx="3024336" cy="2520280"/>
          </a:xfrm>
          <a:prstGeom prst="teardrop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7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rouge</a:t>
            </a:r>
          </a:p>
        </p:txBody>
      </p:sp>
      <p:sp>
        <p:nvSpPr>
          <p:cNvPr id="9" name="Teardrop 8"/>
          <p:cNvSpPr/>
          <p:nvPr/>
        </p:nvSpPr>
        <p:spPr>
          <a:xfrm>
            <a:off x="2555776" y="1916832"/>
            <a:ext cx="3528392" cy="2952328"/>
          </a:xfrm>
          <a:prstGeom prst="teardrop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1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vert</a:t>
            </a:r>
          </a:p>
        </p:txBody>
      </p:sp>
      <p:sp>
        <p:nvSpPr>
          <p:cNvPr id="6" name="Teardrop 5"/>
          <p:cNvSpPr/>
          <p:nvPr/>
        </p:nvSpPr>
        <p:spPr>
          <a:xfrm>
            <a:off x="2915816" y="2204864"/>
            <a:ext cx="3024336" cy="2952328"/>
          </a:xfrm>
          <a:prstGeom prst="teardrop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88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jaune</a:t>
            </a:r>
          </a:p>
        </p:txBody>
      </p:sp>
      <p:sp>
        <p:nvSpPr>
          <p:cNvPr id="4" name="Teardrop 3"/>
          <p:cNvSpPr/>
          <p:nvPr/>
        </p:nvSpPr>
        <p:spPr>
          <a:xfrm>
            <a:off x="2771800" y="2060848"/>
            <a:ext cx="2952328" cy="2952328"/>
          </a:xfrm>
          <a:prstGeom prst="teardrop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37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ardrop 1"/>
          <p:cNvSpPr/>
          <p:nvPr/>
        </p:nvSpPr>
        <p:spPr>
          <a:xfrm>
            <a:off x="5616116" y="3455392"/>
            <a:ext cx="2448272" cy="2592288"/>
          </a:xfrm>
          <a:prstGeom prst="teardrop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ardrop 2"/>
          <p:cNvSpPr/>
          <p:nvPr/>
        </p:nvSpPr>
        <p:spPr>
          <a:xfrm>
            <a:off x="1187624" y="3429000"/>
            <a:ext cx="2448272" cy="2618680"/>
          </a:xfrm>
          <a:prstGeom prst="teardrop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ardrop 3"/>
          <p:cNvSpPr/>
          <p:nvPr/>
        </p:nvSpPr>
        <p:spPr>
          <a:xfrm>
            <a:off x="5616116" y="584684"/>
            <a:ext cx="2592288" cy="2448272"/>
          </a:xfrm>
          <a:prstGeom prst="teardrop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ardrop 4"/>
          <p:cNvSpPr/>
          <p:nvPr/>
        </p:nvSpPr>
        <p:spPr>
          <a:xfrm>
            <a:off x="1043608" y="836712"/>
            <a:ext cx="2736304" cy="1944216"/>
          </a:xfrm>
          <a:prstGeom prst="teardrop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6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orange</a:t>
            </a:r>
          </a:p>
        </p:txBody>
      </p:sp>
      <p:sp>
        <p:nvSpPr>
          <p:cNvPr id="5" name="Teardrop 4"/>
          <p:cNvSpPr/>
          <p:nvPr/>
        </p:nvSpPr>
        <p:spPr>
          <a:xfrm>
            <a:off x="2555776" y="2204864"/>
            <a:ext cx="3600400" cy="3096344"/>
          </a:xfrm>
          <a:prstGeom prst="teardrop">
            <a:avLst/>
          </a:prstGeom>
          <a:solidFill>
            <a:srgbClr val="F28F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8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rose</a:t>
            </a:r>
          </a:p>
        </p:txBody>
      </p:sp>
      <p:sp>
        <p:nvSpPr>
          <p:cNvPr id="4" name="Teardrop 3"/>
          <p:cNvSpPr/>
          <p:nvPr/>
        </p:nvSpPr>
        <p:spPr>
          <a:xfrm>
            <a:off x="3131840" y="1844824"/>
            <a:ext cx="3096344" cy="3096344"/>
          </a:xfrm>
          <a:prstGeom prst="teardrop">
            <a:avLst/>
          </a:prstGeom>
          <a:solidFill>
            <a:srgbClr val="F573D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15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noir</a:t>
            </a:r>
          </a:p>
        </p:txBody>
      </p:sp>
      <p:sp>
        <p:nvSpPr>
          <p:cNvPr id="4" name="Teardrop 3"/>
          <p:cNvSpPr/>
          <p:nvPr/>
        </p:nvSpPr>
        <p:spPr>
          <a:xfrm>
            <a:off x="2654072" y="2132856"/>
            <a:ext cx="3502104" cy="3384376"/>
          </a:xfrm>
          <a:prstGeom prst="teardrop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1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gris</a:t>
            </a:r>
          </a:p>
        </p:txBody>
      </p:sp>
      <p:sp>
        <p:nvSpPr>
          <p:cNvPr id="6" name="Teardrop 5"/>
          <p:cNvSpPr/>
          <p:nvPr/>
        </p:nvSpPr>
        <p:spPr>
          <a:xfrm>
            <a:off x="2843808" y="2276872"/>
            <a:ext cx="3456384" cy="3024336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paire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/>
              <a:t>Ça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?</a:t>
            </a:r>
          </a:p>
          <a:p>
            <a:r>
              <a:rPr lang="en-GB" dirty="0"/>
              <a:t>Comment </a:t>
            </a:r>
            <a:r>
              <a:rPr lang="en-GB" dirty="0" err="1"/>
              <a:t>t’appelles-tu</a:t>
            </a:r>
            <a:r>
              <a:rPr lang="en-GB" dirty="0"/>
              <a:t>?</a:t>
            </a:r>
          </a:p>
          <a:p>
            <a:r>
              <a:rPr lang="en-GB" dirty="0"/>
              <a:t>Comment </a:t>
            </a:r>
            <a:r>
              <a:rPr lang="en-GB" dirty="0" err="1"/>
              <a:t>ça</a:t>
            </a:r>
            <a:r>
              <a:rPr lang="en-GB" dirty="0"/>
              <a:t> </a:t>
            </a:r>
            <a:r>
              <a:rPr lang="en-GB" dirty="0" err="1"/>
              <a:t>s’écrit</a:t>
            </a:r>
            <a:r>
              <a:rPr lang="en-GB" dirty="0"/>
              <a:t>?</a:t>
            </a:r>
          </a:p>
          <a:p>
            <a:r>
              <a:rPr lang="en-GB" dirty="0" err="1"/>
              <a:t>Quel</a:t>
            </a:r>
            <a:r>
              <a:rPr lang="en-GB" dirty="0"/>
              <a:t> </a:t>
            </a:r>
            <a:r>
              <a:rPr lang="en-GB" dirty="0" err="1"/>
              <a:t>âge</a:t>
            </a:r>
            <a:r>
              <a:rPr lang="en-GB" dirty="0"/>
              <a:t> as-</a:t>
            </a:r>
            <a:r>
              <a:rPr lang="en-GB" dirty="0" err="1"/>
              <a:t>tu</a:t>
            </a:r>
            <a:r>
              <a:rPr lang="en-GB" dirty="0"/>
              <a:t>?</a:t>
            </a:r>
          </a:p>
          <a:p>
            <a:r>
              <a:rPr lang="en-GB" dirty="0" err="1"/>
              <a:t>Quelle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la date de ton </a:t>
            </a:r>
            <a:r>
              <a:rPr lang="en-GB" dirty="0" err="1"/>
              <a:t>anniversaire</a:t>
            </a:r>
            <a:r>
              <a:rPr lang="en-GB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/>
              <a:t>Ça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très</a:t>
            </a:r>
            <a:r>
              <a:rPr lang="en-GB" dirty="0"/>
              <a:t> </a:t>
            </a:r>
            <a:r>
              <a:rPr lang="en-GB" dirty="0" err="1"/>
              <a:t>bien</a:t>
            </a:r>
            <a:r>
              <a:rPr lang="en-GB" dirty="0"/>
              <a:t> </a:t>
            </a:r>
            <a:r>
              <a:rPr lang="en-GB" dirty="0" err="1"/>
              <a:t>merci</a:t>
            </a:r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m’appelle</a:t>
            </a:r>
            <a:r>
              <a:rPr lang="en-GB" dirty="0"/>
              <a:t>…</a:t>
            </a:r>
          </a:p>
          <a:p>
            <a:r>
              <a:rPr lang="en-GB" dirty="0" err="1"/>
              <a:t>Ça</a:t>
            </a:r>
            <a:r>
              <a:rPr lang="en-GB" dirty="0"/>
              <a:t> </a:t>
            </a:r>
            <a:r>
              <a:rPr lang="en-GB" dirty="0" err="1"/>
              <a:t>s’écrit</a:t>
            </a:r>
            <a:r>
              <a:rPr lang="en-GB" dirty="0"/>
              <a:t>…</a:t>
            </a:r>
          </a:p>
          <a:p>
            <a:r>
              <a:rPr lang="en-GB" dirty="0" err="1"/>
              <a:t>J’ai</a:t>
            </a:r>
            <a:r>
              <a:rPr lang="en-GB" dirty="0"/>
              <a:t>… </a:t>
            </a:r>
            <a:r>
              <a:rPr lang="en-GB" dirty="0" err="1"/>
              <a:t>ans</a:t>
            </a:r>
            <a:endParaRPr lang="en-GB" dirty="0"/>
          </a:p>
          <a:p>
            <a:r>
              <a:rPr lang="en-GB" dirty="0"/>
              <a:t>Mon </a:t>
            </a:r>
            <a:r>
              <a:rPr lang="en-GB" dirty="0" err="1"/>
              <a:t>anniversaire</a:t>
            </a:r>
            <a:r>
              <a:rPr lang="en-GB" dirty="0"/>
              <a:t> </a:t>
            </a:r>
            <a:r>
              <a:rPr lang="en-GB" dirty="0" err="1"/>
              <a:t>c’est</a:t>
            </a:r>
            <a:r>
              <a:rPr lang="en-GB" dirty="0"/>
              <a:t> le…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5508104" y="1234481"/>
            <a:ext cx="4396680" cy="4891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ardrop 1"/>
          <p:cNvSpPr/>
          <p:nvPr/>
        </p:nvSpPr>
        <p:spPr>
          <a:xfrm>
            <a:off x="683568" y="404664"/>
            <a:ext cx="2736304" cy="2520280"/>
          </a:xfrm>
          <a:prstGeom prst="teardrop">
            <a:avLst/>
          </a:prstGeom>
          <a:solidFill>
            <a:srgbClr val="F28F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ardrop 2"/>
          <p:cNvSpPr/>
          <p:nvPr/>
        </p:nvSpPr>
        <p:spPr>
          <a:xfrm>
            <a:off x="5796136" y="405800"/>
            <a:ext cx="2376264" cy="2664296"/>
          </a:xfrm>
          <a:prstGeom prst="teardrop">
            <a:avLst/>
          </a:prstGeom>
          <a:solidFill>
            <a:srgbClr val="F573D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ardrop 3"/>
          <p:cNvSpPr/>
          <p:nvPr/>
        </p:nvSpPr>
        <p:spPr>
          <a:xfrm>
            <a:off x="899592" y="3573016"/>
            <a:ext cx="2304256" cy="2448272"/>
          </a:xfrm>
          <a:prstGeom prst="teardrop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ardrop 4"/>
          <p:cNvSpPr/>
          <p:nvPr/>
        </p:nvSpPr>
        <p:spPr>
          <a:xfrm>
            <a:off x="5508104" y="3583032"/>
            <a:ext cx="2520280" cy="2520280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677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blanc</a:t>
            </a:r>
            <a:endParaRPr lang="en-US" dirty="0"/>
          </a:p>
        </p:txBody>
      </p:sp>
      <p:sp>
        <p:nvSpPr>
          <p:cNvPr id="5" name="Teardrop 4"/>
          <p:cNvSpPr/>
          <p:nvPr/>
        </p:nvSpPr>
        <p:spPr>
          <a:xfrm>
            <a:off x="2771800" y="2348880"/>
            <a:ext cx="3672408" cy="3096344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40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marron</a:t>
            </a:r>
          </a:p>
        </p:txBody>
      </p:sp>
      <p:sp>
        <p:nvSpPr>
          <p:cNvPr id="7" name="Teardrop 6"/>
          <p:cNvSpPr/>
          <p:nvPr/>
        </p:nvSpPr>
        <p:spPr>
          <a:xfrm>
            <a:off x="2487772" y="2060848"/>
            <a:ext cx="3672408" cy="3024336"/>
          </a:xfrm>
          <a:prstGeom prst="teardrop">
            <a:avLst/>
          </a:prstGeom>
          <a:solidFill>
            <a:srgbClr val="7B353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85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violet</a:t>
            </a:r>
          </a:p>
        </p:txBody>
      </p:sp>
      <p:sp>
        <p:nvSpPr>
          <p:cNvPr id="5" name="Teardrop 4"/>
          <p:cNvSpPr/>
          <p:nvPr/>
        </p:nvSpPr>
        <p:spPr>
          <a:xfrm>
            <a:off x="2771800" y="2348880"/>
            <a:ext cx="3240360" cy="3168352"/>
          </a:xfrm>
          <a:prstGeom prst="teardrop">
            <a:avLst/>
          </a:prstGeom>
          <a:solidFill>
            <a:srgbClr val="7A1C9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05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219700" y="1844675"/>
            <a:ext cx="1368425" cy="13684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235825" y="2852738"/>
            <a:ext cx="1368425" cy="136842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3276600" y="4868863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755650" y="692150"/>
            <a:ext cx="1368425" cy="136842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971550" y="4581525"/>
            <a:ext cx="1368425" cy="136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69696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16013" y="1844675"/>
            <a:ext cx="64801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dirty="0" err="1"/>
              <a:t>Une</a:t>
            </a:r>
            <a:r>
              <a:rPr lang="en-GB" sz="4000" dirty="0"/>
              <a:t> </a:t>
            </a:r>
            <a:r>
              <a:rPr lang="en-GB" sz="4000" dirty="0" err="1"/>
              <a:t>couleur</a:t>
            </a:r>
            <a:r>
              <a:rPr lang="en-GB" sz="4000" dirty="0"/>
              <a:t> a </a:t>
            </a:r>
            <a:r>
              <a:rPr lang="en-GB" sz="4000" dirty="0" err="1"/>
              <a:t>disparu</a:t>
            </a:r>
            <a:r>
              <a:rPr lang="en-GB" sz="4000" dirty="0"/>
              <a:t> ! </a:t>
            </a:r>
          </a:p>
          <a:p>
            <a:pPr algn="ctr">
              <a:spcBef>
                <a:spcPct val="50000"/>
              </a:spcBef>
            </a:pPr>
            <a:r>
              <a:rPr lang="en-GB" sz="4000" dirty="0" err="1"/>
              <a:t>Aidez-moi</a:t>
            </a:r>
            <a:r>
              <a:rPr lang="en-GB" sz="4000" dirty="0"/>
              <a:t> </a:t>
            </a:r>
            <a:r>
              <a:rPr lang="en-US" sz="4000" dirty="0"/>
              <a:t>à</a:t>
            </a:r>
            <a:r>
              <a:rPr lang="en-GB" sz="4000" dirty="0"/>
              <a:t> la </a:t>
            </a:r>
            <a:r>
              <a:rPr lang="en-GB" sz="4000" dirty="0" err="1"/>
              <a:t>retrouver</a:t>
            </a:r>
            <a:r>
              <a:rPr lang="en-GB" sz="4000" dirty="0"/>
              <a:t>…</a:t>
            </a:r>
          </a:p>
        </p:txBody>
      </p:sp>
      <p:pic>
        <p:nvPicPr>
          <p:cNvPr id="1026" name="Picture 2" descr="C:\Documents and Settings\rpalliser\Local Settings\Temporary Internet Files\Content.IE5\0N3VXR71\MC9000536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96312"/>
            <a:ext cx="2096022" cy="287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27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235825" y="2852738"/>
            <a:ext cx="1368425" cy="136842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276600" y="4868863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755650" y="692150"/>
            <a:ext cx="1368425" cy="136842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971550" y="4581525"/>
            <a:ext cx="1368425" cy="136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60883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5219700" y="1844675"/>
            <a:ext cx="1368425" cy="13684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7235825" y="2852738"/>
            <a:ext cx="1368425" cy="136842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276600" y="4868863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755650" y="692150"/>
            <a:ext cx="1368425" cy="136842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367580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5219700" y="1844675"/>
            <a:ext cx="1368425" cy="13684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7235825" y="2852738"/>
            <a:ext cx="1368425" cy="136842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276600" y="4868863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971550" y="4581525"/>
            <a:ext cx="1368425" cy="136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97238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5219700" y="1844675"/>
            <a:ext cx="1368425" cy="13684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3276600" y="4868863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755650" y="692150"/>
            <a:ext cx="1368425" cy="136842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971550" y="4581525"/>
            <a:ext cx="1368425" cy="136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992545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>
            <a:extLst>
              <a:ext uri="{FF2B5EF4-FFF2-40B4-BE49-F238E27FC236}">
                <a16:creationId xmlns:a16="http://schemas.microsoft.com/office/drawing/2014/main" id="{6BBFDABD-F4CC-43EA-8E3B-B9750D91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i="1" u="sng">
                <a:solidFill>
                  <a:srgbClr val="C00000"/>
                </a:solidFill>
                <a:latin typeface="Comic Sans MS" panose="030F0702030302020204" pitchFamily="66" charset="0"/>
              </a:rPr>
              <a:t>TALKING ABOUT OTHER PEOPLE</a:t>
            </a:r>
          </a:p>
        </p:txBody>
      </p:sp>
      <p:sp>
        <p:nvSpPr>
          <p:cNvPr id="12291" name="Content Placeholder 3">
            <a:extLst>
              <a:ext uri="{FF2B5EF4-FFF2-40B4-BE49-F238E27FC236}">
                <a16:creationId xmlns:a16="http://schemas.microsoft.com/office/drawing/2014/main" id="{C3CCB757-BF8E-4D78-9028-E88934C914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as-tu?</a:t>
            </a:r>
          </a:p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a-t-</a:t>
            </a:r>
            <a:r>
              <a:rPr lang="en-GB" altLang="en-US" b="1" u="sng">
                <a:solidFill>
                  <a:srgbClr val="0070C0"/>
                </a:solidFill>
                <a:latin typeface="Comic Sans MS" panose="030F0702030302020204" pitchFamily="66" charset="0"/>
              </a:rPr>
              <a:t>il</a:t>
            </a:r>
            <a:r>
              <a:rPr lang="en-GB" altLang="en-US">
                <a:latin typeface="Comic Sans MS" panose="030F0702030302020204" pitchFamily="66" charset="0"/>
              </a:rPr>
              <a:t>?</a:t>
            </a:r>
          </a:p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a-t-</a:t>
            </a:r>
            <a:r>
              <a:rPr lang="en-GB" altLang="en-US" b="1" u="sng">
                <a:solidFill>
                  <a:srgbClr val="FF66FF"/>
                </a:solidFill>
                <a:latin typeface="Comic Sans MS" panose="030F0702030302020204" pitchFamily="66" charset="0"/>
              </a:rPr>
              <a:t>elle</a:t>
            </a:r>
            <a:r>
              <a:rPr lang="en-GB" altLang="en-US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2B5DCD-58CE-4479-AD8C-84792F2694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dirty="0" err="1">
                <a:latin typeface="Comic Sans MS" pitchFamily="66" charset="0"/>
              </a:rPr>
              <a:t>J’ai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dirty="0" err="1">
                <a:latin typeface="Comic Sans MS" pitchFamily="66" charset="0"/>
              </a:rPr>
              <a:t>il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b="1" u="sng" dirty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dirty="0">
                <a:latin typeface="Comic Sans MS" pitchFamily="66" charset="0"/>
              </a:rPr>
              <a:t>Elle</a:t>
            </a:r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b="1" u="sng" dirty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2293" name="Picture 2" descr="C:\Documents and Settings\lsaubolle\Local Settings\Temporary Internet Files\Content.IE5\N6S6DSH3\MC900436393[1].png">
            <a:extLst>
              <a:ext uri="{FF2B5EF4-FFF2-40B4-BE49-F238E27FC236}">
                <a16:creationId xmlns:a16="http://schemas.microsoft.com/office/drawing/2014/main" id="{87853EB6-44C1-447A-ABBF-F5DACEF06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116388"/>
            <a:ext cx="25415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75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323850" y="2565400"/>
            <a:ext cx="1368425" cy="13684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5219700" y="1844675"/>
            <a:ext cx="1368425" cy="13684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35825" y="2852738"/>
            <a:ext cx="1368425" cy="1368425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5148263" y="4005263"/>
            <a:ext cx="1368425" cy="1368425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7019925" y="836613"/>
            <a:ext cx="1368425" cy="1368425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3563938" y="620713"/>
            <a:ext cx="1368425" cy="136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755650" y="692150"/>
            <a:ext cx="1368425" cy="136842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3203575" y="2636838"/>
            <a:ext cx="1368425" cy="1368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6948488" y="5013325"/>
            <a:ext cx="1368425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971550" y="4581525"/>
            <a:ext cx="1368425" cy="136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854242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fr-RE" altLang="en-US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Les couleurs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052512"/>
            <a:ext cx="6121424" cy="56888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Bleu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Rouge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Vert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Jaune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Blanc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Noir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Orange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Rose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Violet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Gris</a:t>
            </a:r>
          </a:p>
          <a:p>
            <a:pPr>
              <a:lnSpc>
                <a:spcPct val="90000"/>
              </a:lnSpc>
            </a:pPr>
            <a:r>
              <a:rPr lang="fr-RE" altLang="en-US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marron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052512"/>
            <a:ext cx="4392810" cy="568885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Red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Yellow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Blue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Black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White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Green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Pink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Brown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Orange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Grey</a:t>
            </a:r>
          </a:p>
          <a:p>
            <a:pPr>
              <a:lnSpc>
                <a:spcPct val="80000"/>
              </a:lnSpc>
            </a:pPr>
            <a:r>
              <a:rPr lang="en-GB" altLang="en-US" sz="32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Purple</a:t>
            </a:r>
            <a:endParaRPr lang="en-US" altLang="en-US" sz="3200" b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7173" name="Picture 5" descr="MCj04326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1240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627313" y="1341438"/>
            <a:ext cx="1657350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581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altLang="en-US" sz="4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Les couleurs</a:t>
            </a:r>
            <a:r>
              <a:rPr lang="fr-FR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/>
            </a:r>
            <a:br>
              <a:rPr lang="fr-FR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fr-FR" altLang="en-US" sz="4000" i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page 16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3563938" cy="1108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Ex. 2 Vrai ou faux?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altLang="en-US" sz="2400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True or false?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altLang="en-US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0825" y="2133600"/>
            <a:ext cx="59055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faux (c’est un livre rouge).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Vrai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Vrai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Faux (c’est un cahier noir).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Vrai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Faux (c’est un crayon rose).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5229225"/>
            <a:ext cx="4897438" cy="13223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Remember: </a:t>
            </a:r>
          </a:p>
          <a:p>
            <a:pPr>
              <a:spcBef>
                <a:spcPct val="50000"/>
              </a:spcBef>
            </a:pPr>
            <a:r>
              <a:rPr lang="en-GB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The colour adjective comes after the word you are describing.</a:t>
            </a:r>
            <a:r>
              <a:rPr lang="en-GB" alt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GB" altLang="en-US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 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11270" name="Picture 6" descr="MCj04326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0"/>
            <a:ext cx="1439862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003800" y="1412875"/>
            <a:ext cx="0" cy="3529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148263" y="1341438"/>
            <a:ext cx="37084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fr-FR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Ex. 3 Mets en ordre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altLang="en-US" sz="2400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Put in the correct order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altLang="en-US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219700" y="2276475"/>
            <a:ext cx="39243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C’est un sac vert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C’est un stylo noir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C’est un portable rose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C’est une trousse rouge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fr-FR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C’est une règle jaune</a:t>
            </a:r>
          </a:p>
        </p:txBody>
      </p:sp>
    </p:spTree>
    <p:extLst>
      <p:ext uri="{BB962C8B-B14F-4D97-AF65-F5344CB8AC3E}">
        <p14:creationId xmlns:p14="http://schemas.microsoft.com/office/powerpoint/2010/main" val="423957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11269" grpId="0" animBg="1"/>
      <p:bldP spid="11271" grpId="0" animBg="1"/>
      <p:bldP spid="1127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the end of the lesson,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You MUST be able to name the rooms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You SHOULD be able to use adjectives (COLOURS) to describe your house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You COULD be able to use other adjectives and connectives  (et, </a:t>
            </a:r>
            <a:r>
              <a:rPr lang="en-GB" dirty="0" err="1">
                <a:solidFill>
                  <a:srgbClr val="FF0000"/>
                </a:solidFill>
              </a:rPr>
              <a:t>aussi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mais</a:t>
            </a:r>
            <a:r>
              <a:rPr lang="en-GB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483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5194F58-226E-4E14-A18E-28FA0868D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850B78C-E5BA-4DF2-9DCE-C35F83EC4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333375"/>
            <a:ext cx="4038600" cy="5792788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658E5AC5-348C-4FAE-970F-B17C234CF87D}"/>
              </a:ext>
            </a:extLst>
          </p:cNvPr>
          <p:cNvSpPr/>
          <p:nvPr/>
        </p:nvSpPr>
        <p:spPr>
          <a:xfrm>
            <a:off x="1187450" y="404813"/>
            <a:ext cx="4032250" cy="2447925"/>
          </a:xfrm>
          <a:prstGeom prst="wedgeEllipseCallout">
            <a:avLst>
              <a:gd name="adj1" fmla="val 76228"/>
              <a:gd name="adj2" fmla="val 101748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</a:t>
            </a:r>
            <a:r>
              <a:rPr lang="en-GB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m’appelle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Maggie et</a:t>
            </a:r>
          </a:p>
          <a:p>
            <a:pPr eaLnBrk="1" hangingPunct="1">
              <a:defRPr/>
            </a:pPr>
            <a:r>
              <a:rPr lang="en-GB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J’ai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1 an</a:t>
            </a:r>
          </a:p>
        </p:txBody>
      </p:sp>
      <p:pic>
        <p:nvPicPr>
          <p:cNvPr id="13317" name="Picture 2" descr="http://images.sodahead.com/polls/000696411/polls_maggie_simpson_asombrada_3658_877465_answer_3_xlarge.gif">
            <a:extLst>
              <a:ext uri="{FF2B5EF4-FFF2-40B4-BE49-F238E27FC236}">
                <a16:creationId xmlns:a16="http://schemas.microsoft.com/office/drawing/2014/main" id="{9F2B9761-CDB0-4732-BCEC-AE60BB8D59D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3068638"/>
            <a:ext cx="2114550" cy="3333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7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arm7.static.flickr.com/6003/5902859015_402f5f8e81.jpg">
            <a:extLst>
              <a:ext uri="{FF2B5EF4-FFF2-40B4-BE49-F238E27FC236}">
                <a16:creationId xmlns:a16="http://schemas.microsoft.com/office/drawing/2014/main" id="{7E59759A-3C8D-4749-A94B-05A06AEDECA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25538"/>
            <a:ext cx="3175000" cy="4813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F06E07C0-C976-4C33-A8F8-4C50FCA74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350" y="115888"/>
            <a:ext cx="4176713" cy="2205037"/>
          </a:xfrm>
          <a:prstGeom prst="wedgeEllipseCallout">
            <a:avLst>
              <a:gd name="adj1" fmla="val 33559"/>
              <a:gd name="adj2" fmla="val 110758"/>
            </a:avLst>
          </a:prstGeom>
          <a:noFill/>
          <a:ln w="3810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spcCol="0" rtlCol="0" fromWordArt="0" forceAA="0">
            <a:noAutofit/>
          </a:bodyPr>
          <a:lstStyle/>
          <a:p>
            <a:pPr eaLnBrk="1" hangingPunct="1">
              <a:defRPr/>
            </a:pPr>
            <a:r>
              <a:rPr lang="en-GB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Il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s’appelle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Bart et</a:t>
            </a:r>
            <a:b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GB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Il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 </a:t>
            </a:r>
            <a:r>
              <a:rPr lang="en-GB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ans</a:t>
            </a:r>
            <a:endParaRPr lang="en-GB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4340" name="Picture 2" descr="http://images.sodahead.com/polls/000696411/polls_maggie_simpson_asombrada_3658_877465_answer_3_xlarge.gif">
            <a:extLst>
              <a:ext uri="{FF2B5EF4-FFF2-40B4-BE49-F238E27FC236}">
                <a16:creationId xmlns:a16="http://schemas.microsoft.com/office/drawing/2014/main" id="{03EB306A-409B-44EC-A2A0-17CA7EB0AC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565400"/>
            <a:ext cx="2114550" cy="3333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1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F84077A-8E15-452E-BC08-233F4846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7EB36C5B-E7D8-47B0-B0B9-65686FEE0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333375"/>
            <a:ext cx="4038600" cy="5792788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5364" name="Content Placeholder 3">
            <a:extLst>
              <a:ext uri="{FF2B5EF4-FFF2-40B4-BE49-F238E27FC236}">
                <a16:creationId xmlns:a16="http://schemas.microsoft.com/office/drawing/2014/main" id="{A4663903-9BDB-4E7A-8152-B5E02D9A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333375"/>
            <a:ext cx="4038600" cy="5792788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F07EB75D-8988-45A8-90E7-2780E0B6DA29}"/>
              </a:ext>
            </a:extLst>
          </p:cNvPr>
          <p:cNvSpPr/>
          <p:nvPr/>
        </p:nvSpPr>
        <p:spPr>
          <a:xfrm>
            <a:off x="2916238" y="188913"/>
            <a:ext cx="4152900" cy="2592387"/>
          </a:xfrm>
          <a:prstGeom prst="wedgeEllipseCallout">
            <a:avLst>
              <a:gd name="adj1" fmla="val 23154"/>
              <a:gd name="adj2" fmla="val 9579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GB" sz="32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Elle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s’appelle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Lisa et Elle </a:t>
            </a:r>
            <a:r>
              <a:rPr lang="en-GB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</a:t>
            </a:r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8 ans.</a:t>
            </a:r>
          </a:p>
        </p:txBody>
      </p:sp>
      <p:pic>
        <p:nvPicPr>
          <p:cNvPr id="15366" name="Picture 2" descr="http://images.sodahead.com/polls/000696411/polls_maggie_simpson_asombrada_3658_877465_answer_3_xlarge.gif">
            <a:extLst>
              <a:ext uri="{FF2B5EF4-FFF2-40B4-BE49-F238E27FC236}">
                <a16:creationId xmlns:a16="http://schemas.microsoft.com/office/drawing/2014/main" id="{A810306F-1420-452F-AAB1-B7C24D119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781300"/>
            <a:ext cx="21145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4" descr="http://upload.wikimedia.org/wikipedia/en/thumb/e/ec/Lisa_Simpson.png/200px-Lisa_Simpson.png">
            <a:extLst>
              <a:ext uri="{FF2B5EF4-FFF2-40B4-BE49-F238E27FC236}">
                <a16:creationId xmlns:a16="http://schemas.microsoft.com/office/drawing/2014/main" id="{E5ED3458-A102-47F3-A35A-CC3CFA8EC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46188"/>
            <a:ext cx="3059112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43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>
            <a:extLst>
              <a:ext uri="{FF2B5EF4-FFF2-40B4-BE49-F238E27FC236}">
                <a16:creationId xmlns:a16="http://schemas.microsoft.com/office/drawing/2014/main" id="{71B50822-1D3D-4398-B6D8-0BF922D3E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i="1" u="sng">
                <a:solidFill>
                  <a:srgbClr val="C00000"/>
                </a:solidFill>
                <a:latin typeface="Comic Sans MS" panose="030F0702030302020204" pitchFamily="66" charset="0"/>
              </a:rPr>
              <a:t>Copiez</a:t>
            </a:r>
            <a:br>
              <a:rPr lang="en-GB" altLang="en-US" sz="3200" b="1" i="1" u="sng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n-GB" altLang="en-US" sz="3200" b="1" i="1" u="sng">
                <a:solidFill>
                  <a:srgbClr val="C00000"/>
                </a:solidFill>
                <a:latin typeface="Comic Sans MS" panose="030F0702030302020204" pitchFamily="66" charset="0"/>
              </a:rPr>
              <a:t>TALKING ABOUT OTHER PEOPLE</a:t>
            </a:r>
          </a:p>
        </p:txBody>
      </p:sp>
      <p:sp>
        <p:nvSpPr>
          <p:cNvPr id="16387" name="Content Placeholder 3">
            <a:extLst>
              <a:ext uri="{FF2B5EF4-FFF2-40B4-BE49-F238E27FC236}">
                <a16:creationId xmlns:a16="http://schemas.microsoft.com/office/drawing/2014/main" id="{6ADCE177-4423-4CA3-8EDE-AB43F4C689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as-tu?</a:t>
            </a:r>
          </a:p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a-t-</a:t>
            </a:r>
            <a:r>
              <a:rPr lang="en-GB" altLang="en-US" b="1" u="sng">
                <a:solidFill>
                  <a:srgbClr val="0070C0"/>
                </a:solidFill>
                <a:latin typeface="Comic Sans MS" panose="030F0702030302020204" pitchFamily="66" charset="0"/>
              </a:rPr>
              <a:t>il</a:t>
            </a:r>
            <a:r>
              <a:rPr lang="en-GB" altLang="en-US">
                <a:latin typeface="Comic Sans MS" panose="030F0702030302020204" pitchFamily="66" charset="0"/>
              </a:rPr>
              <a:t>?</a:t>
            </a:r>
          </a:p>
          <a:p>
            <a:pPr marL="0" indent="0" eaLnBrk="1" hangingPunct="1">
              <a:buFontTx/>
              <a:buNone/>
            </a:pPr>
            <a:r>
              <a:rPr lang="en-GB" altLang="en-US">
                <a:latin typeface="Comic Sans MS" panose="030F0702030302020204" pitchFamily="66" charset="0"/>
              </a:rPr>
              <a:t>Quel âge a-t-</a:t>
            </a:r>
            <a:r>
              <a:rPr lang="en-GB" altLang="en-US" b="1" u="sng">
                <a:solidFill>
                  <a:srgbClr val="FF66FF"/>
                </a:solidFill>
                <a:latin typeface="Comic Sans MS" panose="030F0702030302020204" pitchFamily="66" charset="0"/>
              </a:rPr>
              <a:t>elle</a:t>
            </a:r>
            <a:r>
              <a:rPr lang="en-GB" altLang="en-US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552390-C793-417E-BB1C-73BDF31283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dirty="0" err="1">
                <a:latin typeface="Comic Sans MS" pitchFamily="66" charset="0"/>
              </a:rPr>
              <a:t>J’ai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dirty="0" err="1">
                <a:latin typeface="Comic Sans MS" pitchFamily="66" charset="0"/>
              </a:rPr>
              <a:t>il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b="1" u="sng" dirty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dirty="0">
                <a:latin typeface="Comic Sans MS" pitchFamily="66" charset="0"/>
              </a:rPr>
              <a:t>Elle</a:t>
            </a:r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b="1" u="sng" dirty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onze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ans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6389" name="Picture 2" descr="C:\Documents and Settings\lsaubolle\Local Settings\Temporary Internet Files\Content.IE5\N6S6DSH3\MC900436393[1].png">
            <a:extLst>
              <a:ext uri="{FF2B5EF4-FFF2-40B4-BE49-F238E27FC236}">
                <a16:creationId xmlns:a16="http://schemas.microsoft.com/office/drawing/2014/main" id="{12FD4E16-9383-4656-9CC1-C985074B3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116388"/>
            <a:ext cx="25415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65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6052DBF-9525-4B66-B863-C5D046B6F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âge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a-t-</a:t>
            </a: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âge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a-t-</a:t>
            </a:r>
            <a:r>
              <a:rPr lang="en-US" altLang="en-US" sz="4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elle</a:t>
            </a:r>
            <a:r>
              <a:rPr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76CEF04-99BA-44F6-9854-EE7290093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en-GB" altLang="en-US" sz="6000"/>
          </a:p>
          <a:p>
            <a:pPr marL="0" indent="0" algn="ctr">
              <a:buFontTx/>
              <a:buNone/>
            </a:pPr>
            <a:r>
              <a:rPr lang="en-GB" altLang="en-US" sz="6000"/>
              <a:t>Le sondage</a:t>
            </a:r>
          </a:p>
        </p:txBody>
      </p:sp>
    </p:spTree>
    <p:extLst>
      <p:ext uri="{BB962C8B-B14F-4D97-AF65-F5344CB8AC3E}">
        <p14:creationId xmlns:p14="http://schemas.microsoft.com/office/powerpoint/2010/main" val="206496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352928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GB" altLang="en-US" sz="28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en </a:t>
            </a:r>
            <a:r>
              <a:rPr lang="en-GB" altLang="en-US" sz="2800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classe</a:t>
            </a:r>
            <a:r>
              <a:rPr lang="en-GB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				</a:t>
            </a:r>
            <a:r>
              <a:rPr lang="en-GB" altLang="en-US" sz="2800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mercredi</a:t>
            </a:r>
            <a:r>
              <a:rPr lang="en-GB" altLang="en-US" sz="28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17 </a:t>
            </a:r>
            <a:r>
              <a:rPr lang="en-GB" altLang="en-US" sz="2800" b="1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octobre</a:t>
            </a:r>
            <a:endParaRPr lang="en-GB" altLang="en-US" sz="2800" b="1" u="sng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27784" y="980728"/>
            <a:ext cx="32855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4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Les </a:t>
            </a:r>
            <a:r>
              <a:rPr lang="en-GB" altLang="en-US" sz="4400" b="1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couleurs</a:t>
            </a:r>
            <a:endParaRPr lang="en-GB" sz="4400" dirty="0"/>
          </a:p>
        </p:txBody>
      </p:sp>
      <p:pic>
        <p:nvPicPr>
          <p:cNvPr id="3074" name="Picture 2" descr="http://t1.gstatic.com/images?q=tbn:ANd9GcSYowgChG9oUTUVLgKKJzZ3Uq8t3PNDC9gZfLXm8orU1EnNqO3-zQ:www.zymco.co.uk/wp-content/uploads/2014/09/Branding-Colours-for-busines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962" y="1988840"/>
            <a:ext cx="5763197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1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c01cbcab24a894ba8b10aaf048d67b1f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c6f9b871362ace1ec7778f58f87e7700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A6677E-AB8A-475A-BAC6-96692AE6B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5F519B-C951-449F-BA4D-080DB3658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b6d48-7c88-44a9-a0ca-754bfa7f794b"/>
    <ds:schemaRef ds:uri="bb63e111-dce5-4a45-8def-dc0a7d76a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514097-6F56-44A6-8C90-71D80F614153}">
  <ds:schemaRefs>
    <ds:schemaRef ds:uri="bb63e111-dce5-4a45-8def-dc0a7d76a260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37bb6d48-7c88-44a9-a0ca-754bfa7f794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358</Words>
  <Application>Microsoft Office PowerPoint</Application>
  <PresentationFormat>On-screen Show (4:3)</PresentationFormat>
  <Paragraphs>113</Paragraphs>
  <Slides>33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Comic Sans MS</vt:lpstr>
      <vt:lpstr>Office Theme</vt:lpstr>
      <vt:lpstr>PowerPoint Presentation</vt:lpstr>
      <vt:lpstr>En paire</vt:lpstr>
      <vt:lpstr>TALKING ABOUT OTHER PEOPLE</vt:lpstr>
      <vt:lpstr>PowerPoint Presentation</vt:lpstr>
      <vt:lpstr>Il s’appelle Bart et Il a 10 ans</vt:lpstr>
      <vt:lpstr>PowerPoint Presentation</vt:lpstr>
      <vt:lpstr>Copiez TALKING ABOUT OTHER PEOPLE</vt:lpstr>
      <vt:lpstr>Quel âge a-t-il? Quel âge a-t-elle?</vt:lpstr>
      <vt:lpstr>en classe    mercredi 17 octobre</vt:lpstr>
      <vt:lpstr>Objectives</vt:lpstr>
      <vt:lpstr>bleu</vt:lpstr>
      <vt:lpstr>rouge</vt:lpstr>
      <vt:lpstr>vert</vt:lpstr>
      <vt:lpstr>jaune</vt:lpstr>
      <vt:lpstr>PowerPoint Presentation</vt:lpstr>
      <vt:lpstr>orange</vt:lpstr>
      <vt:lpstr>rose</vt:lpstr>
      <vt:lpstr>noir</vt:lpstr>
      <vt:lpstr>gris</vt:lpstr>
      <vt:lpstr>PowerPoint Presentation</vt:lpstr>
      <vt:lpstr>blanc</vt:lpstr>
      <vt:lpstr>marron</vt:lpstr>
      <vt:lpstr>violet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 couleurs</vt:lpstr>
      <vt:lpstr>Les couleurs page 16</vt:lpstr>
      <vt:lpstr>Objectives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TCapewell</dc:creator>
  <cp:lastModifiedBy>Tom Capewell</cp:lastModifiedBy>
  <cp:revision>31</cp:revision>
  <dcterms:created xsi:type="dcterms:W3CDTF">2012-11-12T10:19:05Z</dcterms:created>
  <dcterms:modified xsi:type="dcterms:W3CDTF">2018-10-17T09:44:20Z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