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2" r:id="rId4"/>
    <p:sldMasterId id="2147483704" r:id="rId5"/>
    <p:sldMasterId id="2147483717" r:id="rId6"/>
    <p:sldMasterId id="2147483730" r:id="rId7"/>
    <p:sldMasterId id="2147483732" r:id="rId8"/>
    <p:sldMasterId id="2147483734" r:id="rId9"/>
    <p:sldMasterId id="2147483747" r:id="rId10"/>
  </p:sldMasterIdLst>
  <p:notesMasterIdLst>
    <p:notesMasterId r:id="rId33"/>
  </p:notesMasterIdLst>
  <p:sldIdLst>
    <p:sldId id="311" r:id="rId11"/>
    <p:sldId id="362" r:id="rId12"/>
    <p:sldId id="258" r:id="rId13"/>
    <p:sldId id="267" r:id="rId14"/>
    <p:sldId id="361" r:id="rId15"/>
    <p:sldId id="363" r:id="rId16"/>
    <p:sldId id="364" r:id="rId17"/>
    <p:sldId id="365" r:id="rId18"/>
    <p:sldId id="366" r:id="rId19"/>
    <p:sldId id="367" r:id="rId20"/>
    <p:sldId id="368" r:id="rId21"/>
    <p:sldId id="324" r:id="rId22"/>
    <p:sldId id="344" r:id="rId23"/>
    <p:sldId id="261" r:id="rId24"/>
    <p:sldId id="271" r:id="rId25"/>
    <p:sldId id="272" r:id="rId26"/>
    <p:sldId id="360" r:id="rId27"/>
    <p:sldId id="268" r:id="rId28"/>
    <p:sldId id="273" r:id="rId29"/>
    <p:sldId id="274" r:id="rId30"/>
    <p:sldId id="369" r:id="rId31"/>
    <p:sldId id="370" r:id="rId32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362"/>
            <p14:sldId id="258"/>
            <p14:sldId id="267"/>
            <p14:sldId id="361"/>
            <p14:sldId id="363"/>
            <p14:sldId id="364"/>
            <p14:sldId id="365"/>
            <p14:sldId id="366"/>
            <p14:sldId id="367"/>
            <p14:sldId id="368"/>
            <p14:sldId id="324"/>
            <p14:sldId id="344"/>
            <p14:sldId id="261"/>
            <p14:sldId id="271"/>
            <p14:sldId id="272"/>
            <p14:sldId id="360"/>
            <p14:sldId id="268"/>
            <p14:sldId id="273"/>
            <p14:sldId id="27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8A5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69413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570525048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146583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9310841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8603681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9361538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279924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11238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342602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967486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7705734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1107157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89526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329306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0295608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17427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450520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7797110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53634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248776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454672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98471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929148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7765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71508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505000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5532563-41B2-4CE5-9AC1-38BD08470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98FE8339-B58D-4B6A-A7F8-E38E0CF91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80E0266-7247-4416-8B7F-3A18E251C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7Gb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64F08E5-E2FF-4678-80E7-30972F06A4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Hypotheses and theories – Particles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2AD8F7-AA61-4822-B3A2-E10B6A142C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835527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4583799-9902-43D0-881D-FBA77C70A2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DA48A54-A870-4D26-84D9-4F1F5EF0D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0AC7ADA-C5C6-40DC-9656-1804BADFF7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7Gb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2F08A8-7894-4FE1-90D6-148D428D53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00589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1C6F52-B396-4B4F-B6D9-4A642383AA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67508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91D65A-83FF-4F93-A5EC-13E1968A14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15347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B70398-6124-4FC7-B594-13D62A686C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446618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D62B1-5DCF-41C0-BD6E-216A8AE51F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3901784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C57904-A623-44D1-9251-7720439997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3012440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197B98-42B7-4B38-A921-A871030B43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6752718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DF9B4B4-A505-44D2-9900-6B76A8E969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7567987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09BD9-0EAC-4349-9FEC-68066D0D48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5157218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6B5F6-119D-4F8E-B00E-6266855C38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696180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0834F2-B8C1-4D6D-ACBC-4707BEAEF9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6624384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D4A729-CFAF-4600-9BF1-A00B27238A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051450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3DFA47-9E43-4678-B4D6-16A89B6931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018132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7Gb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Hypotheses and theories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2488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24080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7Ga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Solids, liquids and gases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6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7F5D0465-50D2-4AEE-B1DD-65324D42E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B0C50AE4-C350-4D74-A82C-C9CD5B28B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9F62A64-BD5A-4667-A0D6-05250161AE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645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4D8FB67-A71F-4D00-AE59-FDD712EFE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4C73D2AE-0C7E-4ABE-89E6-5E0CC6B51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86484F8-AC81-487A-B297-12A52DF4CC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157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E53AFAC3-39AB-48E5-A302-7F14791E55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03AA3942-FFDD-44A0-8B80-D7925756C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5C9E9AC8-6E52-4F02-AD66-2ED96BF4C8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BD6C3F10-58D3-4D2E-AD81-F0DDF8F764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7Gb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46FE01D6-A80D-49D7-8E89-0A7B491ABE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Hypotheses and theories – Particles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A3FC46-5B55-478E-ACBB-7330AF3A1E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DFF56B41-AA52-4484-8728-784A8FDADF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8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5" y="1060452"/>
            <a:ext cx="2376264" cy="39395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US" sz="1600" dirty="0" smtClean="0"/>
              <a:t>7Ga5 summary of properties </a:t>
            </a:r>
          </a:p>
          <a:p>
            <a:r>
              <a:rPr lang="en-GB" sz="1600" dirty="0"/>
              <a:t>Complete w/s </a:t>
            </a:r>
            <a:r>
              <a:rPr lang="en-GB" sz="1600" dirty="0" smtClean="0"/>
              <a:t>7Gb-1 particle theory</a:t>
            </a:r>
            <a:endParaRPr lang="en-GB" sz="1600" dirty="0"/>
          </a:p>
          <a:p>
            <a:endParaRPr lang="en-US" sz="2400" b="1" dirty="0"/>
          </a:p>
          <a:p>
            <a:r>
              <a:rPr lang="en-US" sz="2400" b="1" dirty="0"/>
              <a:t>h/w </a:t>
            </a:r>
            <a:r>
              <a:rPr lang="en-US" sz="2400" dirty="0" smtClean="0"/>
              <a:t>recommendation</a:t>
            </a:r>
            <a:endParaRPr lang="en-US" sz="2400" dirty="0"/>
          </a:p>
          <a:p>
            <a:r>
              <a:rPr lang="en-GB" dirty="0"/>
              <a:t>7Gb8 or 9 – Applying theories to matter or What’s the </a:t>
            </a:r>
            <a:r>
              <a:rPr lang="en-GB" dirty="0" smtClean="0"/>
              <a:t>matter</a:t>
            </a:r>
          </a:p>
          <a:p>
            <a:r>
              <a:rPr lang="en-GB" dirty="0" smtClean="0"/>
              <a:t>Active Learn exercises</a:t>
            </a:r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077213"/>
            <a:ext cx="6516215" cy="37856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US" sz="2400" b="1" dirty="0"/>
              <a:t>7Ga2 </a:t>
            </a:r>
            <a:r>
              <a:rPr lang="en-US" dirty="0"/>
              <a:t>see teacher &amp; tech notes</a:t>
            </a:r>
          </a:p>
          <a:p>
            <a:r>
              <a:rPr lang="en-US" dirty="0"/>
              <a:t>run as a circus</a:t>
            </a:r>
          </a:p>
          <a:p>
            <a:r>
              <a:rPr lang="en-GB" b="1" dirty="0"/>
              <a:t>Equipment </a:t>
            </a:r>
            <a:r>
              <a:rPr lang="en-GB" dirty="0"/>
              <a:t>(per station) </a:t>
            </a:r>
          </a:p>
          <a:p>
            <a:r>
              <a:rPr lang="en-GB" dirty="0"/>
              <a:t>Solids: range of solid materials such as wooden block, iron (metal) block, rock, syringe with solid inside. </a:t>
            </a:r>
          </a:p>
          <a:p>
            <a:r>
              <a:rPr lang="en-GB" dirty="0"/>
              <a:t>Liquids: range of liquids such as water, ethanol, cooking oil, assorted items of glassware (boiling tubes, small beakers, Petri dishes), syringe full of coloured water with sealed end. </a:t>
            </a:r>
          </a:p>
          <a:p>
            <a:r>
              <a:rPr lang="en-GB" dirty="0"/>
              <a:t>Gases: syringe full of air with sealed end, large plastic bag full of air (tied tightly), open bottle of air freshener or perfume. </a:t>
            </a:r>
          </a:p>
          <a:p>
            <a:r>
              <a:rPr lang="en-GB" sz="1200" b="1" dirty="0"/>
              <a:t>Teacher Demos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70"/>
            <a:ext cx="9144000" cy="324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51870"/>
            <a:ext cx="4176464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3651870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670920"/>
            <a:ext cx="3759415" cy="6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78"/>
            <a:ext cx="9036496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95868"/>
            <a:ext cx="4752528" cy="16119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895868"/>
            <a:ext cx="504056" cy="387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 fact">
            <a:extLst>
              <a:ext uri="{FF2B5EF4-FFF2-40B4-BE49-F238E27FC236}">
                <a16:creationId xmlns:a16="http://schemas.microsoft.com/office/drawing/2014/main" id="{F192D0EA-06F8-4C43-8CDB-B477FBEA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545" cy="51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0"/>
            <a:ext cx="4283968" cy="3477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/>
              <a:t>Homework:</a:t>
            </a:r>
          </a:p>
          <a:p>
            <a:r>
              <a:rPr lang="en-GB" sz="2000" dirty="0" smtClean="0"/>
              <a:t>7Gb8 </a:t>
            </a:r>
            <a:r>
              <a:rPr lang="en-GB" sz="2000" dirty="0"/>
              <a:t>or </a:t>
            </a:r>
            <a:r>
              <a:rPr lang="en-GB" sz="2000" dirty="0" smtClean="0"/>
              <a:t>9 </a:t>
            </a:r>
            <a:r>
              <a:rPr lang="en-GB" sz="2000" dirty="0"/>
              <a:t>– </a:t>
            </a:r>
            <a:r>
              <a:rPr lang="en-GB" sz="2000" dirty="0" smtClean="0"/>
              <a:t>Applying </a:t>
            </a:r>
            <a:r>
              <a:rPr lang="en-GB" sz="2000" dirty="0"/>
              <a:t>theories to matter or </a:t>
            </a:r>
            <a:r>
              <a:rPr lang="en-GB" sz="2000" dirty="0" smtClean="0"/>
              <a:t>What’s the matter</a:t>
            </a:r>
            <a:endParaRPr lang="en-GB" sz="2000" dirty="0"/>
          </a:p>
          <a:p>
            <a:endParaRPr lang="en-GB" sz="2000" b="1" dirty="0"/>
          </a:p>
          <a:p>
            <a:r>
              <a:rPr lang="en-US" sz="2000" b="1" dirty="0"/>
              <a:t>Active learn: </a:t>
            </a:r>
          </a:p>
          <a:p>
            <a:r>
              <a:rPr lang="en-US" sz="2000" dirty="0"/>
              <a:t>Exercises 7Gb developing, secure &amp; </a:t>
            </a:r>
            <a:r>
              <a:rPr lang="en-US" sz="2000" dirty="0" smtClean="0"/>
              <a:t>exceeding</a:t>
            </a:r>
          </a:p>
          <a:p>
            <a:r>
              <a:rPr lang="en-US" sz="2000" dirty="0" smtClean="0"/>
              <a:t>Exercises </a:t>
            </a:r>
            <a:r>
              <a:rPr lang="en-US" sz="2000" dirty="0"/>
              <a:t>7Gb </a:t>
            </a:r>
            <a:r>
              <a:rPr lang="en-US" sz="2000" dirty="0" smtClean="0"/>
              <a:t>working scientifically</a:t>
            </a:r>
          </a:p>
          <a:p>
            <a:r>
              <a:rPr lang="en-US" sz="2000" b="1" dirty="0" smtClean="0"/>
              <a:t>Date </a:t>
            </a:r>
            <a:r>
              <a:rPr lang="en-US" sz="2000" b="1" dirty="0"/>
              <a:t>due:</a:t>
            </a:r>
          </a:p>
          <a:p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748B5-091E-4518-9261-74FB9379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993"/>
            <a:ext cx="9036496" cy="1903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734"/>
            <a:ext cx="90364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E37C5027-A2F3-4ACD-B8FD-91637BE6F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160" y="1600200"/>
            <a:ext cx="5829300" cy="1102519"/>
          </a:xfrm>
        </p:spPr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C87F9881-10C2-4EEC-A714-AA853B9F5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Hypotheses and theories – Particles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4AB16D12-9806-4E0E-9BBA-474DEC33DB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>
            <a:extLst>
              <a:ext uri="{FF2B5EF4-FFF2-40B4-BE49-F238E27FC236}">
                <a16:creationId xmlns:a16="http://schemas.microsoft.com/office/drawing/2014/main" id="{F2C3585A-0718-4BA8-AAB2-A47D3F12AE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6499" name="Rectangle 5">
            <a:extLst>
              <a:ext uri="{FF2B5EF4-FFF2-40B4-BE49-F238E27FC236}">
                <a16:creationId xmlns:a16="http://schemas.microsoft.com/office/drawing/2014/main" id="{241BCC57-5E26-4BB0-A937-3C3D20874C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500" name="Content Placeholder 5">
            <a:extLst>
              <a:ext uri="{FF2B5EF4-FFF2-40B4-BE49-F238E27FC236}">
                <a16:creationId xmlns:a16="http://schemas.microsoft.com/office/drawing/2014/main" id="{68377A8F-676A-449E-991B-0F526595E3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US" altLang="en-US" sz="2100"/>
              <a:t>Sand        Stone        Wood</a:t>
            </a:r>
            <a:endParaRPr lang="en-GB" altLang="en-US" sz="2100"/>
          </a:p>
        </p:txBody>
      </p:sp>
      <p:sp>
        <p:nvSpPr>
          <p:cNvPr id="10650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6D12B0A-AE3A-49AC-BF11-FD4E7DAE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650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95506BB-0E31-4C5E-BB3A-0400EBA7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>
            <a:extLst>
              <a:ext uri="{FF2B5EF4-FFF2-40B4-BE49-F238E27FC236}">
                <a16:creationId xmlns:a16="http://schemas.microsoft.com/office/drawing/2014/main" id="{C9A9F1BD-8F81-4028-8487-D6240FD8AD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7523" name="Rectangle 5">
            <a:extLst>
              <a:ext uri="{FF2B5EF4-FFF2-40B4-BE49-F238E27FC236}">
                <a16:creationId xmlns:a16="http://schemas.microsoft.com/office/drawing/2014/main" id="{69564061-2383-48BA-B585-CD33C22B327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7524" name="Content Placeholder 5">
            <a:extLst>
              <a:ext uri="{FF2B5EF4-FFF2-40B4-BE49-F238E27FC236}">
                <a16:creationId xmlns:a16="http://schemas.microsoft.com/office/drawing/2014/main" id="{C6C68AAD-B611-4D07-80B9-F33F8E818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US" altLang="en-US" sz="2100"/>
              <a:t>Sand        Stone        Wood</a:t>
            </a:r>
            <a:endParaRPr lang="en-GB" altLang="en-US" sz="2100"/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AB08B5D6-4DC5-4621-9AD3-9653591928DB}"/>
              </a:ext>
            </a:extLst>
          </p:cNvPr>
          <p:cNvSpPr>
            <a:spLocks/>
          </p:cNvSpPr>
          <p:nvPr/>
        </p:nvSpPr>
        <p:spPr bwMode="auto">
          <a:xfrm>
            <a:off x="1331119" y="1619250"/>
            <a:ext cx="6155531" cy="18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Sand is the only solid that can flow (because it is in tiny pieces).</a:t>
            </a:r>
          </a:p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Wood is the only one that came from living things</a:t>
            </a: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752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8E0A827-2BAA-4107-9615-ACE8E4CA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7527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ED2C154-BD1B-42AF-945A-F584CD19C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7"/>
                  </p:tgtEl>
                </p:cond>
              </p:nextCondLst>
            </p:seq>
          </p:childTnLst>
        </p:cTn>
      </p:par>
    </p:tnLst>
    <p:bldLst>
      <p:bldP spid="1075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>
            <a:extLst>
              <a:ext uri="{FF2B5EF4-FFF2-40B4-BE49-F238E27FC236}">
                <a16:creationId xmlns:a16="http://schemas.microsoft.com/office/drawing/2014/main" id="{9497249A-57A5-4D21-8433-9821312BF4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DF2FE652-CC7D-4891-9C37-79B5E28563A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4" name="Content Placeholder 5">
            <a:extLst>
              <a:ext uri="{FF2B5EF4-FFF2-40B4-BE49-F238E27FC236}">
                <a16:creationId xmlns:a16="http://schemas.microsoft.com/office/drawing/2014/main" id="{1F30571C-C38C-44AD-A28A-3119F70D3F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US" altLang="en-US" sz="2100"/>
              <a:t>Ice        Water        Stone</a:t>
            </a:r>
            <a:endParaRPr lang="en-GB" altLang="en-US" sz="2100"/>
          </a:p>
        </p:txBody>
      </p:sp>
      <p:sp>
        <p:nvSpPr>
          <p:cNvPr id="102405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71BF3A5-1593-43EB-8334-8054C28F9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240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00F4D3E-4A83-41FA-ADDF-99FEA8964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>
            <a:extLst>
              <a:ext uri="{FF2B5EF4-FFF2-40B4-BE49-F238E27FC236}">
                <a16:creationId xmlns:a16="http://schemas.microsoft.com/office/drawing/2014/main" id="{18EE389E-3545-44B6-8967-D1C803830D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3427" name="Rectangle 5">
            <a:extLst>
              <a:ext uri="{FF2B5EF4-FFF2-40B4-BE49-F238E27FC236}">
                <a16:creationId xmlns:a16="http://schemas.microsoft.com/office/drawing/2014/main" id="{315F3628-B024-4035-8E9A-811CB4DE2D0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3428" name="Content Placeholder 5">
            <a:extLst>
              <a:ext uri="{FF2B5EF4-FFF2-40B4-BE49-F238E27FC236}">
                <a16:creationId xmlns:a16="http://schemas.microsoft.com/office/drawing/2014/main" id="{7C8762FB-00A5-4920-B854-9E19A279D7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US" altLang="en-US" sz="2100"/>
              <a:t>Ice        Water        Stone</a:t>
            </a:r>
            <a:endParaRPr lang="en-GB" altLang="en-US" sz="2100"/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596D6E53-851A-4A8E-9FC4-107C6B4FE765}"/>
              </a:ext>
            </a:extLst>
          </p:cNvPr>
          <p:cNvSpPr>
            <a:spLocks/>
          </p:cNvSpPr>
          <p:nvPr/>
        </p:nvSpPr>
        <p:spPr bwMode="auto">
          <a:xfrm>
            <a:off x="1331119" y="1619251"/>
            <a:ext cx="6155531" cy="18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Stone, as ice and water are the same substances.</a:t>
            </a:r>
          </a:p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Ice is the only one that doesn’t exist at room temperature</a:t>
            </a: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8C95695-4C34-4F68-80BC-8FF7D981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343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C15A6E-4A10-411F-9B9F-591890DF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1"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>
            <a:extLst>
              <a:ext uri="{FF2B5EF4-FFF2-40B4-BE49-F238E27FC236}">
                <a16:creationId xmlns:a16="http://schemas.microsoft.com/office/drawing/2014/main" id="{FEB4CC49-D269-4CA7-A1CF-97AE85AD03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172200" cy="378619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8547" name="Rectangle 5">
            <a:extLst>
              <a:ext uri="{FF2B5EF4-FFF2-40B4-BE49-F238E27FC236}">
                <a16:creationId xmlns:a16="http://schemas.microsoft.com/office/drawing/2014/main" id="{13969F44-0135-4FFB-A3C3-37592E3C3D5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8548" name="Content Placeholder 5">
            <a:extLst>
              <a:ext uri="{FF2B5EF4-FFF2-40B4-BE49-F238E27FC236}">
                <a16:creationId xmlns:a16="http://schemas.microsoft.com/office/drawing/2014/main" id="{FEC24ACC-8974-4114-91CD-6F8CFCFE6B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GB" altLang="en-US" sz="2100"/>
              <a:t>Water</a:t>
            </a:r>
            <a:r>
              <a:rPr lang="en-US" altLang="en-US" sz="2100"/>
              <a:t>        </a:t>
            </a:r>
            <a:r>
              <a:rPr lang="en-GB" altLang="en-US" sz="2100"/>
              <a:t>Honey</a:t>
            </a:r>
            <a:r>
              <a:rPr lang="en-US" altLang="en-US" sz="2100"/>
              <a:t>        </a:t>
            </a:r>
            <a:r>
              <a:rPr lang="en-GB" altLang="en-US" sz="2100"/>
              <a:t>Petrol        Wood</a:t>
            </a:r>
          </a:p>
        </p:txBody>
      </p:sp>
      <p:sp>
        <p:nvSpPr>
          <p:cNvPr id="10855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5359805-A6D4-44C7-9590-66E43BE0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8551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A68EE5E-7D5B-44F6-9D01-21E541B8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3506"/>
            <a:ext cx="9143999" cy="3060452"/>
          </a:xfrm>
        </p:spPr>
        <p:txBody>
          <a:bodyPr/>
          <a:lstStyle/>
          <a:p>
            <a:pPr marL="403622" lvl="1" indent="-269081"/>
            <a:r>
              <a:rPr lang="en-GB" altLang="en-US" sz="2100" dirty="0" smtClean="0"/>
              <a:t>Describe </a:t>
            </a:r>
            <a:r>
              <a:rPr lang="en-GB" altLang="en-US" sz="2100" dirty="0"/>
              <a:t>different types of observations and data that can be used as evidence. </a:t>
            </a:r>
          </a:p>
          <a:p>
            <a:pPr marL="403622" lvl="1" indent="-269081"/>
            <a:r>
              <a:rPr lang="en-GB" altLang="en-US" sz="2100" dirty="0"/>
              <a:t>Identify scientific questions, hypotheses and predictions. </a:t>
            </a:r>
            <a:endParaRPr lang="en-GB" altLang="en-US" sz="2100" dirty="0" smtClean="0"/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Describe how evidence and observations are used to develop a hypothesis into a theory</a:t>
            </a:r>
            <a:r>
              <a:rPr lang="en-GB" altLang="en-US" sz="2100" dirty="0" smtClean="0">
                <a:solidFill>
                  <a:srgbClr val="000000"/>
                </a:solidFill>
              </a:rPr>
              <a:t>.</a:t>
            </a:r>
            <a:endParaRPr lang="en-GB" altLang="en-US" sz="2100" dirty="0">
              <a:solidFill>
                <a:srgbClr val="000000"/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Explain how evidence and observations support or do not support a certain theory.</a:t>
            </a:r>
          </a:p>
          <a:p>
            <a:pPr marL="403622" lvl="1" indent="-269081"/>
            <a:endParaRPr lang="en-GB" altLang="en-US" sz="21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6853364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>
            <a:extLst>
              <a:ext uri="{FF2B5EF4-FFF2-40B4-BE49-F238E27FC236}">
                <a16:creationId xmlns:a16="http://schemas.microsoft.com/office/drawing/2014/main" id="{C843C056-B7FD-4194-9F1D-9BE4AF981E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1"/>
            <a:ext cx="6172200" cy="432197"/>
          </a:xfrm>
        </p:spPr>
        <p:txBody>
          <a:bodyPr anchor="t"/>
          <a:lstStyle/>
          <a:p>
            <a:pPr eaLnBrk="1" hangingPunct="1"/>
            <a:r>
              <a:rPr lang="en-GB" altLang="en-US" sz="2100"/>
              <a:t>Which is the odd one out in this list?</a:t>
            </a:r>
          </a:p>
        </p:txBody>
      </p:sp>
      <p:sp>
        <p:nvSpPr>
          <p:cNvPr id="109571" name="Rectangle 5">
            <a:extLst>
              <a:ext uri="{FF2B5EF4-FFF2-40B4-BE49-F238E27FC236}">
                <a16:creationId xmlns:a16="http://schemas.microsoft.com/office/drawing/2014/main" id="{5188D675-3790-418F-9A0E-2DB45CCEA7A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9572" name="Content Placeholder 5">
            <a:extLst>
              <a:ext uri="{FF2B5EF4-FFF2-40B4-BE49-F238E27FC236}">
                <a16:creationId xmlns:a16="http://schemas.microsoft.com/office/drawing/2014/main" id="{9C04EB21-EBC6-483A-A9D4-91A896A5E1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155531" cy="415498"/>
          </a:xfrm>
        </p:spPr>
        <p:txBody>
          <a:bodyPr>
            <a:spAutoFit/>
          </a:bodyPr>
          <a:lstStyle/>
          <a:p>
            <a:pPr marL="0" algn="ctr"/>
            <a:r>
              <a:rPr lang="en-GB" altLang="en-US" sz="2100"/>
              <a:t>Water</a:t>
            </a:r>
            <a:r>
              <a:rPr lang="en-US" altLang="en-US" sz="2100"/>
              <a:t>        </a:t>
            </a:r>
            <a:r>
              <a:rPr lang="en-GB" altLang="en-US" sz="2100"/>
              <a:t>Honey</a:t>
            </a:r>
            <a:r>
              <a:rPr lang="en-US" altLang="en-US" sz="2100"/>
              <a:t>        </a:t>
            </a:r>
            <a:r>
              <a:rPr lang="en-GB" altLang="en-US" sz="2100"/>
              <a:t>Petrol        Wood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589D1BEE-B21E-4967-A950-528593C1EE79}"/>
              </a:ext>
            </a:extLst>
          </p:cNvPr>
          <p:cNvSpPr>
            <a:spLocks/>
          </p:cNvSpPr>
          <p:nvPr/>
        </p:nvSpPr>
        <p:spPr bwMode="auto">
          <a:xfrm>
            <a:off x="1331119" y="1619250"/>
            <a:ext cx="615553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Petrol because it can’t be found in nature.</a:t>
            </a:r>
          </a:p>
          <a:p>
            <a:pPr marL="338138" indent="-338138" defTabSz="685800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Wood is the only solid</a:t>
            </a:r>
            <a:r>
              <a:rPr lang="en-US" altLang="en-US" sz="21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2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957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7665ED-7C1F-4EC9-9BDB-DB54578E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30E6D4B-831B-4CA8-9D81-7D0A464B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9577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B826BE3-309F-4D81-8043-B29F0030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006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FFFFFF"/>
                </a:solidFill>
              </a:rPr>
              <a:t>Back to start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9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5"/>
                  </p:tgtEl>
                </p:cond>
              </p:nextCondLst>
            </p:seq>
          </p:childTnLst>
        </p:cTn>
      </p:par>
    </p:tnLst>
    <p:bldLst>
      <p:bldP spid="1095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3506"/>
            <a:ext cx="9143999" cy="3060452"/>
          </a:xfrm>
        </p:spPr>
        <p:txBody>
          <a:bodyPr/>
          <a:lstStyle/>
          <a:p>
            <a:pPr marL="403622" lvl="1" indent="-269081"/>
            <a:r>
              <a:rPr lang="en-GB" altLang="en-US" sz="2100" dirty="0" smtClean="0"/>
              <a:t>Describe </a:t>
            </a:r>
            <a:r>
              <a:rPr lang="en-GB" altLang="en-US" sz="2100" dirty="0"/>
              <a:t>different types of observations and data that can be used as evidence. </a:t>
            </a:r>
          </a:p>
          <a:p>
            <a:pPr marL="403622" lvl="1" indent="-269081"/>
            <a:r>
              <a:rPr lang="en-GB" altLang="en-US" sz="2100" dirty="0"/>
              <a:t>Identify scientific questions, hypotheses and predictions. </a:t>
            </a:r>
            <a:endParaRPr lang="en-GB" altLang="en-US" sz="2100" dirty="0" smtClean="0"/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Describe how evidence and observations are used to develop a hypothesis into a theory</a:t>
            </a:r>
            <a:r>
              <a:rPr lang="en-GB" altLang="en-US" sz="2100" dirty="0" smtClean="0">
                <a:solidFill>
                  <a:srgbClr val="000000"/>
                </a:solidFill>
              </a:rPr>
              <a:t>.</a:t>
            </a:r>
            <a:endParaRPr lang="en-GB" altLang="en-US" sz="2100" dirty="0">
              <a:solidFill>
                <a:srgbClr val="000000"/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Explain how evidence and observations support or do not support a certain theory.</a:t>
            </a:r>
          </a:p>
          <a:p>
            <a:pPr marL="403622" lvl="1" indent="-269081"/>
            <a:endParaRPr lang="en-GB" altLang="en-US" sz="21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2037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CC52468-0E09-4F52-92C7-BD261B7B1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D7DB1AF0-FD61-46A5-88F7-C0974CAE9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65283"/>
            <a:ext cx="9144000" cy="3728186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2100" dirty="0"/>
              <a:t>State that all materials are made from particles.</a:t>
            </a:r>
          </a:p>
          <a:p>
            <a:pPr marL="403622" lvl="1" indent="-269081" eaLnBrk="1" hangingPunct="1"/>
            <a:r>
              <a:rPr lang="en-GB" altLang="en-US" sz="2100" dirty="0"/>
              <a:t>Describe, draw and recognise the arrangement of particles in solids, liquids and gases.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Correctly use the words: </a:t>
            </a:r>
            <a:r>
              <a:rPr lang="en-GB" altLang="en-US" sz="2100" dirty="0">
                <a:solidFill>
                  <a:srgbClr val="006786"/>
                </a:solidFill>
              </a:rPr>
              <a:t>data, evidence, observation, hypothesis, prediction, theory </a:t>
            </a:r>
            <a:r>
              <a:rPr lang="en-GB" altLang="en-US" sz="2100" dirty="0"/>
              <a:t>and</a:t>
            </a:r>
            <a:r>
              <a:rPr lang="en-GB" altLang="en-US" sz="2100" b="1" dirty="0">
                <a:solidFill>
                  <a:srgbClr val="006786"/>
                </a:solidFill>
              </a:rPr>
              <a:t> </a:t>
            </a:r>
            <a:r>
              <a:rPr lang="en-GB" altLang="en-US" sz="2100" dirty="0">
                <a:solidFill>
                  <a:srgbClr val="006786"/>
                </a:solidFill>
              </a:rPr>
              <a:t>particle.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Describe how the movement and spacing of the particles is different in solids, liquids and gases.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Use the particle theory to explain the properties of solids, liquids and gases.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Use the particle model to explain other observations about matter.</a:t>
            </a:r>
          </a:p>
          <a:p>
            <a:pPr marL="403622" lvl="1" indent="-269081" eaLnBrk="1" hangingPunct="1">
              <a:buClr>
                <a:srgbClr val="006786"/>
              </a:buClr>
            </a:pPr>
            <a:endParaRPr lang="en-GB" altLang="en-US" sz="2100" dirty="0">
              <a:solidFill>
                <a:srgbClr val="006786"/>
              </a:solidFill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5E56583-25D5-45ED-BB45-F60BD3639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6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CC52468-0E09-4F52-92C7-BD261B7B1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D7DB1AF0-FD61-46A5-88F7-C0974CAE9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65283"/>
            <a:ext cx="9144000" cy="3728186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2100" dirty="0"/>
              <a:t>State that all materials are made from particles.</a:t>
            </a:r>
          </a:p>
          <a:p>
            <a:pPr marL="403622" lvl="1" indent="-269081" eaLnBrk="1" hangingPunct="1"/>
            <a:r>
              <a:rPr lang="en-GB" altLang="en-US" sz="2100" dirty="0"/>
              <a:t>Describe, draw and recognise the arrangement of particles in solids, liquids and gases.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Correctly use the words: </a:t>
            </a:r>
            <a:r>
              <a:rPr lang="en-GB" altLang="en-US" sz="2100" dirty="0">
                <a:solidFill>
                  <a:srgbClr val="006786"/>
                </a:solidFill>
              </a:rPr>
              <a:t>data, evidence, observation, hypothesis, prediction, theory </a:t>
            </a:r>
            <a:r>
              <a:rPr lang="en-GB" altLang="en-US" sz="2100" dirty="0"/>
              <a:t>and</a:t>
            </a:r>
            <a:r>
              <a:rPr lang="en-GB" altLang="en-US" sz="2100" b="1" dirty="0">
                <a:solidFill>
                  <a:srgbClr val="006786"/>
                </a:solidFill>
              </a:rPr>
              <a:t> </a:t>
            </a:r>
            <a:r>
              <a:rPr lang="en-GB" altLang="en-US" sz="2100" dirty="0">
                <a:solidFill>
                  <a:srgbClr val="006786"/>
                </a:solidFill>
              </a:rPr>
              <a:t>particle.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Describe how the movement and spacing of the particles is different in solids, liquids and gases.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Use the particle theory to explain the properties of solids, liquids and gases.</a:t>
            </a:r>
          </a:p>
          <a:p>
            <a:pPr marL="403622" lvl="1" indent="-269081" eaLnBrk="1" hangingPunct="1">
              <a:buClr>
                <a:srgbClr val="006786"/>
              </a:buClr>
            </a:pPr>
            <a:r>
              <a:rPr lang="en-GB" altLang="en-US" sz="2100" dirty="0"/>
              <a:t>Use the particle model to explain other observations about matter.</a:t>
            </a:r>
          </a:p>
          <a:p>
            <a:pPr marL="403622" lvl="1" indent="-269081" eaLnBrk="1" hangingPunct="1">
              <a:buClr>
                <a:srgbClr val="006786"/>
              </a:buClr>
            </a:pPr>
            <a:endParaRPr lang="en-GB" altLang="en-US" sz="2100" dirty="0">
              <a:solidFill>
                <a:srgbClr val="006786"/>
              </a:solidFill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5E56583-25D5-45ED-BB45-F60BD3639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46" y="25812"/>
            <a:ext cx="9089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</a:rPr>
              <a:t>7Gb Particles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76256" y="80975"/>
            <a:ext cx="2164124" cy="534070"/>
          </a:xfrm>
          <a:ln>
            <a:noFill/>
          </a:ln>
        </p:spPr>
        <p:txBody>
          <a:bodyPr/>
          <a:lstStyle/>
          <a:p>
            <a:pPr algn="ctr"/>
            <a:r>
              <a:rPr lang="en-GB" sz="3200" u="sng" dirty="0">
                <a:solidFill>
                  <a:schemeClr val="tx1"/>
                </a:solidFill>
              </a:rPr>
              <a:t>06/08/2018</a:t>
            </a: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1305000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37" name="AutoShape 26"/>
          <p:cNvSpPr>
            <a:spLocks noChangeArrowheads="1"/>
          </p:cNvSpPr>
          <p:nvPr/>
        </p:nvSpPr>
        <p:spPr bwMode="auto">
          <a:xfrm>
            <a:off x="99860" y="1131590"/>
            <a:ext cx="9012242" cy="588027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Write down the properties of solids, liquids and gases?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249974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05593" y="1851670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8144" y="1851670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2225" y="1883172"/>
            <a:ext cx="1153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Solids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725663" y="1850566"/>
            <a:ext cx="135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Liquids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658377" y="1850566"/>
            <a:ext cx="129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Gases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818015" y="4232396"/>
            <a:ext cx="129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Or use 7Ga5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01240"/>
              </p:ext>
            </p:extLst>
          </p:nvPr>
        </p:nvGraphicFramePr>
        <p:xfrm>
          <a:off x="395536" y="339502"/>
          <a:ext cx="6793304" cy="37539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8326">
                  <a:extLst>
                    <a:ext uri="{9D8B030D-6E8A-4147-A177-3AD203B41FA5}">
                      <a16:colId xmlns:a16="http://schemas.microsoft.com/office/drawing/2014/main" val="4170908120"/>
                    </a:ext>
                  </a:extLst>
                </a:gridCol>
                <a:gridCol w="1698326">
                  <a:extLst>
                    <a:ext uri="{9D8B030D-6E8A-4147-A177-3AD203B41FA5}">
                      <a16:colId xmlns:a16="http://schemas.microsoft.com/office/drawing/2014/main" val="549189854"/>
                    </a:ext>
                  </a:extLst>
                </a:gridCol>
                <a:gridCol w="1698326">
                  <a:extLst>
                    <a:ext uri="{9D8B030D-6E8A-4147-A177-3AD203B41FA5}">
                      <a16:colId xmlns:a16="http://schemas.microsoft.com/office/drawing/2014/main" val="2307027015"/>
                    </a:ext>
                  </a:extLst>
                </a:gridCol>
                <a:gridCol w="1698326">
                  <a:extLst>
                    <a:ext uri="{9D8B030D-6E8A-4147-A177-3AD203B41FA5}">
                      <a16:colId xmlns:a16="http://schemas.microsoft.com/office/drawing/2014/main" val="3293937697"/>
                    </a:ext>
                  </a:extLst>
                </a:gridCol>
              </a:tblGrid>
              <a:tr h="20519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Property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Liquids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39820"/>
                  </a:ext>
                </a:extLst>
              </a:tr>
              <a:tr h="5013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Have a fixed shape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298724"/>
                  </a:ext>
                </a:extLst>
              </a:tr>
              <a:tr h="5013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Can change shape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810385"/>
                  </a:ext>
                </a:extLst>
              </a:tr>
              <a:tr h="5013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Have a fixed volume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412576"/>
                  </a:ext>
                </a:extLst>
              </a:tr>
              <a:tr h="5013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Volume can 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77776"/>
                  </a:ext>
                </a:extLst>
              </a:tr>
              <a:tr h="5013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Can easily be compressed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416310"/>
                  </a:ext>
                </a:extLst>
              </a:tr>
              <a:tr h="5013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Cannot easily be compressed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944122"/>
                  </a:ext>
                </a:extLst>
              </a:tr>
              <a:tr h="50210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Can flow easily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15900" algn="l"/>
                          <a:tab pos="4318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50496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99792" y="627534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4" y="1131590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4168" y="1131590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1635646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3" y="1635646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4168" y="2148658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4168" y="2603964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1" y="3147814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7983" y="3147814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983" y="3632051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4167" y="3632051"/>
            <a:ext cx="439473" cy="44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5900" indent="-215900"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31800" algn="l"/>
                <a:tab pos="431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6732240" y="69339"/>
            <a:ext cx="2167664" cy="1566307"/>
          </a:xfrm>
          <a:prstGeom prst="cloudCallout">
            <a:avLst>
              <a:gd name="adj1" fmla="val 48853"/>
              <a:gd name="adj2" fmla="val -10885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kern="0" dirty="0">
                <a:solidFill>
                  <a:sysClr val="windowText" lastClr="000000"/>
                </a:solidFill>
                <a:latin typeface="Trebuchet MS" pitchFamily="34" charset="0"/>
              </a:rPr>
              <a:t>Pick one </a:t>
            </a:r>
            <a:r>
              <a:rPr lang="en-GB" kern="0" dirty="0" smtClean="0">
                <a:solidFill>
                  <a:sysClr val="windowText" lastClr="000000"/>
                </a:solidFill>
                <a:latin typeface="Trebuchet MS" pitchFamily="34" charset="0"/>
              </a:rPr>
              <a:t>observation and try to explain it.</a:t>
            </a:r>
            <a:endParaRPr lang="en-GB" sz="1800" kern="0" dirty="0">
              <a:solidFill>
                <a:sysClr val="windowText" lastClr="000000"/>
              </a:solidFill>
              <a:latin typeface="Trebuchet M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08232" y="3053924"/>
            <a:ext cx="2128264" cy="19660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your theory?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14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548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Scientific Method</a:t>
            </a:r>
            <a:endParaRPr lang="en-GB" sz="3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89906"/>
            <a:ext cx="3816424" cy="4077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212" y="26668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Theory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763839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hypothesis or set of hypothesis that explains how and why something happens. The predictions made using a theory should have been tested on several occasions and always found to work.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236296" y="193009"/>
            <a:ext cx="165618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efinition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3552287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solidFill>
                  <a:schemeClr val="accent1">
                    <a:lumMod val="75000"/>
                  </a:schemeClr>
                </a:solidFill>
              </a:rPr>
              <a:t>Write definitions for the following words </a:t>
            </a:r>
          </a:p>
          <a:p>
            <a:r>
              <a:rPr lang="en-GB" sz="2200" i="1" dirty="0" smtClean="0">
                <a:solidFill>
                  <a:schemeClr val="accent1">
                    <a:lumMod val="75000"/>
                  </a:schemeClr>
                </a:solidFill>
              </a:rPr>
              <a:t>observation, hypothesis, prediction and experiment.</a:t>
            </a:r>
            <a:endParaRPr lang="en-GB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12" y="581684"/>
            <a:ext cx="20882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Observation: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12" y="1270108"/>
            <a:ext cx="20882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Hypothesis: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212" y="2232047"/>
            <a:ext cx="208823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Prediction: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212" y="3016877"/>
            <a:ext cx="208823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Experiment: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578906"/>
            <a:ext cx="52565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Something that you see happening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1931" y="1264581"/>
            <a:ext cx="631650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 idea about how something works that can be tested using experiments. Plural = hypotheses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4813" y="2232047"/>
            <a:ext cx="57836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you think will happen in an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4814" y="3005291"/>
            <a:ext cx="33353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scientific procedure</a:t>
            </a:r>
          </a:p>
        </p:txBody>
      </p:sp>
    </p:spTree>
    <p:extLst>
      <p:ext uri="{BB962C8B-B14F-4D97-AF65-F5344CB8AC3E}">
        <p14:creationId xmlns:p14="http://schemas.microsoft.com/office/powerpoint/2010/main" val="22397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548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The Particle theory </a:t>
            </a:r>
            <a:endParaRPr lang="en-GB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748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presentation on p110 in active book  or twig video states of matter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36249"/>
            <a:ext cx="2202979" cy="2815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15566"/>
            <a:ext cx="2376264" cy="2790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942642"/>
            <a:ext cx="2520280" cy="4127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37195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 w/s 7Gb-1 &amp; 7Gb-7 Q4 &amp;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3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4" y="987163"/>
            <a:ext cx="638175" cy="4191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3528" y="49041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63688" y="123478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2040" y="123478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34384" y="170250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646" y="974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State of matter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566" y="670669"/>
            <a:ext cx="1528886" cy="7386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34384" y="152859"/>
            <a:ext cx="25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Observations explained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818740" y="133698"/>
            <a:ext cx="89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heory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287397" y="149445"/>
            <a:ext cx="91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</a:t>
            </a:r>
            <a:endParaRPr lang="en-GB" dirty="0"/>
          </a:p>
        </p:txBody>
      </p:sp>
      <p:pic>
        <p:nvPicPr>
          <p:cNvPr id="2050" name="Picture 2" descr="7Gb-AP-Fig01a_AW8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12" y="708911"/>
            <a:ext cx="104616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326" y="1431009"/>
            <a:ext cx="1590675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395" y="553787"/>
            <a:ext cx="1733550" cy="371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209" y="925262"/>
            <a:ext cx="1609725" cy="381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07323" y="336383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3528" y="191985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323" y="3910556"/>
            <a:ext cx="581025" cy="323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80" y="2430388"/>
            <a:ext cx="695325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296" y="2066428"/>
            <a:ext cx="1733550" cy="371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8722" y="673853"/>
            <a:ext cx="1254371" cy="447594"/>
          </a:xfrm>
          <a:prstGeom prst="rect">
            <a:avLst/>
          </a:prstGeom>
        </p:spPr>
      </p:pic>
      <p:pic>
        <p:nvPicPr>
          <p:cNvPr id="2051" name="Picture 3" descr="7Gb-AP-Fig01b_AW8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59" y="2095757"/>
            <a:ext cx="10461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7Gb-AP-Fig01c_AW86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68" y="3702381"/>
            <a:ext cx="6873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2171" y="3683593"/>
            <a:ext cx="1447800" cy="3333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2650" y="3745978"/>
            <a:ext cx="1457325" cy="247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1327" y="4262670"/>
            <a:ext cx="1579374" cy="4852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6907" y="2060922"/>
            <a:ext cx="1577005" cy="440883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1209" y="2467821"/>
            <a:ext cx="1524000" cy="53340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785" y="2693445"/>
            <a:ext cx="1581150" cy="438150"/>
          </a:xfrm>
          <a:prstGeom prst="rect">
            <a:avLst/>
          </a:prstGeom>
        </p:spPr>
      </p:pic>
      <p:pic>
        <p:nvPicPr>
          <p:cNvPr id="2053" name="Picture 20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65725" y="4225872"/>
            <a:ext cx="1457325" cy="485775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56285" y="3683593"/>
            <a:ext cx="1278317" cy="590615"/>
          </a:xfrm>
          <a:prstGeom prst="rect">
            <a:avLst/>
          </a:prstGeom>
        </p:spPr>
      </p:pic>
      <p:sp>
        <p:nvSpPr>
          <p:cNvPr id="2055" name="Rectangle 2054"/>
          <p:cNvSpPr/>
          <p:nvPr/>
        </p:nvSpPr>
        <p:spPr>
          <a:xfrm>
            <a:off x="3486101" y="2112724"/>
            <a:ext cx="1361552" cy="1109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/>
              <a:t>Describe the forces of attraction in a liquid?</a:t>
            </a:r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904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1058</Words>
  <Application>Microsoft Office PowerPoint</Application>
  <PresentationFormat>On-screen Show (16:9)</PresentationFormat>
  <Paragraphs>168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MS PGothic</vt:lpstr>
      <vt:lpstr>Arial</vt:lpstr>
      <vt:lpstr>Arial Black</vt:lpstr>
      <vt:lpstr>Calibri</vt:lpstr>
      <vt:lpstr>Times New Roman</vt:lpstr>
      <vt:lpstr>Trebuchet MS</vt:lpstr>
      <vt:lpstr>Verdana</vt:lpstr>
      <vt:lpstr>Wingdings</vt:lpstr>
      <vt:lpstr>Wingdings 2</vt:lpstr>
      <vt:lpstr>Office Theme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Resources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Which is the odd one out in this list?</vt:lpstr>
      <vt:lpstr>Which is the odd one out in this list?</vt:lpstr>
      <vt:lpstr>Which is the odd one out in this list?</vt:lpstr>
      <vt:lpstr>Which is the odd one out in this list?</vt:lpstr>
      <vt:lpstr>Which is the odd one out in this list?</vt:lpstr>
      <vt:lpstr>Which is the odd one out in this list?</vt:lpstr>
      <vt:lpstr>Objectives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McCallum</cp:lastModifiedBy>
  <cp:revision>180</cp:revision>
  <cp:lastPrinted>2017-10-17T09:10:55Z</cp:lastPrinted>
  <dcterms:created xsi:type="dcterms:W3CDTF">2016-06-16T11:38:20Z</dcterms:created>
  <dcterms:modified xsi:type="dcterms:W3CDTF">2018-08-07T12:50:32Z</dcterms:modified>
</cp:coreProperties>
</file>