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ctiveX/activeX1.xml" ContentType="application/vnd.ms-office.activeX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</p:sldMasterIdLst>
  <p:notesMasterIdLst>
    <p:notesMasterId r:id="rId38"/>
  </p:notesMasterIdLst>
  <p:sldIdLst>
    <p:sldId id="258" r:id="rId4"/>
    <p:sldId id="291" r:id="rId5"/>
    <p:sldId id="260" r:id="rId6"/>
    <p:sldId id="262" r:id="rId7"/>
    <p:sldId id="261" r:id="rId8"/>
    <p:sldId id="292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97" r:id="rId18"/>
    <p:sldId id="293" r:id="rId19"/>
    <p:sldId id="284" r:id="rId20"/>
    <p:sldId id="282" r:id="rId21"/>
    <p:sldId id="283" r:id="rId22"/>
    <p:sldId id="281" r:id="rId23"/>
    <p:sldId id="285" r:id="rId24"/>
    <p:sldId id="288" r:id="rId25"/>
    <p:sldId id="289" r:id="rId26"/>
    <p:sldId id="294" r:id="rId27"/>
    <p:sldId id="290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6" r:id="rId36"/>
    <p:sldId id="28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75988" autoAdjust="0"/>
  </p:normalViewPr>
  <p:slideViewPr>
    <p:cSldViewPr snapToGrid="0">
      <p:cViewPr varScale="1">
        <p:scale>
          <a:sx n="43" d="100"/>
          <a:sy n="43" d="100"/>
        </p:scale>
        <p:origin x="17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9468-98E1-4B31-9D50-24CD724E1F0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8783-B442-4D6C-B3BC-0C5E2659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23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2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5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17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04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38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73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D7671-5D71-4C25-AAB8-2532535EAE3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20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71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28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53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8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Movement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Respiration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Sensitivity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Growth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Reproduction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Excretion</a:t>
            </a:r>
          </a:p>
          <a:p>
            <a:r>
              <a:rPr lang="en-GB" dirty="0" smtClean="0">
                <a:solidFill>
                  <a:srgbClr val="CC0099"/>
                </a:solidFill>
              </a:rPr>
              <a:t>Nutrition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r>
              <a:rPr lang="en-GB" baseline="0" dirty="0" smtClean="0"/>
              <a:t>: MRS GREN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9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6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58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6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6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6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8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203304" y="988219"/>
            <a:ext cx="5280025" cy="72008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91432" tIns="45719" rIns="91432" bIns="45719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/>
              </a:rPr>
              <a:t>Learning Objective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31637" y="3212976"/>
            <a:ext cx="5942112" cy="57606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32" tIns="45719" rIns="91432" bIns="45719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Starter – Do Now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937" y="1700808"/>
            <a:ext cx="10899243" cy="143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baseline="0"/>
            </a:lvl1pPr>
            <a:lvl3pPr>
              <a:defRPr/>
            </a:lvl3pPr>
          </a:lstStyle>
          <a:p>
            <a:pPr lvl="0"/>
            <a:r>
              <a:rPr lang="en-GB" dirty="0" smtClean="0"/>
              <a:t>To know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5975" y="3861048"/>
            <a:ext cx="10945216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96" y="18"/>
            <a:ext cx="1631951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733" b="1" u="sng" dirty="0">
                <a:solidFill>
                  <a:prstClr val="black"/>
                </a:solidFill>
                <a:latin typeface="Calibri"/>
              </a:rPr>
              <a:t>C/W</a:t>
            </a:r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8401052" y="18"/>
            <a:ext cx="3790949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77E633D-E132-4B6F-9594-19CA31BC42BA}" type="datetime1">
              <a:rPr lang="en-GB" altLang="en-US" sz="3733" b="1" u="sng">
                <a:solidFill>
                  <a:prstClr val="black"/>
                </a:solidFill>
                <a:latin typeface="Calibri"/>
              </a:rPr>
              <a:pPr algn="r" eaLnBrk="1" hangingPunct="1">
                <a:spcBef>
                  <a:spcPct val="50000"/>
                </a:spcBef>
              </a:pPr>
              <a:t>07/01/2019</a:t>
            </a:fld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00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18" y="6524626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1867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35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41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625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6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6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11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41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442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174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20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763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58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90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3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6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2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4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2636-7B2B-4996-9BCC-63F1E8742322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844676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7Aa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1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22555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3353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7Aa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Life processes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08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uvnztKGXBYUuEm6LUmFLGg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2HDJP10qS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tiveteachonline.com/product/view/id/295/page/8/mode/dps?modal=/default/player/video/id/245995/external/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7033" y="1886643"/>
            <a:ext cx="10899243" cy="1295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</a:rPr>
              <a:t>Recall and describe life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</a:rPr>
              <a:t>Explain the differences between organisms and non-living things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3726079"/>
            <a:ext cx="12191933" cy="3131921"/>
          </a:xfrm>
          <a:solidFill>
            <a:srgbClr val="EAEAEA"/>
          </a:solidFill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</a:rPr>
              <a:t>In the back of your exercise books, explain why a tree is alive but the table is not. 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" y="-19877"/>
            <a:ext cx="10724672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2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733" u="sng" kern="0" dirty="0" smtClean="0">
                <a:solidFill>
                  <a:srgbClr val="000000"/>
                </a:solidFill>
              </a:rPr>
              <a:t>7Aa Life processes </a:t>
            </a:r>
            <a:endParaRPr lang="en-GB" sz="3733" u="sng" kern="0" dirty="0">
              <a:solidFill>
                <a:srgbClr val="000000"/>
              </a:solidFill>
            </a:endParaRPr>
          </a:p>
        </p:txBody>
      </p:sp>
      <p:pic>
        <p:nvPicPr>
          <p:cNvPr id="11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9202" y="6180489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984" y="6298463"/>
            <a:ext cx="3794637" cy="43603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6937" y="6265245"/>
            <a:ext cx="1143855" cy="481623"/>
          </a:xfrm>
          <a:prstGeom prst="rect">
            <a:avLst/>
          </a:prstGeom>
        </p:spPr>
      </p:pic>
      <p:pic>
        <p:nvPicPr>
          <p:cNvPr id="16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147" y="6291943"/>
            <a:ext cx="2504016" cy="4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0" descr="Image result for plant reproductio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" name="AutoShape 12" descr="Image result for plant reproduction"/>
          <p:cNvSpPr>
            <a:spLocks noChangeAspect="1" noChangeArrowheads="1"/>
          </p:cNvSpPr>
          <p:nvPr/>
        </p:nvSpPr>
        <p:spPr bwMode="auto">
          <a:xfrm>
            <a:off x="410633" y="1058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728" y="4369024"/>
            <a:ext cx="3404781" cy="16669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5589" y="4369024"/>
            <a:ext cx="3036719" cy="17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Sensitivity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80543" cy="135572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-Ability to sense and react to things in the surroundings.  </a:t>
            </a: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Fill in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88" t="14817" r="14229" b="14645"/>
          <a:stretch/>
        </p:blipFill>
        <p:spPr>
          <a:xfrm>
            <a:off x="5749413" y="1425216"/>
            <a:ext cx="5604387" cy="47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Growth 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80543" cy="135572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-Ability to grow in size. </a:t>
            </a: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Fill in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3143" y="1690688"/>
            <a:ext cx="6124560" cy="38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Reproduction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80543" cy="1355725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-Ability to make more living things like themselves.  </a:t>
            </a: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Fill in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503487"/>
            <a:ext cx="4393850" cy="31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Excretion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80543" cy="1355725"/>
          </a:xfrm>
          <a:solidFill>
            <a:srgbClr val="7030A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-Getting rid of the waste materials that are made from the organism. </a:t>
            </a: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Fill in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23" t="11111" r="16389" b="12666"/>
          <a:stretch/>
        </p:blipFill>
        <p:spPr>
          <a:xfrm>
            <a:off x="5173605" y="1690688"/>
            <a:ext cx="6484302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Nutrition </a:t>
            </a:r>
            <a:endParaRPr lang="en-GB" b="1" u="sng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Fill in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28" t="10890" r="16389" b="11333"/>
          <a:stretch/>
        </p:blipFill>
        <p:spPr>
          <a:xfrm>
            <a:off x="2400300" y="1690688"/>
            <a:ext cx="6724650" cy="487293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3980543" cy="1355725"/>
          </a:xfrm>
          <a:prstGeom prst="rect">
            <a:avLst/>
          </a:prstGeom>
          <a:solidFill>
            <a:srgbClr val="CC009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-Various substances needed to help carry out life processes in and organism.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7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mtClean="0"/>
              <a:t>What are the seven life processes?</a:t>
            </a:r>
            <a:endParaRPr lang="en-GB" altLang="en-US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722871" y="1037215"/>
                  <a:ext cx="8699500" cy="5308600"/>
                </a:xfrm>
                <a:prstGeom prst="rect">
                  <a:avLst/>
                </a:prstGeom>
                <a:noFill/>
                <a:ln w="2857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883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71" y="140851"/>
            <a:ext cx="8750460" cy="615543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marL="265080" indent="-265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FFFF00"/>
                </a:solidFill>
                <a:latin typeface="Trebuchet MS" pitchFamily="34" charset="0"/>
              </a:rPr>
              <a:t>Learning outcomes</a:t>
            </a: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34925" y="756387"/>
          <a:ext cx="11767931" cy="7294988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4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Exceeding 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78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things as being alive or not.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Recall the life processes: movement, reproduction, sensitivity, growth, respiration, excretion, nutrition.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 and correctly use the word: organism.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life processes.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life processes to justify whether something is an organism or is non-living.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ways in which an organism shows each life process.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life processes in a range of plants and animals.</a:t>
                      </a:r>
                    </a:p>
                    <a:p>
                      <a:pPr marL="0" indent="0"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355757" y="64341"/>
            <a:ext cx="759859" cy="919696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669" y="4634379"/>
            <a:ext cx="1822862" cy="1926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480" y="5894748"/>
            <a:ext cx="1822862" cy="192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869" y="2209834"/>
            <a:ext cx="18228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28700" y="0"/>
            <a:ext cx="5555653" cy="2431851"/>
          </a:xfrm>
          <a:prstGeom prst="cloudCallout">
            <a:avLst>
              <a:gd name="adj1" fmla="val 12723"/>
              <a:gd name="adj2" fmla="val 111624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600" dirty="0" smtClean="0">
                <a:solidFill>
                  <a:srgbClr val="000000"/>
                </a:solidFill>
              </a:rPr>
              <a:t>Is a tortoise an organism or a non-living thing? Why?  </a:t>
            </a:r>
            <a:endParaRPr lang="en-GB" altLang="en-US" sz="26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99" y="2826146"/>
            <a:ext cx="6639529" cy="34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724650" y="120849"/>
            <a:ext cx="5555653" cy="2431851"/>
          </a:xfrm>
          <a:prstGeom prst="cloudCallout">
            <a:avLst>
              <a:gd name="adj1" fmla="val -68200"/>
              <a:gd name="adj2" fmla="val 79506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600" dirty="0" smtClean="0">
                <a:solidFill>
                  <a:srgbClr val="000000"/>
                </a:solidFill>
              </a:rPr>
              <a:t>Is a stone an organism or a non-living thing? Why?  </a:t>
            </a:r>
            <a:endParaRPr lang="en-GB" altLang="en-US" sz="26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2814765"/>
            <a:ext cx="4067175" cy="33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28700" y="0"/>
            <a:ext cx="5555653" cy="2431851"/>
          </a:xfrm>
          <a:prstGeom prst="cloudCallout">
            <a:avLst>
              <a:gd name="adj1" fmla="val 61414"/>
              <a:gd name="adj2" fmla="val 119457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600" dirty="0" smtClean="0">
                <a:solidFill>
                  <a:srgbClr val="000000"/>
                </a:solidFill>
              </a:rPr>
              <a:t>Is a rose an organism or a non-living thing? Why?  </a:t>
            </a:r>
            <a:endParaRPr lang="en-GB" altLang="en-US" sz="2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75" y="1215925"/>
            <a:ext cx="31718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71" y="140851"/>
            <a:ext cx="8750460" cy="615543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marL="265080" indent="-265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FFFF00"/>
                </a:solidFill>
                <a:latin typeface="Trebuchet MS" pitchFamily="34" charset="0"/>
              </a:rPr>
              <a:t>Learning outcomes</a:t>
            </a: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92181"/>
              </p:ext>
            </p:extLst>
          </p:nvPr>
        </p:nvGraphicFramePr>
        <p:xfrm>
          <a:off x="134925" y="756387"/>
          <a:ext cx="11767931" cy="7294988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4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Exceeding 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78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things as being alive or not.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Recall the life processes: movement, reproduction, sensitivity, growth, respiration, excretion, nutrition.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 and correctly use the word: organism.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life processes.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life processes to justify whether something is an organism or is non-living.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ways in which an organism shows each life process.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life processes in a range of plants and animals.</a:t>
                      </a:r>
                    </a:p>
                    <a:p>
                      <a:pPr marL="0" indent="0"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355757" y="64341"/>
            <a:ext cx="759859" cy="919696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89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27906"/>
            <a:ext cx="11810999" cy="435133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Task: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Complete the task.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727" y="1515009"/>
            <a:ext cx="10258923" cy="360944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23855" y="5070475"/>
            <a:ext cx="8177644" cy="1319863"/>
          </a:xfrm>
          <a:prstGeom prst="rect">
            <a:avLst/>
          </a:prstGeom>
          <a:solidFill>
            <a:srgbClr val="CC009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Extension: Pick a non-living organism from your table and explain why it is non-living.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99" y="1690688"/>
            <a:ext cx="7858041" cy="4689476"/>
          </a:xfrm>
          <a:prstGeom prst="rect">
            <a:avLst/>
          </a:prstGeom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745355" y="230188"/>
            <a:ext cx="4141845" cy="1274762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green pens to correct your answers. 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25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43000"/>
            <a:ext cx="1428750" cy="5029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1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4155700" cy="670357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Answer the questions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1143001"/>
            <a:ext cx="8439150" cy="54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4141845" cy="1274762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green pens to correct your answers. 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825624"/>
            <a:ext cx="11958834" cy="4486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1" y="1825624"/>
            <a:ext cx="457199" cy="460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1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1" y="2740024"/>
            <a:ext cx="457199" cy="460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2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2" y="3290886"/>
            <a:ext cx="457199" cy="460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3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845716"/>
            <a:ext cx="457199" cy="460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10" y="5375564"/>
            <a:ext cx="457199" cy="490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204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71" y="140851"/>
            <a:ext cx="8750460" cy="615543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marL="265080" indent="-265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FFFF00"/>
                </a:solidFill>
                <a:latin typeface="Trebuchet MS" pitchFamily="34" charset="0"/>
              </a:rPr>
              <a:t>Learning outcomes</a:t>
            </a: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34925" y="756387"/>
          <a:ext cx="11767931" cy="7294988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4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Exceeding 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78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things as being alive or not.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Recall the life processes: movement, reproduction, sensitivity, growth, respiration, excretion, nutrition.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 and correctly use the word: organism.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life processes.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life processes to justify whether something is an organism or is non-living.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ways in which an organism shows each life process.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life processes in a range of plants and animals.</a:t>
                      </a:r>
                    </a:p>
                    <a:p>
                      <a:pPr marL="0" indent="0"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355757" y="64341"/>
            <a:ext cx="759859" cy="919696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669" y="4634379"/>
            <a:ext cx="1822862" cy="1926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480" y="5894748"/>
            <a:ext cx="1822862" cy="1926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869" y="2209834"/>
            <a:ext cx="1822862" cy="1926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178" y="2077691"/>
            <a:ext cx="1822862" cy="1926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900" y="4362711"/>
            <a:ext cx="1822862" cy="19265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480" y="2477378"/>
            <a:ext cx="1822862" cy="19265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943" y="4004194"/>
            <a:ext cx="18228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19" y="301624"/>
            <a:ext cx="11661774" cy="6140739"/>
          </a:xfrm>
          <a:solidFill>
            <a:srgbClr val="D6009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Veterinary/ Animal Care Assistant</a:t>
            </a:r>
          </a:p>
          <a:p>
            <a:r>
              <a:rPr lang="en-GB" b="1" dirty="0"/>
              <a:t>Veterinary care assistants</a:t>
            </a:r>
            <a:r>
              <a:rPr lang="en-GB" dirty="0"/>
              <a:t> are important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members </a:t>
            </a:r>
            <a:r>
              <a:rPr lang="en-GB" dirty="0"/>
              <a:t>of today's modern 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veterinary</a:t>
            </a:r>
            <a:r>
              <a:rPr lang="en-GB" dirty="0"/>
              <a:t> </a:t>
            </a:r>
            <a:r>
              <a:rPr lang="en-GB" dirty="0" smtClean="0"/>
              <a:t>team. </a:t>
            </a:r>
          </a:p>
          <a:p>
            <a:pPr fontAlgn="base"/>
            <a:r>
              <a:rPr lang="en-GB" dirty="0" smtClean="0"/>
              <a:t>Duties include </a:t>
            </a:r>
          </a:p>
          <a:p>
            <a:pPr marL="0" indent="0" fontAlgn="base">
              <a:buNone/>
            </a:pPr>
            <a:r>
              <a:rPr lang="en-GB" dirty="0"/>
              <a:t>-</a:t>
            </a:r>
            <a:r>
              <a:rPr lang="en-GB" b="1" dirty="0" smtClean="0"/>
              <a:t>exercising</a:t>
            </a:r>
            <a:r>
              <a:rPr lang="en-GB" b="1" dirty="0"/>
              <a:t>, grooming and </a:t>
            </a:r>
            <a:r>
              <a:rPr lang="en-GB" b="1" dirty="0" smtClean="0"/>
              <a:t>feeding</a:t>
            </a:r>
          </a:p>
          <a:p>
            <a:pPr marL="0" indent="0" fontAlgn="base">
              <a:buNone/>
            </a:pPr>
            <a:r>
              <a:rPr lang="en-GB" dirty="0" smtClean="0"/>
              <a:t> </a:t>
            </a:r>
            <a:r>
              <a:rPr lang="en-GB" dirty="0"/>
              <a:t>hospitalised animals (inpatients)</a:t>
            </a:r>
          </a:p>
          <a:p>
            <a:pPr marL="0" indent="0" fontAlgn="base">
              <a:buNone/>
            </a:pPr>
            <a:r>
              <a:rPr lang="en-GB" dirty="0" smtClean="0"/>
              <a:t>-</a:t>
            </a:r>
            <a:r>
              <a:rPr lang="en-GB" b="1" dirty="0" smtClean="0"/>
              <a:t>monitoring </a:t>
            </a:r>
            <a:r>
              <a:rPr lang="en-GB" b="1" dirty="0"/>
              <a:t>and providing supportive </a:t>
            </a:r>
            <a:r>
              <a:rPr lang="en-GB" dirty="0"/>
              <a:t>care to </a:t>
            </a:r>
            <a:r>
              <a:rPr lang="en-GB" dirty="0" smtClean="0"/>
              <a:t>inpatients</a:t>
            </a:r>
          </a:p>
          <a:p>
            <a:pPr fontAlgn="base"/>
            <a:r>
              <a:rPr lang="en-GB" dirty="0" smtClean="0"/>
              <a:t>Qualifications</a:t>
            </a:r>
          </a:p>
          <a:p>
            <a:pPr marL="0" indent="0" fontAlgn="base">
              <a:buNone/>
            </a:pPr>
            <a:r>
              <a:rPr lang="en-GB" dirty="0" smtClean="0"/>
              <a:t>-</a:t>
            </a:r>
            <a:r>
              <a:rPr lang="en-GB" b="1" dirty="0"/>
              <a:t>Level 2 Diploma for Veterinary Care Assistants</a:t>
            </a:r>
          </a:p>
          <a:p>
            <a:pPr marL="0" indent="0" fontAlgn="base">
              <a:buNone/>
            </a:pPr>
            <a:endParaRPr lang="en-GB" dirty="0"/>
          </a:p>
          <a:p>
            <a:endParaRPr lang="en-GB" dirty="0" smtClean="0"/>
          </a:p>
          <a:p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veterinary care assist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575" y="51449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019" y="58836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 smtClean="0"/>
              <a:t>Reference: http</a:t>
            </a:r>
            <a:r>
              <a:rPr lang="en-GB" sz="1000" dirty="0"/>
              <a:t>://www.millenniumvets.co.uk/staff-profile.aspx?s=1889&amp;clientId=20107</a:t>
            </a:r>
          </a:p>
        </p:txBody>
      </p:sp>
    </p:spTree>
    <p:extLst>
      <p:ext uri="{BB962C8B-B14F-4D97-AF65-F5344CB8AC3E}">
        <p14:creationId xmlns:p14="http://schemas.microsoft.com/office/powerpoint/2010/main" val="22714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 lang="en-GB" altLang="en-US" smtClean="0"/>
              <a:t>Thinking skills</a:t>
            </a:r>
          </a:p>
        </p:txBody>
      </p:sp>
      <p:sp>
        <p:nvSpPr>
          <p:cNvPr id="55298" name="Subtitle 10"/>
          <p:cNvSpPr>
            <a:spLocks noGrp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/>
            <a:r>
              <a:rPr lang="en-US" altLang="en-US" sz="3600"/>
              <a:t>Life processes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7102113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2800"/>
              <a:t>Which is the odd one out in this list?</a:t>
            </a:r>
          </a:p>
        </p:txBody>
      </p:sp>
      <p:sp>
        <p:nvSpPr>
          <p:cNvPr id="118787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6" y="1665288"/>
            <a:ext cx="8207375" cy="7921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0850" algn="ctr"/>
            <a:r>
              <a:rPr lang="en-GB" altLang="en-US" sz="2800"/>
              <a:t>Growth            Reproduction            Respiration</a:t>
            </a:r>
          </a:p>
        </p:txBody>
      </p:sp>
      <p:sp>
        <p:nvSpPr>
          <p:cNvPr id="118789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879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6766325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2800"/>
              <a:t>Which is the odd one out in this list?</a:t>
            </a:r>
          </a:p>
        </p:txBody>
      </p:sp>
      <p:sp>
        <p:nvSpPr>
          <p:cNvPr id="9933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6" y="1665288"/>
            <a:ext cx="8207375" cy="7921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44500" algn="ctr"/>
            <a:r>
              <a:rPr lang="en-GB" altLang="en-US" sz="2800"/>
              <a:t>Growth            Reproduction            Respiration</a:t>
            </a:r>
          </a:p>
        </p:txBody>
      </p:sp>
      <p:sp>
        <p:nvSpPr>
          <p:cNvPr id="993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774826" y="2386014"/>
            <a:ext cx="8207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1338" indent="-541338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10064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4144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8224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230438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687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144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602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4059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Respiration releases energy, the other two use energy.</a:t>
            </a:r>
          </a:p>
          <a:p>
            <a:pPr fontAlgn="base">
              <a:spcAft>
                <a:spcPct val="0"/>
              </a:spcAft>
            </a:pPr>
            <a:endParaRPr lang="en-GB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Organisms reproduce and respire in different ways, but they all grow by getting bigger.</a:t>
            </a:r>
          </a:p>
          <a:p>
            <a:pPr fontAlgn="base">
              <a:spcAft>
                <a:spcPct val="0"/>
              </a:spcAft>
            </a:pPr>
            <a:endParaRPr lang="en-GB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Growth does not begin with ‘r’.</a:t>
            </a:r>
          </a:p>
        </p:txBody>
      </p:sp>
      <p:sp>
        <p:nvSpPr>
          <p:cNvPr id="9933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13891442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9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7"/>
                  </p:tgtEl>
                </p:cond>
              </p:nextCondLst>
            </p:seq>
          </p:childTnLst>
        </p:cTn>
      </p:par>
    </p:tnLst>
    <p:bldLst>
      <p:bldP spid="2" grpId="0" uiExpand="1" build="p"/>
      <p:bldP spid="993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497888" cy="720725"/>
          </a:xfrm>
        </p:spPr>
        <p:txBody>
          <a:bodyPr/>
          <a:lstStyle/>
          <a:p>
            <a:pPr eaLnBrk="1" hangingPunct="1"/>
            <a:r>
              <a:rPr lang="en-GB" altLang="en-US" sz="2600"/>
              <a:t>Consider all the possible answers to this statement:</a:t>
            </a:r>
          </a:p>
        </p:txBody>
      </p:sp>
      <p:sp>
        <p:nvSpPr>
          <p:cNvPr id="11981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6" y="1665288"/>
            <a:ext cx="8207375" cy="647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44500"/>
            <a:r>
              <a:rPr lang="en-GB" altLang="en-US" sz="2800"/>
              <a:t>It has four legs.</a:t>
            </a:r>
          </a:p>
        </p:txBody>
      </p:sp>
      <p:sp>
        <p:nvSpPr>
          <p:cNvPr id="11981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981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10069562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Organisms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living thing is called an </a:t>
            </a:r>
            <a:r>
              <a:rPr lang="en-GB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organism. 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 organisms must carry out </a:t>
            </a:r>
            <a:r>
              <a:rPr lang="en-GB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life processes to be li. </a:t>
            </a:r>
            <a:endParaRPr lang="en-GB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the text below.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2619"/>
            <a:ext cx="2329114" cy="1844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062" y="3582619"/>
            <a:ext cx="2126285" cy="1844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869" y="3566225"/>
            <a:ext cx="2399983" cy="1844787"/>
          </a:xfrm>
          <a:prstGeom prst="rect">
            <a:avLst/>
          </a:prstGeom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632561" y="4263656"/>
            <a:ext cx="5860453" cy="2594344"/>
          </a:xfrm>
          <a:prstGeom prst="cloudCallout">
            <a:avLst>
              <a:gd name="adj1" fmla="val 52722"/>
              <a:gd name="adj2" fmla="val 57477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600" dirty="0" smtClean="0">
                <a:solidFill>
                  <a:srgbClr val="000000"/>
                </a:solidFill>
              </a:rPr>
              <a:t>What are the seven life processes? </a:t>
            </a:r>
            <a:endParaRPr lang="en-GB" alt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497888" cy="720725"/>
          </a:xfrm>
        </p:spPr>
        <p:txBody>
          <a:bodyPr/>
          <a:lstStyle/>
          <a:p>
            <a:pPr eaLnBrk="1" hangingPunct="1"/>
            <a:r>
              <a:rPr lang="en-GB" altLang="en-US" sz="2600"/>
              <a:t>Consider all the possible answers to this statement:</a:t>
            </a:r>
          </a:p>
        </p:txBody>
      </p:sp>
      <p:sp>
        <p:nvSpPr>
          <p:cNvPr id="101379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6" y="1665288"/>
            <a:ext cx="8207375" cy="647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44500"/>
            <a:r>
              <a:rPr lang="en-GB" altLang="en-US" sz="2800"/>
              <a:t>It has four legs.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774826" y="2386014"/>
            <a:ext cx="82073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It is an animal with four legs.</a:t>
            </a:r>
          </a:p>
          <a:p>
            <a:pPr fontAlgn="base">
              <a:spcAft>
                <a:spcPct val="0"/>
              </a:spcAft>
            </a:pPr>
            <a:endParaRPr lang="en-GB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It is an animal that had more than four legs but lost some.</a:t>
            </a:r>
          </a:p>
          <a:p>
            <a:pPr fontAlgn="base">
              <a:spcAft>
                <a:spcPct val="0"/>
              </a:spcAft>
            </a:pPr>
            <a:endParaRPr lang="en-GB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It is a ‘couple’.</a:t>
            </a:r>
          </a:p>
          <a:p>
            <a:pPr fontAlgn="base">
              <a:spcAft>
                <a:spcPct val="0"/>
              </a:spcAft>
            </a:pPr>
            <a:endParaRPr lang="en-GB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It is a table.</a:t>
            </a:r>
          </a:p>
        </p:txBody>
      </p:sp>
      <p:sp>
        <p:nvSpPr>
          <p:cNvPr id="101383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138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5152223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3"/>
                  </p:tgtEl>
                </p:cond>
              </p:nextCondLst>
            </p:seq>
          </p:childTnLst>
        </p:cTn>
      </p:par>
    </p:tnLst>
    <p:bldLst>
      <p:bldP spid="2" grpId="0" uiExpand="1" build="p"/>
      <p:bldP spid="1013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836614"/>
            <a:ext cx="8229600" cy="865187"/>
          </a:xfrm>
        </p:spPr>
        <p:txBody>
          <a:bodyPr/>
          <a:lstStyle/>
          <a:p>
            <a:pPr marL="0" indent="0" eaLnBrk="1" hangingPunct="1"/>
            <a:r>
              <a:rPr lang="en-GB" altLang="en-US" sz="2600"/>
              <a:t>Think of a Plus, a Minus and an Interesting point about this statement:</a:t>
            </a:r>
          </a:p>
        </p:txBody>
      </p:sp>
      <p:sp>
        <p:nvSpPr>
          <p:cNvPr id="120835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6" y="1770063"/>
            <a:ext cx="8207375" cy="647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44500"/>
            <a:r>
              <a:rPr lang="en-GB" altLang="en-US" sz="2800"/>
              <a:t>Humans need nutrition.</a:t>
            </a:r>
          </a:p>
        </p:txBody>
      </p:sp>
      <p:sp>
        <p:nvSpPr>
          <p:cNvPr id="12083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0839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2084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992314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</p:spTree>
    <p:extLst>
      <p:ext uri="{BB962C8B-B14F-4D97-AF65-F5344CB8AC3E}">
        <p14:creationId xmlns:p14="http://schemas.microsoft.com/office/powerpoint/2010/main" val="26599285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836613"/>
            <a:ext cx="8229600" cy="792162"/>
          </a:xfrm>
        </p:spPr>
        <p:txBody>
          <a:bodyPr/>
          <a:lstStyle/>
          <a:p>
            <a:pPr marL="0" indent="0" eaLnBrk="1" hangingPunct="1"/>
            <a:r>
              <a:rPr lang="en-GB" altLang="en-US" sz="2600"/>
              <a:t>Think of a Plus, a Minus and an Interesting point about this statement:</a:t>
            </a:r>
          </a:p>
        </p:txBody>
      </p:sp>
      <p:sp>
        <p:nvSpPr>
          <p:cNvPr id="10445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6" y="1770064"/>
            <a:ext cx="8207375" cy="5048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44500"/>
            <a:r>
              <a:rPr lang="en-GB" altLang="en-US" sz="2800"/>
              <a:t>Humans need nutrition.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774826" y="2493964"/>
            <a:ext cx="79914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3" indent="-4763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32464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36544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40624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4470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4927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5384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5842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6299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600" b="1">
                <a:solidFill>
                  <a:srgbClr val="000000"/>
                </a:solidFill>
                <a:cs typeface="Arial" panose="020B0604020202020204" pitchFamily="34" charset="0"/>
              </a:rPr>
              <a:t>Plus: </a:t>
            </a: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We enjoy eating food.</a:t>
            </a:r>
            <a:r>
              <a:rPr lang="en-GB" altLang="en-US" sz="2600" b="1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en-GB" altLang="en-US" sz="2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GB" altLang="en-US" sz="2600" b="1">
                <a:solidFill>
                  <a:srgbClr val="000000"/>
                </a:solidFill>
                <a:cs typeface="Arial" panose="020B0604020202020204" pitchFamily="34" charset="0"/>
              </a:rPr>
              <a:t>Minus: </a:t>
            </a: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Food can be expensive; we could do more things if we didn’t have to stop to eat.</a:t>
            </a:r>
          </a:p>
          <a:p>
            <a:pPr fontAlgn="base">
              <a:spcAft>
                <a:spcPct val="0"/>
              </a:spcAft>
            </a:pPr>
            <a:r>
              <a:rPr lang="en-GB" altLang="en-US" sz="2600" b="1">
                <a:solidFill>
                  <a:srgbClr val="000000"/>
                </a:solidFill>
                <a:cs typeface="Arial" panose="020B0604020202020204" pitchFamily="34" charset="0"/>
              </a:rPr>
              <a:t>Interesting: </a:t>
            </a: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How much food is wasted? Some reports say that we waste up to half of the world’s food.</a:t>
            </a:r>
          </a:p>
        </p:txBody>
      </p:sp>
      <p:sp>
        <p:nvSpPr>
          <p:cNvPr id="10445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4457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445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992314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</p:spTree>
    <p:extLst>
      <p:ext uri="{BB962C8B-B14F-4D97-AF65-F5344CB8AC3E}">
        <p14:creationId xmlns:p14="http://schemas.microsoft.com/office/powerpoint/2010/main" val="42820510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4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6"/>
                  </p:tgtEl>
                </p:cond>
              </p:nextCondLst>
            </p:seq>
          </p:childTnLst>
        </p:cTn>
      </p:par>
    </p:tnLst>
    <p:bldLst>
      <p:bldP spid="2" grpId="0" uiExpand="1" build="p"/>
      <p:bldP spid="1044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39" y="116632"/>
            <a:ext cx="11905323" cy="566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5867" b="1" u="sng" dirty="0" smtClean="0">
                <a:solidFill>
                  <a:prstClr val="black"/>
                </a:solidFill>
              </a:rPr>
              <a:t>Practical: 7Aa-2 Life processes in seedlings (SEE FIREFLY)</a:t>
            </a:r>
          </a:p>
          <a:p>
            <a:pPr defTabSz="1219170"/>
            <a:r>
              <a:rPr lang="en-GB" sz="5867" b="1" u="sng" dirty="0" smtClean="0">
                <a:solidFill>
                  <a:prstClr val="black"/>
                </a:solidFill>
              </a:rPr>
              <a:t>Equipment per group: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sz="4400" dirty="0"/>
              <a:t>● </a:t>
            </a:r>
            <a:r>
              <a:rPr lang="en-GB" sz="4400" dirty="0" smtClean="0"/>
              <a:t>bung </a:t>
            </a:r>
            <a:r>
              <a:rPr lang="en-GB" sz="4400" dirty="0"/>
              <a:t>● conical flask ● cotton wool </a:t>
            </a:r>
          </a:p>
          <a:p>
            <a:r>
              <a:rPr lang="en-GB" sz="4400" dirty="0"/>
              <a:t>● eye protection ● limewater ● measuring cylinder </a:t>
            </a:r>
          </a:p>
          <a:p>
            <a:r>
              <a:rPr lang="en-GB" sz="4400" dirty="0"/>
              <a:t>● muslin bag ● seeds </a:t>
            </a:r>
          </a:p>
          <a:p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1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39" y="116632"/>
            <a:ext cx="11905323" cy="460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5867" b="1" u="sng" dirty="0" smtClean="0">
                <a:solidFill>
                  <a:prstClr val="black"/>
                </a:solidFill>
              </a:rPr>
              <a:t>Worksheet: 7aa1-Life processes, 7aa3-sorting items, 7aa4-Evidence sheet, 7aa5- living or non-living, 7aa6-rees or growth and 7aa7-life processes </a:t>
            </a:r>
            <a:r>
              <a:rPr lang="en-GB" sz="5867" b="1" u="sng" smtClean="0">
                <a:solidFill>
                  <a:prstClr val="black"/>
                </a:solidFill>
              </a:rPr>
              <a:t>and robots</a:t>
            </a:r>
            <a:endParaRPr lang="en-GB" sz="5867" b="1" u="sng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Seven life processes</a:t>
            </a:r>
            <a:b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167"/>
            <a:ext cx="10515600" cy="4351338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</a:p>
          <a:p>
            <a:r>
              <a:rPr lang="en-GB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Respiration </a:t>
            </a:r>
          </a:p>
          <a:p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</a:p>
          <a:p>
            <a:r>
              <a:rPr lang="en-GB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Reproduction</a:t>
            </a:r>
          </a:p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Excretion</a:t>
            </a:r>
          </a:p>
          <a:p>
            <a:r>
              <a:rPr lang="en-GB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 </a:t>
            </a:r>
          </a:p>
          <a:p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the text below.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207014" y="2626319"/>
            <a:ext cx="6752757" cy="2594344"/>
          </a:xfrm>
          <a:prstGeom prst="cloudCallout">
            <a:avLst>
              <a:gd name="adj1" fmla="val 52722"/>
              <a:gd name="adj2" fmla="val 57477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600" dirty="0" smtClean="0">
                <a:solidFill>
                  <a:srgbClr val="000000"/>
                </a:solidFill>
              </a:rPr>
              <a:t>What mnemonic (see below) is spelt out by the first letters of the life processes? </a:t>
            </a:r>
            <a:endParaRPr lang="en-GB" altLang="en-US" sz="26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957" y="50882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www.youtube.com/watch?v=Q2HDJP10qSQ</a:t>
            </a:r>
            <a:endParaRPr lang="en-GB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853714" y="5669573"/>
            <a:ext cx="3338286" cy="114568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b="1" u="sng" dirty="0" smtClean="0">
                <a:solidFill>
                  <a:schemeClr val="tx1"/>
                </a:solidFill>
              </a:rPr>
              <a:t>mnemonic </a:t>
            </a:r>
            <a:r>
              <a:rPr lang="en-GB" dirty="0" smtClean="0">
                <a:solidFill>
                  <a:schemeClr val="tx1"/>
                </a:solidFill>
              </a:rPr>
              <a:t>is word or phrase helps you remember a list. It usually made using the first letters of the words in a list.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957" y="58046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https://www.activeteachonline.com/product/view/id/295/page/8/mode/dps?modal=/</a:t>
            </a:r>
            <a:r>
              <a:rPr lang="en-GB" dirty="0" smtClean="0">
                <a:hlinkClick r:id="rId4"/>
              </a:rPr>
              <a:t>default/player/video/id/245995/external/0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7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even life processe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5999" y="1690688"/>
            <a:ext cx="985391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Seven life processes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71" y="140851"/>
            <a:ext cx="8750460" cy="615543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marL="265080" indent="-265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solidFill>
                  <a:srgbClr val="FFFF00"/>
                </a:solidFill>
                <a:latin typeface="Trebuchet MS" pitchFamily="34" charset="0"/>
              </a:rPr>
              <a:t>Learning outcomes</a:t>
            </a: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34925" y="756387"/>
          <a:ext cx="11767931" cy="7294988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4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Exceeding </a:t>
                      </a:r>
                      <a:endParaRPr kumimoji="0" lang="en-GB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78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things as being alive or not.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Recall the life processes: movement, reproduction, sensitivity, growth, respiration, excretion, nutrition.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 and correctly use the word: organism.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life processes.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life processes to justify whether something is an organism or is non-living.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ways in which an organism shows each life process.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life processes in a range of plants and animals.</a:t>
                      </a:r>
                    </a:p>
                    <a:p>
                      <a:pPr marL="0" indent="0"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355757" y="64341"/>
            <a:ext cx="759859" cy="919696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669" y="4634379"/>
            <a:ext cx="1822862" cy="1926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480" y="5894748"/>
            <a:ext cx="18228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262743" y="230188"/>
            <a:ext cx="10091058" cy="727755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the table below. (To be completed through following slides)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44946"/>
              </p:ext>
            </p:extLst>
          </p:nvPr>
        </p:nvGraphicFramePr>
        <p:xfrm>
          <a:off x="758372" y="1219200"/>
          <a:ext cx="10595429" cy="541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238">
                  <a:extLst>
                    <a:ext uri="{9D8B030D-6E8A-4147-A177-3AD203B41FA5}">
                      <a16:colId xmlns:a16="http://schemas.microsoft.com/office/drawing/2014/main" val="358020525"/>
                    </a:ext>
                  </a:extLst>
                </a:gridCol>
                <a:gridCol w="8280191">
                  <a:extLst>
                    <a:ext uri="{9D8B030D-6E8A-4147-A177-3AD203B41FA5}">
                      <a16:colId xmlns:a16="http://schemas.microsoft.com/office/drawing/2014/main" val="3509844551"/>
                    </a:ext>
                  </a:extLst>
                </a:gridCol>
              </a:tblGrid>
              <a:tr h="676578">
                <a:tc>
                  <a:txBody>
                    <a:bodyPr/>
                    <a:lstStyle/>
                    <a:p>
                      <a:r>
                        <a:rPr lang="en-GB" sz="24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 process </a:t>
                      </a:r>
                      <a:endParaRPr lang="en-GB" sz="24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 </a:t>
                      </a:r>
                      <a:endParaRPr lang="en-GB" sz="24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394253"/>
                  </a:ext>
                </a:extLst>
              </a:tr>
              <a:tr h="67657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1642"/>
                  </a:ext>
                </a:extLst>
              </a:tr>
              <a:tr h="67657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Respiration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05153"/>
                  </a:ext>
                </a:extLst>
              </a:tr>
              <a:tr h="67657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779903"/>
                  </a:ext>
                </a:extLst>
              </a:tr>
              <a:tr h="67657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82181"/>
                  </a:ext>
                </a:extLst>
              </a:tr>
              <a:tr h="67657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Reproduction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438711"/>
                  </a:ext>
                </a:extLst>
              </a:tr>
              <a:tr h="67657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Excretion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33258"/>
                  </a:ext>
                </a:extLst>
              </a:tr>
              <a:tr h="67657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66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8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Movement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80543" cy="1355725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-Able to move the from place to place  or move parts of themselves. </a:t>
            </a: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Fill in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1" t="11333" r="17361" b="13778"/>
          <a:stretch/>
        </p:blipFill>
        <p:spPr>
          <a:xfrm>
            <a:off x="5360433" y="1438042"/>
            <a:ext cx="6610310" cy="47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Respiration 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80543" cy="1355725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-Process that releases energy from the break down of glucose. </a:t>
            </a:r>
            <a:r>
              <a:rPr lang="en-GB" smtClean="0"/>
              <a:t>Requires oxygen. </a:t>
            </a: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76306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Fill in the table.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39" t="10222" r="15972" b="12000"/>
          <a:stretch/>
        </p:blipFill>
        <p:spPr>
          <a:xfrm>
            <a:off x="5516661" y="1690688"/>
            <a:ext cx="6042415" cy="44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1208</Words>
  <Application>Microsoft Office PowerPoint</Application>
  <PresentationFormat>Widescreen</PresentationFormat>
  <Paragraphs>238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Trebuchet MS</vt:lpstr>
      <vt:lpstr>Wingdings</vt:lpstr>
      <vt:lpstr>Wingdings 2</vt:lpstr>
      <vt:lpstr>Office Theme</vt:lpstr>
      <vt:lpstr>5_Default Design</vt:lpstr>
      <vt:lpstr>4_Default Design</vt:lpstr>
      <vt:lpstr>PowerPoint Presentation</vt:lpstr>
      <vt:lpstr>PowerPoint Presentation</vt:lpstr>
      <vt:lpstr>Organisms </vt:lpstr>
      <vt:lpstr>Seven life processes </vt:lpstr>
      <vt:lpstr>PowerPoint Presentation</vt:lpstr>
      <vt:lpstr>PowerPoint Presentation</vt:lpstr>
      <vt:lpstr>PowerPoint Presentation</vt:lpstr>
      <vt:lpstr>Movement </vt:lpstr>
      <vt:lpstr>Respiration  </vt:lpstr>
      <vt:lpstr>Sensitivity </vt:lpstr>
      <vt:lpstr>Growth  </vt:lpstr>
      <vt:lpstr>Reproduction </vt:lpstr>
      <vt:lpstr>Excretion </vt:lpstr>
      <vt:lpstr>Nutrition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skills</vt:lpstr>
      <vt:lpstr>Which is the odd one out in this list?</vt:lpstr>
      <vt:lpstr>Which is the odd one out in this list?</vt:lpstr>
      <vt:lpstr>Consider all the possible answers to this statement:</vt:lpstr>
      <vt:lpstr>Consider all the possible answers to this statement:</vt:lpstr>
      <vt:lpstr>Think of a Plus, a Minus and an Interesting point about this statement:</vt:lpstr>
      <vt:lpstr>Think of a Plus, a Minus and an Interesting point about this statement: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Emrith-Small</dc:creator>
  <cp:lastModifiedBy>F Sheikh</cp:lastModifiedBy>
  <cp:revision>31</cp:revision>
  <dcterms:created xsi:type="dcterms:W3CDTF">2018-07-05T13:04:35Z</dcterms:created>
  <dcterms:modified xsi:type="dcterms:W3CDTF">2019-01-07T16:50:38Z</dcterms:modified>
</cp:coreProperties>
</file>