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11" r:id="rId3"/>
    <p:sldMasterId id="2147483747" r:id="rId4"/>
    <p:sldMasterId id="2147483759" r:id="rId5"/>
    <p:sldMasterId id="2147483774" r:id="rId6"/>
    <p:sldMasterId id="2147483789" r:id="rId7"/>
  </p:sldMasterIdLst>
  <p:notesMasterIdLst>
    <p:notesMasterId r:id="rId29"/>
  </p:notesMasterIdLst>
  <p:sldIdLst>
    <p:sldId id="384" r:id="rId8"/>
    <p:sldId id="258" r:id="rId9"/>
    <p:sldId id="256" r:id="rId10"/>
    <p:sldId id="392" r:id="rId11"/>
    <p:sldId id="379" r:id="rId12"/>
    <p:sldId id="395" r:id="rId13"/>
    <p:sldId id="396" r:id="rId14"/>
    <p:sldId id="397" r:id="rId15"/>
    <p:sldId id="398" r:id="rId16"/>
    <p:sldId id="399" r:id="rId17"/>
    <p:sldId id="401" r:id="rId18"/>
    <p:sldId id="400" r:id="rId19"/>
    <p:sldId id="402" r:id="rId20"/>
    <p:sldId id="389" r:id="rId21"/>
    <p:sldId id="335" r:id="rId22"/>
    <p:sldId id="336" r:id="rId23"/>
    <p:sldId id="370" r:id="rId24"/>
    <p:sldId id="367" r:id="rId25"/>
    <p:sldId id="366" r:id="rId26"/>
    <p:sldId id="368" r:id="rId27"/>
    <p:sldId id="369" r:id="rId2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1A0400"/>
    <a:srgbClr val="CC0000"/>
    <a:srgbClr val="FFCC00"/>
    <a:srgbClr val="CC99FF"/>
    <a:srgbClr val="CCECFF"/>
    <a:srgbClr val="6699FF"/>
    <a:srgbClr val="66FF66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C430AD-E555-5C31-431D-23381E27A040}" v="136" dt="2019-02-10T18:05:59.5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1" autoAdjust="0"/>
    <p:restoredTop sz="94660"/>
  </p:normalViewPr>
  <p:slideViewPr>
    <p:cSldViewPr snapToGrid="0">
      <p:cViewPr varScale="1">
        <p:scale>
          <a:sx n="55" d="100"/>
          <a:sy n="55" d="100"/>
        </p:scale>
        <p:origin x="66" y="6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10/02/2019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iveteachonline.com/product/view/id/335/page/124/mode/dps?modal=/player/animation/id/390823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6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https://www.activeteachonline.com/product/view/id/335/page/124/mode/dps?modal=/player/animation/id/390823</a:t>
            </a:r>
            <a:endParaRPr lang="en-US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703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https://www.youtube.com/watch?v=loI584OFVpE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315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10/02/2019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10/02/2019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10/02/2019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7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10/02/2019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7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1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10/02/2019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0" y="40481"/>
            <a:ext cx="6054725" cy="45922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10/02/2019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8468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403333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10/02/2019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9491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12838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7659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5658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00992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8127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925439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54286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149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874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10/02/2019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ED6C28"/>
                </a:solidFill>
              </a:defRPr>
            </a:lvl1pPr>
            <a:lvl2pPr marL="342900" indent="0">
              <a:buFontTx/>
              <a:buNone/>
              <a:defRPr>
                <a:solidFill>
                  <a:srgbClr val="ED6C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298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25648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6592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48690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1249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6389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29360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8663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00284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9333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10/02/2019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3929272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491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5695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22505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ED6C28"/>
                </a:solidFill>
              </a:defRPr>
            </a:lvl1pPr>
            <a:lvl2pPr marL="342900" indent="0">
              <a:buFontTx/>
              <a:buNone/>
              <a:defRPr>
                <a:solidFill>
                  <a:srgbClr val="ED6C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592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10519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FD5933-565A-4C7D-B3A7-27808BA3DEE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720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7525CD-D200-469E-8E70-BD4706F2995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039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EB9D64-526C-4441-B4C5-5A4D456BA57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29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E2AE7C-16DD-4EB9-93F0-E6A6EABED2A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51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10/02/2019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F5AA8B-D5F4-4D55-8CF0-48BE451B026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82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34F09A-4EEA-409D-9EB5-49A8E5225F6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468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DF392-EE9C-4177-BBB0-745E40BE7E8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739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9F884F-49DE-421A-9B0A-76AE349E3F2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51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1F915E-BB49-443D-8E65-6D48DBFF4B5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967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6A7C12-098A-46E6-BB2A-BE14A48C351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651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C297FA-AB37-4676-AEC6-3318863037D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45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10/02/2019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49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6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10/02/2019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6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35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/>
              <a:t> </a:t>
            </a:r>
            <a:endParaRPr lang="en-GB" sz="1500" b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2" y="11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8" y="4991111"/>
            <a:ext cx="65563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1"/>
            <a:ext cx="213360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103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9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38" y="4991101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1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40482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SP5d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Electromagnetic waves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403648" y="186481"/>
            <a:ext cx="216024" cy="207749"/>
          </a:xfrm>
          <a:prstGeom prst="rect">
            <a:avLst/>
          </a:prstGeom>
          <a:solidFill>
            <a:srgbClr val="ED6C28"/>
          </a:solidFill>
        </p:spPr>
        <p:txBody>
          <a:bodyPr wrap="square" lIns="27000" tIns="0" rIns="54000" bIns="0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57291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</p:sldLayoutIdLst>
  <p:transition>
    <p:sndAc>
      <p:stSnd>
        <p:snd r:embed="rId16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SP5e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electromagnetic spectrum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72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8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g-world.com/film/glossary/erosion-584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iveteachonline.com/product/view/id/335/page/124/mode/dps?modal=/player/animation/id/390823%E2%80%8B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oI584OFVp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hyperlink" Target="https://highamspark.fireflycloud.net/" TargetMode="External"/><Relationship Id="rId7" Type="http://schemas.openxmlformats.org/officeDocument/2006/relationships/hyperlink" Target="https://www.youtube.com/channel/UCevUL4wPdprao-yKOZ8GFNw" TargetMode="Externa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hyperlink" Target="http://www.highamsparkschool.co.uk/" TargetMode="External"/><Relationship Id="rId5" Type="http://schemas.openxmlformats.org/officeDocument/2006/relationships/hyperlink" Target="https://www.pearsonactivelearn.com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hyperlink" Target="https://twitter.com/hpscienc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g-world.com/film/weathering-1095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4CC4DE-ACAF-4980-B971-94025C91F301}"/>
              </a:ext>
            </a:extLst>
          </p:cNvPr>
          <p:cNvSpPr txBox="1"/>
          <p:nvPr/>
        </p:nvSpPr>
        <p:spPr>
          <a:xfrm>
            <a:off x="325677" y="538619"/>
            <a:ext cx="8430016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AU" sz="3200" u="sng" dirty="0" err="1">
                <a:latin typeface="Arial" panose="020B0604020202020204" pitchFamily="34" charset="0"/>
                <a:cs typeface="Arial" panose="020B0604020202020204" pitchFamily="34" charset="0"/>
              </a:rPr>
              <a:t>Reqs</a:t>
            </a:r>
            <a:endParaRPr lang="en-AU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3200" dirty="0">
                <a:latin typeface="Arial"/>
                <a:cs typeface="Arial"/>
              </a:rPr>
              <a:t>Freeze thaw worksheet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3200" u="sng" dirty="0">
                <a:latin typeface="Arial" panose="020B0604020202020204" pitchFamily="34" charset="0"/>
                <a:cs typeface="Arial" panose="020B0604020202020204" pitchFamily="34" charset="0"/>
              </a:rPr>
              <a:t>Extension/Homework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3200" dirty="0">
                <a:latin typeface="Arial"/>
                <a:cs typeface="Arial"/>
              </a:rPr>
              <a:t>W/S 8Hc-5</a:t>
            </a:r>
          </a:p>
        </p:txBody>
      </p:sp>
    </p:spTree>
    <p:extLst>
      <p:ext uri="{BB962C8B-B14F-4D97-AF65-F5344CB8AC3E}">
        <p14:creationId xmlns:p14="http://schemas.microsoft.com/office/powerpoint/2010/main" val="3625918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>
            <a:extLst>
              <a:ext uri="{FF2B5EF4-FFF2-40B4-BE49-F238E27FC236}">
                <a16:creationId xmlns:a16="http://schemas.microsoft.com/office/drawing/2014/main" id="{CBA510D4-8356-49BF-885E-45D1C26D6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046" y="1035545"/>
            <a:ext cx="5685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en-GB" altLang="en-US" sz="2400" b="1" dirty="0"/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88B10117-310D-4851-9020-9D96393AAB7F}"/>
              </a:ext>
            </a:extLst>
          </p:cNvPr>
          <p:cNvSpPr>
            <a:spLocks/>
          </p:cNvSpPr>
          <p:nvPr/>
        </p:nvSpPr>
        <p:spPr bwMode="auto">
          <a:xfrm>
            <a:off x="576943" y="18596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600" u="sng" dirty="0">
                <a:latin typeface="Arial"/>
                <a:cs typeface="Arial"/>
              </a:rPr>
              <a:t>Biological Weathering</a:t>
            </a:r>
            <a:endParaRPr lang="en-US" dirty="0"/>
          </a:p>
        </p:txBody>
      </p:sp>
      <p:sp>
        <p:nvSpPr>
          <p:cNvPr id="10" name="AutoShape 26">
            <a:extLst>
              <a:ext uri="{FF2B5EF4-FFF2-40B4-BE49-F238E27FC236}">
                <a16:creationId xmlns:a16="http://schemas.microsoft.com/office/drawing/2014/main" id="{240DCB33-19F2-4870-9901-88BB0E2CC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18" y="630918"/>
            <a:ext cx="4091056" cy="384175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AU" altLang="en-US" sz="2000" i="1" dirty="0">
                <a:solidFill>
                  <a:schemeClr val="bg1"/>
                </a:solidFill>
                <a:sym typeface="Wingdings 2" pitchFamily="18" charset="2"/>
              </a:rPr>
              <a:t>Copy the text below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9860CBF0-69B3-4DF7-A7F5-909DFCA96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81" y="1268557"/>
            <a:ext cx="4542243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GB" sz="2400" dirty="0">
                <a:latin typeface="Arial"/>
                <a:cs typeface="Arial"/>
              </a:rPr>
              <a:t>Weathering can be caused by animals and plants.</a:t>
            </a:r>
            <a:endParaRPr lang="en-GB" altLang="en-US" sz="2400" dirty="0"/>
          </a:p>
          <a:p>
            <a:pPr>
              <a:spcBef>
                <a:spcPct val="20000"/>
              </a:spcBef>
            </a:pPr>
            <a:endParaRPr lang="en-GB" altLang="en-US" sz="2400" dirty="0"/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GB" altLang="en-US" sz="2400" dirty="0">
                <a:latin typeface="Arial"/>
                <a:cs typeface="Arial"/>
              </a:rPr>
              <a:t>Plants roots can grow into cracks within rocks. As these plants grow, the roots become larger and fracture the rock further.</a:t>
            </a:r>
            <a:endParaRPr lang="en-GB" altLang="en-US" sz="240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34E12D2-452E-43DD-95FE-6B21361940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24" t="46868" r="50484" b="26998"/>
          <a:stretch/>
        </p:blipFill>
        <p:spPr>
          <a:xfrm>
            <a:off x="5848108" y="664460"/>
            <a:ext cx="2098169" cy="1785522"/>
          </a:xfrm>
          <a:prstGeom prst="rect">
            <a:avLst/>
          </a:prstGeom>
        </p:spPr>
      </p:pic>
      <p:pic>
        <p:nvPicPr>
          <p:cNvPr id="5" name="Picture 5" descr="A picture containing outdoor, rock, tree, ground&#10;&#10;Description generated with very high confidence">
            <a:extLst>
              <a:ext uri="{FF2B5EF4-FFF2-40B4-BE49-F238E27FC236}">
                <a16:creationId xmlns:a16="http://schemas.microsoft.com/office/drawing/2014/main" id="{4AC22B7D-A005-41D0-9686-6A54FEA38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026" y="2529792"/>
            <a:ext cx="1853397" cy="247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8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9028"/>
            <a:ext cx="8229600" cy="225758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42900" indent="-342900"/>
            <a:r>
              <a:rPr lang="en-GB" dirty="0">
                <a:latin typeface="Arial"/>
                <a:cs typeface="Arial"/>
              </a:rPr>
              <a:t>The wearing away of rock and the removal of w_______ debris and soil. Erosion typically occurs by the action of rivers, g_______ , waves, wind and even animals. </a:t>
            </a:r>
            <a:endParaRPr lang="en-US" dirty="0">
              <a:latin typeface="Calibri"/>
              <a:cs typeface="Calibri"/>
            </a:endParaRPr>
          </a:p>
          <a:p>
            <a:pPr marL="342900" indent="-342900"/>
            <a:r>
              <a:rPr lang="en-GB" dirty="0">
                <a:latin typeface="Arial"/>
                <a:cs typeface="Arial"/>
              </a:rPr>
              <a:t>Not to be confused with w__________ , which is the breaking down of rock by c________ and p__________ processes</a:t>
            </a:r>
            <a:endParaRPr lang="en-US">
              <a:cs typeface="Calibri"/>
            </a:endParaRPr>
          </a:p>
        </p:txBody>
      </p:sp>
      <p:sp>
        <p:nvSpPr>
          <p:cNvPr id="4" name="AutoShape 26">
            <a:extLst>
              <a:ext uri="{FF2B5EF4-FFF2-40B4-BE49-F238E27FC236}">
                <a16:creationId xmlns:a16="http://schemas.microsoft.com/office/drawing/2014/main" id="{EE1F6BE6-56E3-4E49-A6F4-C3FA548A2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70" y="44627"/>
            <a:ext cx="3570381" cy="1135909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 anchor="t"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035" indent="-407035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i="1" dirty="0">
                <a:solidFill>
                  <a:schemeClr val="bg1"/>
                </a:solidFill>
                <a:latin typeface="Arial"/>
                <a:cs typeface="Arial"/>
                <a:sym typeface="Wingdings 2" pitchFamily="18" charset="2"/>
              </a:rPr>
              <a:t>Watch the </a:t>
            </a:r>
            <a:r>
              <a:rPr lang="en-GB" altLang="en-US" sz="2400" i="1" dirty="0">
                <a:solidFill>
                  <a:srgbClr val="009242"/>
                </a:solidFill>
                <a:latin typeface="Arial"/>
                <a:cs typeface="Arial"/>
                <a:sym typeface="Wingdings 2" pitchFamily="18" charset="2"/>
                <a:hlinkClick r:id="rId2"/>
              </a:rPr>
              <a:t>video</a:t>
            </a:r>
            <a:r>
              <a:rPr lang="en-GB" altLang="en-US" sz="2400" i="1" dirty="0">
                <a:solidFill>
                  <a:schemeClr val="bg1"/>
                </a:solidFill>
                <a:latin typeface="Arial"/>
                <a:cs typeface="Arial"/>
                <a:sym typeface="Wingdings 2" pitchFamily="18" charset="2"/>
              </a:rPr>
              <a:t>.</a:t>
            </a:r>
            <a:endParaRPr lang="en-US">
              <a:solidFill>
                <a:schemeClr val="bg1"/>
              </a:solidFill>
              <a:latin typeface="Arial"/>
              <a:cs typeface="Arial"/>
            </a:endParaRPr>
          </a:p>
          <a:p>
            <a:pPr marL="407035" indent="-407035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i="1" dirty="0">
                <a:solidFill>
                  <a:schemeClr val="bg1"/>
                </a:solidFill>
                <a:latin typeface="Arial"/>
                <a:cs typeface="Arial"/>
                <a:sym typeface="Wingdings 2" pitchFamily="18" charset="2"/>
              </a:rPr>
              <a:t>Complete the </a:t>
            </a:r>
            <a:r>
              <a:rPr lang="en-GB" altLang="en-US" sz="2400" i="1" dirty="0" err="1">
                <a:solidFill>
                  <a:schemeClr val="bg1"/>
                </a:solidFill>
                <a:latin typeface="Arial"/>
                <a:cs typeface="Arial"/>
                <a:sym typeface="Wingdings 2" pitchFamily="18" charset="2"/>
              </a:rPr>
              <a:t>wordfill</a:t>
            </a:r>
            <a:r>
              <a:rPr lang="en-GB" altLang="en-US" sz="2400" i="1" dirty="0">
                <a:solidFill>
                  <a:schemeClr val="bg1"/>
                </a:solidFill>
                <a:latin typeface="Arial"/>
                <a:cs typeface="Arial"/>
                <a:sym typeface="Wingdings 2" pitchFamily="18" charset="2"/>
              </a:rPr>
              <a:t> below</a:t>
            </a:r>
            <a:endParaRPr lang="en-GB" altLang="en-US" sz="24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BBA085D2-263F-44C8-A359-54C9F4320CD0}"/>
              </a:ext>
            </a:extLst>
          </p:cNvPr>
          <p:cNvSpPr>
            <a:spLocks/>
          </p:cNvSpPr>
          <p:nvPr/>
        </p:nvSpPr>
        <p:spPr bwMode="auto">
          <a:xfrm>
            <a:off x="576943" y="18596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600" u="sng" dirty="0">
                <a:latin typeface="Arial"/>
                <a:cs typeface="Arial"/>
              </a:rPr>
              <a:t>Erosion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3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E99A0-F8B9-46A0-B7DD-5ADFC9C88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44" y="944454"/>
            <a:ext cx="8229600" cy="378511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Rivers and wind can transport rocks and sediment long distances. The ______ the water or wind moves, the _______ the bits of rock and sediment it can transport. </a:t>
            </a:r>
          </a:p>
          <a:p>
            <a:r>
              <a:rPr lang="en-US" dirty="0">
                <a:cs typeface="Calibri"/>
              </a:rPr>
              <a:t>During transport, rocks can collide into each other, breaking apart. This is called ________.</a:t>
            </a:r>
            <a:endParaRPr lang="en-US"/>
          </a:p>
          <a:p>
            <a:r>
              <a:rPr lang="en-US" dirty="0">
                <a:cs typeface="Calibri"/>
              </a:rPr>
              <a:t>The longer a rock of bit of sediment is transported, the smaller and rounder it becomes. </a:t>
            </a:r>
          </a:p>
        </p:txBody>
      </p:sp>
      <p:sp>
        <p:nvSpPr>
          <p:cNvPr id="5" name="Title 9">
            <a:extLst>
              <a:ext uri="{FF2B5EF4-FFF2-40B4-BE49-F238E27FC236}">
                <a16:creationId xmlns:a16="http://schemas.microsoft.com/office/drawing/2014/main" id="{795BC470-316F-4C84-A5D2-E9C56D16F123}"/>
              </a:ext>
            </a:extLst>
          </p:cNvPr>
          <p:cNvSpPr>
            <a:spLocks/>
          </p:cNvSpPr>
          <p:nvPr/>
        </p:nvSpPr>
        <p:spPr bwMode="auto">
          <a:xfrm>
            <a:off x="576943" y="18596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600" u="sng" dirty="0">
                <a:latin typeface="Arial"/>
                <a:cs typeface="Arial"/>
              </a:rPr>
              <a:t>Transport</a:t>
            </a:r>
            <a:endParaRPr lang="en-US" dirty="0"/>
          </a:p>
        </p:txBody>
      </p:sp>
      <p:sp>
        <p:nvSpPr>
          <p:cNvPr id="8" name="AutoShape 26">
            <a:extLst>
              <a:ext uri="{FF2B5EF4-FFF2-40B4-BE49-F238E27FC236}">
                <a16:creationId xmlns:a16="http://schemas.microsoft.com/office/drawing/2014/main" id="{08CC190D-13D7-4F30-B8E2-641D8E7AC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07" y="46235"/>
            <a:ext cx="3230375" cy="1280592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 anchor="t"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035" indent="-407035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i="1" dirty="0">
                <a:solidFill>
                  <a:schemeClr val="bg1"/>
                </a:solidFill>
                <a:latin typeface="Arial"/>
                <a:cs typeface="Arial"/>
                <a:sym typeface="Wingdings 2" pitchFamily="18" charset="2"/>
              </a:rPr>
              <a:t>Play the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  <a:sym typeface="Wingdings 2" pitchFamily="18" charset="2"/>
                <a:hlinkClick r:id="rId3"/>
              </a:rPr>
              <a:t>activity</a:t>
            </a:r>
          </a:p>
          <a:p>
            <a:pPr marL="407035" indent="-407035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i="1" dirty="0">
                <a:solidFill>
                  <a:schemeClr val="bg1"/>
                </a:solidFill>
                <a:latin typeface="Arial"/>
                <a:cs typeface="Arial"/>
                <a:sym typeface="Wingdings 2" pitchFamily="18" charset="2"/>
              </a:rPr>
              <a:t>Complete the </a:t>
            </a:r>
            <a:r>
              <a:rPr lang="en-GB" altLang="en-US" sz="2400" i="1" dirty="0" err="1">
                <a:solidFill>
                  <a:schemeClr val="bg1"/>
                </a:solidFill>
                <a:latin typeface="Arial"/>
                <a:cs typeface="Arial"/>
                <a:sym typeface="Wingdings 2" pitchFamily="18" charset="2"/>
              </a:rPr>
              <a:t>wordfill</a:t>
            </a:r>
            <a:r>
              <a:rPr lang="en-GB" altLang="en-US" sz="2400" i="1" dirty="0">
                <a:solidFill>
                  <a:schemeClr val="bg1"/>
                </a:solidFill>
                <a:latin typeface="Arial"/>
                <a:cs typeface="Arial"/>
                <a:sym typeface="Wingdings 2" pitchFamily="18" charset="2"/>
              </a:rPr>
              <a:t> below</a:t>
            </a:r>
            <a:endParaRPr lang="en-GB" altLang="en-US" sz="24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7837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98B20-BF90-492E-A22A-1C481B22B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Glaciers are large rivers of ice that move slowly and can transport large sediment and rocks. </a:t>
            </a:r>
          </a:p>
          <a:p>
            <a:r>
              <a:rPr lang="en-US" dirty="0">
                <a:cs typeface="Calibri"/>
              </a:rPr>
              <a:t>These rocks can scrape away at the land they move over and abrade them until they become small particles. 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Watch the </a:t>
            </a:r>
            <a:r>
              <a:rPr lang="en-US" dirty="0">
                <a:cs typeface="Calibri"/>
                <a:hlinkClick r:id="rId3"/>
              </a:rPr>
              <a:t>video</a:t>
            </a:r>
            <a:r>
              <a:rPr lang="en-US" dirty="0">
                <a:cs typeface="Calibri"/>
              </a:rPr>
              <a:t> to see what this looks like in action. </a:t>
            </a:r>
          </a:p>
        </p:txBody>
      </p:sp>
      <p:sp>
        <p:nvSpPr>
          <p:cNvPr id="5" name="Title 9">
            <a:extLst>
              <a:ext uri="{FF2B5EF4-FFF2-40B4-BE49-F238E27FC236}">
                <a16:creationId xmlns:a16="http://schemas.microsoft.com/office/drawing/2014/main" id="{97046B28-7424-4D25-AB07-82A3D233F64D}"/>
              </a:ext>
            </a:extLst>
          </p:cNvPr>
          <p:cNvSpPr>
            <a:spLocks/>
          </p:cNvSpPr>
          <p:nvPr/>
        </p:nvSpPr>
        <p:spPr bwMode="auto">
          <a:xfrm>
            <a:off x="576943" y="18596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600" u="sng" dirty="0">
                <a:latin typeface="Arial"/>
                <a:cs typeface="Arial"/>
              </a:rPr>
              <a:t>Glaciers</a:t>
            </a:r>
            <a:endParaRPr lang="en-US" dirty="0"/>
          </a:p>
        </p:txBody>
      </p:sp>
      <p:sp>
        <p:nvSpPr>
          <p:cNvPr id="8" name="AutoShape 26">
            <a:extLst>
              <a:ext uri="{FF2B5EF4-FFF2-40B4-BE49-F238E27FC236}">
                <a16:creationId xmlns:a16="http://schemas.microsoft.com/office/drawing/2014/main" id="{C74AE27B-EEB8-4C01-A1CD-6F0C485D0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18" y="630918"/>
            <a:ext cx="4091056" cy="384175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AU" altLang="en-US" sz="2000" i="1" dirty="0">
                <a:solidFill>
                  <a:schemeClr val="bg1"/>
                </a:solidFill>
                <a:sym typeface="Wingdings 2" pitchFamily="18" charset="2"/>
              </a:rPr>
              <a:t>Copy the text below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71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08C837B6-31FD-4E7A-BF36-8DBD471287AD}"/>
              </a:ext>
            </a:extLst>
          </p:cNvPr>
          <p:cNvSpPr>
            <a:spLocks/>
          </p:cNvSpPr>
          <p:nvPr/>
        </p:nvSpPr>
        <p:spPr bwMode="auto">
          <a:xfrm>
            <a:off x="685800" y="120650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600" u="sng" dirty="0"/>
              <a:t>Extension/ H/W</a:t>
            </a:r>
          </a:p>
          <a:p>
            <a:r>
              <a:rPr lang="en-GB" altLang="en-US" sz="3600" u="sng" dirty="0">
                <a:latin typeface="Arial"/>
                <a:cs typeface="Arial"/>
              </a:rPr>
              <a:t>Complete W/S 8Hc-5</a:t>
            </a:r>
            <a:endParaRPr lang="en-GB" altLang="en-US" sz="3600" u="sng" dirty="0">
              <a:cs typeface="Arial"/>
            </a:endParaRPr>
          </a:p>
        </p:txBody>
      </p:sp>
      <p:pic>
        <p:nvPicPr>
          <p:cNvPr id="2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A49615F6-D2D0-4FFB-9672-CAFD2ABAF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935" y="1064389"/>
            <a:ext cx="3165193" cy="397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94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2814378"/>
            <a:ext cx="2279945" cy="1978287"/>
          </a:xfrm>
          <a:prstGeom prst="rect">
            <a:avLst/>
          </a:prstGeom>
        </p:spPr>
      </p:pic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0672" y="1614049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Hot Seat</a:t>
            </a:r>
          </a:p>
        </p:txBody>
      </p:sp>
    </p:spTree>
    <p:extLst>
      <p:ext uri="{BB962C8B-B14F-4D97-AF65-F5344CB8AC3E}">
        <p14:creationId xmlns:p14="http://schemas.microsoft.com/office/powerpoint/2010/main" val="495739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/>
              </a:rPr>
              <a:t>Chemical weathering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4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/>
              </a:rPr>
              <a:t>Freeze Thaw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92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/>
              </a:rPr>
              <a:t>Biological weathering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42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/>
              </a:rPr>
              <a:t>Abrasion</a:t>
            </a:r>
            <a:endParaRPr lang="en-GB" sz="72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37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8732301D-2947-48D9-B414-B352C5203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375" y="121713"/>
            <a:ext cx="6172200" cy="54054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43C584BE-0929-4697-BE0F-78370329F7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7876" y="773722"/>
            <a:ext cx="8480145" cy="403621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6286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/>
                <a:ea typeface="MS PGothic"/>
                <a:cs typeface="Calibri"/>
              </a:rPr>
              <a:t>Recall some examples of physical changes and of chemical changes. </a:t>
            </a:r>
            <a:endParaRPr lang="en-US" altLang="ja-JP" sz="1800" dirty="0">
              <a:latin typeface="Arial"/>
              <a:ea typeface="MS PGothic" panose="020B0600070205080204" pitchFamily="34" charset="-128"/>
              <a:cs typeface="Calibri"/>
            </a:endParaRPr>
          </a:p>
          <a:p>
            <a:pPr marL="628650" lvl="1" indent="-285750">
              <a:buChar char="•"/>
            </a:pPr>
            <a:r>
              <a:rPr lang="en-US" sz="1800" dirty="0">
                <a:latin typeface="Arial"/>
                <a:ea typeface="MS PGothic"/>
                <a:cs typeface="Calibri"/>
              </a:rPr>
              <a:t>Describe the effect of physical and biological weathering on rocks. </a:t>
            </a:r>
            <a:endParaRPr lang="en-US" sz="1800" dirty="0">
              <a:latin typeface="Arial"/>
              <a:cs typeface="Arial"/>
            </a:endParaRPr>
          </a:p>
          <a:p>
            <a:pPr marL="628650" lvl="1" indent="-285750">
              <a:buChar char="•"/>
            </a:pPr>
            <a:r>
              <a:rPr lang="en-US" sz="1800" dirty="0">
                <a:latin typeface="Arial"/>
                <a:ea typeface="MS PGothic"/>
                <a:cs typeface="Calibri"/>
              </a:rPr>
              <a:t>Explain why rainwater is slightly acidic. </a:t>
            </a:r>
            <a:endParaRPr lang="en-US" sz="1800" dirty="0">
              <a:latin typeface="Arial"/>
              <a:cs typeface="Arial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/>
                <a:ea typeface="MS PGothic"/>
                <a:cs typeface="Calibri"/>
              </a:rPr>
              <a:t>Describe the effect of chemical weathering on rocks.</a:t>
            </a:r>
            <a:endParaRPr lang="en-US" sz="1800" dirty="0">
              <a:latin typeface="Arial"/>
              <a:ea typeface="MS PGothic"/>
              <a:cs typeface="Arial"/>
            </a:endParaRPr>
          </a:p>
          <a:p>
            <a:pPr marL="628650" lvl="1" indent="-285750">
              <a:buChar char="•"/>
            </a:pPr>
            <a:r>
              <a:rPr lang="en-US" sz="1800" dirty="0">
                <a:latin typeface="Arial"/>
                <a:ea typeface="MS PGothic"/>
                <a:cs typeface="Calibri"/>
              </a:rPr>
              <a:t>Recall how weathered rocks are eroded and explain how fragments get worn down during transport. </a:t>
            </a:r>
            <a:endParaRPr lang="en-US" sz="1800">
              <a:latin typeface="Arial"/>
              <a:cs typeface="Arial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/>
                <a:ea typeface="MS PGothic"/>
                <a:cs typeface="Calibri"/>
              </a:rPr>
              <a:t>Describe the link between the size of rock fragments carried and the water speed.</a:t>
            </a:r>
            <a:endParaRPr lang="en-US" sz="1800">
              <a:latin typeface="Arial"/>
              <a:ea typeface="MS PGothic"/>
              <a:cs typeface="Arial"/>
            </a:endParaRPr>
          </a:p>
          <a:p>
            <a:pPr marL="628650" lvl="1" indent="-285750">
              <a:buChar char="•"/>
            </a:pPr>
            <a:r>
              <a:rPr lang="en-US" sz="1800" dirty="0">
                <a:latin typeface="Arial"/>
                <a:ea typeface="MS PGothic"/>
                <a:cs typeface="Calibri"/>
              </a:rPr>
              <a:t>Describe how weathering can break up rocks. </a:t>
            </a:r>
            <a:endParaRPr lang="en-US" sz="1800" dirty="0">
              <a:latin typeface="Arial"/>
              <a:cs typeface="Arial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/>
                <a:ea typeface="MS PGothic"/>
                <a:cs typeface="Calibri"/>
              </a:rPr>
              <a:t>Compare the fragment sizes that can be transported by wind, water and ice.</a:t>
            </a:r>
            <a:endParaRPr lang="en-US" sz="1800">
              <a:latin typeface="Arial"/>
              <a:ea typeface="MS PGothic"/>
              <a:cs typeface="Arial"/>
            </a:endParaRPr>
          </a:p>
          <a:p>
            <a:pPr marL="476885" lvl="1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US" altLang="ja-JP" dirty="0">
              <a:ea typeface="MS PGothic" panose="020B0600070205080204" pitchFamily="34" charset="-128"/>
              <a:cs typeface="Calibri"/>
            </a:endParaRP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76070403-E8DB-4B6E-868F-EF6042B188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/>
              </a:rPr>
              <a:t>Onion skin weathering </a:t>
            </a:r>
          </a:p>
        </p:txBody>
      </p:sp>
    </p:spTree>
    <p:extLst>
      <p:ext uri="{BB962C8B-B14F-4D97-AF65-F5344CB8AC3E}">
        <p14:creationId xmlns:p14="http://schemas.microsoft.com/office/powerpoint/2010/main" val="201232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/>
              </a:rPr>
              <a:t>Acid rain</a:t>
            </a:r>
            <a:endParaRPr lang="en-GB" sz="72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86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960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C/W</a:t>
            </a:r>
            <a:endParaRPr lang="en-US" sz="2400" u="sng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D722D31-BBE6-4DD2-BE87-6A6B1EDD3712}" type="datetime1">
              <a:rPr lang="en-GB" sz="24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10/02/2019</a:t>
            </a:fld>
            <a:endParaRPr lang="en-US" sz="2400" u="sng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-370831" y="354668"/>
            <a:ext cx="9144000" cy="58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u="sng" kern="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8Hc – Weathering and Erosion</a:t>
            </a:r>
          </a:p>
        </p:txBody>
      </p:sp>
      <p:pic>
        <p:nvPicPr>
          <p:cNvPr id="63490" name="Picture 2" descr="https://firefly.archbishoptemple.lancs.sch.uk/Templates/lib/core/login/images/school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5"/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0484" y="4716012"/>
            <a:ext cx="2845978" cy="327029"/>
          </a:xfrm>
          <a:prstGeom prst="rect">
            <a:avLst/>
          </a:prstGeom>
        </p:spPr>
      </p:pic>
      <p:pic>
        <p:nvPicPr>
          <p:cNvPr id="14" name="Picture 13" descr="yt-brand-standard-logo-95x40.pn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2822" y="4681824"/>
            <a:ext cx="857891" cy="361217"/>
          </a:xfrm>
          <a:prstGeom prst="rect">
            <a:avLst/>
          </a:prstGeom>
        </p:spPr>
      </p:pic>
      <p:pic>
        <p:nvPicPr>
          <p:cNvPr id="2050" name="Picture 2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4925" y="4716492"/>
            <a:ext cx="1878012" cy="35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hlinkClick r:id="rId11"/>
          </p:cNvPr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0" y="4681824"/>
            <a:ext cx="461676" cy="461676"/>
          </a:xfrm>
          <a:prstGeom prst="rect">
            <a:avLst/>
          </a:prstGeom>
        </p:spPr>
      </p:pic>
      <p:sp>
        <p:nvSpPr>
          <p:cNvPr id="15" name="AutoShape 26">
            <a:extLst>
              <a:ext uri="{FF2B5EF4-FFF2-40B4-BE49-F238E27FC236}">
                <a16:creationId xmlns:a16="http://schemas.microsoft.com/office/drawing/2014/main" id="{EE1F6BE6-56E3-4E49-A6F4-C3FA548A2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29" y="1530371"/>
            <a:ext cx="4087656" cy="2331005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 anchor="t"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035" indent="-407035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b="1" dirty="0">
                <a:solidFill>
                  <a:schemeClr val="bg1"/>
                </a:solidFill>
                <a:latin typeface="Arial"/>
                <a:cs typeface="Arial"/>
              </a:rPr>
              <a:t>Why are there gaps in the limestone?</a:t>
            </a:r>
            <a:endParaRPr lang="en-GB" altLang="en-US" sz="2400" b="1" dirty="0">
              <a:solidFill>
                <a:schemeClr val="bg1"/>
              </a:solidFill>
              <a:cs typeface="Arial"/>
            </a:endParaRPr>
          </a:p>
          <a:p>
            <a:pPr marL="407035" indent="-407035">
              <a:buFont typeface="Wingdings 2" pitchFamily="2" charset="2"/>
              <a:buChar char="!"/>
              <a:tabLst>
                <a:tab pos="407194" algn="l"/>
              </a:tabLst>
            </a:pPr>
            <a:endParaRPr lang="en-GB" altLang="en-US" sz="2400" b="1" dirty="0">
              <a:solidFill>
                <a:schemeClr val="bg1"/>
              </a:solidFill>
              <a:cs typeface="Arial"/>
            </a:endParaRPr>
          </a:p>
          <a:p>
            <a:pPr marL="407035" indent="-407035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b="1" dirty="0">
                <a:solidFill>
                  <a:schemeClr val="bg1"/>
                </a:solidFill>
                <a:latin typeface="Arial"/>
                <a:cs typeface="Arial"/>
              </a:rPr>
              <a:t>How has this happened?</a:t>
            </a:r>
            <a:endParaRPr lang="en-GB" altLang="en-US" sz="2400" b="1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5" name="Picture 5" descr="A group of clouds in the sky&#10;&#10;Description generated with high confidence">
            <a:extLst>
              <a:ext uri="{FF2B5EF4-FFF2-40B4-BE49-F238E27FC236}">
                <a16:creationId xmlns:a16="http://schemas.microsoft.com/office/drawing/2014/main" id="{53693665-169C-4765-8B4D-6A304E81B19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46" t="10012" r="112" b="16687"/>
          <a:stretch/>
        </p:blipFill>
        <p:spPr>
          <a:xfrm>
            <a:off x="4395806" y="1190459"/>
            <a:ext cx="4516576" cy="30151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9028"/>
            <a:ext cx="8229600" cy="27726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Arial"/>
                <a:cs typeface="Arial"/>
              </a:rPr>
              <a:t>Physical</a:t>
            </a:r>
            <a:endParaRPr lang="en-US" dirty="0"/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/>
                <a:cs typeface="Arial"/>
              </a:rPr>
              <a:t>Chemical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/>
                <a:cs typeface="Arial"/>
              </a:rPr>
              <a:t>Biological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6">
            <a:extLst>
              <a:ext uri="{FF2B5EF4-FFF2-40B4-BE49-F238E27FC236}">
                <a16:creationId xmlns:a16="http://schemas.microsoft.com/office/drawing/2014/main" id="{EE1F6BE6-56E3-4E49-A6F4-C3FA548A2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21" y="404998"/>
            <a:ext cx="8354047" cy="1121798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 anchor="t"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035" indent="-407035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i="1" dirty="0">
                <a:solidFill>
                  <a:schemeClr val="bg1"/>
                </a:solidFill>
                <a:latin typeface="Arial"/>
                <a:cs typeface="Arial"/>
                <a:sym typeface="Wingdings 2" pitchFamily="18" charset="2"/>
              </a:rPr>
              <a:t>Watch the </a:t>
            </a:r>
            <a:r>
              <a:rPr lang="en-GB" altLang="en-US" sz="2400" i="1" dirty="0">
                <a:solidFill>
                  <a:srgbClr val="009242"/>
                </a:solidFill>
                <a:latin typeface="Arial"/>
                <a:cs typeface="Arial"/>
                <a:sym typeface="Wingdings 2" pitchFamily="18" charset="2"/>
                <a:hlinkClick r:id="rId2"/>
              </a:rPr>
              <a:t>video</a:t>
            </a:r>
            <a:r>
              <a:rPr lang="en-GB" altLang="en-US" sz="2400" i="1" dirty="0">
                <a:solidFill>
                  <a:schemeClr val="bg1"/>
                </a:solidFill>
                <a:latin typeface="Arial"/>
                <a:cs typeface="Arial"/>
                <a:sym typeface="Wingdings 2" pitchFamily="18" charset="2"/>
              </a:rPr>
              <a:t>.</a:t>
            </a:r>
            <a:endParaRPr lang="en-US">
              <a:solidFill>
                <a:schemeClr val="bg1"/>
              </a:solidFill>
              <a:latin typeface="Arial"/>
              <a:cs typeface="Arial"/>
            </a:endParaRPr>
          </a:p>
          <a:p>
            <a:pPr marL="407035" indent="-407035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i="1" dirty="0">
                <a:solidFill>
                  <a:schemeClr val="bg1"/>
                </a:solidFill>
                <a:latin typeface="Arial"/>
                <a:cs typeface="Arial"/>
                <a:sym typeface="Wingdings 2" pitchFamily="18" charset="2"/>
              </a:rPr>
              <a:t>What are the 3 types of weathering?</a:t>
            </a:r>
            <a:endParaRPr lang="en-GB" altLang="en-US" sz="24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574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>
            <a:extLst>
              <a:ext uri="{FF2B5EF4-FFF2-40B4-BE49-F238E27FC236}">
                <a16:creationId xmlns:a16="http://schemas.microsoft.com/office/drawing/2014/main" id="{CBA510D4-8356-49BF-885E-45D1C26D6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046" y="1035545"/>
            <a:ext cx="5685064" cy="39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2400" b="1" dirty="0">
                <a:latin typeface="Arial"/>
                <a:cs typeface="Arial"/>
              </a:rPr>
              <a:t>Freeze-thaw action</a:t>
            </a:r>
            <a:endParaRPr lang="en-US" dirty="0"/>
          </a:p>
          <a:p>
            <a:pPr marL="457200" indent="-457200">
              <a:spcBef>
                <a:spcPct val="20000"/>
              </a:spcBef>
              <a:buAutoNum type="arabicPeriod"/>
            </a:pPr>
            <a:r>
              <a:rPr lang="en-GB" sz="2400" dirty="0">
                <a:latin typeface="Arial"/>
                <a:cs typeface="Arial"/>
              </a:rPr>
              <a:t>Freeze-thaw weathering starts with a tiny dip or crack in a rock.</a:t>
            </a:r>
          </a:p>
          <a:p>
            <a:pPr marL="457200" indent="-457200">
              <a:spcBef>
                <a:spcPct val="20000"/>
              </a:spcBef>
              <a:buAutoNum type="arabicPeriod"/>
            </a:pPr>
            <a:endParaRPr lang="en-GB" sz="2400" dirty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GB" sz="2400" dirty="0">
                <a:latin typeface="Arial"/>
                <a:cs typeface="Arial"/>
              </a:rPr>
              <a:t>Rain gets into the crack and when the temperature drops below 0 °C the water freezes.</a:t>
            </a:r>
          </a:p>
          <a:p>
            <a:pPr marL="457200" indent="-457200">
              <a:buAutoNum type="arabicPeriod"/>
            </a:pPr>
            <a:endParaRPr lang="en-GB" sz="2400" dirty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GB" sz="2400" dirty="0">
                <a:latin typeface="Arial"/>
                <a:cs typeface="Arial"/>
              </a:rPr>
              <a:t>The expanding ice pushes on the sides of the crack.</a:t>
            </a:r>
            <a:endParaRPr lang="en-GB" dirty="0"/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88B10117-310D-4851-9020-9D96393AAB7F}"/>
              </a:ext>
            </a:extLst>
          </p:cNvPr>
          <p:cNvSpPr>
            <a:spLocks/>
          </p:cNvSpPr>
          <p:nvPr/>
        </p:nvSpPr>
        <p:spPr bwMode="auto">
          <a:xfrm>
            <a:off x="576943" y="18596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600" u="sng" dirty="0">
                <a:latin typeface="Arial"/>
                <a:cs typeface="Arial"/>
              </a:rPr>
              <a:t>Physical Weathering</a:t>
            </a:r>
            <a:endParaRPr lang="en-US" dirty="0"/>
          </a:p>
        </p:txBody>
      </p:sp>
      <p:sp>
        <p:nvSpPr>
          <p:cNvPr id="10" name="AutoShape 26">
            <a:extLst>
              <a:ext uri="{FF2B5EF4-FFF2-40B4-BE49-F238E27FC236}">
                <a16:creationId xmlns:a16="http://schemas.microsoft.com/office/drawing/2014/main" id="{240DCB33-19F2-4870-9901-88BB0E2CC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18" y="630918"/>
            <a:ext cx="5914068" cy="413111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 anchor="t"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035" indent="-407035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AU" altLang="en-US" sz="2000" i="1" dirty="0">
                <a:solidFill>
                  <a:schemeClr val="bg1"/>
                </a:solidFill>
                <a:latin typeface="Arial"/>
                <a:cs typeface="Arial"/>
              </a:rPr>
              <a:t>Use the text below to annotate your worksheet</a:t>
            </a:r>
            <a:endParaRPr lang="en-AU" altLang="en-US" sz="2000" i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4" name="Picture 6" descr="A picture containing stationary&#10;&#10;Description generated with high confidence">
            <a:extLst>
              <a:ext uri="{FF2B5EF4-FFF2-40B4-BE49-F238E27FC236}">
                <a16:creationId xmlns:a16="http://schemas.microsoft.com/office/drawing/2014/main" id="{5DD0676C-17BE-4A90-B6BB-8DA932A251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745" b="64887"/>
          <a:stretch/>
        </p:blipFill>
        <p:spPr>
          <a:xfrm>
            <a:off x="6085115" y="729696"/>
            <a:ext cx="2763635" cy="116459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BB59799-EE16-4605-AACA-DBBE7B6A7E89}"/>
              </a:ext>
            </a:extLst>
          </p:cNvPr>
          <p:cNvSpPr/>
          <p:nvPr/>
        </p:nvSpPr>
        <p:spPr>
          <a:xfrm>
            <a:off x="7897587" y="855890"/>
            <a:ext cx="363311" cy="3633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id="{A8FD191F-220F-4ACD-822B-706B8ABD53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8" r="-745" b="59343"/>
          <a:stretch/>
        </p:blipFill>
        <p:spPr>
          <a:xfrm>
            <a:off x="6085115" y="2138035"/>
            <a:ext cx="2770443" cy="1348497"/>
          </a:xfrm>
          <a:prstGeom prst="rect">
            <a:avLst/>
          </a:prstGeom>
        </p:spPr>
      </p:pic>
      <p:pic>
        <p:nvPicPr>
          <p:cNvPr id="14" name="Picture 13" descr="A picture containing sky&#10;&#10;Description generated with high confidence">
            <a:extLst>
              <a:ext uri="{FF2B5EF4-FFF2-40B4-BE49-F238E27FC236}">
                <a16:creationId xmlns:a16="http://schemas.microsoft.com/office/drawing/2014/main" id="{FD71A0E8-9C07-4021-A4B2-D861FB2F47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496" b="54415"/>
          <a:stretch/>
        </p:blipFill>
        <p:spPr>
          <a:xfrm>
            <a:off x="6098721" y="3587196"/>
            <a:ext cx="2756819" cy="151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>
            <a:extLst>
              <a:ext uri="{FF2B5EF4-FFF2-40B4-BE49-F238E27FC236}">
                <a16:creationId xmlns:a16="http://schemas.microsoft.com/office/drawing/2014/main" id="{CBA510D4-8356-49BF-885E-45D1C26D6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36" y="1015134"/>
            <a:ext cx="583474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buAutoNum type="arabicPeriod"/>
            </a:pPr>
            <a:r>
              <a:rPr lang="en-GB" sz="2400" dirty="0">
                <a:latin typeface="Arial"/>
                <a:cs typeface="Arial"/>
              </a:rPr>
              <a:t>The force from the expanding ice makes the crack wider and longer.</a:t>
            </a:r>
            <a:endParaRPr lang="en-US" sz="2400" dirty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endParaRPr lang="en-GB" sz="2400" dirty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endParaRPr lang="en-GB" sz="2400" dirty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GB" sz="2400" dirty="0">
                <a:latin typeface="Arial"/>
                <a:cs typeface="Arial"/>
              </a:rPr>
              <a:t>After many cycles of freezing and thawing, the crack may get so big that the rock breaks up completely.</a:t>
            </a:r>
          </a:p>
        </p:txBody>
      </p:sp>
      <p:sp>
        <p:nvSpPr>
          <p:cNvPr id="10" name="AutoShape 26">
            <a:extLst>
              <a:ext uri="{FF2B5EF4-FFF2-40B4-BE49-F238E27FC236}">
                <a16:creationId xmlns:a16="http://schemas.microsoft.com/office/drawing/2014/main" id="{240DCB33-19F2-4870-9901-88BB0E2CC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0007"/>
            <a:ext cx="5856194" cy="384175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 anchor="t"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035" indent="-407035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AU" altLang="en-US" sz="2000" i="1" dirty="0">
                <a:solidFill>
                  <a:schemeClr val="bg1"/>
                </a:solidFill>
                <a:latin typeface="Arial"/>
                <a:cs typeface="Arial"/>
                <a:sym typeface="Wingdings 2" pitchFamily="18" charset="2"/>
              </a:rPr>
              <a:t>Use the text below to annotate your worksheet</a:t>
            </a:r>
            <a:endParaRPr lang="en-US" altLang="en-US" sz="20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" name="Picture 15">
            <a:extLst>
              <a:ext uri="{FF2B5EF4-FFF2-40B4-BE49-F238E27FC236}">
                <a16:creationId xmlns:a16="http://schemas.microsoft.com/office/drawing/2014/main" id="{63558932-26F5-41F7-AD17-A6F9E113FB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8" r="-496" b="52772"/>
          <a:stretch/>
        </p:blipFill>
        <p:spPr>
          <a:xfrm>
            <a:off x="6112328" y="607231"/>
            <a:ext cx="2763625" cy="1566416"/>
          </a:xfrm>
          <a:prstGeom prst="rect">
            <a:avLst/>
          </a:prstGeom>
        </p:spPr>
      </p:pic>
      <p:pic>
        <p:nvPicPr>
          <p:cNvPr id="3" name="Picture 17" descr="A close up of a logo&#10;&#10;Description generated with high confidence">
            <a:extLst>
              <a:ext uri="{FF2B5EF4-FFF2-40B4-BE49-F238E27FC236}">
                <a16:creationId xmlns:a16="http://schemas.microsoft.com/office/drawing/2014/main" id="{EAC672EC-609F-431F-9C74-A65AC58FDF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81" r="-248" b="8008"/>
          <a:stretch/>
        </p:blipFill>
        <p:spPr>
          <a:xfrm>
            <a:off x="6112329" y="2314928"/>
            <a:ext cx="2750008" cy="28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97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rock&#10;&#10;Description generated with very high confidence">
            <a:extLst>
              <a:ext uri="{FF2B5EF4-FFF2-40B4-BE49-F238E27FC236}">
                <a16:creationId xmlns:a16="http://schemas.microsoft.com/office/drawing/2014/main" id="{5D2D1503-8BEF-4624-9CB0-517E6DA90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12" b="18532"/>
          <a:stretch/>
        </p:blipFill>
        <p:spPr>
          <a:xfrm>
            <a:off x="1145723" y="887225"/>
            <a:ext cx="6872970" cy="34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07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>
            <a:extLst>
              <a:ext uri="{FF2B5EF4-FFF2-40B4-BE49-F238E27FC236}">
                <a16:creationId xmlns:a16="http://schemas.microsoft.com/office/drawing/2014/main" id="{CBA510D4-8356-49BF-885E-45D1C26D6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9" y="588273"/>
            <a:ext cx="5409898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2400" b="1" dirty="0">
                <a:latin typeface="Arial"/>
                <a:cs typeface="Arial"/>
              </a:rPr>
              <a:t>Onion-Skin Weathering</a:t>
            </a:r>
            <a:endParaRPr lang="en-US" dirty="0"/>
          </a:p>
          <a:p>
            <a:pPr marL="457200" indent="-457200">
              <a:spcBef>
                <a:spcPct val="20000"/>
              </a:spcBef>
              <a:buAutoNum type="arabicPeriod"/>
            </a:pPr>
            <a:r>
              <a:rPr lang="en-GB" sz="2000" dirty="0">
                <a:latin typeface="Arial"/>
                <a:cs typeface="Arial"/>
              </a:rPr>
              <a:t>The Sun heats up the outer layers of the rock which expand slightly compared to the cooler inner layers. This can cause the outer layer to crack. </a:t>
            </a:r>
            <a:endParaRPr lang="en-GB" sz="2000" dirty="0"/>
          </a:p>
          <a:p>
            <a:pPr marL="457200" indent="-457200">
              <a:spcBef>
                <a:spcPct val="20000"/>
              </a:spcBef>
              <a:buAutoNum type="arabicPeriod"/>
            </a:pPr>
            <a:r>
              <a:rPr lang="en-GB" sz="2000" dirty="0">
                <a:latin typeface="Arial"/>
                <a:cs typeface="Arial"/>
              </a:rPr>
              <a:t>At night, the outer layers of the rock contract again as they cool down. This may cause further cracks to appear in the outer layer.</a:t>
            </a:r>
          </a:p>
          <a:p>
            <a:pPr marL="457200" indent="-457200">
              <a:spcBef>
                <a:spcPct val="20000"/>
              </a:spcBef>
              <a:buAutoNum type="arabicPeriod"/>
            </a:pPr>
            <a:r>
              <a:rPr lang="en-GB" sz="2000" dirty="0">
                <a:latin typeface="Arial"/>
                <a:cs typeface="Arial"/>
              </a:rPr>
              <a:t>This continues until the outer layers may crack so much that they fall away.</a:t>
            </a:r>
            <a:endParaRPr lang="en-GB" sz="2000" dirty="0"/>
          </a:p>
        </p:txBody>
      </p:sp>
      <p:sp>
        <p:nvSpPr>
          <p:cNvPr id="10" name="AutoShape 26">
            <a:extLst>
              <a:ext uri="{FF2B5EF4-FFF2-40B4-BE49-F238E27FC236}">
                <a16:creationId xmlns:a16="http://schemas.microsoft.com/office/drawing/2014/main" id="{240DCB33-19F2-4870-9901-88BB0E2CC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" y="134257"/>
            <a:ext cx="4091056" cy="384175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AU" altLang="en-US" sz="2000" i="1" dirty="0">
                <a:solidFill>
                  <a:schemeClr val="bg1"/>
                </a:solidFill>
                <a:sym typeface="Wingdings 2" pitchFamily="18" charset="2"/>
              </a:rPr>
              <a:t>Copy the text below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pic>
        <p:nvPicPr>
          <p:cNvPr id="11" name="Picture 11" descr="A close up of a rock&#10;&#10;Description generated with very high confidence">
            <a:extLst>
              <a:ext uri="{FF2B5EF4-FFF2-40B4-BE49-F238E27FC236}">
                <a16:creationId xmlns:a16="http://schemas.microsoft.com/office/drawing/2014/main" id="{1AB1D2EF-A3B2-4C30-B93D-32DCBF29F2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47" b="16174"/>
          <a:stretch/>
        </p:blipFill>
        <p:spPr>
          <a:xfrm>
            <a:off x="5682192" y="1278819"/>
            <a:ext cx="3304124" cy="260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4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>
            <a:extLst>
              <a:ext uri="{FF2B5EF4-FFF2-40B4-BE49-F238E27FC236}">
                <a16:creationId xmlns:a16="http://schemas.microsoft.com/office/drawing/2014/main" id="{CBA510D4-8356-49BF-885E-45D1C26D6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046" y="1035545"/>
            <a:ext cx="5685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en-GB" altLang="en-US" sz="2400" b="1" dirty="0"/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88B10117-310D-4851-9020-9D96393AAB7F}"/>
              </a:ext>
            </a:extLst>
          </p:cNvPr>
          <p:cNvSpPr>
            <a:spLocks/>
          </p:cNvSpPr>
          <p:nvPr/>
        </p:nvSpPr>
        <p:spPr bwMode="auto">
          <a:xfrm>
            <a:off x="576943" y="18596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600" u="sng" dirty="0">
                <a:latin typeface="Arial"/>
                <a:cs typeface="Arial"/>
              </a:rPr>
              <a:t>Chemical Weathering</a:t>
            </a:r>
            <a:endParaRPr lang="en-US" dirty="0"/>
          </a:p>
        </p:txBody>
      </p:sp>
      <p:sp>
        <p:nvSpPr>
          <p:cNvPr id="10" name="AutoShape 26">
            <a:extLst>
              <a:ext uri="{FF2B5EF4-FFF2-40B4-BE49-F238E27FC236}">
                <a16:creationId xmlns:a16="http://schemas.microsoft.com/office/drawing/2014/main" id="{240DCB33-19F2-4870-9901-88BB0E2CC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18" y="630918"/>
            <a:ext cx="4091056" cy="384175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AU" altLang="en-US" sz="2000" i="1" dirty="0">
                <a:solidFill>
                  <a:schemeClr val="bg1"/>
                </a:solidFill>
                <a:sym typeface="Wingdings 2" pitchFamily="18" charset="2"/>
              </a:rPr>
              <a:t>Copy the text below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9860CBF0-69B3-4DF7-A7F5-909DFCA96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046" y="1014200"/>
            <a:ext cx="5034167" cy="400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GB" altLang="en-US" sz="2400" dirty="0">
                <a:latin typeface="Arial"/>
                <a:cs typeface="Arial"/>
              </a:rPr>
              <a:t>Rain contains dissolved gases which make it slightly acidic.</a:t>
            </a:r>
            <a:endParaRPr lang="en-US"/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GB" altLang="en-US" sz="2400" dirty="0">
                <a:latin typeface="Arial"/>
                <a:cs typeface="Arial"/>
              </a:rPr>
              <a:t>When this rain falls onto rocks it can react with minerals to cause chemical weathering.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GB" altLang="en-US" sz="2400" dirty="0">
                <a:latin typeface="Arial"/>
                <a:cs typeface="Arial"/>
              </a:rPr>
              <a:t>The reaction with these minerals creates new minerals which are often weaker or more soluble.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GB" altLang="en-US" sz="2400" dirty="0">
                <a:latin typeface="Arial"/>
                <a:cs typeface="Arial"/>
              </a:rPr>
              <a:t>This means that they will wear away easily. </a:t>
            </a:r>
            <a:endParaRPr lang="en-GB" altLang="en-US" sz="2400" dirty="0"/>
          </a:p>
        </p:txBody>
      </p:sp>
      <p:pic>
        <p:nvPicPr>
          <p:cNvPr id="3" name="Picture 6" descr="A close up of a person&#10;&#10;Description generated with very high confidence">
            <a:extLst>
              <a:ext uri="{FF2B5EF4-FFF2-40B4-BE49-F238E27FC236}">
                <a16:creationId xmlns:a16="http://schemas.microsoft.com/office/drawing/2014/main" id="{B5BF00B0-A6BA-4D75-B9DD-520D6B7C2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659" y="1087992"/>
            <a:ext cx="2743200" cy="340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41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637</Words>
  <Application>Microsoft Office PowerPoint</Application>
  <PresentationFormat>On-screen Show (16:9)</PresentationFormat>
  <Paragraphs>102</Paragraphs>
  <Slides>21</Slides>
  <Notes>3</Notes>
  <HiddenSlides>2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Office Theme</vt:lpstr>
      <vt:lpstr>4_Default Design</vt:lpstr>
      <vt:lpstr>2_Default Design</vt:lpstr>
      <vt:lpstr>6_Default Design</vt:lpstr>
      <vt:lpstr>2 Content slides</vt:lpstr>
      <vt:lpstr>1_2 Content slides</vt:lpstr>
      <vt:lpstr>5_Default Design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Barker</dc:creator>
  <cp:lastModifiedBy>N Kreyts</cp:lastModifiedBy>
  <cp:revision>906</cp:revision>
  <dcterms:modified xsi:type="dcterms:W3CDTF">2019-02-10T18:30:12Z</dcterms:modified>
</cp:coreProperties>
</file>