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Default Extension="wdp" ContentType="image/vnd.ms-photo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6" r:id="rId2"/>
    <p:sldId id="259" r:id="rId3"/>
    <p:sldId id="385" r:id="rId4"/>
    <p:sldId id="430" r:id="rId5"/>
    <p:sldId id="308" r:id="rId6"/>
    <p:sldId id="436" r:id="rId7"/>
    <p:sldId id="319" r:id="rId8"/>
    <p:sldId id="344" r:id="rId9"/>
    <p:sldId id="410" r:id="rId10"/>
    <p:sldId id="431" r:id="rId11"/>
    <p:sldId id="449" r:id="rId12"/>
    <p:sldId id="450" r:id="rId13"/>
    <p:sldId id="448" r:id="rId14"/>
    <p:sldId id="432" r:id="rId15"/>
    <p:sldId id="447" r:id="rId16"/>
    <p:sldId id="446" r:id="rId17"/>
    <p:sldId id="280" r:id="rId18"/>
    <p:sldId id="258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4FD1FF"/>
    <a:srgbClr val="FCB0A3"/>
    <a:srgbClr val="008000"/>
    <a:srgbClr val="C1EBBA"/>
    <a:srgbClr val="94FF34"/>
    <a:srgbClr val="FDC000"/>
    <a:srgbClr val="E6CDFF"/>
    <a:srgbClr val="FFF200"/>
    <a:srgbClr val="EBA498"/>
    <a:srgbClr val="7F0757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34902"/>
    <p:restoredTop sz="77599"/>
  </p:normalViewPr>
  <p:slideViewPr>
    <p:cSldViewPr snapToGrid="0" snapToObjects="1">
      <p:cViewPr varScale="1">
        <p:scale>
          <a:sx n="77" d="100"/>
          <a:sy n="77" d="100"/>
        </p:scale>
        <p:origin x="-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100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9E7B-BA22-4FCA-8019-5F24B39629EE}" type="datetimeFigureOut">
              <a:rPr lang="en-GB" smtClean="0"/>
              <a:pPr/>
              <a:t>3/23/20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EAC4-DC2F-4837-AC26-716609D0AD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235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17926-6CFF-AA4E-9C58-BD96517F89CB}" type="datetimeFigureOut">
              <a:rPr lang="en-US" smtClean="0"/>
              <a:pPr/>
              <a:t>3/23/20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BA7AA-C25B-AD44-A8F3-01733925CA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695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Calibri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1667DBA-0B7E-DD48-B1FF-18AE4A13C2D4}" type="slidenum">
              <a:rPr lang="en-GB" sz="1200"/>
              <a:pPr/>
              <a:t>1</a:t>
            </a:fld>
            <a:endParaRPr lang="en-GB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Author Attribution IFLA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9626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Author Attribution IFLA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9626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205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7323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r>
              <a:rPr lang="en-US" dirty="0"/>
              <a:t>If the Video is short it may be worth playing it twice – 1</a:t>
            </a:r>
            <a:r>
              <a:rPr lang="en-US" baseline="30000" dirty="0"/>
              <a:t>st</a:t>
            </a:r>
            <a:r>
              <a:rPr lang="en-US" dirty="0"/>
              <a:t>  time let students watch carefully and 2</a:t>
            </a:r>
            <a:r>
              <a:rPr lang="en-US" baseline="30000" dirty="0"/>
              <a:t>nd</a:t>
            </a:r>
            <a:r>
              <a:rPr lang="en-US" dirty="0"/>
              <a:t> time have students complete one or two of the hats </a:t>
            </a:r>
          </a:p>
          <a:p>
            <a:r>
              <a:rPr lang="en-US" dirty="0"/>
              <a:t>Short of Time – Play the video and Answer A few of the hats afterwards as a class</a:t>
            </a:r>
          </a:p>
          <a:p>
            <a:r>
              <a:rPr lang="en-US" dirty="0"/>
              <a:t>N.B This is a generic slide and sometimes the hats may not be appropriate for the video clip (if so delete or change accordingly to suit)</a:t>
            </a:r>
          </a:p>
          <a:p>
            <a:r>
              <a:rPr lang="en-US" dirty="0"/>
              <a:t>N.B Always check the video link is age appropriate to your class before showing student in the lesson.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515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4420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r>
              <a:rPr lang="en-US" dirty="0"/>
              <a:t>Pair student sup and have them use the sentence starter prompts on the board to help them (each </a:t>
            </a:r>
            <a:r>
              <a:rPr lang="en-US" dirty="0" err="1"/>
              <a:t>colour</a:t>
            </a:r>
            <a:r>
              <a:rPr lang="en-US" dirty="0"/>
              <a:t> represents a different set of prompts E.G Challenge, agree, build upon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-Arrange for two confident students (or two pairs of students) to come to the front and have a debate challenge off with a timer</a:t>
            </a:r>
          </a:p>
          <a:p>
            <a:r>
              <a:rPr lang="en-US" dirty="0"/>
              <a:t>-Challenge a student to debate you (allow them to pick whether they will argue for the statement or against it)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9986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TEACHER NOTES &amp; IDEAS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could be done by writing a number down in the books – Compare to the start of the lesson 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of fingers in the air or use Red Amber Green Cards </a:t>
            </a:r>
          </a:p>
          <a:p>
            <a:pPr marL="171450" indent="-171450">
              <a:buFontTx/>
              <a:buChar char="-"/>
            </a:pPr>
            <a:r>
              <a:rPr lang="en-US" dirty="0"/>
              <a:t>Quick Partner Discussion &amp; reflect on before the lesson and progress made 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Print off the Assessment Opportunity Sheet – Fill in the Confidence Checker / Compare with the baseline 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Author Attribution :https://</a:t>
            </a:r>
            <a:r>
              <a:rPr lang="en-US" dirty="0" err="1">
                <a:latin typeface="Calibri" charset="0"/>
                <a:ea typeface="MS PGothic" charset="0"/>
              </a:rPr>
              <a:t>pixabay.com</a:t>
            </a:r>
            <a:r>
              <a:rPr lang="en-US" dirty="0">
                <a:latin typeface="Calibri" charset="0"/>
                <a:ea typeface="MS PGothic" charset="0"/>
              </a:rPr>
              <a:t>/en/traffic-lights-traffic-light-phases-2147790/</a:t>
            </a: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9577EE6-0B49-F740-9DF8-8E8B8EC39867}" type="slidenum">
              <a:rPr lang="en-GB" sz="1200">
                <a:latin typeface="Calibri" charset="0"/>
              </a:rPr>
              <a:pPr/>
              <a:t>18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r>
              <a:rPr lang="en-US" dirty="0"/>
              <a:t>: Have students pick either 1/2/3 tickets depending on their ability and tell a partner </a:t>
            </a:r>
          </a:p>
          <a:p>
            <a:r>
              <a:rPr lang="en-US" dirty="0"/>
              <a:t>Pick a few students at random to feedback to the class</a:t>
            </a:r>
          </a:p>
          <a:p>
            <a:r>
              <a:rPr lang="en-US" dirty="0"/>
              <a:t>As students leave the room have them tell you their reflection on the way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271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r>
              <a:rPr lang="en-US" dirty="0"/>
              <a:t>This is a teacher reference slide -   Icons will be used throughout Cre8tive Curriculum lessons to denote what students can do.</a:t>
            </a:r>
          </a:p>
          <a:p>
            <a:r>
              <a:rPr lang="en-US" dirty="0"/>
              <a:t>Could be printed and laminated on A3 and stuck up in the classroom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881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r>
              <a:rPr lang="en-US" dirty="0"/>
              <a:t>Reinforce ground rules at the start of every new topic / new term </a:t>
            </a:r>
          </a:p>
          <a:p>
            <a:r>
              <a:rPr lang="en-US" dirty="0"/>
              <a:t>Adapt this set of rules to suit your classroom and your teaching. </a:t>
            </a:r>
          </a:p>
          <a:p>
            <a:r>
              <a:rPr lang="en-US" dirty="0"/>
              <a:t>Display your agreed PSHE classroom rules in a prominent place so students have a constant reminder and when/if  a student breaks a rule you can use as a prompt to get them back on track. </a:t>
            </a:r>
          </a:p>
          <a:p>
            <a:r>
              <a:rPr lang="en-US" dirty="0"/>
              <a:t>If behavior is an issue revisit the ground rules – Use raffle tickets , positive behavior management (look for the good behavior)</a:t>
            </a:r>
          </a:p>
          <a:p>
            <a:r>
              <a:rPr lang="en-US" dirty="0"/>
              <a:t>Reward the behavior you want to see, be consistent and fair with students. </a:t>
            </a:r>
          </a:p>
          <a:p>
            <a:r>
              <a:rPr lang="en-US" dirty="0"/>
              <a:t>Create a classroom charter with the students (optional)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894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r>
              <a:rPr lang="en-US" dirty="0"/>
              <a:t>Get students to come up with questions using the prompts on the board</a:t>
            </a:r>
          </a:p>
          <a:p>
            <a:r>
              <a:rPr lang="en-US" dirty="0"/>
              <a:t>Try to get them to think of high level order questions and look past just the image </a:t>
            </a:r>
          </a:p>
          <a:p>
            <a:r>
              <a:rPr lang="en-US" dirty="0"/>
              <a:t>Extension – Have students try to come up with answers to other students questions </a:t>
            </a:r>
          </a:p>
          <a:p>
            <a:r>
              <a:rPr lang="en-US" dirty="0"/>
              <a:t>Adapt the image to something you think would be more engaging (We are restricted by Copyright)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4505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could be done by writing a number down in the books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of fingers in the air. /Red amber Green Cards </a:t>
            </a:r>
          </a:p>
          <a:p>
            <a:pPr marL="171450" indent="-171450">
              <a:buFontTx/>
              <a:buChar char="-"/>
            </a:pPr>
            <a:r>
              <a:rPr lang="en-US" dirty="0"/>
              <a:t>Quick Partner Discussion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Print off the Assessment Opportunity Sheet – Fill in the Baseline Confidence Checker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4166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762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0700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r>
              <a:rPr lang="en-US" dirty="0"/>
              <a:t>If the Video is short it may be worth playing it twice – 1</a:t>
            </a:r>
            <a:r>
              <a:rPr lang="en-US" baseline="30000" dirty="0"/>
              <a:t>st</a:t>
            </a:r>
            <a:r>
              <a:rPr lang="en-US" dirty="0"/>
              <a:t>  time let students watch carefully and 2</a:t>
            </a:r>
            <a:r>
              <a:rPr lang="en-US" baseline="30000" dirty="0"/>
              <a:t>nd</a:t>
            </a:r>
            <a:r>
              <a:rPr lang="en-US" dirty="0"/>
              <a:t> time have students complete one or two of the hats </a:t>
            </a:r>
          </a:p>
          <a:p>
            <a:r>
              <a:rPr lang="en-US" dirty="0"/>
              <a:t>Short of Time – Play the video and Answer A few of the hats afterwards as a class</a:t>
            </a:r>
          </a:p>
          <a:p>
            <a:r>
              <a:rPr lang="en-US" dirty="0"/>
              <a:t>N.B This is a generic slide and sometimes the hats may not be appropriate for the video clip (if so delete or change accordingly to suit)</a:t>
            </a:r>
          </a:p>
          <a:p>
            <a:r>
              <a:rPr lang="en-US" dirty="0"/>
              <a:t>N.B Always check the video link is age appropriate to your class before showing student in the lesson.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20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157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 bwMode="auto">
          <a:xfrm>
            <a:off x="5893095" y="246976"/>
            <a:ext cx="2157601" cy="4800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D80BAAEA-C947-BF45-AB1F-465E73554441}" type="datetime2">
              <a:rPr lang="en-GB" sz="1600" u="sng">
                <a:latin typeface="+mj-lt"/>
                <a:cs typeface="Levenim MT" pitchFamily="2" charset="-79"/>
              </a:rPr>
              <a:pPr algn="ctr" eaLnBrk="1" hangingPunct="1"/>
              <a:t>Monday, March 23, 2020</a:t>
            </a:fld>
            <a:endParaRPr lang="en-GB" sz="1200" u="sng" dirty="0">
              <a:latin typeface="+mj-lt"/>
              <a:cs typeface="Levenim MT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D09C9A-5FCC-7344-9EDE-9C5D056DA9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28532" y="246976"/>
            <a:ext cx="1573764" cy="48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440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74C-D92B-8B42-ABDE-585D56F04AE7}" type="datetimeFigureOut">
              <a:rPr lang="en-US" smtClean="0"/>
              <a:pPr/>
              <a:t>3/23/20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B54E-DC30-4046-B843-17AFCA2372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761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sletter-2123473_960_72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25707" y="196306"/>
            <a:ext cx="1186577" cy="648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3" name="Picture 12" descr="newsletter-2123473_960_72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7725410" y="196306"/>
            <a:ext cx="1186577" cy="648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1593560" y="196307"/>
            <a:ext cx="5944924" cy="64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75000">
                <a:schemeClr val="bg1"/>
              </a:gs>
              <a:gs pos="25000">
                <a:schemeClr val="bg1"/>
              </a:gs>
              <a:gs pos="50000">
                <a:schemeClr val="tx1">
                  <a:lumMod val="50000"/>
                  <a:lumOff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50800" h="38100" prst="riblet"/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545935" y="224881"/>
            <a:ext cx="45119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6350">
              <a:bevelT w="38100" h="31750"/>
              <a:contourClr>
                <a:srgbClr val="7030A0"/>
              </a:contourClr>
            </a:sp3d>
          </a:bodyPr>
          <a:lstStyle/>
          <a:p>
            <a:pPr algn="ctr"/>
            <a:r>
              <a:rPr lang="en-US" sz="3600" b="1" cap="none" spc="0" dirty="0">
                <a:ln w="12700">
                  <a:gradFill>
                    <a:gsLst>
                      <a:gs pos="0">
                        <a:srgbClr val="FFFFFF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END OF TERM</a:t>
            </a:r>
            <a:r>
              <a:rPr lang="en-US" sz="3600" b="1" cap="none" spc="0" baseline="0" dirty="0">
                <a:ln w="12700">
                  <a:gradFill>
                    <a:gsLst>
                      <a:gs pos="0">
                        <a:srgbClr val="FFFFFF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 </a:t>
            </a:r>
            <a:r>
              <a:rPr lang="en-US" sz="3600" b="1" dirty="0">
                <a:ln w="12700">
                  <a:gradFill>
                    <a:gsLst>
                      <a:gs pos="0">
                        <a:srgbClr val="FFFFFF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NEWS</a:t>
            </a:r>
            <a:endParaRPr lang="en-US" sz="3600" b="1" cap="none" spc="0" dirty="0">
              <a:ln w="12700">
                <a:gradFill>
                  <a:gsLst>
                    <a:gs pos="0">
                      <a:srgbClr val="FFFFFF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5400000" scaled="0"/>
                </a:gra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grayscl/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1" r="-1373"/>
          <a:stretch/>
        </p:blipFill>
        <p:spPr>
          <a:xfrm rot="340223">
            <a:off x="5840331" y="183326"/>
            <a:ext cx="1728764" cy="723497"/>
          </a:xfrm>
          <a:prstGeom prst="rect">
            <a:avLst/>
          </a:prstGeom>
          <a:scene3d>
            <a:camera prst="perspectiveRight" fov="0">
              <a:rot lat="0" lon="21000000" rev="0"/>
            </a:camera>
            <a:lightRig rig="threePt" dir="t"/>
          </a:scene3d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111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339DC5-3849-B74A-8AD8-E192C17F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898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i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200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Ey terms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WORD DOC IMAGES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67219" y="5750977"/>
            <a:ext cx="931333" cy="958328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302937" y="233358"/>
            <a:ext cx="6605589" cy="590563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1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chemeClr val="dk1"/>
                </a:solidFill>
                <a:latin typeface="Calibri"/>
                <a:ea typeface="+mn-ea"/>
                <a:cs typeface="Calibri"/>
              </a:rPr>
              <a:t>Match the key word with its correct meaning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18018" y="233359"/>
            <a:ext cx="1949449" cy="590563"/>
          </a:xfrm>
          <a:prstGeom prst="rect">
            <a:avLst/>
          </a:prstGeom>
          <a:ln w="19050" cmpd="sng">
            <a:solidFill>
              <a:srgbClr val="0C1B24"/>
            </a:solidFill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44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lenary W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B451EA-48C9-224E-BA91-0F9ABC4828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23674" y="221659"/>
            <a:ext cx="2520000" cy="76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91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68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heck 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083141" y="201084"/>
            <a:ext cx="5845705" cy="806616"/>
          </a:xfrm>
          <a:prstGeom prst="rect">
            <a:avLst/>
          </a:prstGeom>
          <a:gradFill rotWithShape="1">
            <a:gsLst>
              <a:gs pos="0">
                <a:srgbClr val="F0EAF9"/>
              </a:gs>
              <a:gs pos="64999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6000" b="1" dirty="0">
                <a:solidFill>
                  <a:schemeClr val="dk1"/>
                </a:solidFill>
                <a:latin typeface="+mj-lt"/>
                <a:ea typeface="+mn-ea"/>
              </a:rPr>
              <a:t>STOP</a:t>
            </a:r>
            <a:r>
              <a:rPr lang="en-GB" sz="4000" dirty="0">
                <a:solidFill>
                  <a:schemeClr val="dk1"/>
                </a:solidFill>
                <a:latin typeface="+mj-lt"/>
                <a:ea typeface="+mn-ea"/>
              </a:rPr>
              <a:t>!</a:t>
            </a: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auto">
          <a:xfrm>
            <a:off x="210402" y="1116014"/>
            <a:ext cx="6495518" cy="669654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000" b="1" u="sng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Let us review our learning outcomes for this lesson</a:t>
            </a:r>
          </a:p>
          <a:p>
            <a:r>
              <a:rPr lang="en-GB" sz="2000" b="1" u="sng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Knowledge, Skills &amp; Actions</a:t>
            </a:r>
            <a:endParaRPr lang="en-GB" sz="2400" b="1" u="sng" kern="1200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26" name="Picture 1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1698AC-A957-C644-9387-8B36DA6E3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10401" y="196919"/>
            <a:ext cx="2709714" cy="82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393AF1-CA27-4F4A-BF9A-06A4CAB5A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800020" y="1130066"/>
            <a:ext cx="2128826" cy="6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 descr="traffic-lights-2147790_960_720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D3CD41-7FA7-CD4F-9900-A0F8A54E4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7316721" y="5884364"/>
            <a:ext cx="419196" cy="838753"/>
          </a:xfrm>
          <a:prstGeom prst="rect">
            <a:avLst/>
          </a:prstGeom>
        </p:spPr>
      </p:pic>
      <p:pic>
        <p:nvPicPr>
          <p:cNvPr id="29" name="Picture 28" descr="traffic-lights-2147790_960_720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88A061-6A32-B242-8265-932FD086D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9623" y="5882610"/>
            <a:ext cx="419196" cy="838753"/>
          </a:xfrm>
          <a:prstGeom prst="rect">
            <a:avLst/>
          </a:prstGeom>
        </p:spPr>
      </p:pic>
      <p:pic>
        <p:nvPicPr>
          <p:cNvPr id="30" name="Picture 29" descr="traffic-lights-2147790_960_720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340769-AE97-9D41-BF00-0BC47DE25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914127" y="5963001"/>
            <a:ext cx="419196" cy="838753"/>
          </a:xfrm>
          <a:prstGeom prst="rect">
            <a:avLst/>
          </a:prstGeom>
        </p:spPr>
      </p:pic>
      <p:pic>
        <p:nvPicPr>
          <p:cNvPr id="31" name="Picture 30" descr="traffic-lights-2147790_960_720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2BC2B0-7A6F-C94E-979D-0F4C45479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3716829" y="5882610"/>
            <a:ext cx="419196" cy="838753"/>
          </a:xfrm>
          <a:prstGeom prst="rect">
            <a:avLst/>
          </a:prstGeom>
        </p:spPr>
      </p:pic>
      <p:pic>
        <p:nvPicPr>
          <p:cNvPr id="32" name="Picture 31" descr="traffic-lights-2147790_960_720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51B256-89C8-1642-94AA-2381F37B0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5508110" y="5882610"/>
            <a:ext cx="419196" cy="838753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60BE79-61A6-DF49-B70C-406E501303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04449" y="5984692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1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Super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CE549B-67AB-7545-9F32-66B5740458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07780" y="5982938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Very 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B3FCE5-1BB1-EE47-BBF6-F748E5920C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11189" y="5982938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065746-1458-494A-A172-2BAB04603E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3177" y="6028055"/>
            <a:ext cx="1296000" cy="61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200" dirty="0">
                <a:solidFill>
                  <a:schemeClr val="dk1"/>
                </a:solidFill>
                <a:latin typeface="Comic Sans MS"/>
                <a:cs typeface="Comic Sans MS"/>
              </a:rPr>
              <a:t>I’m getting more confidence</a:t>
            </a:r>
          </a:p>
        </p:txBody>
      </p:sp>
      <p:sp>
        <p:nvSpPr>
          <p:cNvPr id="37" name="Rectangl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5961CB-48FA-FA4A-937E-2B8DA153F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0614" y="5982938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>
            <a:no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1200" dirty="0">
                <a:latin typeface="Comic Sans MS"/>
                <a:cs typeface="Comic Sans MS"/>
              </a:rPr>
              <a:t>I’m not confident at all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49742A-441E-5949-88CD-6E236FD117B7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248" y="5730133"/>
            <a:ext cx="8849201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  <a:tileRect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815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212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183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D1FF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582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5" r:id="rId5"/>
    <p:sldLayoutId id="2147483652" r:id="rId6"/>
    <p:sldLayoutId id="2147483653" r:id="rId7"/>
    <p:sldLayoutId id="2147483654" r:id="rId8"/>
    <p:sldLayoutId id="2147483658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png"/><Relationship Id="rId12" Type="http://schemas.openxmlformats.org/officeDocument/2006/relationships/image" Target="../media/image18.png"/><Relationship Id="rId13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hyperlink" Target="https://www.youtube.com/watch?v=6OLPL5p0fMg" TargetMode="External"/><Relationship Id="rId10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jpeg"/><Relationship Id="rId10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Relationship Id="rId25" Type="http://schemas.openxmlformats.org/officeDocument/2006/relationships/image" Target="../media/image47.png"/><Relationship Id="rId26" Type="http://schemas.openxmlformats.org/officeDocument/2006/relationships/image" Target="../media/image48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png"/><Relationship Id="rId20" Type="http://schemas.openxmlformats.org/officeDocument/2006/relationships/image" Target="../media/image14.png"/><Relationship Id="rId21" Type="http://schemas.openxmlformats.org/officeDocument/2006/relationships/image" Target="../media/image65.png"/><Relationship Id="rId22" Type="http://schemas.openxmlformats.org/officeDocument/2006/relationships/image" Target="../media/image66.png"/><Relationship Id="rId23" Type="http://schemas.openxmlformats.org/officeDocument/2006/relationships/image" Target="../media/image67.png"/><Relationship Id="rId24" Type="http://schemas.openxmlformats.org/officeDocument/2006/relationships/image" Target="../media/image68.png"/><Relationship Id="rId25" Type="http://schemas.openxmlformats.org/officeDocument/2006/relationships/image" Target="../media/image69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18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png"/><Relationship Id="rId12" Type="http://schemas.openxmlformats.org/officeDocument/2006/relationships/image" Target="../media/image18.png"/><Relationship Id="rId13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hyperlink" Target="https://www.youtube.com/watch?v=EJDFeXomVvg" TargetMode="External"/><Relationship Id="rId10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C:\Users\Optic Group111\Desktop\CORE THEME 1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4FA4E1-4ED2-8A49-94CB-70B0D486B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24878" y="785432"/>
            <a:ext cx="1005442" cy="100544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F3179A-1F90-2641-B371-8B9E7C56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948019" y="145387"/>
            <a:ext cx="1868192" cy="567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QUENTIN-SERENA-SAM-SARAH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935F27-5098-3E48-8B48-B023E90D97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042951" y="128141"/>
            <a:ext cx="982480" cy="798513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A12F84-7DF4-3C49-87C7-494DBEAE6521}"/>
              </a:ext>
            </a:extLst>
          </p:cNvPr>
          <p:cNvSpPr txBox="1">
            <a:spLocks/>
          </p:cNvSpPr>
          <p:nvPr/>
        </p:nvSpPr>
        <p:spPr>
          <a:xfrm>
            <a:off x="264678" y="3031068"/>
            <a:ext cx="2255021" cy="24045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To understand how to spot fake news </a:t>
            </a:r>
            <a:endParaRPr lang="en-GB" sz="1600" dirty="0">
              <a:latin typeface="+mj-lt"/>
              <a:cs typeface="Basic sans fc"/>
            </a:endParaRPr>
          </a:p>
          <a:p>
            <a:endParaRPr lang="en-GB" sz="1600" b="1" dirty="0">
              <a:latin typeface="+mj-lt"/>
            </a:endParaRPr>
          </a:p>
          <a:p>
            <a:r>
              <a:rPr lang="en-GB" sz="1600" dirty="0">
                <a:latin typeface="+mj-lt"/>
              </a:rPr>
              <a:t>To </a:t>
            </a:r>
            <a:r>
              <a:rPr lang="en-GB" sz="1600" dirty="0">
                <a:latin typeface="+mj-lt"/>
                <a:cs typeface="Basic sans fc"/>
              </a:rPr>
              <a:t>explore the damaging consequences of Fake news </a:t>
            </a:r>
          </a:p>
          <a:p>
            <a:endParaRPr lang="en-GB" sz="1400" b="1" dirty="0">
              <a:latin typeface="+mj-lt"/>
            </a:endParaRPr>
          </a:p>
          <a:p>
            <a:r>
              <a:rPr lang="en-GB" sz="1600" dirty="0">
                <a:latin typeface="+mj-lt"/>
                <a:cs typeface="Basic sans fc"/>
              </a:rPr>
              <a:t>To understand why critical thinking is important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0" y="819496"/>
            <a:ext cx="6604000" cy="85596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="1" dirty="0">
              <a:latin typeface="Comic Sans MS" charset="0"/>
              <a:ea typeface="MS PGothic" charset="0"/>
            </a:endParaRPr>
          </a:p>
          <a:p>
            <a:r>
              <a:rPr lang="en-GB" sz="3200" b="1" dirty="0">
                <a:latin typeface="Comic Sans MS" charset="0"/>
                <a:ea typeface="MS PGothic" charset="0"/>
              </a:rPr>
              <a:t>Critical Thinking &amp; Fake News!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64678" y="1818798"/>
            <a:ext cx="2255021" cy="121227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sz="1800" b="1" dirty="0">
              <a:latin typeface="+mj-lt"/>
            </a:endParaRPr>
          </a:p>
          <a:p>
            <a:endParaRPr lang="en-GB" sz="1800" b="1" dirty="0">
              <a:latin typeface="+mj-lt"/>
            </a:endParaRPr>
          </a:p>
          <a:p>
            <a:r>
              <a:rPr lang="en-GB" sz="1800" b="1" u="sng" dirty="0">
                <a:latin typeface="+mj-lt"/>
              </a:rPr>
              <a:t>Knowledge, Skills &amp; Actions</a:t>
            </a:r>
            <a:endParaRPr lang="en-GB" sz="2000" b="1" u="sng" dirty="0">
              <a:latin typeface="+mj-lt"/>
            </a:endParaRPr>
          </a:p>
          <a:p>
            <a:endParaRPr lang="en-GB" sz="1300" b="1" u="sng" dirty="0">
              <a:latin typeface="+mj-lt"/>
            </a:endParaRPr>
          </a:p>
          <a:p>
            <a:endParaRPr lang="en-GB" sz="1300" b="1" u="sng" dirty="0">
              <a:latin typeface="+mj-lt"/>
            </a:endParaRPr>
          </a:p>
          <a:p>
            <a:endParaRPr lang="en-GB" sz="1300" b="1" u="sng" dirty="0">
              <a:latin typeface="+mj-lt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640023" y="1818797"/>
            <a:ext cx="6260695" cy="311342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sz="1800" dirty="0">
              <a:latin typeface="Basic sans fc"/>
              <a:cs typeface="Basic sans fc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787DC2-00D1-0C42-B2FE-580F0676430E}"/>
              </a:ext>
            </a:extLst>
          </p:cNvPr>
          <p:cNvSpPr txBox="1">
            <a:spLocks/>
          </p:cNvSpPr>
          <p:nvPr/>
        </p:nvSpPr>
        <p:spPr>
          <a:xfrm>
            <a:off x="241777" y="5604341"/>
            <a:ext cx="2277922" cy="100112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b="1" dirty="0">
                <a:latin typeface="+mj-lt"/>
              </a:rPr>
              <a:t>New Vocabulary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b="1" dirty="0">
                <a:latin typeface="+mj-lt"/>
                <a:cs typeface="Basic sans fc"/>
              </a:rPr>
              <a:t>Fake News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b="1" dirty="0">
                <a:latin typeface="+mj-lt"/>
                <a:cs typeface="Basic sans fc"/>
              </a:rPr>
              <a:t>Conspiracy Theories</a:t>
            </a:r>
            <a:endParaRPr lang="en-GB" sz="1400" dirty="0">
              <a:latin typeface="+mj-lt"/>
              <a:cs typeface="Basic sans fc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131027" y="664974"/>
            <a:ext cx="406384" cy="139083"/>
          </a:xfrm>
          <a:prstGeom prst="rightArrow">
            <a:avLst/>
          </a:prstGeom>
          <a:solidFill>
            <a:srgbClr val="C1EBB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855A6E-8D5E-A442-BAFE-71C5278293B2}"/>
              </a:ext>
            </a:extLst>
          </p:cNvPr>
          <p:cNvSpPr/>
          <p:nvPr/>
        </p:nvSpPr>
        <p:spPr>
          <a:xfrm>
            <a:off x="1850649" y="330144"/>
            <a:ext cx="178677" cy="244887"/>
          </a:xfrm>
          <a:prstGeom prst="rightArrow">
            <a:avLst/>
          </a:prstGeom>
          <a:solidFill>
            <a:srgbClr val="C1EBB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B50BC7-2861-5341-AF8F-C4587BC1665F}"/>
              </a:ext>
            </a:extLst>
          </p:cNvPr>
          <p:cNvSpPr/>
          <p:nvPr/>
        </p:nvSpPr>
        <p:spPr>
          <a:xfrm>
            <a:off x="3851381" y="341234"/>
            <a:ext cx="178677" cy="244887"/>
          </a:xfrm>
          <a:prstGeom prst="rightArrow">
            <a:avLst/>
          </a:prstGeom>
          <a:solidFill>
            <a:srgbClr val="C1EBB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1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830DE7-8BB6-7447-A77F-957E3795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1277" y="1875924"/>
            <a:ext cx="1492550" cy="45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Chevron 3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69240A-C47E-D44E-9206-5B3F2C95CD9E}"/>
              </a:ext>
            </a:extLst>
          </p:cNvPr>
          <p:cNvSpPr/>
          <p:nvPr/>
        </p:nvSpPr>
        <p:spPr>
          <a:xfrm>
            <a:off x="1855299" y="1932101"/>
            <a:ext cx="382796" cy="325250"/>
          </a:xfrm>
          <a:prstGeom prst="chevron">
            <a:avLst/>
          </a:prstGeom>
          <a:solidFill>
            <a:srgbClr val="4FD1FF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Chevron 3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3C0C00-45CC-1C4A-9C14-AD4125C06680}"/>
              </a:ext>
            </a:extLst>
          </p:cNvPr>
          <p:cNvSpPr/>
          <p:nvPr/>
        </p:nvSpPr>
        <p:spPr>
          <a:xfrm>
            <a:off x="2231876" y="1974851"/>
            <a:ext cx="230396" cy="251815"/>
          </a:xfrm>
          <a:prstGeom prst="chevron">
            <a:avLst/>
          </a:prstGeom>
          <a:solidFill>
            <a:srgbClr val="4FD1FF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82C7E2-A729-8D4C-9995-217D20530B88}"/>
              </a:ext>
            </a:extLst>
          </p:cNvPr>
          <p:cNvSpPr/>
          <p:nvPr/>
        </p:nvSpPr>
        <p:spPr>
          <a:xfrm>
            <a:off x="4267528" y="5064013"/>
            <a:ext cx="2778731" cy="14812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What is fake news?</a:t>
            </a:r>
          </a:p>
          <a:p>
            <a:r>
              <a:rPr lang="en-US" dirty="0">
                <a:solidFill>
                  <a:schemeClr val="tx1"/>
                </a:solidFill>
              </a:rPr>
              <a:t>Why does Donald Trump talk about it a lot?</a:t>
            </a:r>
          </a:p>
          <a:p>
            <a:r>
              <a:rPr lang="en-US" dirty="0">
                <a:solidFill>
                  <a:schemeClr val="tx1"/>
                </a:solidFill>
              </a:rPr>
              <a:t>How can you spot fake news?</a:t>
            </a:r>
          </a:p>
        </p:txBody>
      </p:sp>
      <p:pic>
        <p:nvPicPr>
          <p:cNvPr id="40" name="Picture 18" descr="C:\Users\Optic Group111\Desktop\Task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3DF4A0-2E76-184A-8BCE-59CA85C4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26610" y="5075558"/>
            <a:ext cx="920595" cy="92059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BE0020-C9D5-854B-A89A-FE0018A1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612313" y="6102548"/>
            <a:ext cx="1534892" cy="4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BA7208-70C9-7940-BBAA-49AC1FD2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843434" y="3550679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F59942-6796-944F-B563-88AF6638B5E7}"/>
              </a:ext>
            </a:extLst>
          </p:cNvPr>
          <p:cNvSpPr/>
          <p:nvPr/>
        </p:nvSpPr>
        <p:spPr>
          <a:xfrm>
            <a:off x="7221734" y="4432466"/>
            <a:ext cx="1307119" cy="3649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3 Minutes</a:t>
            </a:r>
          </a:p>
        </p:txBody>
      </p:sp>
      <p:pic>
        <p:nvPicPr>
          <p:cNvPr id="24" name="Picture 5" descr="C:\Users\Optic Group111\Desktop\Writing Act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3BC800-53B4-0443-9CF8-CEC93105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8000506" y="786666"/>
            <a:ext cx="959845" cy="95984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95969E-BDE6-1044-8A1D-4BF545B68578}"/>
              </a:ext>
            </a:extLst>
          </p:cNvPr>
          <p:cNvSpPr txBox="1"/>
          <p:nvPr/>
        </p:nvSpPr>
        <p:spPr>
          <a:xfrm>
            <a:off x="8317439" y="1227598"/>
            <a:ext cx="79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Copy </a:t>
            </a:r>
          </a:p>
          <a:p>
            <a:pPr algn="ctr"/>
            <a:r>
              <a:rPr lang="en-GB" sz="1400" dirty="0"/>
              <a:t>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1A67C5-AC53-B54F-A9CC-4B97B6D19431}"/>
              </a:ext>
            </a:extLst>
          </p:cNvPr>
          <p:cNvSpPr txBox="1"/>
          <p:nvPr/>
        </p:nvSpPr>
        <p:spPr>
          <a:xfrm>
            <a:off x="3140765" y="5651271"/>
            <a:ext cx="59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Tasks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B30463-DE09-B341-9956-2C343532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8138975" y="519958"/>
            <a:ext cx="824205" cy="23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D6BE1C-49D8-2F4B-B2BC-B9CC1847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147205" y="262385"/>
            <a:ext cx="1697933" cy="51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C184CC-D3E0-244D-AA5E-821FCF6C3D06}"/>
              </a:ext>
            </a:extLst>
          </p:cNvPr>
          <p:cNvSpPr/>
          <p:nvPr/>
        </p:nvSpPr>
        <p:spPr>
          <a:xfrm>
            <a:off x="6472518" y="1787901"/>
            <a:ext cx="2446604" cy="31085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r>
              <a:rPr lang="en-GB" sz="1200" b="1" u="sng" dirty="0">
                <a:latin typeface="Calibri"/>
                <a:cs typeface="Calibri"/>
              </a:rPr>
              <a:t>2018 World Press Freedom Index</a:t>
            </a:r>
          </a:p>
          <a:p>
            <a:endParaRPr lang="en-GB" sz="700" dirty="0">
              <a:cs typeface="Calibri"/>
            </a:endParaRPr>
          </a:p>
          <a:p>
            <a:r>
              <a:rPr lang="en-GB" sz="1200" b="1" dirty="0">
                <a:cs typeface="Calibri"/>
              </a:rPr>
              <a:t>Top 6 Ranked Countries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cs typeface="Calibri"/>
              </a:rPr>
              <a:t>1. Norway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cs typeface="Calibri"/>
              </a:rPr>
              <a:t>2. Sweden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cs typeface="Calibri"/>
              </a:rPr>
              <a:t>3. Netherlands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cs typeface="Calibri"/>
              </a:rPr>
              <a:t>4. Finland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cs typeface="Calibri"/>
              </a:rPr>
              <a:t>5. Switzerland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cs typeface="Calibri"/>
              </a:rPr>
              <a:t>6. Jamaica</a:t>
            </a:r>
          </a:p>
          <a:p>
            <a:endParaRPr lang="en-GB" sz="500" b="1" u="sng" dirty="0">
              <a:cs typeface="Calibri"/>
            </a:endParaRPr>
          </a:p>
          <a:p>
            <a:r>
              <a:rPr lang="en-GB" sz="1200" dirty="0">
                <a:cs typeface="Calibri"/>
              </a:rPr>
              <a:t>The United Kingdom Is ranked 40</a:t>
            </a:r>
            <a:r>
              <a:rPr lang="en-GB" sz="1200" baseline="30000" dirty="0">
                <a:cs typeface="Calibri"/>
              </a:rPr>
              <a:t>th</a:t>
            </a:r>
            <a:endParaRPr lang="en-GB" sz="1200" dirty="0">
              <a:cs typeface="Calibri"/>
            </a:endParaRPr>
          </a:p>
          <a:p>
            <a:endParaRPr lang="en-GB" sz="400" b="1" u="sng" dirty="0">
              <a:cs typeface="Calibri"/>
            </a:endParaRPr>
          </a:p>
          <a:p>
            <a:r>
              <a:rPr lang="en-GB" sz="1200" b="1" dirty="0">
                <a:cs typeface="Calibri"/>
              </a:rPr>
              <a:t>Bottom 5 Ranked Countries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cs typeface="Calibri"/>
              </a:rPr>
              <a:t>176. China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cs typeface="Calibri"/>
              </a:rPr>
              <a:t>177. Syria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cs typeface="Calibri"/>
              </a:rPr>
              <a:t>178. Turkmenistan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cs typeface="Calibri"/>
              </a:rPr>
              <a:t>179. Eritrea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cs typeface="Calibri"/>
              </a:rPr>
              <a:t>180. North Korea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B415CD-539A-3F49-BD73-06160ADDFAD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23222" y="1875924"/>
            <a:ext cx="3959025" cy="302600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FC4F92-9ADE-A44A-BE67-5AA03A039E1D}"/>
              </a:ext>
            </a:extLst>
          </p:cNvPr>
          <p:cNvSpPr/>
          <p:nvPr/>
        </p:nvSpPr>
        <p:spPr>
          <a:xfrm>
            <a:off x="7260941" y="5482060"/>
            <a:ext cx="165691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i="1" dirty="0">
                <a:cs typeface="Calibri"/>
              </a:rPr>
              <a:t>People over 65 are the most likely to share fake news!</a:t>
            </a:r>
          </a:p>
          <a:p>
            <a:endParaRPr lang="en-US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F8E7E1-12D0-8B48-93F0-3D0C9B75EFC1}"/>
              </a:ext>
            </a:extLst>
          </p:cNvPr>
          <p:cNvSpPr/>
          <p:nvPr/>
        </p:nvSpPr>
        <p:spPr>
          <a:xfrm>
            <a:off x="7260941" y="5123251"/>
            <a:ext cx="1656916" cy="337656"/>
          </a:xfrm>
          <a:prstGeom prst="rect">
            <a:avLst/>
          </a:prstGeom>
          <a:solidFill>
            <a:srgbClr val="C1EBBA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Did you know?</a:t>
            </a:r>
            <a:endParaRPr lang="en-US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6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666056-7B52-2340-84E5-D6EF71B3F93B}"/>
              </a:ext>
            </a:extLst>
          </p:cNvPr>
          <p:cNvSpPr txBox="1">
            <a:spLocks/>
          </p:cNvSpPr>
          <p:nvPr/>
        </p:nvSpPr>
        <p:spPr>
          <a:xfrm>
            <a:off x="274592" y="241374"/>
            <a:ext cx="5247667" cy="5011943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sz="1800" dirty="0">
              <a:latin typeface="Basic sans fc"/>
              <a:cs typeface="Basic sans f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6CB408-F9C0-0247-B9C4-C58CBD63C424}"/>
              </a:ext>
            </a:extLst>
          </p:cNvPr>
          <p:cNvSpPr/>
          <p:nvPr/>
        </p:nvSpPr>
        <p:spPr>
          <a:xfrm>
            <a:off x="5653036" y="624216"/>
            <a:ext cx="3216372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i="1" dirty="0">
                <a:cs typeface="Calibri"/>
              </a:rPr>
              <a:t>KEY PRINCIPLES OF GOOD NEWS REPORTING</a:t>
            </a:r>
          </a:p>
          <a:p>
            <a:endParaRPr lang="en-GB" sz="1400" i="1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1400" i="1" dirty="0">
                <a:cs typeface="Calibri"/>
              </a:rPr>
              <a:t>Research widely</a:t>
            </a:r>
          </a:p>
          <a:p>
            <a:pPr marL="342900" indent="-342900">
              <a:buAutoNum type="arabicPeriod"/>
            </a:pPr>
            <a:endParaRPr lang="en-GB" sz="1400" i="1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1400" i="1" dirty="0">
                <a:cs typeface="Calibri"/>
              </a:rPr>
              <a:t>Check the facts are correct</a:t>
            </a:r>
          </a:p>
          <a:p>
            <a:pPr marL="342900" indent="-342900">
              <a:buAutoNum type="arabicPeriod"/>
            </a:pPr>
            <a:endParaRPr lang="en-GB" sz="1400" i="1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1400" i="1" dirty="0">
                <a:cs typeface="Calibri"/>
              </a:rPr>
              <a:t>Talk to a wide variety of people involved</a:t>
            </a:r>
          </a:p>
          <a:p>
            <a:pPr marL="342900" indent="-342900">
              <a:buAutoNum type="arabicPeriod"/>
            </a:pPr>
            <a:endParaRPr lang="en-GB" sz="1400" i="1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1400" i="1" dirty="0">
                <a:cs typeface="Calibri"/>
              </a:rPr>
              <a:t>Find quotes</a:t>
            </a:r>
          </a:p>
          <a:p>
            <a:pPr marL="342900" indent="-342900">
              <a:buAutoNum type="arabicPeriod"/>
            </a:pPr>
            <a:endParaRPr lang="en-GB" sz="1400" i="1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1400" i="1" dirty="0">
                <a:cs typeface="Calibri"/>
              </a:rPr>
              <a:t>ONLY REPORT WHAT YOU KNOW TO BE TRUTH</a:t>
            </a:r>
          </a:p>
          <a:p>
            <a:endParaRPr lang="en-US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: Rounded Corners 2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DF3C12-8AF0-A64A-810F-387B2204D1A7}"/>
              </a:ext>
            </a:extLst>
          </p:cNvPr>
          <p:cNvSpPr/>
          <p:nvPr/>
        </p:nvSpPr>
        <p:spPr>
          <a:xfrm>
            <a:off x="388606" y="5698575"/>
            <a:ext cx="3219737" cy="906210"/>
          </a:xfrm>
          <a:prstGeom prst="roundRect">
            <a:avLst>
              <a:gd name="adj" fmla="val 14282"/>
            </a:avLst>
          </a:prstGeom>
          <a:solidFill>
            <a:srgbClr val="FFFF00"/>
          </a:solidFill>
          <a:ln w="38100">
            <a:solidFill>
              <a:srgbClr val="4FD1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Create a </a:t>
            </a:r>
            <a:r>
              <a:rPr lang="en-US" sz="1400" dirty="0" err="1">
                <a:solidFill>
                  <a:schemeClr val="tx1"/>
                </a:solidFill>
              </a:rPr>
              <a:t>Mindmap</a:t>
            </a:r>
            <a:r>
              <a:rPr lang="en-US" sz="1400" dirty="0">
                <a:solidFill>
                  <a:schemeClr val="tx1"/>
                </a:solidFill>
              </a:rPr>
              <a:t> about the signs that something may be fake news</a:t>
            </a:r>
          </a:p>
        </p:txBody>
      </p:sp>
      <p:sp>
        <p:nvSpPr>
          <p:cNvPr id="5" name="Rectangle: Diagonal Corners Rounded 2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8ACA1B-C949-3648-A247-950B6777BE71}"/>
              </a:ext>
            </a:extLst>
          </p:cNvPr>
          <p:cNvSpPr/>
          <p:nvPr/>
        </p:nvSpPr>
        <p:spPr>
          <a:xfrm>
            <a:off x="274592" y="5428535"/>
            <a:ext cx="1510389" cy="387587"/>
          </a:xfrm>
          <a:prstGeom prst="round2DiagRect">
            <a:avLst>
              <a:gd name="adj1" fmla="val 50000"/>
              <a:gd name="adj2" fmla="val 36088"/>
            </a:avLst>
          </a:prstGeom>
          <a:solidFill>
            <a:srgbClr val="FFF200"/>
          </a:solidFill>
          <a:ln w="28575">
            <a:solidFill>
              <a:srgbClr val="0E2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528E9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Task</a:t>
            </a:r>
            <a:endParaRPr lang="en-US" sz="2000" b="1" dirty="0">
              <a:solidFill>
                <a:srgbClr val="528E9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F8F5F6-A451-F048-B9F3-65C4768F74EB}"/>
              </a:ext>
            </a:extLst>
          </p:cNvPr>
          <p:cNvSpPr/>
          <p:nvPr/>
        </p:nvSpPr>
        <p:spPr>
          <a:xfrm>
            <a:off x="5653035" y="258459"/>
            <a:ext cx="3216372" cy="391885"/>
          </a:xfrm>
          <a:prstGeom prst="rect">
            <a:avLst/>
          </a:prstGeom>
          <a:solidFill>
            <a:srgbClr val="C1EBBA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Did you know?</a:t>
            </a:r>
            <a:endParaRPr lang="en-US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416B5B-DF54-6B4E-9675-58377273D3DF}"/>
              </a:ext>
            </a:extLst>
          </p:cNvPr>
          <p:cNvSpPr/>
          <p:nvPr/>
        </p:nvSpPr>
        <p:spPr>
          <a:xfrm>
            <a:off x="1304922" y="2232137"/>
            <a:ext cx="2804583" cy="792163"/>
          </a:xfrm>
          <a:prstGeom prst="ellipse">
            <a:avLst/>
          </a:prstGeom>
          <a:ln>
            <a:solidFill>
              <a:srgbClr val="4FD1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Tips to spotting fake news articles</a:t>
            </a:r>
          </a:p>
        </p:txBody>
      </p:sp>
      <p:pic>
        <p:nvPicPr>
          <p:cNvPr id="17" name="Picture 16" descr="YELLOW ARROW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A2BEDA-181D-C540-8D99-BA07B7787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388606" y="2386930"/>
            <a:ext cx="786150" cy="524995"/>
          </a:xfrm>
          <a:prstGeom prst="rect">
            <a:avLst/>
          </a:prstGeom>
        </p:spPr>
      </p:pic>
      <p:pic>
        <p:nvPicPr>
          <p:cNvPr id="18" name="Picture 17" descr="YELLOW ARROW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001E5E-3C78-0E45-BE60-BEB98F3323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8560710">
            <a:off x="3497131" y="1744621"/>
            <a:ext cx="786150" cy="524995"/>
          </a:xfrm>
          <a:prstGeom prst="rect">
            <a:avLst/>
          </a:prstGeom>
        </p:spPr>
      </p:pic>
      <p:pic>
        <p:nvPicPr>
          <p:cNvPr id="19" name="Picture 18" descr="YELLOW ARROW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99F727-0896-F949-AA4B-93C426410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12759253">
            <a:off x="3399101" y="3022944"/>
            <a:ext cx="786150" cy="524995"/>
          </a:xfrm>
          <a:prstGeom prst="rect">
            <a:avLst/>
          </a:prstGeom>
        </p:spPr>
      </p:pic>
      <p:pic>
        <p:nvPicPr>
          <p:cNvPr id="20" name="Picture 19" descr="YELLOW ARROW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C81EE5-CAA2-7E4D-AB34-88E9C0B78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18211732">
            <a:off x="1243213" y="3033020"/>
            <a:ext cx="786150" cy="524995"/>
          </a:xfrm>
          <a:prstGeom prst="rect">
            <a:avLst/>
          </a:prstGeom>
        </p:spPr>
      </p:pic>
      <p:pic>
        <p:nvPicPr>
          <p:cNvPr id="21" name="Picture 20" descr="YELLOW ARROW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0B58DD-D805-8A40-B909-B1B26BB916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5400000">
            <a:off x="2347293" y="1618835"/>
            <a:ext cx="786150" cy="524995"/>
          </a:xfrm>
          <a:prstGeom prst="rect">
            <a:avLst/>
          </a:prstGeom>
        </p:spPr>
      </p:pic>
      <p:pic>
        <p:nvPicPr>
          <p:cNvPr id="22" name="Picture 21" descr="YELLOW ARROW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9D2C1D-81EC-C945-BCA3-0D05694B09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3724182">
            <a:off x="1135656" y="1756253"/>
            <a:ext cx="786150" cy="524995"/>
          </a:xfrm>
          <a:prstGeom prst="rect">
            <a:avLst/>
          </a:prstGeom>
        </p:spPr>
      </p:pic>
      <p:pic>
        <p:nvPicPr>
          <p:cNvPr id="23" name="Picture 22" descr="YELLOW ARROW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E8D9E5-A4D3-4243-974F-0A29619A9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10630999">
            <a:off x="4135313" y="2367931"/>
            <a:ext cx="786150" cy="524995"/>
          </a:xfrm>
          <a:prstGeom prst="rect">
            <a:avLst/>
          </a:prstGeom>
        </p:spPr>
      </p:pic>
      <p:pic>
        <p:nvPicPr>
          <p:cNvPr id="24" name="Picture 23" descr="YELLOW ARROW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DE1147-BF78-054E-BABB-1A11D966D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16421337">
            <a:off x="2302835" y="3170952"/>
            <a:ext cx="786150" cy="524995"/>
          </a:xfrm>
          <a:prstGeom prst="rect">
            <a:avLst/>
          </a:prstGeom>
        </p:spPr>
      </p:pic>
      <p:sp>
        <p:nvSpPr>
          <p:cNvPr id="25" name="Rectangle: Rounded Corners 2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47CB36-7F0F-2145-8ECE-B1CEC55B3155}"/>
              </a:ext>
            </a:extLst>
          </p:cNvPr>
          <p:cNvSpPr/>
          <p:nvPr/>
        </p:nvSpPr>
        <p:spPr>
          <a:xfrm>
            <a:off x="5653035" y="4141695"/>
            <a:ext cx="3219737" cy="2457846"/>
          </a:xfrm>
          <a:prstGeom prst="roundRect">
            <a:avLst>
              <a:gd name="adj" fmla="val 14282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4FD1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Why spread fake news?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To make money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 To spread ideology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To cause mischief and spread disinformation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Can you think of an example of when this has been done?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20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425088-314A-2D4E-B133-CAB1C24DF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69" y="201706"/>
            <a:ext cx="4809565" cy="641275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0D92F2-0836-CF4E-A8A9-CF0CE9748A7F}"/>
              </a:ext>
            </a:extLst>
          </p:cNvPr>
          <p:cNvSpPr/>
          <p:nvPr/>
        </p:nvSpPr>
        <p:spPr>
          <a:xfrm>
            <a:off x="5199528" y="291351"/>
            <a:ext cx="3644155" cy="79852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Task 1: </a:t>
            </a:r>
            <a:r>
              <a:rPr lang="en-US" dirty="0">
                <a:solidFill>
                  <a:srgbClr val="000000"/>
                </a:solidFill>
              </a:rPr>
              <a:t>Match up the titles with the descriptions opposite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8ACAB3-BD04-F24A-804A-D619E823906B}"/>
              </a:ext>
            </a:extLst>
          </p:cNvPr>
          <p:cNvSpPr/>
          <p:nvPr/>
        </p:nvSpPr>
        <p:spPr>
          <a:xfrm>
            <a:off x="387721" y="5424758"/>
            <a:ext cx="2255844" cy="3227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A86D3C-D97E-DD4F-AF68-B4FF4BA87225}"/>
              </a:ext>
            </a:extLst>
          </p:cNvPr>
          <p:cNvSpPr/>
          <p:nvPr/>
        </p:nvSpPr>
        <p:spPr>
          <a:xfrm>
            <a:off x="417327" y="4054724"/>
            <a:ext cx="2255844" cy="3227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9766B5-1C3A-FB4A-9BB4-BFCE0BC54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365" y="2153615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Is it a joke?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38F911-B242-7042-9120-E5635B6AD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210" y="2514876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</a:rPr>
              <a:t>Read beyond</a:t>
            </a: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9A5924-4B37-E44A-B3B5-7979B8565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365" y="3019925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</a:rPr>
              <a:t>Ask the Experts</a:t>
            </a: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3F6713-CA63-CE4F-9B62-9B39FF518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497" y="3371770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</a:rPr>
              <a:t>Check your bias</a:t>
            </a: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1F4CD0-33B8-6249-8609-DF7DDEB5D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365" y="3862546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</a:rPr>
              <a:t>Check the date</a:t>
            </a: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61BFAF-EC8B-0448-93CF-62BDCD31C2D4}"/>
              </a:ext>
            </a:extLst>
          </p:cNvPr>
          <p:cNvSpPr/>
          <p:nvPr/>
        </p:nvSpPr>
        <p:spPr>
          <a:xfrm>
            <a:off x="2710226" y="5434834"/>
            <a:ext cx="2255844" cy="3227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CB7A0A-570D-6042-A3AB-675299858747}"/>
              </a:ext>
            </a:extLst>
          </p:cNvPr>
          <p:cNvSpPr/>
          <p:nvPr/>
        </p:nvSpPr>
        <p:spPr>
          <a:xfrm>
            <a:off x="2752907" y="4054724"/>
            <a:ext cx="2255844" cy="3227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16B1AF-9360-4A40-B0BE-5F6AF07B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933" y="4228664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</a:rPr>
              <a:t>Consider the source</a:t>
            </a: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73C860-FDDC-1A49-8E54-25C2FDE20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365" y="1299990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Supporting Sources?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252CAC-3CDB-E74B-BF79-1C754E5B2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210" y="1661251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Check the author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E9F00B-805F-324E-A319-1CC16752D349}"/>
              </a:ext>
            </a:extLst>
          </p:cNvPr>
          <p:cNvSpPr/>
          <p:nvPr/>
        </p:nvSpPr>
        <p:spPr>
          <a:xfrm>
            <a:off x="5319497" y="5558010"/>
            <a:ext cx="3509802" cy="10564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Why do you think people over 65 are most likely to share fake news?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1879C4-2F2F-A54E-B6DF-B82C2D76396E}"/>
              </a:ext>
            </a:extLst>
          </p:cNvPr>
          <p:cNvSpPr/>
          <p:nvPr/>
        </p:nvSpPr>
        <p:spPr>
          <a:xfrm>
            <a:off x="387721" y="2752496"/>
            <a:ext cx="2255844" cy="3227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1CD7D0-FB7D-8144-A582-EAD3992A1239}"/>
              </a:ext>
            </a:extLst>
          </p:cNvPr>
          <p:cNvSpPr/>
          <p:nvPr/>
        </p:nvSpPr>
        <p:spPr>
          <a:xfrm>
            <a:off x="2723301" y="2752496"/>
            <a:ext cx="2255844" cy="3227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3A13E5-CDD8-8745-AF63-BB27E49F989A}"/>
              </a:ext>
            </a:extLst>
          </p:cNvPr>
          <p:cNvSpPr/>
          <p:nvPr/>
        </p:nvSpPr>
        <p:spPr>
          <a:xfrm>
            <a:off x="387721" y="1429661"/>
            <a:ext cx="2255844" cy="3227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7F0086-A98D-FB45-A2F9-FB74D55A25F1}"/>
              </a:ext>
            </a:extLst>
          </p:cNvPr>
          <p:cNvSpPr/>
          <p:nvPr/>
        </p:nvSpPr>
        <p:spPr>
          <a:xfrm>
            <a:off x="2673171" y="1429661"/>
            <a:ext cx="2255844" cy="3227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947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425088-314A-2D4E-B133-CAB1C24DF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69" y="201706"/>
            <a:ext cx="4809565" cy="641275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0D92F2-0836-CF4E-A8A9-CF0CE9748A7F}"/>
              </a:ext>
            </a:extLst>
          </p:cNvPr>
          <p:cNvSpPr/>
          <p:nvPr/>
        </p:nvSpPr>
        <p:spPr>
          <a:xfrm>
            <a:off x="5199528" y="291351"/>
            <a:ext cx="3644155" cy="79852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</a:rPr>
              <a:t>CHECK YOUR ANSWERS….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9766B5-1C3A-FB4A-9BB4-BFCE0BC54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365" y="2153615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Is it a joke?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38F911-B242-7042-9120-E5635B6AD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210" y="2514876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</a:rPr>
              <a:t>Read beyond</a:t>
            </a: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9A5924-4B37-E44A-B3B5-7979B8565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365" y="3019925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</a:rPr>
              <a:t>Ask the Experts</a:t>
            </a: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3F6713-CA63-CE4F-9B62-9B39FF518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497" y="3371770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</a:rPr>
              <a:t>Check your bias</a:t>
            </a: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1F4CD0-33B8-6249-8609-DF7DDEB5D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365" y="3862546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</a:rPr>
              <a:t>Check the date</a:t>
            </a: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16B1AF-9360-4A40-B0BE-5F6AF07B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933" y="4228664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</a:rPr>
              <a:t>Consider the source</a:t>
            </a: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73C860-FDDC-1A49-8E54-25C2FDE20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365" y="1299990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Supporting Sources?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252CAC-3CDB-E74B-BF79-1C754E5B2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210" y="1661251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Check the author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E9F00B-805F-324E-A319-1CC16752D349}"/>
              </a:ext>
            </a:extLst>
          </p:cNvPr>
          <p:cNvSpPr/>
          <p:nvPr/>
        </p:nvSpPr>
        <p:spPr>
          <a:xfrm>
            <a:off x="5319497" y="5558010"/>
            <a:ext cx="3509802" cy="10564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Why do you think people over 65 are most likely to share fake news?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94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EF3895-8D6C-3B4B-963C-264AEEA5EAFA}"/>
              </a:ext>
            </a:extLst>
          </p:cNvPr>
          <p:cNvSpPr/>
          <p:nvPr/>
        </p:nvSpPr>
        <p:spPr>
          <a:xfrm rot="18966179">
            <a:off x="2020652" y="4565919"/>
            <a:ext cx="1227860" cy="514552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0D040E-B704-0642-9A7E-F5FE4AEC578C}"/>
              </a:ext>
            </a:extLst>
          </p:cNvPr>
          <p:cNvSpPr/>
          <p:nvPr/>
        </p:nvSpPr>
        <p:spPr>
          <a:xfrm rot="16376029">
            <a:off x="4149907" y="4550345"/>
            <a:ext cx="894719" cy="531626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6DB1DD-CA91-E342-A966-58A17805D7C9}"/>
              </a:ext>
            </a:extLst>
          </p:cNvPr>
          <p:cNvSpPr/>
          <p:nvPr/>
        </p:nvSpPr>
        <p:spPr>
          <a:xfrm rot="5593669">
            <a:off x="4318906" y="1633162"/>
            <a:ext cx="622198" cy="548709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9F39DB-897F-444B-A19D-86E4F2C48849}"/>
              </a:ext>
            </a:extLst>
          </p:cNvPr>
          <p:cNvSpPr/>
          <p:nvPr/>
        </p:nvSpPr>
        <p:spPr>
          <a:xfrm>
            <a:off x="2939869" y="217945"/>
            <a:ext cx="3380271" cy="12757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Have you heard of the organisation that has published it?</a:t>
            </a:r>
          </a:p>
          <a:p>
            <a:r>
              <a:rPr lang="en-US" sz="1600" dirty="0">
                <a:solidFill>
                  <a:schemeClr val="tx1"/>
                </a:solidFill>
              </a:rPr>
              <a:t>Does the website look unusual?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4690E2-30AE-7F4C-941F-2D2752EB5E23}"/>
              </a:ext>
            </a:extLst>
          </p:cNvPr>
          <p:cNvSpPr/>
          <p:nvPr/>
        </p:nvSpPr>
        <p:spPr>
          <a:xfrm>
            <a:off x="117843" y="253268"/>
            <a:ext cx="2517781" cy="574644"/>
          </a:xfrm>
          <a:prstGeom prst="homePlate">
            <a:avLst/>
          </a:prstGeom>
          <a:solidFill>
            <a:srgbClr val="C7F2C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Signs it could be fake news</a:t>
            </a:r>
            <a:endParaRPr lang="en-US" sz="20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FB86F4-746A-A44C-A4B1-1A653839333A}"/>
              </a:ext>
            </a:extLst>
          </p:cNvPr>
          <p:cNvSpPr/>
          <p:nvPr/>
        </p:nvSpPr>
        <p:spPr>
          <a:xfrm>
            <a:off x="7083345" y="2676259"/>
            <a:ext cx="1844585" cy="12757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The news story is not being reported by any other organisations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E6C1DB-0334-9E4F-9EE8-17D93980FB85}"/>
              </a:ext>
            </a:extLst>
          </p:cNvPr>
          <p:cNvSpPr/>
          <p:nvPr/>
        </p:nvSpPr>
        <p:spPr>
          <a:xfrm>
            <a:off x="7164101" y="4259648"/>
            <a:ext cx="1763829" cy="22566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Includes lots of informal phrases 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C6EE9F-A35F-334F-86FF-90E174ADF149}"/>
              </a:ext>
            </a:extLst>
          </p:cNvPr>
          <p:cNvSpPr/>
          <p:nvPr/>
        </p:nvSpPr>
        <p:spPr>
          <a:xfrm rot="10800000">
            <a:off x="6414482" y="3131592"/>
            <a:ext cx="622198" cy="548709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164BB1-E42C-4C4C-B07E-C46D75EEBEB1}"/>
              </a:ext>
            </a:extLst>
          </p:cNvPr>
          <p:cNvSpPr/>
          <p:nvPr/>
        </p:nvSpPr>
        <p:spPr>
          <a:xfrm>
            <a:off x="6461109" y="219018"/>
            <a:ext cx="2486860" cy="22369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Spelling mistakes.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C900BE-88A5-FB42-AC73-3A79E5E4F9AF}"/>
              </a:ext>
            </a:extLst>
          </p:cNvPr>
          <p:cNvSpPr/>
          <p:nvPr/>
        </p:nvSpPr>
        <p:spPr>
          <a:xfrm rot="8505880">
            <a:off x="5699581" y="2071208"/>
            <a:ext cx="1227860" cy="514552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C1FB33-4EB2-A24C-832D-4736B4C7F76B}"/>
              </a:ext>
            </a:extLst>
          </p:cNvPr>
          <p:cNvSpPr/>
          <p:nvPr/>
        </p:nvSpPr>
        <p:spPr>
          <a:xfrm rot="13567423">
            <a:off x="6111650" y="4575726"/>
            <a:ext cx="1227860" cy="514552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42DF28-10A3-A042-8ED5-CD1F1DE7BFE4}"/>
              </a:ext>
            </a:extLst>
          </p:cNvPr>
          <p:cNvSpPr/>
          <p:nvPr/>
        </p:nvSpPr>
        <p:spPr>
          <a:xfrm>
            <a:off x="3255360" y="5364344"/>
            <a:ext cx="3205750" cy="12757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Design of the news article look unusual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55A50F-2EDD-6944-A1DC-E66D4078D52E}"/>
              </a:ext>
            </a:extLst>
          </p:cNvPr>
          <p:cNvSpPr/>
          <p:nvPr/>
        </p:nvSpPr>
        <p:spPr>
          <a:xfrm>
            <a:off x="299314" y="5504330"/>
            <a:ext cx="2388431" cy="10337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No quotes from any real sources. Are the facts not supported by any real evidence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4CA69D-1420-A24B-85AC-591A8C33DB59}"/>
              </a:ext>
            </a:extLst>
          </p:cNvPr>
          <p:cNvSpPr/>
          <p:nvPr/>
        </p:nvSpPr>
        <p:spPr>
          <a:xfrm>
            <a:off x="210501" y="3493294"/>
            <a:ext cx="1546791" cy="15327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The image used does not relate to the story being reported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5BE5B0-9B18-9B49-8D6A-1E403A2825C6}"/>
              </a:ext>
            </a:extLst>
          </p:cNvPr>
          <p:cNvSpPr/>
          <p:nvPr/>
        </p:nvSpPr>
        <p:spPr>
          <a:xfrm>
            <a:off x="1864241" y="3459056"/>
            <a:ext cx="622198" cy="548709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29BBF2-BE73-014A-80CC-A77EFF0D6330}"/>
              </a:ext>
            </a:extLst>
          </p:cNvPr>
          <p:cNvSpPr/>
          <p:nvPr/>
        </p:nvSpPr>
        <p:spPr>
          <a:xfrm>
            <a:off x="216262" y="979213"/>
            <a:ext cx="2270177" cy="2171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Is it based on </a:t>
            </a:r>
            <a:r>
              <a:rPr lang="en-US" sz="1600" dirty="0" err="1">
                <a:solidFill>
                  <a:schemeClr val="tx1"/>
                </a:solidFill>
              </a:rPr>
              <a:t>rumour</a:t>
            </a:r>
            <a:r>
              <a:rPr lang="en-US" sz="1600" dirty="0">
                <a:solidFill>
                  <a:schemeClr val="tx1"/>
                </a:solidFill>
              </a:rPr>
              <a:t> and speculation and appear to be very biased.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3E2874-53DB-0940-9CF1-5E8DFDB385B7}"/>
              </a:ext>
            </a:extLst>
          </p:cNvPr>
          <p:cNvSpPr/>
          <p:nvPr/>
        </p:nvSpPr>
        <p:spPr>
          <a:xfrm rot="2331607">
            <a:off x="2485308" y="1901493"/>
            <a:ext cx="1227860" cy="514552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65F1CB-1928-4C4C-A3E8-2F844D6770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677003" y="2414972"/>
            <a:ext cx="3624651" cy="205129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8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6" grpId="0" animBg="1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F1873E-11F5-CA4A-B034-96612F7E45A9}"/>
              </a:ext>
            </a:extLst>
          </p:cNvPr>
          <p:cNvSpPr/>
          <p:nvPr/>
        </p:nvSpPr>
        <p:spPr>
          <a:xfrm>
            <a:off x="72858" y="631907"/>
            <a:ext cx="9036000" cy="2844000"/>
          </a:xfrm>
          <a:prstGeom prst="rect">
            <a:avLst/>
          </a:prstGeom>
          <a:solidFill>
            <a:srgbClr val="00B050"/>
          </a:solidFill>
          <a:ln w="38100">
            <a:solidFill>
              <a:srgbClr val="17375E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b="1" dirty="0"/>
          </a:p>
        </p:txBody>
      </p:sp>
      <p:sp>
        <p:nvSpPr>
          <p:cNvPr id="3" name="Rectang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DDEBD9-2E20-704B-A87D-C6C3F5CC7543}"/>
              </a:ext>
            </a:extLst>
          </p:cNvPr>
          <p:cNvSpPr/>
          <p:nvPr/>
        </p:nvSpPr>
        <p:spPr>
          <a:xfrm>
            <a:off x="142606" y="987438"/>
            <a:ext cx="3857510" cy="583110"/>
          </a:xfrm>
          <a:prstGeom prst="rect">
            <a:avLst/>
          </a:prstGeom>
          <a:solidFill>
            <a:schemeClr val="bg1"/>
          </a:solidFill>
          <a:ln>
            <a:solidFill>
              <a:srgbClr val="17375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PROPAGANDA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8CAB41-71B7-DF48-BDCE-F47F58D030D6}"/>
              </a:ext>
            </a:extLst>
          </p:cNvPr>
          <p:cNvSpPr/>
          <p:nvPr/>
        </p:nvSpPr>
        <p:spPr>
          <a:xfrm>
            <a:off x="142606" y="703595"/>
            <a:ext cx="1344091" cy="283843"/>
          </a:xfrm>
          <a:prstGeom prst="rect">
            <a:avLst/>
          </a:prstGeom>
          <a:solidFill>
            <a:schemeClr val="bg1"/>
          </a:solidFill>
          <a:ln>
            <a:solidFill>
              <a:srgbClr val="17375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 dirty="0">
                <a:solidFill>
                  <a:schemeClr val="tx1"/>
                </a:solidFill>
              </a:rPr>
              <a:t>NEW KEY TERM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A22B36-DF29-744F-BB2B-7642FBDF3632}"/>
              </a:ext>
            </a:extLst>
          </p:cNvPr>
          <p:cNvSpPr/>
          <p:nvPr/>
        </p:nvSpPr>
        <p:spPr>
          <a:xfrm>
            <a:off x="4000116" y="987438"/>
            <a:ext cx="5040559" cy="583110"/>
          </a:xfrm>
          <a:prstGeom prst="rect">
            <a:avLst/>
          </a:prstGeom>
          <a:ln>
            <a:solidFill>
              <a:srgbClr val="17375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Levenim MT" pitchFamily="2" charset="-79"/>
                <a:ea typeface="MS Mincho"/>
                <a:cs typeface="Levenim MT" pitchFamily="2" charset="-79"/>
              </a:rPr>
              <a:t>Information, especially of a biased or misleading nature, used to promote a political cause or point of view.</a:t>
            </a:r>
            <a:endParaRPr lang="en-GB" sz="1200" dirty="0">
              <a:solidFill>
                <a:srgbClr val="000000"/>
              </a:solidFill>
              <a:latin typeface="Levenim MT" pitchFamily="2" charset="-79"/>
              <a:ea typeface="MS Mincho"/>
              <a:cs typeface="Levenim MT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05D7D2-1240-234B-BA32-602CED7EFB48}"/>
              </a:ext>
            </a:extLst>
          </p:cNvPr>
          <p:cNvSpPr/>
          <p:nvPr/>
        </p:nvSpPr>
        <p:spPr>
          <a:xfrm>
            <a:off x="2566818" y="1643840"/>
            <a:ext cx="1433298" cy="364229"/>
          </a:xfrm>
          <a:prstGeom prst="rect">
            <a:avLst/>
          </a:prstGeom>
          <a:solidFill>
            <a:schemeClr val="bg1"/>
          </a:solidFill>
          <a:ln>
            <a:solidFill>
              <a:srgbClr val="17375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/>
              <a:t>Synonym: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1D6644-5469-804F-B34E-49856D551CF4}"/>
              </a:ext>
            </a:extLst>
          </p:cNvPr>
          <p:cNvSpPr/>
          <p:nvPr/>
        </p:nvSpPr>
        <p:spPr>
          <a:xfrm>
            <a:off x="4000116" y="1643840"/>
            <a:ext cx="5040559" cy="364229"/>
          </a:xfrm>
          <a:prstGeom prst="rect">
            <a:avLst/>
          </a:prstGeom>
          <a:ln>
            <a:solidFill>
              <a:srgbClr val="17375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Levenim MT" pitchFamily="2" charset="-79"/>
                <a:ea typeface="MS Mincho"/>
                <a:cs typeface="Levenim MT" pitchFamily="2" charset="-79"/>
              </a:rPr>
              <a:t>Bias Information promotion </a:t>
            </a:r>
            <a:endParaRPr lang="en-GB" sz="1200" dirty="0">
              <a:latin typeface="Levenim MT" pitchFamily="2" charset="-79"/>
              <a:ea typeface="MS Mincho"/>
              <a:cs typeface="Levenim MT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22B286-D753-324B-82CA-F6A981548DC5}"/>
              </a:ext>
            </a:extLst>
          </p:cNvPr>
          <p:cNvSpPr/>
          <p:nvPr/>
        </p:nvSpPr>
        <p:spPr>
          <a:xfrm>
            <a:off x="2566818" y="2791827"/>
            <a:ext cx="1433298" cy="637173"/>
          </a:xfrm>
          <a:prstGeom prst="rect">
            <a:avLst/>
          </a:prstGeom>
          <a:solidFill>
            <a:schemeClr val="bg1"/>
          </a:solidFill>
          <a:ln>
            <a:solidFill>
              <a:srgbClr val="17375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/>
              <a:t>Exam technique: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CB8C85-7F22-5D4E-9DDB-89460953F890}"/>
              </a:ext>
            </a:extLst>
          </p:cNvPr>
          <p:cNvSpPr/>
          <p:nvPr/>
        </p:nvSpPr>
        <p:spPr>
          <a:xfrm>
            <a:off x="4000116" y="2791827"/>
            <a:ext cx="5040559" cy="637173"/>
          </a:xfrm>
          <a:prstGeom prst="rect">
            <a:avLst/>
          </a:prstGeom>
          <a:ln>
            <a:solidFill>
              <a:srgbClr val="17375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100" dirty="0">
                <a:latin typeface="Levenim MT" pitchFamily="2" charset="-79"/>
                <a:ea typeface="MS Mincho"/>
                <a:cs typeface="Levenim MT" pitchFamily="2" charset="-79"/>
              </a:rPr>
              <a:t>How did Hitler use Propaganda during WW2?</a:t>
            </a:r>
          </a:p>
          <a:p>
            <a:pPr>
              <a:spcAft>
                <a:spcPts val="0"/>
              </a:spcAft>
            </a:pPr>
            <a:r>
              <a:rPr lang="en-US" sz="1100" dirty="0">
                <a:latin typeface="Levenim MT" pitchFamily="2" charset="-79"/>
                <a:ea typeface="MS Mincho"/>
                <a:cs typeface="Levenim MT" pitchFamily="2" charset="-79"/>
              </a:rPr>
              <a:t>How could governments use propaganda to control their citizens?</a:t>
            </a:r>
          </a:p>
          <a:p>
            <a:pPr>
              <a:spcAft>
                <a:spcPts val="0"/>
              </a:spcAft>
            </a:pPr>
            <a:r>
              <a:rPr lang="en-US" sz="1100" dirty="0">
                <a:latin typeface="Levenim MT" pitchFamily="2" charset="-79"/>
                <a:ea typeface="MS Mincho"/>
                <a:cs typeface="Levenim MT" pitchFamily="2" charset="-79"/>
              </a:rPr>
              <a:t>How can you spot propaganda?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8E819F-E11A-354E-9A99-450A4DCA9539}"/>
              </a:ext>
            </a:extLst>
          </p:cNvPr>
          <p:cNvSpPr/>
          <p:nvPr/>
        </p:nvSpPr>
        <p:spPr>
          <a:xfrm>
            <a:off x="2566818" y="2081361"/>
            <a:ext cx="1433298" cy="637173"/>
          </a:xfrm>
          <a:prstGeom prst="rect">
            <a:avLst/>
          </a:prstGeom>
          <a:solidFill>
            <a:schemeClr val="bg1"/>
          </a:solidFill>
          <a:ln>
            <a:solidFill>
              <a:srgbClr val="17375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/>
              <a:t>In a sentence: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CFBAAA-D940-5F44-BA5E-4E74CD02C219}"/>
              </a:ext>
            </a:extLst>
          </p:cNvPr>
          <p:cNvSpPr/>
          <p:nvPr/>
        </p:nvSpPr>
        <p:spPr>
          <a:xfrm>
            <a:off x="4000116" y="2081361"/>
            <a:ext cx="5040559" cy="637173"/>
          </a:xfrm>
          <a:prstGeom prst="rect">
            <a:avLst/>
          </a:prstGeom>
          <a:ln>
            <a:solidFill>
              <a:srgbClr val="17375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latin typeface="Levenim MT" pitchFamily="2" charset="-79"/>
                <a:ea typeface="MS Mincho"/>
                <a:cs typeface="Levenim MT" pitchFamily="2" charset="-79"/>
              </a:rPr>
              <a:t>Russia has been accused of encouraging pro-government </a:t>
            </a:r>
            <a:r>
              <a:rPr lang="en-US" sz="1200" b="1" dirty="0">
                <a:solidFill>
                  <a:srgbClr val="FF0000"/>
                </a:solidFill>
                <a:latin typeface="Levenim MT" pitchFamily="2" charset="-79"/>
                <a:ea typeface="MS Mincho"/>
                <a:cs typeface="Levenim MT" pitchFamily="2" charset="-79"/>
              </a:rPr>
              <a:t>propaganda</a:t>
            </a:r>
            <a:r>
              <a:rPr lang="en-US" sz="1200" dirty="0">
                <a:latin typeface="Levenim MT" pitchFamily="2" charset="-79"/>
                <a:ea typeface="MS Mincho"/>
                <a:cs typeface="Levenim MT" pitchFamily="2" charset="-79"/>
              </a:rPr>
              <a:t> by involving itself in state television channels.</a:t>
            </a:r>
            <a:endParaRPr lang="en-GB" sz="1200" dirty="0">
              <a:latin typeface="Levenim MT" pitchFamily="2" charset="-79"/>
              <a:ea typeface="MS Mincho"/>
              <a:cs typeface="Levenim MT" pitchFamily="2" charset="-79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B19603-99EF-5C44-87CC-3D253B5E59BE}"/>
              </a:ext>
            </a:extLst>
          </p:cNvPr>
          <p:cNvSpPr txBox="1">
            <a:spLocks/>
          </p:cNvSpPr>
          <p:nvPr/>
        </p:nvSpPr>
        <p:spPr>
          <a:xfrm>
            <a:off x="5197533" y="703595"/>
            <a:ext cx="3843142" cy="28384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Levenim MT" pitchFamily="2" charset="-79"/>
                <a:ea typeface="MS Mincho"/>
                <a:cs typeface="Levenim MT" pitchFamily="2" charset="-79"/>
              </a:rPr>
              <a:t>The Media and Society </a:t>
            </a:r>
            <a:endParaRPr lang="en-GB" sz="1400" b="1" dirty="0">
              <a:latin typeface="Levenim MT" pitchFamily="2" charset="-79"/>
              <a:ea typeface="MS Mincho"/>
              <a:cs typeface="Levenim MT" pitchFamily="2" charset="-79"/>
            </a:endParaRPr>
          </a:p>
        </p:txBody>
      </p:sp>
      <p:pic>
        <p:nvPicPr>
          <p:cNvPr id="13" name="Picture 12" descr="marketing-2703345__340.jp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BF7879-25AE-3941-A4B6-97428A08D8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90553" y="1651705"/>
            <a:ext cx="2281195" cy="1756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4DD06B-B800-AF48-B21A-48312B524F5F}"/>
              </a:ext>
            </a:extLst>
          </p:cNvPr>
          <p:cNvSpPr/>
          <p:nvPr/>
        </p:nvSpPr>
        <p:spPr>
          <a:xfrm>
            <a:off x="75243" y="3719463"/>
            <a:ext cx="9036000" cy="2844000"/>
          </a:xfrm>
          <a:prstGeom prst="rect">
            <a:avLst/>
          </a:prstGeom>
          <a:solidFill>
            <a:srgbClr val="C00000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b="1" dirty="0"/>
          </a:p>
        </p:txBody>
      </p:sp>
      <p:sp>
        <p:nvSpPr>
          <p:cNvPr id="15" name="Rectangle 1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A8A406-57F7-624C-907E-1D0818B9EF7E}"/>
              </a:ext>
            </a:extLst>
          </p:cNvPr>
          <p:cNvSpPr/>
          <p:nvPr/>
        </p:nvSpPr>
        <p:spPr>
          <a:xfrm>
            <a:off x="144991" y="4074994"/>
            <a:ext cx="3857510" cy="58311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FAKE NEWS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33355B-71B7-C44F-87F0-2895F913374B}"/>
              </a:ext>
            </a:extLst>
          </p:cNvPr>
          <p:cNvSpPr/>
          <p:nvPr/>
        </p:nvSpPr>
        <p:spPr>
          <a:xfrm>
            <a:off x="144991" y="3791151"/>
            <a:ext cx="1344091" cy="28384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 dirty="0">
                <a:solidFill>
                  <a:schemeClr val="tx1"/>
                </a:solidFill>
              </a:rPr>
              <a:t>NEW KEY TERM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76C536-F361-3F4B-A034-5E0406A64FDA}"/>
              </a:ext>
            </a:extLst>
          </p:cNvPr>
          <p:cNvSpPr/>
          <p:nvPr/>
        </p:nvSpPr>
        <p:spPr>
          <a:xfrm>
            <a:off x="4002501" y="4074994"/>
            <a:ext cx="5040559" cy="58311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Levenim MT" pitchFamily="2" charset="-79"/>
                <a:ea typeface="MS Mincho"/>
                <a:cs typeface="Levenim MT" pitchFamily="2" charset="-79"/>
              </a:rPr>
              <a:t>A type of journalism that consists of deliberate misinformation or hoaxes. Often used to exaggerate, </a:t>
            </a:r>
            <a:r>
              <a:rPr lang="en-US" sz="1200" dirty="0" err="1">
                <a:solidFill>
                  <a:srgbClr val="000000"/>
                </a:solidFill>
                <a:latin typeface="Levenim MT" pitchFamily="2" charset="-79"/>
                <a:ea typeface="MS Mincho"/>
                <a:cs typeface="Levenim MT" pitchFamily="2" charset="-79"/>
              </a:rPr>
              <a:t>sensationalise</a:t>
            </a:r>
            <a:r>
              <a:rPr lang="en-US" sz="1200" dirty="0">
                <a:solidFill>
                  <a:srgbClr val="000000"/>
                </a:solidFill>
                <a:latin typeface="Levenim MT" pitchFamily="2" charset="-79"/>
                <a:ea typeface="MS Mincho"/>
                <a:cs typeface="Levenim MT" pitchFamily="2" charset="-79"/>
              </a:rPr>
              <a:t> or just make up headlines to grab attention</a:t>
            </a:r>
            <a:endParaRPr lang="en-GB" sz="1200" dirty="0">
              <a:solidFill>
                <a:srgbClr val="000000"/>
              </a:solidFill>
              <a:latin typeface="Levenim MT" pitchFamily="2" charset="-79"/>
              <a:ea typeface="MS Mincho"/>
              <a:cs typeface="Levenim MT" pitchFamily="2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9B3431-4C97-5446-B11F-805F087E6DD4}"/>
              </a:ext>
            </a:extLst>
          </p:cNvPr>
          <p:cNvSpPr/>
          <p:nvPr/>
        </p:nvSpPr>
        <p:spPr>
          <a:xfrm>
            <a:off x="2569203" y="4731396"/>
            <a:ext cx="1433298" cy="36422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/>
              <a:t>Synonym: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90AD51-9899-6C46-99D7-9B9A436FA450}"/>
              </a:ext>
            </a:extLst>
          </p:cNvPr>
          <p:cNvSpPr/>
          <p:nvPr/>
        </p:nvSpPr>
        <p:spPr>
          <a:xfrm>
            <a:off x="4002501" y="4731396"/>
            <a:ext cx="5040559" cy="36422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Levenim MT" pitchFamily="2" charset="-79"/>
                <a:ea typeface="MS Mincho"/>
                <a:cs typeface="Levenim MT" pitchFamily="2" charset="-79"/>
              </a:rPr>
              <a:t>Misinformation</a:t>
            </a:r>
            <a:endParaRPr lang="en-GB" sz="1200" dirty="0">
              <a:effectLst/>
              <a:latin typeface="Levenim MT" pitchFamily="2" charset="-79"/>
              <a:ea typeface="MS Mincho"/>
              <a:cs typeface="Levenim MT" pitchFamily="2" charset="-79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AB563A-486C-694E-AF9C-48BAEC82FDE4}"/>
              </a:ext>
            </a:extLst>
          </p:cNvPr>
          <p:cNvSpPr/>
          <p:nvPr/>
        </p:nvSpPr>
        <p:spPr>
          <a:xfrm>
            <a:off x="2569203" y="5879383"/>
            <a:ext cx="1433298" cy="63717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/>
              <a:t>Exam technique: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85D9C9-1C86-4549-B171-8DE467830781}"/>
              </a:ext>
            </a:extLst>
          </p:cNvPr>
          <p:cNvSpPr/>
          <p:nvPr/>
        </p:nvSpPr>
        <p:spPr>
          <a:xfrm>
            <a:off x="4002501" y="5879383"/>
            <a:ext cx="5040559" cy="63717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latin typeface="Levenim MT" pitchFamily="2" charset="-79"/>
                <a:ea typeface="MS Mincho"/>
                <a:cs typeface="Levenim MT" pitchFamily="2" charset="-79"/>
              </a:rPr>
              <a:t>What is fake news?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Levenim MT" pitchFamily="2" charset="-79"/>
                <a:ea typeface="MS Mincho"/>
                <a:cs typeface="Levenim MT" pitchFamily="2" charset="-79"/>
              </a:rPr>
              <a:t>Why does Donald Trump have such an issue with fake news?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Levenim MT" pitchFamily="2" charset="-79"/>
                <a:ea typeface="MS Mincho"/>
                <a:cs typeface="Levenim MT" pitchFamily="2" charset="-79"/>
              </a:rPr>
              <a:t>Are there different types of fake news?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2C2B3C-AAF1-084A-B8BD-6D05BB28D95C}"/>
              </a:ext>
            </a:extLst>
          </p:cNvPr>
          <p:cNvSpPr/>
          <p:nvPr/>
        </p:nvSpPr>
        <p:spPr>
          <a:xfrm>
            <a:off x="2569203" y="5168917"/>
            <a:ext cx="1433298" cy="63717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/>
              <a:t>In a sentence: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14AFA9-4D77-2749-B63A-B95371646437}"/>
              </a:ext>
            </a:extLst>
          </p:cNvPr>
          <p:cNvSpPr/>
          <p:nvPr/>
        </p:nvSpPr>
        <p:spPr>
          <a:xfrm>
            <a:off x="4002501" y="5168917"/>
            <a:ext cx="5040559" cy="63717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latin typeface="Levenim MT" pitchFamily="2" charset="-79"/>
                <a:ea typeface="MS Mincho"/>
                <a:cs typeface="Levenim MT" pitchFamily="2" charset="-79"/>
              </a:rPr>
              <a:t>Recently Donald Trump has attacked the media and accused news outlets like CNN for promoting </a:t>
            </a:r>
            <a:r>
              <a:rPr lang="en-US" sz="1200" b="1" dirty="0">
                <a:solidFill>
                  <a:srgbClr val="FF0000"/>
                </a:solidFill>
                <a:latin typeface="Levenim MT" pitchFamily="2" charset="-79"/>
                <a:ea typeface="MS Mincho"/>
                <a:cs typeface="Levenim MT" pitchFamily="2" charset="-79"/>
              </a:rPr>
              <a:t>fake news</a:t>
            </a:r>
            <a:r>
              <a:rPr lang="en-US" sz="1200" dirty="0">
                <a:latin typeface="Levenim MT" pitchFamily="2" charset="-79"/>
                <a:ea typeface="MS Mincho"/>
                <a:cs typeface="Levenim MT" pitchFamily="2" charset="-79"/>
              </a:rPr>
              <a:t>.</a:t>
            </a:r>
            <a:endParaRPr lang="en-GB" sz="1200" dirty="0">
              <a:latin typeface="Levenim MT" pitchFamily="2" charset="-79"/>
              <a:ea typeface="MS Mincho"/>
              <a:cs typeface="Levenim MT" pitchFamily="2" charset="-79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79EDA3-8F76-484A-87A3-521C276D7ACE}"/>
              </a:ext>
            </a:extLst>
          </p:cNvPr>
          <p:cNvSpPr txBox="1">
            <a:spLocks/>
          </p:cNvSpPr>
          <p:nvPr/>
        </p:nvSpPr>
        <p:spPr>
          <a:xfrm>
            <a:off x="5199918" y="3791151"/>
            <a:ext cx="3843142" cy="28384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Levenim MT" pitchFamily="2" charset="-79"/>
                <a:ea typeface="MS Mincho"/>
                <a:cs typeface="Levenim MT" pitchFamily="2" charset="-79"/>
              </a:rPr>
              <a:t>The Media and Society </a:t>
            </a:r>
            <a:endParaRPr lang="en-GB" sz="1400" b="1" dirty="0">
              <a:latin typeface="Levenim MT" pitchFamily="2" charset="-79"/>
              <a:ea typeface="MS Mincho"/>
              <a:cs typeface="Levenim MT" pitchFamily="2" charset="-79"/>
            </a:endParaRPr>
          </a:p>
        </p:txBody>
      </p:sp>
      <p:pic>
        <p:nvPicPr>
          <p:cNvPr id="25" name="Picture 24" descr="fake-1903774__340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C07560-CC09-9546-81CB-7151A2AAC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2858" y="4734433"/>
            <a:ext cx="2568352" cy="17570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93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02372" y="4631256"/>
            <a:ext cx="1675934" cy="1117600"/>
          </a:xfrm>
          <a:prstGeom prst="rect">
            <a:avLst/>
          </a:prstGeom>
          <a:solidFill>
            <a:srgbClr val="FD8C7A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400" b="1" dirty="0"/>
              <a:t>How do I feel about this? What don</a:t>
            </a:r>
            <a:r>
              <a:rPr lang="mr-IN" sz="1400" b="1" dirty="0"/>
              <a:t>’</a:t>
            </a:r>
            <a:r>
              <a:rPr lang="en-GB" sz="1400" b="1" dirty="0"/>
              <a:t>t </a:t>
            </a:r>
            <a:r>
              <a:rPr lang="en-US" sz="1400" b="1" dirty="0"/>
              <a:t>I</a:t>
            </a:r>
            <a:r>
              <a:rPr lang="en-GB" sz="1400" b="1" dirty="0"/>
              <a:t> like about this? What do I like about this?</a:t>
            </a:r>
            <a:endParaRPr lang="en-GB" sz="11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9867" y="4652424"/>
            <a:ext cx="1675934" cy="1117600"/>
          </a:xfrm>
          <a:prstGeom prst="rect">
            <a:avLst/>
          </a:prstGeom>
          <a:solidFill>
            <a:schemeClr val="bg1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400" b="1" dirty="0"/>
              <a:t>What facts do I know? What else do </a:t>
            </a:r>
            <a:r>
              <a:rPr lang="en-US" sz="1400" b="1" dirty="0"/>
              <a:t>I</a:t>
            </a:r>
            <a:r>
              <a:rPr lang="en-GB" sz="1400" b="1" dirty="0"/>
              <a:t> need to know? What do I want to know?</a:t>
            </a:r>
            <a:endParaRPr lang="en-GB" sz="1100" b="1" dirty="0"/>
          </a:p>
        </p:txBody>
      </p:sp>
      <p:sp>
        <p:nvSpPr>
          <p:cNvPr id="12" name="Rectangle 11"/>
          <p:cNvSpPr/>
          <p:nvPr/>
        </p:nvSpPr>
        <p:spPr>
          <a:xfrm>
            <a:off x="3510924" y="274995"/>
            <a:ext cx="5334102" cy="4976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CRITICAL THINKING</a:t>
            </a:r>
            <a:endParaRPr lang="en-GB" sz="2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F0757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62768" y="3869245"/>
            <a:ext cx="1292662" cy="2705124"/>
          </a:xfrm>
          <a:prstGeom prst="rect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buFont typeface="Wingdings 2" pitchFamily="18" charset="2"/>
              <a:buNone/>
              <a:defRPr/>
            </a:pPr>
            <a:r>
              <a:rPr lang="en-GB" sz="3600" b="1" dirty="0">
                <a:ln>
                  <a:solidFill>
                    <a:srgbClr val="7F0757"/>
                  </a:solidFill>
                </a:ln>
                <a:solidFill>
                  <a:srgbClr val="FFFFFF"/>
                </a:solidFill>
                <a:latin typeface="+mj-lt"/>
              </a:rPr>
              <a:t>THINKING HATS</a:t>
            </a:r>
            <a:endParaRPr lang="en-US" sz="3200" dirty="0">
              <a:ln>
                <a:solidFill>
                  <a:srgbClr val="7F0757"/>
                </a:solidFill>
              </a:ln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5" name="Picture 14" descr="hats-304297_960_72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-4758"/>
          <a:stretch/>
        </p:blipFill>
        <p:spPr>
          <a:xfrm>
            <a:off x="448622" y="3772685"/>
            <a:ext cx="1035676" cy="801797"/>
          </a:xfrm>
          <a:prstGeom prst="rect">
            <a:avLst/>
          </a:prstGeom>
        </p:spPr>
      </p:pic>
      <p:pic>
        <p:nvPicPr>
          <p:cNvPr id="16" name="Picture 15" descr="hats-304297_960_720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r="-64"/>
          <a:stretch/>
        </p:blipFill>
        <p:spPr>
          <a:xfrm>
            <a:off x="2165872" y="3730012"/>
            <a:ext cx="1178461" cy="922870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79867" y="5885393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INFORMATION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102371" y="5885393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FEELINGS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21317" y="4620953"/>
            <a:ext cx="1675934" cy="1117600"/>
          </a:xfrm>
          <a:prstGeom prst="rect">
            <a:avLst/>
          </a:prstGeom>
          <a:solidFill>
            <a:srgbClr val="CCFFCC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400" b="1" dirty="0"/>
              <a:t>Can something be done? New ideas?</a:t>
            </a:r>
          </a:p>
          <a:p>
            <a:pPr algn="l">
              <a:defRPr/>
            </a:pPr>
            <a:r>
              <a:rPr lang="en-GB" sz="1400" b="1" dirty="0"/>
              <a:t>What are the solutions/ suggestions?</a:t>
            </a:r>
            <a:endParaRPr lang="en-GB" sz="1100" b="1" dirty="0"/>
          </a:p>
        </p:txBody>
      </p:sp>
      <p:pic>
        <p:nvPicPr>
          <p:cNvPr id="22" name="Picture 21" descr="hats-304297_960_720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4201499" y="3725093"/>
            <a:ext cx="1035676" cy="801797"/>
          </a:xfrm>
          <a:prstGeom prst="rect">
            <a:avLst/>
          </a:prstGeom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21316" y="5875090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CREATIVITY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093576" y="1759344"/>
            <a:ext cx="1675934" cy="1117600"/>
          </a:xfrm>
          <a:prstGeom prst="rect">
            <a:avLst/>
          </a:prstGeom>
          <a:solidFill>
            <a:schemeClr val="tx1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b="1" dirty="0">
                <a:solidFill>
                  <a:schemeClr val="bg1"/>
                </a:solidFill>
              </a:rPr>
              <a:t>what is wrong? Is it safe? can it be done?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6" name="Picture 25" descr="hats-304297_960_720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7456933" y="836132"/>
            <a:ext cx="1035676" cy="801797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093575" y="3013481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JUDGEMENT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260303" y="1765273"/>
            <a:ext cx="1675934" cy="1117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b="1" dirty="0"/>
              <a:t>What thinking is needed? next steps? Where are we now</a:t>
            </a:r>
            <a:endParaRPr lang="en-GB" sz="1400" b="1" dirty="0"/>
          </a:p>
        </p:txBody>
      </p:sp>
      <p:pic>
        <p:nvPicPr>
          <p:cNvPr id="29" name="Picture 28" descr="hats-304297_960_720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5598974" y="814966"/>
            <a:ext cx="1035676" cy="950308"/>
          </a:xfrm>
          <a:prstGeom prst="rect">
            <a:avLst/>
          </a:prstGeom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260302" y="3019410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THINKING</a:t>
            </a:r>
          </a:p>
        </p:txBody>
      </p:sp>
      <p:pic>
        <p:nvPicPr>
          <p:cNvPr id="32" name="Pictur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223B1B-92D4-FF46-9EEC-5BFACB90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823269" y="3903905"/>
            <a:ext cx="1541795" cy="185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E14C24-5F46-0F4B-80B3-BBFEE4F1D48D}"/>
              </a:ext>
            </a:extLst>
          </p:cNvPr>
          <p:cNvSpPr/>
          <p:nvPr/>
        </p:nvSpPr>
        <p:spPr>
          <a:xfrm>
            <a:off x="5784754" y="5839673"/>
            <a:ext cx="1617315" cy="70675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5 Minutes</a:t>
            </a:r>
          </a:p>
        </p:txBody>
      </p:sp>
      <p:pic>
        <p:nvPicPr>
          <p:cNvPr id="34" name="Picture 13" descr="C:\Users\Optic Group111\Desktop\Play Video.png">
            <a:hlinkClick r:id="rId9"/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C96661-CC6D-7946-905A-C68E2DA0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79865" y="255156"/>
            <a:ext cx="1822505" cy="182250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4AF0A5-BA00-D04C-8077-DC811F32D0F1}"/>
              </a:ext>
            </a:extLst>
          </p:cNvPr>
          <p:cNvSpPr txBox="1"/>
          <p:nvPr/>
        </p:nvSpPr>
        <p:spPr>
          <a:xfrm>
            <a:off x="432154" y="172962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pic>
        <p:nvPicPr>
          <p:cNvPr id="36" name="Picture 9" descr="C:\Users\Optic Group111\Desktop\Thoughts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CCFD0E-CD91-9442-9390-9C2045BB7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191925" y="619539"/>
            <a:ext cx="1149664" cy="114966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B58135-1C1A-5241-9009-7008C8A113A1}"/>
              </a:ext>
            </a:extLst>
          </p:cNvPr>
          <p:cNvSpPr/>
          <p:nvPr/>
        </p:nvSpPr>
        <p:spPr>
          <a:xfrm>
            <a:off x="1348455" y="2193031"/>
            <a:ext cx="3754507" cy="15017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What is critical thinking?</a:t>
            </a:r>
          </a:p>
          <a:p>
            <a:pPr algn="ctr">
              <a:buNone/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Task: </a:t>
            </a:r>
            <a:r>
              <a:rPr lang="en-US" dirty="0">
                <a:solidFill>
                  <a:srgbClr val="000000"/>
                </a:solidFill>
              </a:rPr>
              <a:t>Pick one or two </a:t>
            </a:r>
            <a:r>
              <a:rPr lang="en-US" dirty="0" err="1">
                <a:solidFill>
                  <a:srgbClr val="000000"/>
                </a:solidFill>
              </a:rPr>
              <a:t>colours</a:t>
            </a:r>
            <a:r>
              <a:rPr lang="en-US" dirty="0">
                <a:solidFill>
                  <a:srgbClr val="000000"/>
                </a:solidFill>
              </a:rPr>
              <a:t> and answer all the related questions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0" name="Picture 18" descr="C:\Users\Optic Group111\Desktop\Task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66E0B2-D7C6-A549-BE5C-592A0D93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70522" y="2390874"/>
            <a:ext cx="920595" cy="92059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82C115-93DD-9A4E-9CA3-7189ED6B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680923" y="1091089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88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955DCB-6A3E-7C4F-9E06-7451D879D287}"/>
              </a:ext>
            </a:extLst>
          </p:cNvPr>
          <p:cNvSpPr/>
          <p:nvPr/>
        </p:nvSpPr>
        <p:spPr>
          <a:xfrm>
            <a:off x="251012" y="274995"/>
            <a:ext cx="8594014" cy="4976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WHY IS CRITICAL THINKING IMPORTANT?</a:t>
            </a:r>
            <a:endParaRPr lang="en-GB" sz="2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F0757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91C00A-35A5-2841-B431-EFC70DBBF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2" y="952567"/>
            <a:ext cx="4117788" cy="41121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Moves us away from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55B21F-1C4C-3F44-A4E7-771A06BA9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51012" y="4959136"/>
            <a:ext cx="8594014" cy="1623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160534-548E-A449-BB07-66C5317B2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84897" y="1941259"/>
            <a:ext cx="632939" cy="703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2A47C5-7E32-FF4D-92DB-491FFA5C30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56471" y="2009744"/>
            <a:ext cx="984122" cy="737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2566F9-168B-6C47-8122-C61D01A1B9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84896" y="3563119"/>
            <a:ext cx="632939" cy="703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91088F-D2EC-9D4C-AF43-FCF2C43EAD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84897" y="2731643"/>
            <a:ext cx="632939" cy="703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987799-FA2C-D44B-9030-6A65FE0342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56471" y="2682620"/>
            <a:ext cx="984122" cy="737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4C9E09-45FE-074E-AE05-D4192A6BA4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76787" y="3518505"/>
            <a:ext cx="984122" cy="737067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492ACA-E333-8C43-9537-C977BDEE8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952567"/>
            <a:ext cx="4263508" cy="414124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Moves us Towards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87C27B-6705-854D-9655-76AEF522DA2B}"/>
              </a:ext>
            </a:extLst>
          </p:cNvPr>
          <p:cNvSpPr txBox="1"/>
          <p:nvPr/>
        </p:nvSpPr>
        <p:spPr>
          <a:xfrm>
            <a:off x="5864113" y="1937967"/>
            <a:ext cx="3308725" cy="703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4E5F97-D364-484A-80AF-13A26C291ACF}"/>
              </a:ext>
            </a:extLst>
          </p:cNvPr>
          <p:cNvSpPr txBox="1"/>
          <p:nvPr/>
        </p:nvSpPr>
        <p:spPr>
          <a:xfrm>
            <a:off x="1097280" y="1937967"/>
            <a:ext cx="312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Rash Conclusions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BE066D-8666-B846-9210-AFEB86B60C63}"/>
              </a:ext>
            </a:extLst>
          </p:cNvPr>
          <p:cNvSpPr txBox="1"/>
          <p:nvPr/>
        </p:nvSpPr>
        <p:spPr>
          <a:xfrm>
            <a:off x="1097280" y="2707371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Mystifications and conspiracy theories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004FE5-B0AB-E148-AF41-634F184A7146}"/>
              </a:ext>
            </a:extLst>
          </p:cNvPr>
          <p:cNvSpPr txBox="1"/>
          <p:nvPr/>
        </p:nvSpPr>
        <p:spPr>
          <a:xfrm>
            <a:off x="1097280" y="3582042"/>
            <a:ext cx="312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Reluctance to question wisdom, authority and tradition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1BC96A-1449-7744-BDFA-51E41B69ABC0}"/>
              </a:ext>
            </a:extLst>
          </p:cNvPr>
          <p:cNvSpPr txBox="1"/>
          <p:nvPr/>
        </p:nvSpPr>
        <p:spPr>
          <a:xfrm>
            <a:off x="5852235" y="1991688"/>
            <a:ext cx="312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Intellectual discipline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05B90D-FE85-7340-8B28-F7C642F5AC9A}"/>
              </a:ext>
            </a:extLst>
          </p:cNvPr>
          <p:cNvSpPr txBox="1"/>
          <p:nvPr/>
        </p:nvSpPr>
        <p:spPr>
          <a:xfrm>
            <a:off x="5852235" y="2673899"/>
            <a:ext cx="312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Clear expression of ideas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DBF713-CA95-E74E-92DE-B6F66CC3F528}"/>
              </a:ext>
            </a:extLst>
          </p:cNvPr>
          <p:cNvSpPr txBox="1"/>
          <p:nvPr/>
        </p:nvSpPr>
        <p:spPr>
          <a:xfrm>
            <a:off x="5852235" y="3488432"/>
            <a:ext cx="312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Acceptance of personal responsibility for our own thinking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36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TIZEN SAM HOLDING WHITE BOARD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5CC92D-B87E-0342-B1A4-2A9A89033C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0620" y="37346"/>
            <a:ext cx="2489200" cy="1722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13D272-84FD-2349-81C8-3A69FFC18F41}"/>
              </a:ext>
            </a:extLst>
          </p:cNvPr>
          <p:cNvSpPr/>
          <p:nvPr/>
        </p:nvSpPr>
        <p:spPr>
          <a:xfrm>
            <a:off x="440019" y="176151"/>
            <a:ext cx="8458095" cy="1296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3C613B-5053-3D43-BDE2-129E417AE3EF}"/>
              </a:ext>
            </a:extLst>
          </p:cNvPr>
          <p:cNvSpPr txBox="1">
            <a:spLocks/>
          </p:cNvSpPr>
          <p:nvPr/>
        </p:nvSpPr>
        <p:spPr>
          <a:xfrm>
            <a:off x="179317" y="1604738"/>
            <a:ext cx="8780180" cy="3110720"/>
          </a:xfrm>
          <a:prstGeom prst="rect">
            <a:avLst/>
          </a:prstGeom>
          <a:solidFill>
            <a:srgbClr val="C1EBBA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GB" sz="1800" dirty="0">
              <a:solidFill>
                <a:srgbClr val="262626"/>
              </a:solidFill>
              <a:latin typeface="Comic Sans MS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3334CB-D9DA-AA41-84C6-CBF4C317851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2330274" y="1662696"/>
            <a:ext cx="21780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3BAF79-2131-9346-A568-5F82576F4C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r="-1"/>
          <a:stretch/>
        </p:blipFill>
        <p:spPr bwMode="auto">
          <a:xfrm>
            <a:off x="225588" y="1659351"/>
            <a:ext cx="214558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8D7F7D-6FD6-3D45-B487-20592201ED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4503915" y="1604738"/>
            <a:ext cx="2178050" cy="29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5A5DA4-DA0B-2044-9C79-EB84BE69D8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6681965" y="1685343"/>
            <a:ext cx="2216150" cy="320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A17D3C-FD2E-0B4F-831A-A9AB0A926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61" y="1114138"/>
            <a:ext cx="328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Calibri"/>
                <a:cs typeface="Calibri"/>
              </a:rPr>
              <a:t>Start with this card….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D42808-7465-EA4B-A936-02C8C9B5E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261" y="1085451"/>
            <a:ext cx="2283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Or these cards</a:t>
            </a:r>
            <a:r>
              <a:rPr lang="mr-IN" sz="2400" dirty="0">
                <a:latin typeface="Calibri"/>
                <a:cs typeface="Calibri"/>
              </a:rPr>
              <a:t>…</a:t>
            </a:r>
            <a:r>
              <a:rPr lang="en-GB" sz="2400" dirty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" name="Picture 16" descr="YELLOW ARROW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C6F704-A199-8248-9159-331DD5AD63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16200000">
            <a:off x="7252727" y="1635997"/>
            <a:ext cx="994798" cy="481887"/>
          </a:xfrm>
          <a:prstGeom prst="rect">
            <a:avLst/>
          </a:prstGeom>
        </p:spPr>
      </p:pic>
      <p:pic>
        <p:nvPicPr>
          <p:cNvPr id="18" name="Picture 17" descr="YELLOW ARROW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C63488-08DA-C848-9859-2C36061AB2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16200000">
            <a:off x="1832875" y="1635996"/>
            <a:ext cx="994798" cy="481887"/>
          </a:xfrm>
          <a:prstGeom prst="rect">
            <a:avLst/>
          </a:prstGeom>
        </p:spPr>
      </p:pic>
      <p:pic>
        <p:nvPicPr>
          <p:cNvPr id="19" name="Picture 18" descr="AGREE TRACK DARK FONT.jp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0F1DAE-9D56-E942-99D7-FED769E795E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04381" y="4352675"/>
            <a:ext cx="8714031" cy="653430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502625" y="261554"/>
            <a:ext cx="8395490" cy="12400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/>
                <a:ea typeface="MS PGothic" charset="0"/>
                <a:cs typeface="Calibri"/>
              </a:rPr>
              <a:t>“</a:t>
            </a:r>
            <a:r>
              <a:rPr lang="en-US" sz="2400" dirty="0"/>
              <a:t>The Spread of Fake News is the biggest problem facing young people in 2019</a:t>
            </a:r>
            <a:r>
              <a:rPr lang="en-GB" sz="2400" b="1" dirty="0">
                <a:solidFill>
                  <a:srgbClr val="0000FF"/>
                </a:solidFill>
                <a:latin typeface="Calibri"/>
                <a:ea typeface="MS PGothic" charset="0"/>
                <a:cs typeface="Calibri"/>
              </a:rPr>
              <a:t>”</a:t>
            </a:r>
          </a:p>
        </p:txBody>
      </p:sp>
      <p:pic>
        <p:nvPicPr>
          <p:cNvPr id="23" name="Pictur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45646E-0664-4E4A-92C6-5C369895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828300" y="5132751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805DBD-A6DE-7448-B07C-38590D8C5A82}"/>
              </a:ext>
            </a:extLst>
          </p:cNvPr>
          <p:cNvSpPr/>
          <p:nvPr/>
        </p:nvSpPr>
        <p:spPr>
          <a:xfrm>
            <a:off x="1715111" y="5082325"/>
            <a:ext cx="5862569" cy="15425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Task 1: </a:t>
            </a:r>
            <a:r>
              <a:rPr lang="en-US" dirty="0">
                <a:solidFill>
                  <a:srgbClr val="000000"/>
                </a:solidFill>
              </a:rPr>
              <a:t>Discuss / Debate with your partner your own personal views towards this statement /idea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Extension: </a:t>
            </a:r>
            <a:r>
              <a:rPr lang="en-US" sz="1600" dirty="0">
                <a:solidFill>
                  <a:srgbClr val="000000"/>
                </a:solidFill>
              </a:rPr>
              <a:t>Can you think of specific examples of recent events that would support this statement and other specific examples that would go against this statement.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B9C8B6-966B-C844-9278-05759AC1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824548" y="1104176"/>
            <a:ext cx="1932712" cy="58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0" descr="C:\Users\Optic Group111\Desktop\New Vocab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E30C8A-21D0-A14F-9C11-E7478918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97186" y="515644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1BCBEB-E38F-8D4A-9C07-29AF5C8A8365}"/>
              </a:ext>
            </a:extLst>
          </p:cNvPr>
          <p:cNvSpPr txBox="1"/>
          <p:nvPr/>
        </p:nvSpPr>
        <p:spPr>
          <a:xfrm>
            <a:off x="186510" y="6297806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Discussion task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F66E9B-B2C2-7F41-9069-37E5EB0EAB32}"/>
              </a:ext>
            </a:extLst>
          </p:cNvPr>
          <p:cNvSpPr/>
          <p:nvPr/>
        </p:nvSpPr>
        <p:spPr>
          <a:xfrm>
            <a:off x="7275444" y="6197032"/>
            <a:ext cx="1567968" cy="40855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2-3 Minutes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3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1330447" y="1915067"/>
            <a:ext cx="707366" cy="836762"/>
          </a:xfrm>
          <a:prstGeom prst="chevron">
            <a:avLst/>
          </a:prstGeom>
          <a:solidFill>
            <a:srgbClr val="FCB0A3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775481" y="1933759"/>
            <a:ext cx="707366" cy="836762"/>
          </a:xfrm>
          <a:prstGeom prst="chevron">
            <a:avLst/>
          </a:prstGeom>
          <a:solidFill>
            <a:srgbClr val="FCB0A3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20515" y="1936637"/>
            <a:ext cx="707366" cy="836762"/>
          </a:xfrm>
          <a:prstGeom prst="chevron">
            <a:avLst/>
          </a:prstGeom>
          <a:solidFill>
            <a:srgbClr val="FCB0A3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21DC49-BA5C-AA4C-8BB7-ADFB44ABDBF5}"/>
              </a:ext>
            </a:extLst>
          </p:cNvPr>
          <p:cNvSpPr/>
          <p:nvPr/>
        </p:nvSpPr>
        <p:spPr>
          <a:xfrm>
            <a:off x="1330447" y="3161976"/>
            <a:ext cx="707366" cy="836762"/>
          </a:xfrm>
          <a:prstGeom prst="chevron">
            <a:avLst/>
          </a:prstGeom>
          <a:solidFill>
            <a:srgbClr val="FCB0A3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434556-985D-1D48-9BD5-DC74C71D59C4}"/>
              </a:ext>
            </a:extLst>
          </p:cNvPr>
          <p:cNvSpPr/>
          <p:nvPr/>
        </p:nvSpPr>
        <p:spPr>
          <a:xfrm>
            <a:off x="775481" y="3180668"/>
            <a:ext cx="707366" cy="836762"/>
          </a:xfrm>
          <a:prstGeom prst="chevron">
            <a:avLst/>
          </a:prstGeom>
          <a:solidFill>
            <a:srgbClr val="FCB0A3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26A799-35F7-B94A-AE99-9C0A16A906C7}"/>
              </a:ext>
            </a:extLst>
          </p:cNvPr>
          <p:cNvSpPr/>
          <p:nvPr/>
        </p:nvSpPr>
        <p:spPr>
          <a:xfrm>
            <a:off x="220515" y="3183546"/>
            <a:ext cx="707366" cy="836762"/>
          </a:xfrm>
          <a:prstGeom prst="chevron">
            <a:avLst/>
          </a:prstGeom>
          <a:solidFill>
            <a:srgbClr val="FCB0A3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B9D4BD-E233-BD4B-8911-0C53CF71A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3632329"/>
              </p:ext>
            </p:extLst>
          </p:nvPr>
        </p:nvGraphicFramePr>
        <p:xfrm>
          <a:off x="4326" y="1878771"/>
          <a:ext cx="9139674" cy="316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3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69962901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2987413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29241431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25264235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90037511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01932133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82562568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22453729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933027247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12976713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900132583"/>
                    </a:ext>
                  </a:extLst>
                </a:gridCol>
              </a:tblGrid>
              <a:tr h="442889">
                <a:tc gridSpan="11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Confidence Checker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89970905"/>
                  </a:ext>
                </a:extLst>
              </a:tr>
              <a:tr h="737328">
                <a:tc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AFTER THE 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21136491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 can spot fake news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9189329"/>
                  </a:ext>
                </a:extLst>
              </a:tr>
              <a:tr h="5576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 understand the importance of critical thinking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2629286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 understand why fake news can be damaging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40484043"/>
                  </a:ext>
                </a:extLst>
              </a:tr>
            </a:tbl>
          </a:graphicData>
        </a:graphic>
      </p:graphicFrame>
      <p:pic>
        <p:nvPicPr>
          <p:cNvPr id="22" name="Pictur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2B0609-7DCD-294A-BC82-24174D20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908981" y="2567423"/>
            <a:ext cx="1445832" cy="44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CDB9BF-C342-0245-9541-5951E9D6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655836" y="2564157"/>
            <a:ext cx="1445832" cy="4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247A3C-C1CE-984C-AA5F-0CE72789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303573" y="2567423"/>
            <a:ext cx="1445832" cy="43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E5FA0E-E21F-AB42-9EE5-3E81D59E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4047" y="1878771"/>
            <a:ext cx="1470944" cy="44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F1EB5C-5C65-674D-8FEA-CA13F698B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8663276" y="1922827"/>
            <a:ext cx="442412" cy="32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15946B-B4D8-5D4B-AB22-046C004FA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8179005" y="1936076"/>
            <a:ext cx="442412" cy="32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hevron 1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3BDF6F-D49C-2444-A173-81B063E04B3C}"/>
              </a:ext>
            </a:extLst>
          </p:cNvPr>
          <p:cNvSpPr/>
          <p:nvPr/>
        </p:nvSpPr>
        <p:spPr>
          <a:xfrm>
            <a:off x="8179005" y="349555"/>
            <a:ext cx="633593" cy="483030"/>
          </a:xfrm>
          <a:prstGeom prst="chevron">
            <a:avLst/>
          </a:prstGeom>
          <a:solidFill>
            <a:srgbClr val="4FD1FF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51B096-DC18-4F4F-9A61-69FD561C064D}"/>
              </a:ext>
            </a:extLst>
          </p:cNvPr>
          <p:cNvSpPr/>
          <p:nvPr/>
        </p:nvSpPr>
        <p:spPr>
          <a:xfrm>
            <a:off x="7624039" y="368247"/>
            <a:ext cx="633593" cy="483030"/>
          </a:xfrm>
          <a:prstGeom prst="chevron">
            <a:avLst/>
          </a:prstGeom>
          <a:solidFill>
            <a:srgbClr val="4FD1FF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1B3BC0-3B47-B54E-8C36-30AF70CB2875}"/>
              </a:ext>
            </a:extLst>
          </p:cNvPr>
          <p:cNvSpPr/>
          <p:nvPr/>
        </p:nvSpPr>
        <p:spPr>
          <a:xfrm>
            <a:off x="7069073" y="371125"/>
            <a:ext cx="633593" cy="483030"/>
          </a:xfrm>
          <a:prstGeom prst="chevron">
            <a:avLst/>
          </a:prstGeom>
          <a:solidFill>
            <a:srgbClr val="4FD1FF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C74B5A-6ECD-C248-95EA-908C7FAF9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6485064" y="5034216"/>
            <a:ext cx="854463" cy="62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ounded Rectangle 3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D244F5-CA6D-F642-82C0-0EB5C3283914}"/>
              </a:ext>
            </a:extLst>
          </p:cNvPr>
          <p:cNvSpPr/>
          <p:nvPr/>
        </p:nvSpPr>
        <p:spPr>
          <a:xfrm>
            <a:off x="927881" y="5034216"/>
            <a:ext cx="5472919" cy="628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Complete the confidence checker of where you think you are at for this lesson </a:t>
            </a:r>
            <a:r>
              <a:rPr lang="en-US" sz="1200" dirty="0">
                <a:solidFill>
                  <a:schemeClr val="tx1"/>
                </a:solidFill>
              </a:rPr>
              <a:t>(Discussion or complete sheet)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18" descr="C:\Users\Optic Group111\Desktop\Task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F579CE-68B2-A14A-929C-8C2CDBC5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20515" y="5010906"/>
            <a:ext cx="623102" cy="62310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234F0E-0BE4-7043-BD14-49EAC490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977857" y="4320811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65EEC5-24FF-834B-A760-A5B84645884B}"/>
              </a:ext>
            </a:extLst>
          </p:cNvPr>
          <p:cNvSpPr/>
          <p:nvPr/>
        </p:nvSpPr>
        <p:spPr>
          <a:xfrm>
            <a:off x="7356157" y="5202598"/>
            <a:ext cx="1307119" cy="3649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3 Minutes</a:t>
            </a:r>
          </a:p>
        </p:txBody>
      </p:sp>
      <p:pic>
        <p:nvPicPr>
          <p:cNvPr id="30" name="Picture 6" descr="C:\Users\Optic Group111\Desktop\CORE THEME 1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36BAF0-E2E7-6346-B497-354920A2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199516" y="279991"/>
            <a:ext cx="633593" cy="63359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5A3087-AB15-5D49-9D10-8ECEE3A0938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16200000">
            <a:off x="3109774" y="2860240"/>
            <a:ext cx="354018" cy="39543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046C87-0226-E944-BAE5-931D465F716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6990693" y="2891811"/>
            <a:ext cx="361331" cy="3317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6988DF-58FE-4A48-91A0-4C8F81E7F7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5725912" y="2898837"/>
            <a:ext cx="320574" cy="33174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46F095-6511-C044-BEB4-4E9C86497EA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4437790" y="2899686"/>
            <a:ext cx="327785" cy="3261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899F60-9655-3F4D-A0F2-3AA99A40CEE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300300" y="2992380"/>
            <a:ext cx="360212" cy="225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31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3"/>
          <p:cNvSpPr>
            <a:spLocks noChangeArrowheads="1"/>
          </p:cNvSpPr>
          <p:nvPr/>
        </p:nvSpPr>
        <p:spPr bwMode="auto">
          <a:xfrm>
            <a:off x="3383327" y="333375"/>
            <a:ext cx="2736851" cy="1008063"/>
          </a:xfrm>
          <a:prstGeom prst="roundRect">
            <a:avLst>
              <a:gd name="adj" fmla="val 16667"/>
            </a:avLst>
          </a:prstGeom>
          <a:solidFill>
            <a:srgbClr val="94FF3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I know if I need further </a:t>
            </a:r>
          </a:p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support or help I could </a:t>
            </a:r>
          </a:p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speak to…. or contact…</a:t>
            </a:r>
          </a:p>
        </p:txBody>
      </p:sp>
      <p:sp>
        <p:nvSpPr>
          <p:cNvPr id="49154" name="AutoShape 4"/>
          <p:cNvSpPr>
            <a:spLocks noChangeArrowheads="1"/>
          </p:cNvSpPr>
          <p:nvPr/>
        </p:nvSpPr>
        <p:spPr bwMode="auto">
          <a:xfrm>
            <a:off x="3150655" y="1557338"/>
            <a:ext cx="2376488" cy="720725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0070C0"/>
                </a:solidFill>
                <a:cs typeface="Arial" charset="0"/>
              </a:rPr>
              <a:t>I supported others by…</a:t>
            </a:r>
          </a:p>
        </p:txBody>
      </p:sp>
      <p:sp>
        <p:nvSpPr>
          <p:cNvPr id="49155" name="AutoShape 5"/>
          <p:cNvSpPr>
            <a:spLocks noChangeArrowheads="1"/>
          </p:cNvSpPr>
          <p:nvPr/>
        </p:nvSpPr>
        <p:spPr bwMode="auto">
          <a:xfrm>
            <a:off x="6207974" y="260350"/>
            <a:ext cx="2665095" cy="1152525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could/would say </a:t>
            </a:r>
          </a:p>
          <a:p>
            <a:pPr algn="ctr"/>
            <a:r>
              <a:rPr lang="en-GB" dirty="0">
                <a:cs typeface="Arial" charset="0"/>
              </a:rPr>
              <a:t>and do ... but now I feel I </a:t>
            </a:r>
          </a:p>
          <a:p>
            <a:pPr algn="ctr"/>
            <a:r>
              <a:rPr lang="en-GB" dirty="0">
                <a:cs typeface="Arial" charset="0"/>
              </a:rPr>
              <a:t>am able to say</a:t>
            </a:r>
          </a:p>
        </p:txBody>
      </p:sp>
      <p:sp>
        <p:nvSpPr>
          <p:cNvPr id="49156" name="AutoShape 6"/>
          <p:cNvSpPr>
            <a:spLocks noChangeArrowheads="1"/>
          </p:cNvSpPr>
          <p:nvPr/>
        </p:nvSpPr>
        <p:spPr bwMode="auto">
          <a:xfrm>
            <a:off x="5527143" y="2492375"/>
            <a:ext cx="3276600" cy="1152525"/>
          </a:xfrm>
          <a:prstGeom prst="roundRect">
            <a:avLst>
              <a:gd name="adj" fmla="val 16667"/>
            </a:avLst>
          </a:prstGeom>
          <a:solidFill>
            <a:srgbClr val="94FF3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The most important thing I </a:t>
            </a:r>
          </a:p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have learnt today is…</a:t>
            </a:r>
          </a:p>
        </p:txBody>
      </p:sp>
      <p:sp>
        <p:nvSpPr>
          <p:cNvPr id="49157" name="AutoShape 7"/>
          <p:cNvSpPr>
            <a:spLocks noChangeArrowheads="1"/>
          </p:cNvSpPr>
          <p:nvPr/>
        </p:nvSpPr>
        <p:spPr bwMode="auto">
          <a:xfrm>
            <a:off x="4606049" y="4022657"/>
            <a:ext cx="2305051" cy="1046808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thought that ...</a:t>
            </a:r>
          </a:p>
          <a:p>
            <a:pPr algn="ctr"/>
            <a:r>
              <a:rPr lang="en-GB" dirty="0">
                <a:cs typeface="Arial" charset="0"/>
              </a:rPr>
              <a:t> but now I realise..</a:t>
            </a:r>
          </a:p>
        </p:txBody>
      </p:sp>
      <p:sp>
        <p:nvSpPr>
          <p:cNvPr id="49158" name="AutoShape 8"/>
          <p:cNvSpPr>
            <a:spLocks noChangeArrowheads="1"/>
          </p:cNvSpPr>
          <p:nvPr/>
        </p:nvSpPr>
        <p:spPr bwMode="auto">
          <a:xfrm>
            <a:off x="229512" y="4521429"/>
            <a:ext cx="2376488" cy="454979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Today I have tried to…</a:t>
            </a:r>
          </a:p>
        </p:txBody>
      </p:sp>
      <p:sp>
        <p:nvSpPr>
          <p:cNvPr id="49159" name="AutoShape 9"/>
          <p:cNvSpPr>
            <a:spLocks noChangeArrowheads="1"/>
          </p:cNvSpPr>
          <p:nvPr/>
        </p:nvSpPr>
        <p:spPr bwMode="auto">
          <a:xfrm>
            <a:off x="5798428" y="1557338"/>
            <a:ext cx="3113265" cy="719137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One thing I didn’t </a:t>
            </a:r>
          </a:p>
          <a:p>
            <a:pPr algn="ctr" eaLnBrk="1" hangingPunct="1"/>
            <a:r>
              <a:rPr lang="en-GB" dirty="0">
                <a:cs typeface="Arial" charset="0"/>
              </a:rPr>
              <a:t>realise was… now I know that…</a:t>
            </a:r>
          </a:p>
        </p:txBody>
      </p:sp>
      <p:sp>
        <p:nvSpPr>
          <p:cNvPr id="49160" name="AutoShape 10"/>
          <p:cNvSpPr>
            <a:spLocks noChangeArrowheads="1"/>
          </p:cNvSpPr>
          <p:nvPr/>
        </p:nvSpPr>
        <p:spPr bwMode="auto">
          <a:xfrm>
            <a:off x="2683931" y="3309851"/>
            <a:ext cx="2735262" cy="574675"/>
          </a:xfrm>
          <a:prstGeom prst="roundRect">
            <a:avLst>
              <a:gd name="adj" fmla="val 16667"/>
            </a:avLst>
          </a:prstGeom>
          <a:solidFill>
            <a:srgbClr val="FD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I used to feel ... </a:t>
            </a:r>
          </a:p>
          <a:p>
            <a:pPr algn="ctr"/>
            <a:r>
              <a:rPr lang="en-GB" dirty="0">
                <a:cs typeface="Arial" charset="0"/>
              </a:rPr>
              <a:t>but I now feel ..</a:t>
            </a:r>
          </a:p>
        </p:txBody>
      </p:sp>
      <p:sp>
        <p:nvSpPr>
          <p:cNvPr id="49161" name="AutoShape 11"/>
          <p:cNvSpPr>
            <a:spLocks noChangeArrowheads="1"/>
          </p:cNvSpPr>
          <p:nvPr/>
        </p:nvSpPr>
        <p:spPr bwMode="auto">
          <a:xfrm>
            <a:off x="3493378" y="5158661"/>
            <a:ext cx="2735262" cy="647700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Before I would have done…</a:t>
            </a:r>
          </a:p>
          <a:p>
            <a:pPr algn="ctr" eaLnBrk="1" hangingPunct="1"/>
            <a:r>
              <a:rPr lang="en-GB" dirty="0">
                <a:cs typeface="Arial" charset="0"/>
              </a:rPr>
              <a:t>Now I will …</a:t>
            </a:r>
          </a:p>
        </p:txBody>
      </p:sp>
      <p:sp>
        <p:nvSpPr>
          <p:cNvPr id="49162" name="AutoShape 12"/>
          <p:cNvSpPr>
            <a:spLocks noChangeArrowheads="1"/>
          </p:cNvSpPr>
          <p:nvPr/>
        </p:nvSpPr>
        <p:spPr bwMode="auto">
          <a:xfrm>
            <a:off x="2406118" y="2420938"/>
            <a:ext cx="2976562" cy="720725"/>
          </a:xfrm>
          <a:prstGeom prst="roundRect">
            <a:avLst>
              <a:gd name="adj" fmla="val 16667"/>
            </a:avLst>
          </a:prstGeom>
          <a:solidFill>
            <a:srgbClr val="FCB0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I always knew ... but now</a:t>
            </a:r>
          </a:p>
          <a:p>
            <a:pPr algn="ctr"/>
            <a:r>
              <a:rPr lang="en-GB" dirty="0">
                <a:cs typeface="Arial" charset="0"/>
              </a:rPr>
              <a:t> I can see how it connects to… </a:t>
            </a:r>
          </a:p>
        </p:txBody>
      </p:sp>
      <p:sp>
        <p:nvSpPr>
          <p:cNvPr id="49163" name="AutoShape 13"/>
          <p:cNvSpPr>
            <a:spLocks noChangeArrowheads="1"/>
          </p:cNvSpPr>
          <p:nvPr/>
        </p:nvSpPr>
        <p:spPr bwMode="auto">
          <a:xfrm>
            <a:off x="7040574" y="3793801"/>
            <a:ext cx="1869007" cy="1293423"/>
          </a:xfrm>
          <a:prstGeom prst="roundRect">
            <a:avLst>
              <a:gd name="adj" fmla="val 16667"/>
            </a:avLst>
          </a:prstGeom>
          <a:solidFill>
            <a:srgbClr val="FCB0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One assumption of </a:t>
            </a:r>
          </a:p>
          <a:p>
            <a:pPr algn="ctr" eaLnBrk="1" hangingPunct="1"/>
            <a:r>
              <a:rPr lang="en-GB" dirty="0">
                <a:cs typeface="Arial" charset="0"/>
              </a:rPr>
              <a:t>mine that was </a:t>
            </a:r>
          </a:p>
          <a:p>
            <a:pPr algn="ctr" eaLnBrk="1" hangingPunct="1"/>
            <a:r>
              <a:rPr lang="en-GB" dirty="0">
                <a:cs typeface="Arial" charset="0"/>
              </a:rPr>
              <a:t>challenged was…</a:t>
            </a:r>
          </a:p>
        </p:txBody>
      </p:sp>
      <p:sp>
        <p:nvSpPr>
          <p:cNvPr id="49164" name="AutoShape 14"/>
          <p:cNvSpPr>
            <a:spLocks noChangeArrowheads="1"/>
          </p:cNvSpPr>
          <p:nvPr/>
        </p:nvSpPr>
        <p:spPr bwMode="auto">
          <a:xfrm>
            <a:off x="229513" y="1412875"/>
            <a:ext cx="2735262" cy="719138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only knew ... </a:t>
            </a:r>
          </a:p>
          <a:p>
            <a:pPr algn="ctr"/>
            <a:r>
              <a:rPr lang="en-GB" dirty="0">
                <a:cs typeface="Arial" charset="0"/>
              </a:rPr>
              <a:t>now I also know ... </a:t>
            </a:r>
          </a:p>
        </p:txBody>
      </p:sp>
      <p:sp>
        <p:nvSpPr>
          <p:cNvPr id="49165" name="AutoShape 15"/>
          <p:cNvSpPr>
            <a:spLocks noChangeArrowheads="1"/>
          </p:cNvSpPr>
          <p:nvPr/>
        </p:nvSpPr>
        <p:spPr bwMode="auto">
          <a:xfrm>
            <a:off x="234418" y="4052714"/>
            <a:ext cx="2305050" cy="357899"/>
          </a:xfrm>
          <a:prstGeom prst="roundRect">
            <a:avLst>
              <a:gd name="adj" fmla="val 16667"/>
            </a:avLst>
          </a:prstGeom>
          <a:solidFill>
            <a:srgbClr val="94FF3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I would like to learn…</a:t>
            </a:r>
          </a:p>
        </p:txBody>
      </p:sp>
      <p:sp>
        <p:nvSpPr>
          <p:cNvPr id="49166" name="AutoShape 16"/>
          <p:cNvSpPr>
            <a:spLocks noChangeArrowheads="1"/>
          </p:cNvSpPr>
          <p:nvPr/>
        </p:nvSpPr>
        <p:spPr bwMode="auto">
          <a:xfrm>
            <a:off x="388072" y="5087224"/>
            <a:ext cx="2817967" cy="647700"/>
          </a:xfrm>
          <a:prstGeom prst="roundRect">
            <a:avLst>
              <a:gd name="adj" fmla="val 16667"/>
            </a:avLst>
          </a:prstGeom>
          <a:solidFill>
            <a:srgbClr val="FCB0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>
                <a:cs typeface="Arial" charset="0"/>
              </a:rPr>
              <a:t>Next lesson I would like to..</a:t>
            </a:r>
          </a:p>
        </p:txBody>
      </p:sp>
      <p:sp>
        <p:nvSpPr>
          <p:cNvPr id="49167" name="AutoShape 17"/>
          <p:cNvSpPr>
            <a:spLocks noChangeArrowheads="1"/>
          </p:cNvSpPr>
          <p:nvPr/>
        </p:nvSpPr>
        <p:spPr bwMode="auto">
          <a:xfrm>
            <a:off x="174093" y="5950824"/>
            <a:ext cx="2887485" cy="649287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would have </a:t>
            </a:r>
          </a:p>
          <a:p>
            <a:pPr algn="ctr"/>
            <a:r>
              <a:rPr lang="en-GB" dirty="0">
                <a:cs typeface="Arial" charset="0"/>
              </a:rPr>
              <a:t>said ... but now I will say… </a:t>
            </a:r>
          </a:p>
        </p:txBody>
      </p:sp>
      <p:sp>
        <p:nvSpPr>
          <p:cNvPr id="49168" name="AutoShape 18"/>
          <p:cNvSpPr>
            <a:spLocks noChangeArrowheads="1"/>
          </p:cNvSpPr>
          <p:nvPr/>
        </p:nvSpPr>
        <p:spPr bwMode="auto">
          <a:xfrm>
            <a:off x="2691234" y="4077574"/>
            <a:ext cx="1800225" cy="914400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 question I </a:t>
            </a:r>
          </a:p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would like to</a:t>
            </a:r>
          </a:p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ask is…</a:t>
            </a:r>
          </a:p>
        </p:txBody>
      </p:sp>
      <p:sp>
        <p:nvSpPr>
          <p:cNvPr id="49169" name="AutoShape 19"/>
          <p:cNvSpPr>
            <a:spLocks noChangeArrowheads="1"/>
          </p:cNvSpPr>
          <p:nvPr/>
        </p:nvSpPr>
        <p:spPr bwMode="auto">
          <a:xfrm>
            <a:off x="3277478" y="6022261"/>
            <a:ext cx="2520950" cy="576263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 problem I overcame</a:t>
            </a:r>
          </a:p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today was…</a:t>
            </a:r>
          </a:p>
        </p:txBody>
      </p:sp>
      <p:sp>
        <p:nvSpPr>
          <p:cNvPr id="49170" name="AutoShape 20"/>
          <p:cNvSpPr>
            <a:spLocks noChangeArrowheads="1"/>
          </p:cNvSpPr>
          <p:nvPr/>
        </p:nvSpPr>
        <p:spPr bwMode="auto">
          <a:xfrm>
            <a:off x="405712" y="3213100"/>
            <a:ext cx="2133756" cy="720725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I’m really proud of the </a:t>
            </a:r>
          </a:p>
          <a:p>
            <a:pPr algn="ctr" eaLnBrk="1" hangingPunct="1"/>
            <a:r>
              <a:rPr lang="en-GB" dirty="0">
                <a:cs typeface="Arial" charset="0"/>
              </a:rPr>
              <a:t>way I have…</a:t>
            </a:r>
          </a:p>
        </p:txBody>
      </p:sp>
      <p:sp>
        <p:nvSpPr>
          <p:cNvPr id="49171" name="AutoShape 21"/>
          <p:cNvSpPr>
            <a:spLocks noChangeArrowheads="1"/>
          </p:cNvSpPr>
          <p:nvPr/>
        </p:nvSpPr>
        <p:spPr bwMode="auto">
          <a:xfrm>
            <a:off x="174094" y="2349500"/>
            <a:ext cx="2087562" cy="719138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The key words for</a:t>
            </a:r>
          </a:p>
          <a:p>
            <a:pPr algn="ctr" eaLnBrk="1" hangingPunct="1"/>
            <a:r>
              <a:rPr lang="en-GB" dirty="0">
                <a:cs typeface="Arial" charset="0"/>
              </a:rPr>
              <a:t>this lesson are…</a:t>
            </a:r>
          </a:p>
        </p:txBody>
      </p:sp>
      <p:pic>
        <p:nvPicPr>
          <p:cNvPr id="23" name="Picture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FBDB76-236A-4746-996B-A802A00D8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29512" y="208028"/>
            <a:ext cx="2987653" cy="9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E5A342-0205-C14D-9E59-53DF047C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211004" y="4776427"/>
            <a:ext cx="1592739" cy="19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F3AAC7-2CC6-784E-A9D3-72C86E93E7FC}"/>
              </a:ext>
            </a:extLst>
          </p:cNvPr>
          <p:cNvSpPr/>
          <p:nvPr/>
        </p:nvSpPr>
        <p:spPr>
          <a:xfrm>
            <a:off x="6557444" y="5814112"/>
            <a:ext cx="1307119" cy="64928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2 Minutes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14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ptic Group111\Desktop\Further Research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611831" y="25995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ptic Group111\Desktop\Homewor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089834" y="25995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ptic Group111\Desktop\Writing Ac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080968" y="465395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ptic Group111\Desktop\Design Act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602965" y="465395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Optic Group111\Desktop\Revision Act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124962" y="465395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Optic Group111\Desktop\Self Assessment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68956" y="465395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Optic Group111\Desktop\Thoughts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133828" y="25995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Optic Group111\Desktop\Feelings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646959" y="465395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Optic Group111\Desktop\Warning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558972" y="465395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Optic Group111\Desktop\Play Video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622550" y="54868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Optic Group111\Desktop\Teamwork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645336" y="54868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Optic Group111\Desktop\Challenge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567838" y="25995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Optic Group111\Desktop\Law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156728" y="54868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Optic Group111\Desktop\Extension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655825" y="25995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Optic Group111\Desktop\Task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77982" y="259958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Optic Group111\Desktop\Action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133944" y="54868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Optic Group111\Desktop\New Vocab.pn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668120" y="54868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16738" y="2022077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NEW </a:t>
            </a:r>
          </a:p>
          <a:p>
            <a:pPr algn="ctr"/>
            <a:r>
              <a:rPr lang="en-GB" sz="1400" dirty="0"/>
              <a:t>VOCABULARY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54116" y="2028447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THE LAW </a:t>
            </a:r>
          </a:p>
          <a:p>
            <a:pPr algn="ctr"/>
            <a:r>
              <a:rPr lang="en-GB" sz="1400" dirty="0"/>
              <a:t>EXPLAINED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22805" y="2028447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TEAMWORK</a:t>
            </a:r>
            <a:r>
              <a:rPr lang="en-GB" sz="1400" dirty="0"/>
              <a:t> </a:t>
            </a:r>
            <a:r>
              <a:rPr lang="en-GB" sz="1400" i="1" dirty="0"/>
              <a:t>TASK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1494" y="2028447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PROJECT </a:t>
            </a:r>
          </a:p>
          <a:p>
            <a:pPr algn="ctr"/>
            <a:r>
              <a:rPr lang="en-GB" sz="1400" dirty="0"/>
              <a:t>WORK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0183" y="2028447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</a:t>
            </a:r>
          </a:p>
          <a:p>
            <a:pPr algn="ctr"/>
            <a:r>
              <a:rPr lang="en-GB" sz="1400" dirty="0"/>
              <a:t>VIDEO</a:t>
            </a:r>
          </a:p>
        </p:txBody>
      </p:sp>
      <p:pic>
        <p:nvPicPr>
          <p:cNvPr id="50" name="Picture 11" descr="C:\Users\Optic Group111\Desktop\Discussion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A64A65-BCC1-1D49-B2A9-9213C8F46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335DC7-262F-BE4A-B7CB-315A5236C294}"/>
              </a:ext>
            </a:extLst>
          </p:cNvPr>
          <p:cNvSpPr txBox="1"/>
          <p:nvPr/>
        </p:nvSpPr>
        <p:spPr>
          <a:xfrm>
            <a:off x="1685427" y="201510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DISCUSSION</a:t>
            </a:r>
            <a:r>
              <a:rPr lang="en-GB" sz="1400" dirty="0"/>
              <a:t> </a:t>
            </a:r>
            <a:r>
              <a:rPr lang="en-GB" sz="1400" i="1" dirty="0"/>
              <a:t>TASK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F5A5F5-9519-AC48-9935-3C4E1F1FC9D3}"/>
              </a:ext>
            </a:extLst>
          </p:cNvPr>
          <p:cNvSpPr txBox="1"/>
          <p:nvPr/>
        </p:nvSpPr>
        <p:spPr>
          <a:xfrm>
            <a:off x="1683897" y="4061089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EXTENSION</a:t>
            </a:r>
            <a:r>
              <a:rPr lang="en-GB" sz="1400" dirty="0"/>
              <a:t> </a:t>
            </a:r>
          </a:p>
          <a:p>
            <a:pPr algn="ctr"/>
            <a:r>
              <a:rPr lang="en-GB" sz="1400" i="1" dirty="0"/>
              <a:t>TASK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1E2E76-B1C4-6B4C-A18E-6C0CE6C76384}"/>
              </a:ext>
            </a:extLst>
          </p:cNvPr>
          <p:cNvSpPr txBox="1"/>
          <p:nvPr/>
        </p:nvSpPr>
        <p:spPr>
          <a:xfrm>
            <a:off x="3152586" y="4061089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THOUGHTS</a:t>
            </a:r>
          </a:p>
          <a:p>
            <a:pPr algn="ctr"/>
            <a:endParaRPr lang="en-GB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EA673D-708B-4F45-814C-78B914B8AA84}"/>
              </a:ext>
            </a:extLst>
          </p:cNvPr>
          <p:cNvSpPr txBox="1"/>
          <p:nvPr/>
        </p:nvSpPr>
        <p:spPr>
          <a:xfrm>
            <a:off x="4621275" y="4061089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FURTHER RESEARCH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351391-7A15-3B4C-B6F0-3493C5424F37}"/>
              </a:ext>
            </a:extLst>
          </p:cNvPr>
          <p:cNvSpPr txBox="1"/>
          <p:nvPr/>
        </p:nvSpPr>
        <p:spPr>
          <a:xfrm>
            <a:off x="6089964" y="4061089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HOMEWORK</a:t>
            </a:r>
          </a:p>
          <a:p>
            <a:pPr algn="ctr"/>
            <a:endParaRPr lang="en-GB" sz="1400" dirty="0"/>
          </a:p>
        </p:txBody>
      </p:sp>
      <p:sp>
        <p:nvSpPr>
          <p:cNvPr id="56" name="TextBox 5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B446FF-3D8D-0941-8D2A-866A81E0D54B}"/>
              </a:ext>
            </a:extLst>
          </p:cNvPr>
          <p:cNvSpPr txBox="1"/>
          <p:nvPr/>
        </p:nvSpPr>
        <p:spPr>
          <a:xfrm>
            <a:off x="7558653" y="4061089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PROBLEM SOLVING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1257B4-C716-9246-B93B-97A05D8A56D6}"/>
              </a:ext>
            </a:extLst>
          </p:cNvPr>
          <p:cNvSpPr txBox="1"/>
          <p:nvPr/>
        </p:nvSpPr>
        <p:spPr>
          <a:xfrm>
            <a:off x="215208" y="4061089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TASKS</a:t>
            </a:r>
          </a:p>
          <a:p>
            <a:pPr algn="ctr"/>
            <a:endParaRPr lang="en-GB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5CC9A1-C5EE-7842-BB86-BBB18DC80C06}"/>
              </a:ext>
            </a:extLst>
          </p:cNvPr>
          <p:cNvSpPr txBox="1"/>
          <p:nvPr/>
        </p:nvSpPr>
        <p:spPr>
          <a:xfrm>
            <a:off x="1720209" y="616596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FEELINGS</a:t>
            </a:r>
          </a:p>
          <a:p>
            <a:pPr algn="ctr"/>
            <a:endParaRPr lang="en-GB" sz="1400" dirty="0"/>
          </a:p>
        </p:txBody>
      </p:sp>
      <p:sp>
        <p:nvSpPr>
          <p:cNvPr id="59" name="TextBox 5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1F759C-A339-1C4D-83F6-F1ABDA8A1D79}"/>
              </a:ext>
            </a:extLst>
          </p:cNvPr>
          <p:cNvSpPr txBox="1"/>
          <p:nvPr/>
        </p:nvSpPr>
        <p:spPr>
          <a:xfrm>
            <a:off x="3188898" y="616596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REVISION</a:t>
            </a:r>
            <a:r>
              <a:rPr lang="en-GB" sz="1400" dirty="0"/>
              <a:t> </a:t>
            </a:r>
          </a:p>
          <a:p>
            <a:pPr algn="ctr"/>
            <a:r>
              <a:rPr lang="en-GB" sz="1400" dirty="0"/>
              <a:t>TASK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B7E956-585C-1D46-BEDD-F427F41D6EA8}"/>
              </a:ext>
            </a:extLst>
          </p:cNvPr>
          <p:cNvSpPr txBox="1"/>
          <p:nvPr/>
        </p:nvSpPr>
        <p:spPr>
          <a:xfrm>
            <a:off x="4657587" y="616596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DESIGN </a:t>
            </a:r>
          </a:p>
          <a:p>
            <a:pPr algn="ctr"/>
            <a:r>
              <a:rPr lang="en-GB" sz="1400" i="1" dirty="0"/>
              <a:t>TASK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1C8269-B091-634A-8700-D0F3F67503F6}"/>
              </a:ext>
            </a:extLst>
          </p:cNvPr>
          <p:cNvSpPr txBox="1"/>
          <p:nvPr/>
        </p:nvSpPr>
        <p:spPr>
          <a:xfrm>
            <a:off x="6126276" y="616596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COPY INFORMATION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DE84F6-B2BE-454E-BA38-4AFE4314B5B0}"/>
              </a:ext>
            </a:extLst>
          </p:cNvPr>
          <p:cNvSpPr txBox="1"/>
          <p:nvPr/>
        </p:nvSpPr>
        <p:spPr>
          <a:xfrm>
            <a:off x="7594965" y="616596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SENSITIVE ISSUE</a:t>
            </a:r>
          </a:p>
          <a:p>
            <a:pPr algn="ctr"/>
            <a:r>
              <a:rPr lang="en-GB" sz="1400" dirty="0"/>
              <a:t>WARNING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C07E65-2BE8-654A-8F3E-AC4D02B576C5}"/>
              </a:ext>
            </a:extLst>
          </p:cNvPr>
          <p:cNvSpPr txBox="1"/>
          <p:nvPr/>
        </p:nvSpPr>
        <p:spPr>
          <a:xfrm>
            <a:off x="251520" y="6165965"/>
            <a:ext cx="1404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ASSESSMENT OPPORTUNITY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AB0BA1-6E60-A54B-B135-2C6B5BDBD65E}"/>
              </a:ext>
            </a:extLst>
          </p:cNvPr>
          <p:cNvSpPr/>
          <p:nvPr/>
        </p:nvSpPr>
        <p:spPr>
          <a:xfrm>
            <a:off x="1691347" y="184750"/>
            <a:ext cx="7316491" cy="29391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REFERENCE SLIDE </a:t>
            </a:r>
            <a:endParaRPr lang="en-GB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F0757"/>
              </a:solidFill>
            </a:endParaRPr>
          </a:p>
        </p:txBody>
      </p:sp>
      <p:pic>
        <p:nvPicPr>
          <p:cNvPr id="65" name="Picture 1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DF13EA-E2EE-904A-9D52-BA373427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-12104" y="-14293"/>
            <a:ext cx="1621060" cy="49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8ADDF6-BB22-164B-A2E9-A300E5E8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694799" y="4741407"/>
            <a:ext cx="1186077" cy="3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39CE96-D3DC-2D49-A9A3-A19CD97B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203928" y="3569882"/>
            <a:ext cx="1211812" cy="36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2B0A2D-ABE1-5342-A93A-9BDB82140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70804" y="1530376"/>
            <a:ext cx="1240491" cy="37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1B654D-FF8E-2D4E-834F-576BEA8E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241876" y="1559088"/>
            <a:ext cx="1224136" cy="36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52AF98-852F-7043-B496-BDEEDEB5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40620" y="5589240"/>
            <a:ext cx="1307044" cy="3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66D1AC-89C3-3E49-905C-3FEF38660C46}"/>
              </a:ext>
            </a:extLst>
          </p:cNvPr>
          <p:cNvSpPr txBox="1"/>
          <p:nvPr/>
        </p:nvSpPr>
        <p:spPr>
          <a:xfrm>
            <a:off x="185012" y="171862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New Vocab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76A54F-EFB4-6043-8F8D-1366C852919B}"/>
              </a:ext>
            </a:extLst>
          </p:cNvPr>
          <p:cNvSpPr txBox="1"/>
          <p:nvPr/>
        </p:nvSpPr>
        <p:spPr>
          <a:xfrm>
            <a:off x="1657444" y="1690040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Discussion task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53AAB2-5369-7846-A16D-C0946BECE948}"/>
              </a:ext>
            </a:extLst>
          </p:cNvPr>
          <p:cNvSpPr txBox="1"/>
          <p:nvPr/>
        </p:nvSpPr>
        <p:spPr>
          <a:xfrm rot="16200000">
            <a:off x="4018341" y="1079591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Teamwork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D8849D-33EC-2D46-A598-47834956F981}"/>
              </a:ext>
            </a:extLst>
          </p:cNvPr>
          <p:cNvSpPr txBox="1"/>
          <p:nvPr/>
        </p:nvSpPr>
        <p:spPr>
          <a:xfrm>
            <a:off x="7626074" y="1676945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110261-3997-BD46-9C83-88ACBB64DC2D}"/>
              </a:ext>
            </a:extLst>
          </p:cNvPr>
          <p:cNvSpPr txBox="1"/>
          <p:nvPr/>
        </p:nvSpPr>
        <p:spPr>
          <a:xfrm>
            <a:off x="-180528" y="3709241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Tasks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1DB71F-08E6-4B4B-BE15-3E7048F4969E}"/>
              </a:ext>
            </a:extLst>
          </p:cNvPr>
          <p:cNvSpPr txBox="1"/>
          <p:nvPr/>
        </p:nvSpPr>
        <p:spPr>
          <a:xfrm>
            <a:off x="1326258" y="3518534"/>
            <a:ext cx="151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Extension </a:t>
            </a:r>
          </a:p>
          <a:p>
            <a:pPr algn="ctr"/>
            <a:r>
              <a:rPr lang="en-GB" sz="1400" dirty="0"/>
              <a:t>task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570324-04A7-1545-83C7-34455E0BCAF4}"/>
              </a:ext>
            </a:extLst>
          </p:cNvPr>
          <p:cNvSpPr txBox="1"/>
          <p:nvPr/>
        </p:nvSpPr>
        <p:spPr>
          <a:xfrm>
            <a:off x="8075484" y="3692495"/>
            <a:ext cx="1068516" cy="40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80"/>
              </a:lnSpc>
            </a:pPr>
            <a:r>
              <a:rPr lang="en-GB" sz="1400" dirty="0"/>
              <a:t>Problem </a:t>
            </a:r>
          </a:p>
          <a:p>
            <a:pPr algn="ctr">
              <a:lnSpc>
                <a:spcPts val="1180"/>
              </a:lnSpc>
            </a:pPr>
            <a:r>
              <a:rPr lang="en-GB" sz="1400" dirty="0"/>
              <a:t>solving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49A6EB-A62E-4E4A-8CEB-2628369F354F}"/>
              </a:ext>
            </a:extLst>
          </p:cNvPr>
          <p:cNvSpPr txBox="1"/>
          <p:nvPr/>
        </p:nvSpPr>
        <p:spPr>
          <a:xfrm rot="18810684">
            <a:off x="2939880" y="2718975"/>
            <a:ext cx="939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Thoughts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FAC4E9-C142-C64A-9C5E-48BE61390343}"/>
              </a:ext>
            </a:extLst>
          </p:cNvPr>
          <p:cNvSpPr txBox="1"/>
          <p:nvPr/>
        </p:nvSpPr>
        <p:spPr>
          <a:xfrm rot="2003082">
            <a:off x="4762712" y="3199239"/>
            <a:ext cx="939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Research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B8BE87-7631-3446-9DF6-010C8886E9A3}"/>
              </a:ext>
            </a:extLst>
          </p:cNvPr>
          <p:cNvSpPr txBox="1"/>
          <p:nvPr/>
        </p:nvSpPr>
        <p:spPr>
          <a:xfrm>
            <a:off x="1585667" y="5467352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Feelings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67C560-7DF6-8240-B171-7FE0104F3625}"/>
              </a:ext>
            </a:extLst>
          </p:cNvPr>
          <p:cNvSpPr txBox="1"/>
          <p:nvPr/>
        </p:nvSpPr>
        <p:spPr>
          <a:xfrm>
            <a:off x="3152586" y="5786664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Revision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AB681C-872C-034C-A7C0-54968743A1CC}"/>
              </a:ext>
            </a:extLst>
          </p:cNvPr>
          <p:cNvSpPr txBox="1"/>
          <p:nvPr/>
        </p:nvSpPr>
        <p:spPr>
          <a:xfrm>
            <a:off x="4698136" y="5809858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Design Task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04BB8C-CA29-4A41-952B-968807CD8755}"/>
              </a:ext>
            </a:extLst>
          </p:cNvPr>
          <p:cNvSpPr txBox="1"/>
          <p:nvPr/>
        </p:nvSpPr>
        <p:spPr>
          <a:xfrm>
            <a:off x="6247169" y="5525054"/>
            <a:ext cx="151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Copy </a:t>
            </a:r>
          </a:p>
          <a:p>
            <a:pPr algn="ctr"/>
            <a:r>
              <a:rPr lang="en-GB" sz="1400" dirty="0"/>
              <a:t>information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405937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FFDA2A-B8FF-B346-82F4-E70F1F0CF1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6983" y="106327"/>
            <a:ext cx="8936182" cy="66468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62885" y="202765"/>
            <a:ext cx="3371660" cy="71525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6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PSHE</a:t>
            </a:r>
            <a:endParaRPr lang="en-GB" sz="6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F0757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64047" y="2615462"/>
            <a:ext cx="2969336" cy="2187861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b="1" dirty="0">
              <a:solidFill>
                <a:schemeClr val="dk1"/>
              </a:solidFill>
              <a:ea typeface="+mn-ea"/>
              <a:cs typeface="Calibri"/>
            </a:endParaRPr>
          </a:p>
          <a:p>
            <a:pPr algn="ctr" eaLnBrk="1" hangingPunct="1">
              <a:defRPr/>
            </a:pPr>
            <a:r>
              <a:rPr lang="en-GB" b="1" i="1" dirty="0">
                <a:solidFill>
                  <a:srgbClr val="0070C0"/>
                </a:solidFill>
                <a:ea typeface="+mn-ea"/>
                <a:cs typeface="Calibri"/>
              </a:rPr>
              <a:t>PSHE CLASSROOM RULES </a:t>
            </a:r>
          </a:p>
          <a:p>
            <a:pPr algn="ctr" eaLnBrk="1" hangingPunct="1">
              <a:defRPr/>
            </a:pPr>
            <a:r>
              <a:rPr lang="en-GB" b="1" dirty="0">
                <a:solidFill>
                  <a:schemeClr val="dk1"/>
                </a:solidFill>
                <a:ea typeface="+mn-ea"/>
                <a:cs typeface="Calibri"/>
              </a:rPr>
              <a:t>DEALING WITH SENSITIVE TOPICS</a:t>
            </a:r>
            <a:endParaRPr lang="en-GB" b="1" dirty="0">
              <a:solidFill>
                <a:srgbClr val="FF0000"/>
              </a:solidFill>
              <a:cs typeface="Calibri"/>
            </a:endParaRPr>
          </a:p>
          <a:p>
            <a:pPr algn="ctr" eaLnBrk="1" hangingPunct="1">
              <a:defRPr/>
            </a:pPr>
            <a:endParaRPr lang="en-GB" b="1" dirty="0">
              <a:solidFill>
                <a:srgbClr val="FF0000"/>
              </a:solidFill>
              <a:cs typeface="Calibri"/>
            </a:endParaRPr>
          </a:p>
          <a:p>
            <a:pPr algn="ctr" eaLnBrk="1" hangingPunct="1">
              <a:defRPr/>
            </a:pPr>
            <a:r>
              <a:rPr lang="en-GB" b="1" dirty="0">
                <a:solidFill>
                  <a:srgbClr val="FF0000"/>
                </a:solidFill>
                <a:cs typeface="Calibri"/>
              </a:rPr>
              <a:t>SAFEGUARDING YOUR WELFARE &amp; HAVING YOUR INTERESTS AT HEART</a:t>
            </a:r>
          </a:p>
          <a:p>
            <a:pPr algn="ctr" eaLnBrk="1" hangingPunct="1">
              <a:defRPr/>
            </a:pPr>
            <a:endParaRPr lang="en-GB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299" y="5097661"/>
            <a:ext cx="21336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Enjoy the lesson, Challenge your perceptions and </a:t>
            </a:r>
            <a:r>
              <a:rPr lang="en-GB" sz="1600" b="1" dirty="0"/>
              <a:t>understand how to seek further advice and support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9332" y="1054825"/>
            <a:ext cx="213138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>
                <a:ea typeface="+mn-ea"/>
                <a:cs typeface="+mn-cs"/>
              </a:rPr>
              <a:t>Don’t make assumptions </a:t>
            </a:r>
            <a:r>
              <a:rPr lang="en-GB" sz="1600" dirty="0">
                <a:ea typeface="+mn-ea"/>
                <a:cs typeface="+mn-cs"/>
              </a:rPr>
              <a:t>about people’s values, attitudes, behaviours, life experiences or feelings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7120" y="5644807"/>
            <a:ext cx="21336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dirty="0">
                <a:ea typeface="+mn-ea"/>
                <a:cs typeface="+mn-cs"/>
              </a:rPr>
              <a:t>Conversations stay in the room unless it is a </a:t>
            </a:r>
            <a:r>
              <a:rPr lang="en-GB" sz="1600" b="1" dirty="0">
                <a:ea typeface="+mn-ea"/>
                <a:cs typeface="+mn-cs"/>
              </a:rPr>
              <a:t>safeguarding issue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800" b="1" dirty="0"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299" y="4013164"/>
            <a:ext cx="21336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dirty="0">
                <a:ea typeface="+mn-ea"/>
                <a:cs typeface="+mn-cs"/>
              </a:rPr>
              <a:t>It’s OK to get things wrong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600" dirty="0"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7120" y="3974192"/>
            <a:ext cx="2133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dirty="0">
                <a:ea typeface="+mn-ea"/>
                <a:cs typeface="+mn-cs"/>
              </a:rPr>
              <a:t>Have a </a:t>
            </a:r>
            <a:r>
              <a:rPr lang="en-GB" sz="1600" b="1" dirty="0">
                <a:ea typeface="+mn-ea"/>
                <a:cs typeface="+mn-cs"/>
              </a:rPr>
              <a:t>non-judgemental approach</a:t>
            </a:r>
            <a:r>
              <a:rPr lang="en-GB" sz="1600" dirty="0">
                <a:ea typeface="+mn-ea"/>
                <a:cs typeface="+mn-cs"/>
              </a:rPr>
              <a:t>. No Put downs and challenge the opinion not the person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299" y="2818860"/>
            <a:ext cx="2133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dirty="0">
                <a:ea typeface="+mn-ea"/>
                <a:cs typeface="+mn-cs"/>
              </a:rPr>
              <a:t>You don’t have to say things about yourself if you don’t want to (</a:t>
            </a:r>
            <a:r>
              <a:rPr lang="en-GB" sz="1600" b="1" dirty="0">
                <a:ea typeface="+mn-ea"/>
                <a:cs typeface="+mn-cs"/>
              </a:rPr>
              <a:t>You have the right to pass</a:t>
            </a:r>
            <a:r>
              <a:rPr lang="en-GB" sz="1600" dirty="0">
                <a:ea typeface="+mn-ea"/>
                <a:cs typeface="+mn-cs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299" y="1001076"/>
            <a:ext cx="2133600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>
                <a:ea typeface="+mn-ea"/>
                <a:cs typeface="+mn-cs"/>
              </a:rPr>
              <a:t>Show respect 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ea typeface="+mn-ea"/>
                <a:cs typeface="+mn-cs"/>
              </a:rPr>
              <a:t>By listening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ea typeface="+mn-ea"/>
                <a:cs typeface="+mn-cs"/>
              </a:rPr>
              <a:t>Not interrupting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ea typeface="+mn-ea"/>
                <a:cs typeface="+mn-cs"/>
              </a:rPr>
              <a:t>Only 1 person talking at a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7120" y="2763491"/>
            <a:ext cx="2133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dirty="0">
                <a:ea typeface="+mn-ea"/>
                <a:cs typeface="+mn-cs"/>
              </a:rPr>
              <a:t>There are </a:t>
            </a:r>
            <a:r>
              <a:rPr lang="en-GB" sz="1600" b="1" dirty="0">
                <a:ea typeface="+mn-ea"/>
                <a:cs typeface="+mn-cs"/>
              </a:rPr>
              <a:t>no stupid questions</a:t>
            </a:r>
            <a:r>
              <a:rPr lang="en-GB" sz="1600" dirty="0">
                <a:ea typeface="+mn-ea"/>
                <a:cs typeface="+mn-cs"/>
              </a:rPr>
              <a:t>. A question box for anonymous Questions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88005" y="1054825"/>
            <a:ext cx="396822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>
                <a:latin typeface="+mn-lt"/>
              </a:rPr>
              <a:t>Be open and honest but </a:t>
            </a:r>
            <a:r>
              <a:rPr lang="en-GB" sz="1600" b="1" dirty="0">
                <a:latin typeface="+mn-lt"/>
              </a:rPr>
              <a:t>no personal comments – </a:t>
            </a:r>
            <a:r>
              <a:rPr lang="en-GB" sz="1600" dirty="0">
                <a:latin typeface="+mn-lt"/>
              </a:rPr>
              <a:t>Discussions will be about ‘</a:t>
            </a:r>
            <a:r>
              <a:rPr lang="en-GB" sz="1600" b="1" dirty="0">
                <a:latin typeface="+mn-lt"/>
              </a:rPr>
              <a:t>general situations</a:t>
            </a:r>
            <a:r>
              <a:rPr lang="en-GB" sz="1600" dirty="0">
                <a:latin typeface="+mn-lt"/>
              </a:rPr>
              <a:t>’</a:t>
            </a:r>
          </a:p>
          <a:p>
            <a:pPr algn="ctr" eaLnBrk="1" hangingPunct="1"/>
            <a:endParaRPr lang="en-GB" sz="1600" b="1" dirty="0">
              <a:latin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82106" y="5843988"/>
            <a:ext cx="421244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>
                <a:latin typeface="+mn-lt"/>
              </a:rPr>
              <a:t>Don’t show the fact you are </a:t>
            </a:r>
            <a:r>
              <a:rPr lang="en-GB" altLang="ja-JP" sz="1600" dirty="0">
                <a:latin typeface="+mn-lt"/>
              </a:rPr>
              <a:t>embarrassed through silliness</a:t>
            </a:r>
          </a:p>
          <a:p>
            <a:pPr algn="ctr" eaLnBrk="1" hangingPunct="1"/>
            <a:r>
              <a:rPr lang="en-GB" altLang="ja-JP" sz="1600" b="1" dirty="0">
                <a:latin typeface="+mn-lt"/>
              </a:rPr>
              <a:t> </a:t>
            </a:r>
            <a:endParaRPr lang="en-GB" sz="1600" b="1" dirty="0">
              <a:latin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82106" y="5138726"/>
            <a:ext cx="4212444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>
                <a:latin typeface="+mn-lt"/>
              </a:rPr>
              <a:t>Use the agreed appropriate Language </a:t>
            </a:r>
            <a:r>
              <a:rPr lang="en-GB" sz="1600" b="1" dirty="0">
                <a:latin typeface="+mn-lt"/>
              </a:rPr>
              <a:t>(Avoid slang terms) </a:t>
            </a:r>
          </a:p>
        </p:txBody>
      </p:sp>
      <p:pic>
        <p:nvPicPr>
          <p:cNvPr id="16" name="Picture 1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21BAA1-728D-784D-90CF-BD8F7C30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27444" y="177217"/>
            <a:ext cx="2520000" cy="7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94AB88-89D8-0941-B905-E9DE6D6E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361859" y="202765"/>
            <a:ext cx="2520000" cy="7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7DE6CD-3009-4440-BFBB-BD3CB57A5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909384" y="175055"/>
            <a:ext cx="824205" cy="23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21ADD7-A86B-8745-A8E8-EA0E8377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8057654" y="200099"/>
            <a:ext cx="824205" cy="23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245532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585F09-7856-7043-9DBE-5F13D9293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7074264"/>
              </p:ext>
            </p:extLst>
          </p:nvPr>
        </p:nvGraphicFramePr>
        <p:xfrm>
          <a:off x="265491" y="230117"/>
          <a:ext cx="8663556" cy="599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926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89367284"/>
                    </a:ext>
                  </a:extLst>
                </a:gridCol>
                <a:gridCol w="1443926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76409186"/>
                    </a:ext>
                  </a:extLst>
                </a:gridCol>
                <a:gridCol w="1443926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92153850"/>
                    </a:ext>
                  </a:extLst>
                </a:gridCol>
                <a:gridCol w="1443926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25434548"/>
                    </a:ext>
                  </a:extLst>
                </a:gridCol>
                <a:gridCol w="1443926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38067592"/>
                    </a:ext>
                  </a:extLst>
                </a:gridCol>
                <a:gridCol w="1443926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87198902"/>
                    </a:ext>
                  </a:extLst>
                </a:gridCol>
              </a:tblGrid>
              <a:tr h="999641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7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COULD?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CAN? / WILL?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IS?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DOES?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D1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72639419"/>
                  </a:ext>
                </a:extLst>
              </a:tr>
              <a:tr h="99964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HOW?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69292428"/>
                  </a:ext>
                </a:extLst>
              </a:tr>
              <a:tr h="99964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WHAT?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6927754"/>
                  </a:ext>
                </a:extLst>
              </a:tr>
              <a:tr h="99964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WHERE?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935134206"/>
                  </a:ext>
                </a:extLst>
              </a:tr>
              <a:tr h="99964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WHO?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70187040"/>
                  </a:ext>
                </a:extLst>
              </a:tr>
              <a:tr h="99964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WHY?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97066133"/>
                  </a:ext>
                </a:extLst>
              </a:tr>
            </a:tbl>
          </a:graphicData>
        </a:graphic>
      </p:graphicFrame>
      <p:sp>
        <p:nvSpPr>
          <p:cNvPr id="6" name="Striped Right Arrow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5CE966-E920-1349-8DCC-102E3AB3C169}"/>
              </a:ext>
            </a:extLst>
          </p:cNvPr>
          <p:cNvSpPr/>
          <p:nvPr/>
        </p:nvSpPr>
        <p:spPr>
          <a:xfrm>
            <a:off x="1853959" y="944715"/>
            <a:ext cx="7020344" cy="592667"/>
          </a:xfrm>
          <a:prstGeom prst="stripedRightArrow">
            <a:avLst>
              <a:gd name="adj1" fmla="val 39414"/>
              <a:gd name="adj2" fmla="val 50000"/>
            </a:avLst>
          </a:prstGeom>
          <a:solidFill>
            <a:srgbClr val="C1EBB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SECOND</a:t>
            </a:r>
            <a:r>
              <a:rPr lang="en-US" dirty="0"/>
              <a:t> </a:t>
            </a:r>
          </a:p>
        </p:txBody>
      </p:sp>
      <p:sp>
        <p:nvSpPr>
          <p:cNvPr id="8" name="Striped Right Arrow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AF7598-6F25-B246-B9ED-8A6F4CA31078}"/>
              </a:ext>
            </a:extLst>
          </p:cNvPr>
          <p:cNvSpPr/>
          <p:nvPr/>
        </p:nvSpPr>
        <p:spPr>
          <a:xfrm rot="5400000">
            <a:off x="-633527" y="3436757"/>
            <a:ext cx="4679773" cy="592667"/>
          </a:xfrm>
          <a:prstGeom prst="stripedRightArrow">
            <a:avLst>
              <a:gd name="adj1" fmla="val 44644"/>
              <a:gd name="adj2" fmla="val 50000"/>
            </a:avLst>
          </a:prstGeom>
          <a:solidFill>
            <a:srgbClr val="4FD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FIRST</a:t>
            </a:r>
          </a:p>
        </p:txBody>
      </p:sp>
      <p:pic>
        <p:nvPicPr>
          <p:cNvPr id="11" name="Picture 18" descr="C:\Users\Optic Group111\Desktop\Task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CB6A05-6CEE-A345-823D-07B5857B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140789" y="5721872"/>
            <a:ext cx="920595" cy="92059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C32017-7B64-0E49-87F9-C78D70E44A7F}"/>
              </a:ext>
            </a:extLst>
          </p:cNvPr>
          <p:cNvSpPr txBox="1"/>
          <p:nvPr/>
        </p:nvSpPr>
        <p:spPr>
          <a:xfrm>
            <a:off x="2054944" y="6297585"/>
            <a:ext cx="59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Tasks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0E5FCC-4CED-744D-A136-E121EAB28FBB}"/>
              </a:ext>
            </a:extLst>
          </p:cNvPr>
          <p:cNvSpPr/>
          <p:nvPr/>
        </p:nvSpPr>
        <p:spPr>
          <a:xfrm>
            <a:off x="3127351" y="5761627"/>
            <a:ext cx="3701341" cy="833653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Using the grid above come up with three questions about the image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A99115-8755-7940-A375-664ED8B69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88369" y="331861"/>
            <a:ext cx="1140925" cy="34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B97546-A45E-8A42-9AEC-0E7D1F6D1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88369" y="732568"/>
            <a:ext cx="1145995" cy="34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115258-428E-2C40-BD60-00874EBC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921774" y="5388802"/>
            <a:ext cx="1053361" cy="126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3156AF-1522-CC4E-BB82-1BDA2B57E62A}"/>
              </a:ext>
            </a:extLst>
          </p:cNvPr>
          <p:cNvSpPr/>
          <p:nvPr/>
        </p:nvSpPr>
        <p:spPr>
          <a:xfrm>
            <a:off x="7067760" y="6230290"/>
            <a:ext cx="1307119" cy="3649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2 Minutes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AAD671-C7AE-4147-9AC7-4165A4833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3046" y="1607004"/>
            <a:ext cx="6951258" cy="393391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55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284ED8-FF6A-4B44-BE1E-595093BE9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1" y="60180"/>
            <a:ext cx="8969634" cy="6727225"/>
          </a:xfrm>
          <a:prstGeom prst="rect">
            <a:avLst/>
          </a:prstGeom>
        </p:spPr>
      </p:pic>
      <p:pic>
        <p:nvPicPr>
          <p:cNvPr id="4" name="Picture 8" descr="C:\Users\Optic Group111\Desktop\Self Assessment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D3D810-4A36-3849-B7C9-01DA5620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73212" y="135435"/>
            <a:ext cx="932083" cy="93208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3EABDB-7118-4E42-8D8B-07C7018D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00304" y="705372"/>
            <a:ext cx="932084" cy="2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B20B22-2D93-ED4F-B14A-D8B5C2EB7818}"/>
              </a:ext>
            </a:extLst>
          </p:cNvPr>
          <p:cNvSpPr/>
          <p:nvPr/>
        </p:nvSpPr>
        <p:spPr>
          <a:xfrm>
            <a:off x="1198266" y="190226"/>
            <a:ext cx="6722218" cy="8734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Critical Thinking &amp; Fake News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E07D46-7E71-A342-A3C1-7A0ABA7C9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1543830"/>
              </p:ext>
            </p:extLst>
          </p:nvPr>
        </p:nvGraphicFramePr>
        <p:xfrm>
          <a:off x="13183" y="1193740"/>
          <a:ext cx="9139674" cy="316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523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69962901"/>
                    </a:ext>
                  </a:extLst>
                </a:gridCol>
                <a:gridCol w="40864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2987413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29241431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25264235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90037511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01932133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82562568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22453729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933027247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12976713"/>
                    </a:ext>
                  </a:extLst>
                </a:gridCol>
                <a:gridCol w="65283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900132583"/>
                    </a:ext>
                  </a:extLst>
                </a:gridCol>
              </a:tblGrid>
              <a:tr h="442889">
                <a:tc gridSpan="11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BASELINE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CONFIDENCE CHECKER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89970905"/>
                  </a:ext>
                </a:extLst>
              </a:tr>
              <a:tr h="737328">
                <a:tc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BEFORE THE 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21136491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 can spot fake news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9189329"/>
                  </a:ext>
                </a:extLst>
              </a:tr>
              <a:tr h="5576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 understand the importance of critical thinking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26292860"/>
                  </a:ext>
                </a:extLst>
              </a:tr>
              <a:tr h="36201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 understand why fake news can be damaging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4048404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FB3A6B-BEC0-9342-BDB1-8DD0CB83C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917838" y="1882392"/>
            <a:ext cx="1445832" cy="44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606B43-6184-B349-84BE-61A49EF9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664693" y="1879126"/>
            <a:ext cx="1445832" cy="4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8FB010-DEA7-134A-9FFC-61758DD4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312430" y="1882392"/>
            <a:ext cx="1445832" cy="43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8F703C-D391-2047-B92E-0B5BCD8F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2904" y="1193740"/>
            <a:ext cx="1470944" cy="44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EB3FF5-0CAE-604B-AC78-A317FCAA4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8672133" y="1237796"/>
            <a:ext cx="442412" cy="32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84BEE1-06F6-2E44-A39B-A627C635B3F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679300">
            <a:off x="6210691" y="3255925"/>
            <a:ext cx="1560004" cy="20765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0322AA-FAD8-224D-AEFB-5ED97EDDE2B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21291205">
            <a:off x="6384862" y="4151269"/>
            <a:ext cx="1148988" cy="1276424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E00ACE-9738-D34B-9295-86F026AEE263}"/>
              </a:ext>
            </a:extLst>
          </p:cNvPr>
          <p:cNvSpPr/>
          <p:nvPr/>
        </p:nvSpPr>
        <p:spPr>
          <a:xfrm>
            <a:off x="1207406" y="4383149"/>
            <a:ext cx="4633189" cy="10446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Complete a base line assessment of where you think you are at for this lesson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(Discussion or complete sheet)</a:t>
            </a:r>
          </a:p>
        </p:txBody>
      </p:sp>
      <p:pic>
        <p:nvPicPr>
          <p:cNvPr id="23" name="Picture 18" descr="C:\Users\Optic Group111\Desktop\Task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1F2B09-2D9E-3A4E-B9B6-11037A2D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73229" y="4421035"/>
            <a:ext cx="920595" cy="92059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traffic-lights-2147790_960_720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0C4861-85D8-9B4C-ACA9-B168B1132F5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7316721" y="5943998"/>
            <a:ext cx="419196" cy="838753"/>
          </a:xfrm>
          <a:prstGeom prst="rect">
            <a:avLst/>
          </a:prstGeom>
        </p:spPr>
      </p:pic>
      <p:pic>
        <p:nvPicPr>
          <p:cNvPr id="47" name="Picture 46" descr="traffic-lights-2147790_960_720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A2C0BC-D58F-C946-B4F1-571B33DB6B1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9623" y="5942244"/>
            <a:ext cx="419196" cy="838753"/>
          </a:xfrm>
          <a:prstGeom prst="rect">
            <a:avLst/>
          </a:prstGeom>
        </p:spPr>
      </p:pic>
      <p:pic>
        <p:nvPicPr>
          <p:cNvPr id="48" name="Picture 47" descr="traffic-lights-2147790_960_720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931C2C-0A05-4D49-9D74-3443D136602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914127" y="6022635"/>
            <a:ext cx="419196" cy="838753"/>
          </a:xfrm>
          <a:prstGeom prst="rect">
            <a:avLst/>
          </a:prstGeom>
        </p:spPr>
      </p:pic>
      <p:pic>
        <p:nvPicPr>
          <p:cNvPr id="49" name="Picture 48" descr="traffic-lights-2147790_960_720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76C3A3-1CF9-D040-B0D2-D3C2E234A7E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3716829" y="5942244"/>
            <a:ext cx="419196" cy="838753"/>
          </a:xfrm>
          <a:prstGeom prst="rect">
            <a:avLst/>
          </a:prstGeom>
        </p:spPr>
      </p:pic>
      <p:pic>
        <p:nvPicPr>
          <p:cNvPr id="50" name="Picture 49" descr="traffic-lights-2147790_960_720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CCB5AB-F194-7F4F-BDE3-9448FE827B3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5508110" y="5942244"/>
            <a:ext cx="419196" cy="838753"/>
          </a:xfrm>
          <a:prstGeom prst="rect">
            <a:avLst/>
          </a:prstGeom>
        </p:spPr>
      </p:pic>
      <p:sp>
        <p:nvSpPr>
          <p:cNvPr id="51" name="Rectang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1D94F2-5F6C-C84B-8E4F-115B1C231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449" y="6044326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1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Super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52" name="Rectang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72EFBC-34F6-A84E-9B97-73BBCA29F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780" y="6042572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Very 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53" name="Rectangl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F01156-0B0B-E14F-9379-28409C65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189" y="6042572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556C79-9AD3-9E4A-9297-23469AEB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177" y="6087689"/>
            <a:ext cx="1296000" cy="61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200" dirty="0">
                <a:solidFill>
                  <a:schemeClr val="dk1"/>
                </a:solidFill>
                <a:latin typeface="Comic Sans MS"/>
                <a:cs typeface="Comic Sans MS"/>
              </a:rPr>
              <a:t>I’m getting more confidence</a:t>
            </a:r>
          </a:p>
        </p:txBody>
      </p:sp>
      <p:sp>
        <p:nvSpPr>
          <p:cNvPr id="55" name="Rectangl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B6E2FE-8269-A64F-9ADD-EFC72E669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14" y="6042572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>
            <a:no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1200" dirty="0">
                <a:latin typeface="Comic Sans MS"/>
                <a:cs typeface="Comic Sans MS"/>
              </a:rPr>
              <a:t>I’m not confident at all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D663A6-C7F3-C846-985F-0B44D0A3A5CD}"/>
              </a:ext>
            </a:extLst>
          </p:cNvPr>
          <p:cNvCxnSpPr>
            <a:cxnSpLocks/>
          </p:cNvCxnSpPr>
          <p:nvPr/>
        </p:nvCxnSpPr>
        <p:spPr>
          <a:xfrm flipH="1">
            <a:off x="151248" y="5789767"/>
            <a:ext cx="8849201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  <a:tileRect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EC99AB-1044-F548-9952-6548D7DA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977857" y="4320811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ounded Rectangle 5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06F270-8237-9B44-B6E7-ABD7DFF2F5F8}"/>
              </a:ext>
            </a:extLst>
          </p:cNvPr>
          <p:cNvSpPr/>
          <p:nvPr/>
        </p:nvSpPr>
        <p:spPr>
          <a:xfrm>
            <a:off x="7356157" y="5202598"/>
            <a:ext cx="1307119" cy="3649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2 Minutes</a:t>
            </a:r>
          </a:p>
        </p:txBody>
      </p:sp>
      <p:pic>
        <p:nvPicPr>
          <p:cNvPr id="30" name="Picture 6" descr="C:\Users\Optic Group111\Desktop\CORE THEME 1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49F3D9-A434-E140-A8F5-DE222648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965346" y="114315"/>
            <a:ext cx="1005442" cy="100544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4E8087-75AC-7444-AE18-D9DA4DB99BC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16200000">
            <a:off x="3109774" y="2188436"/>
            <a:ext cx="354018" cy="3954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9BC9BD-52BC-804B-BD5F-FAB4A6ACF80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6990693" y="2220007"/>
            <a:ext cx="361331" cy="3317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C045B7-C54F-9249-81D0-76B435A21310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5725912" y="2227033"/>
            <a:ext cx="320574" cy="3317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670A67-8C01-E14C-8C06-139C17615196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4437790" y="2227882"/>
            <a:ext cx="327785" cy="3261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172E40-4FC8-E44F-95C2-FC2186B6B098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300300" y="2320576"/>
            <a:ext cx="360212" cy="225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343898-6FA1-6A42-B65E-99DDA76812D3}"/>
              </a:ext>
            </a:extLst>
          </p:cNvPr>
          <p:cNvSpPr/>
          <p:nvPr/>
        </p:nvSpPr>
        <p:spPr>
          <a:xfrm>
            <a:off x="308472" y="302663"/>
            <a:ext cx="5644093" cy="6217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In a democracy, the media is relied upon to do many things. If a country has free press (</a:t>
            </a:r>
            <a:r>
              <a:rPr lang="en-GB" dirty="0" err="1">
                <a:latin typeface="Calibri"/>
                <a:cs typeface="Calibri"/>
              </a:rPr>
              <a:t>e.g</a:t>
            </a:r>
            <a:r>
              <a:rPr lang="en-GB" dirty="0">
                <a:latin typeface="Calibri"/>
                <a:cs typeface="Calibri"/>
              </a:rPr>
              <a:t> UK, USA, France, Germany etc.) then the media will be able to do the following:</a:t>
            </a:r>
          </a:p>
          <a:p>
            <a:endParaRPr lang="en-GB" sz="400" dirty="0">
              <a:latin typeface="Calibri"/>
              <a:cs typeface="Calibri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dirty="0">
                <a:latin typeface="Calibri"/>
                <a:cs typeface="Calibri"/>
              </a:rPr>
              <a:t>Expose wrong doings and miscarriages of justice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>
                <a:latin typeface="Calibri"/>
                <a:cs typeface="Calibri"/>
              </a:rPr>
              <a:t>Protect the public from dangers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>
                <a:latin typeface="Calibri"/>
                <a:cs typeface="Calibri"/>
              </a:rPr>
              <a:t>Hold those in power to account for their actions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>
                <a:latin typeface="Calibri"/>
                <a:cs typeface="Calibri"/>
              </a:rPr>
              <a:t>Uncover corruption at all levels in government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>
                <a:latin typeface="Calibri"/>
                <a:cs typeface="Calibri"/>
              </a:rPr>
              <a:t>Stand up for those who do not have a voice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>
                <a:latin typeface="Calibri"/>
                <a:cs typeface="Calibri"/>
              </a:rPr>
              <a:t>Campaign on behalf of the public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>
                <a:latin typeface="Calibri"/>
                <a:cs typeface="Calibri"/>
              </a:rPr>
              <a:t>Reveal information that helps the public made important decisions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>
                <a:latin typeface="Calibri"/>
                <a:cs typeface="Calibri"/>
              </a:rPr>
              <a:t>Prevent the spread of misinformation or disinformation from others</a:t>
            </a:r>
          </a:p>
          <a:p>
            <a:endParaRPr lang="en-GB" sz="1600" dirty="0"/>
          </a:p>
          <a:p>
            <a:r>
              <a:rPr lang="en-GB" dirty="0"/>
              <a:t>Media outlets free from government interference are seen by many as one of the building blocks upon which a democracy is built. The media not only helps to inform and influence public opinion but provides a safe forum for discussion/debating and exchange of different ideas. Ultimately, the media allows the public to keep a close watchful eye on those in power.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D9B71A-33BF-904C-BD85-F0F889D669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6203159" y="302663"/>
            <a:ext cx="2632369" cy="6217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88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4" y="104086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3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98787" y="1014349"/>
            <a:ext cx="5783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HEADLINES    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00B05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REAL</a:t>
            </a:r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CFFCC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or</a:t>
            </a:r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FAKE NEWS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19440" y="1669828"/>
            <a:ext cx="3667608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‘More people watched England’s opening World Cup game than the Royal Wedding’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32229" y="4248673"/>
            <a:ext cx="3667608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‘450 patients died sooner than they should have due to doctors prescribing powerful pain killers’ 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94676" y="5508611"/>
            <a:ext cx="3483646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‘Muslim refugee shoots 15 people in Ohio night club’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30630" y="5506111"/>
            <a:ext cx="3667608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‘Trump’s health deteriorating as White House pressure Mounts’ 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99592" y="1669828"/>
            <a:ext cx="3483646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‘The Queen removes Obama from wedding list!’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235546" y="2963473"/>
            <a:ext cx="3667608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‘NFL owner orders his players to stand during national anthem’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96275" y="4232499"/>
            <a:ext cx="3483646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Pope Francis “God has instructed me to revise the 10 commandments”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99592" y="2965973"/>
            <a:ext cx="3483646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‘72 people killed during fire at Grenfell Tower’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1647886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5384" y="1647886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536" y="2932716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15384" y="2932716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5536" y="4217546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30872" y="4217546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5536" y="5502377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30872" y="5502377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071952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prism isContent="1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7544" y="104086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3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98787" y="1014349"/>
            <a:ext cx="5783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HEADLINES    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00B05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REAL</a:t>
            </a:r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CFFCC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or</a:t>
            </a:r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GB" sz="2400" b="1" baseline="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FAKE NEWS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219440" y="1669828"/>
            <a:ext cx="3667608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‘More people watched England’s opening World Cup game than the Royal Wedding’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32229" y="4248673"/>
            <a:ext cx="3667608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‘450 patients died sooner than they should have due to doctors prescribing powerful pain killers’ 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94676" y="5508611"/>
            <a:ext cx="3483646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‘Muslim refugee shoots 15 people in Ohio night club’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230630" y="5506111"/>
            <a:ext cx="3667608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‘Trump’s health deteriorating as White House pressure Mounts’ 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99592" y="1669828"/>
            <a:ext cx="3483646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‘The Queen removes Obama from wedding list!’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235546" y="2963473"/>
            <a:ext cx="3667608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‘NFL owner orders his players to stand during national anthem’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96275" y="4232499"/>
            <a:ext cx="3483646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Pope Francis “God has instructed me to revise the 10 commandments”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99592" y="2965973"/>
            <a:ext cx="3483646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evenim MT" pitchFamily="2" charset="-79"/>
                <a:cs typeface="Levenim MT" pitchFamily="2" charset="-79"/>
              </a:rPr>
              <a:t>‘72 people killed during fire at Grenfell Tower’</a:t>
            </a:r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5536" y="1647886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715384" y="1647886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5536" y="2932716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715384" y="2932716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95536" y="4217546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730872" y="4217546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95536" y="5502377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730872" y="5502377"/>
            <a:ext cx="504056" cy="461665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pic>
        <p:nvPicPr>
          <p:cNvPr id="5" name="Picture 4" descr="fake-news-2127597_960_72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608709" y="1700807"/>
            <a:ext cx="1652007" cy="1186767"/>
          </a:xfrm>
          <a:prstGeom prst="rect">
            <a:avLst/>
          </a:prstGeom>
          <a:effectLst>
            <a:glow rad="114300">
              <a:schemeClr val="tx1">
                <a:alpha val="48000"/>
              </a:schemeClr>
            </a:glow>
          </a:effectLst>
        </p:spPr>
      </p:pic>
      <p:pic>
        <p:nvPicPr>
          <p:cNvPr id="31" name="Picture 30" descr="fake-news-2127597_960_720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608710" y="4193657"/>
            <a:ext cx="1652007" cy="1223371"/>
          </a:xfrm>
          <a:prstGeom prst="rect">
            <a:avLst/>
          </a:prstGeom>
          <a:effectLst>
            <a:glow rad="114300">
              <a:schemeClr val="tx1">
                <a:alpha val="48000"/>
              </a:schemeClr>
            </a:glow>
          </a:effectLst>
        </p:spPr>
      </p:pic>
      <p:pic>
        <p:nvPicPr>
          <p:cNvPr id="95" name="Picture 94" descr="fake-news-2127597_960_720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608710" y="5417028"/>
            <a:ext cx="1652007" cy="1223371"/>
          </a:xfrm>
          <a:prstGeom prst="rect">
            <a:avLst/>
          </a:prstGeom>
          <a:effectLst>
            <a:glow rad="114300">
              <a:schemeClr val="tx1">
                <a:alpha val="48000"/>
              </a:schemeClr>
            </a:glow>
          </a:effectLst>
        </p:spPr>
      </p:pic>
      <p:pic>
        <p:nvPicPr>
          <p:cNvPr id="96" name="Picture 95" descr="fake-news-2127597_960_720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6243346" y="5417028"/>
            <a:ext cx="1652007" cy="1223371"/>
          </a:xfrm>
          <a:prstGeom prst="rect">
            <a:avLst/>
          </a:prstGeom>
          <a:effectLst>
            <a:glow rad="114300">
              <a:schemeClr val="tx1">
                <a:alpha val="48000"/>
              </a:schemeClr>
            </a:glow>
          </a:effectLst>
        </p:spPr>
      </p:pic>
      <p:pic>
        <p:nvPicPr>
          <p:cNvPr id="97" name="Picture 96" descr="fake-news-2127597_960_720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6243347" y="2860894"/>
            <a:ext cx="1652007" cy="1223371"/>
          </a:xfrm>
          <a:prstGeom prst="rect">
            <a:avLst/>
          </a:prstGeom>
          <a:effectLst>
            <a:glow rad="114300">
              <a:schemeClr val="tx1">
                <a:alpha val="48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 rot="20541998">
            <a:off x="1555765" y="2989958"/>
            <a:ext cx="1926074" cy="104598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3600" b="1" dirty="0">
                <a:ln>
                  <a:solidFill>
                    <a:srgbClr val="000000"/>
                  </a:solidFill>
                </a:ln>
                <a:solidFill>
                  <a:srgbClr val="00B050"/>
                </a:solidFill>
                <a:effectLst>
                  <a:glow rad="114300">
                    <a:schemeClr val="tx1">
                      <a:alpha val="48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REAL</a:t>
            </a:r>
          </a:p>
          <a:p>
            <a:pPr algn="ctr"/>
            <a:r>
              <a:rPr lang="en-GB" sz="3600" b="1" dirty="0">
                <a:ln>
                  <a:solidFill>
                    <a:srgbClr val="000000"/>
                  </a:solidFill>
                </a:ln>
                <a:solidFill>
                  <a:srgbClr val="00B050"/>
                </a:solidFill>
                <a:effectLst>
                  <a:glow rad="114300">
                    <a:schemeClr val="tx1">
                      <a:alpha val="48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NEWS</a:t>
            </a:r>
          </a:p>
        </p:txBody>
      </p:sp>
      <p:sp>
        <p:nvSpPr>
          <p:cNvPr id="99" name="TextBox 98"/>
          <p:cNvSpPr txBox="1"/>
          <p:nvPr/>
        </p:nvSpPr>
        <p:spPr>
          <a:xfrm rot="20541998">
            <a:off x="6066457" y="1752697"/>
            <a:ext cx="1926074" cy="104598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3600" b="1" dirty="0">
                <a:ln>
                  <a:solidFill>
                    <a:srgbClr val="000000"/>
                  </a:solidFill>
                </a:ln>
                <a:solidFill>
                  <a:srgbClr val="00B050"/>
                </a:solidFill>
                <a:effectLst>
                  <a:glow rad="114300">
                    <a:schemeClr val="tx1">
                      <a:alpha val="48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REAL</a:t>
            </a:r>
          </a:p>
          <a:p>
            <a:pPr algn="ctr"/>
            <a:r>
              <a:rPr lang="en-GB" sz="3600" b="1" dirty="0">
                <a:ln>
                  <a:solidFill>
                    <a:srgbClr val="000000"/>
                  </a:solidFill>
                </a:ln>
                <a:solidFill>
                  <a:srgbClr val="00B050"/>
                </a:solidFill>
                <a:effectLst>
                  <a:glow rad="114300">
                    <a:schemeClr val="tx1">
                      <a:alpha val="48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NEWS</a:t>
            </a:r>
          </a:p>
        </p:txBody>
      </p:sp>
      <p:sp>
        <p:nvSpPr>
          <p:cNvPr id="100" name="TextBox 99"/>
          <p:cNvSpPr txBox="1"/>
          <p:nvPr/>
        </p:nvSpPr>
        <p:spPr>
          <a:xfrm rot="20541998">
            <a:off x="6195107" y="4268654"/>
            <a:ext cx="1926074" cy="104598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3600" b="1" dirty="0">
                <a:ln>
                  <a:solidFill>
                    <a:srgbClr val="000000"/>
                  </a:solidFill>
                </a:ln>
                <a:solidFill>
                  <a:srgbClr val="00B050"/>
                </a:solidFill>
                <a:effectLst>
                  <a:glow rad="114300">
                    <a:schemeClr val="tx1">
                      <a:alpha val="48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REAL</a:t>
            </a:r>
          </a:p>
          <a:p>
            <a:pPr algn="ctr"/>
            <a:r>
              <a:rPr lang="en-GB" sz="3600" b="1" dirty="0">
                <a:ln>
                  <a:solidFill>
                    <a:srgbClr val="000000"/>
                  </a:solidFill>
                </a:ln>
                <a:solidFill>
                  <a:srgbClr val="00B050"/>
                </a:solidFill>
                <a:effectLst>
                  <a:glow rad="114300">
                    <a:schemeClr val="tx1">
                      <a:alpha val="48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NEWS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881763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prism isContent="1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9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02372" y="4631256"/>
            <a:ext cx="1675934" cy="1117600"/>
          </a:xfrm>
          <a:prstGeom prst="rect">
            <a:avLst/>
          </a:prstGeom>
          <a:solidFill>
            <a:srgbClr val="FD8C7A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400" b="1" dirty="0"/>
              <a:t>How do I feel about this? What don</a:t>
            </a:r>
            <a:r>
              <a:rPr lang="mr-IN" sz="1400" b="1" dirty="0"/>
              <a:t>’</a:t>
            </a:r>
            <a:r>
              <a:rPr lang="en-GB" sz="1400" b="1" dirty="0"/>
              <a:t>t </a:t>
            </a:r>
            <a:r>
              <a:rPr lang="en-US" sz="1400" b="1" dirty="0"/>
              <a:t>I</a:t>
            </a:r>
            <a:r>
              <a:rPr lang="en-GB" sz="1400" b="1" dirty="0"/>
              <a:t> like about this? What do I like about this?</a:t>
            </a:r>
            <a:endParaRPr lang="en-GB" sz="11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9867" y="4652424"/>
            <a:ext cx="1675934" cy="1117600"/>
          </a:xfrm>
          <a:prstGeom prst="rect">
            <a:avLst/>
          </a:prstGeom>
          <a:solidFill>
            <a:schemeClr val="bg1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400" b="1" dirty="0"/>
              <a:t>What facts do I know? What else do </a:t>
            </a:r>
            <a:r>
              <a:rPr lang="en-US" sz="1400" b="1" dirty="0"/>
              <a:t>I</a:t>
            </a:r>
            <a:r>
              <a:rPr lang="en-GB" sz="1400" b="1" dirty="0"/>
              <a:t> need to know? What do I want to know?</a:t>
            </a:r>
            <a:endParaRPr lang="en-GB" sz="1100" b="1" dirty="0"/>
          </a:p>
        </p:txBody>
      </p:sp>
      <p:sp>
        <p:nvSpPr>
          <p:cNvPr id="12" name="Rectangle 11"/>
          <p:cNvSpPr/>
          <p:nvPr/>
        </p:nvSpPr>
        <p:spPr>
          <a:xfrm>
            <a:off x="3510924" y="274995"/>
            <a:ext cx="5334102" cy="4976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SPOTTING FAKE NEWS</a:t>
            </a:r>
            <a:endParaRPr lang="en-GB" sz="2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F0757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62768" y="3869245"/>
            <a:ext cx="1292662" cy="2705124"/>
          </a:xfrm>
          <a:prstGeom prst="rect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buFont typeface="Wingdings 2" pitchFamily="18" charset="2"/>
              <a:buNone/>
              <a:defRPr/>
            </a:pPr>
            <a:r>
              <a:rPr lang="en-GB" sz="3600" b="1" dirty="0">
                <a:ln>
                  <a:solidFill>
                    <a:srgbClr val="7F0757"/>
                  </a:solidFill>
                </a:ln>
                <a:solidFill>
                  <a:srgbClr val="FFFFFF"/>
                </a:solidFill>
                <a:latin typeface="+mj-lt"/>
              </a:rPr>
              <a:t>THINKING HATS</a:t>
            </a:r>
            <a:endParaRPr lang="en-US" sz="3200" dirty="0">
              <a:ln>
                <a:solidFill>
                  <a:srgbClr val="7F0757"/>
                </a:solidFill>
              </a:ln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5" name="Picture 14" descr="hats-304297_960_72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-4758"/>
          <a:stretch/>
        </p:blipFill>
        <p:spPr>
          <a:xfrm>
            <a:off x="448622" y="3772685"/>
            <a:ext cx="1035676" cy="801797"/>
          </a:xfrm>
          <a:prstGeom prst="rect">
            <a:avLst/>
          </a:prstGeom>
        </p:spPr>
      </p:pic>
      <p:pic>
        <p:nvPicPr>
          <p:cNvPr id="16" name="Picture 15" descr="hats-304297_960_720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r="-64"/>
          <a:stretch/>
        </p:blipFill>
        <p:spPr>
          <a:xfrm>
            <a:off x="2165872" y="3730012"/>
            <a:ext cx="1178461" cy="922870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79867" y="5885393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INFORMATION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102371" y="5885393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FEELINGS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21317" y="4620953"/>
            <a:ext cx="1675934" cy="1117600"/>
          </a:xfrm>
          <a:prstGeom prst="rect">
            <a:avLst/>
          </a:prstGeom>
          <a:solidFill>
            <a:srgbClr val="CCFFCC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400" b="1" dirty="0"/>
              <a:t>Can something be done? New ideas?</a:t>
            </a:r>
          </a:p>
          <a:p>
            <a:pPr algn="l">
              <a:defRPr/>
            </a:pPr>
            <a:r>
              <a:rPr lang="en-GB" sz="1400" b="1" dirty="0"/>
              <a:t>What are the solutions/ suggestions?</a:t>
            </a:r>
            <a:endParaRPr lang="en-GB" sz="1100" b="1" dirty="0"/>
          </a:p>
        </p:txBody>
      </p:sp>
      <p:pic>
        <p:nvPicPr>
          <p:cNvPr id="22" name="Picture 21" descr="hats-304297_960_720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4201499" y="3725093"/>
            <a:ext cx="1035676" cy="801797"/>
          </a:xfrm>
          <a:prstGeom prst="rect">
            <a:avLst/>
          </a:prstGeom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21316" y="5875090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CREATIVITY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093576" y="1759344"/>
            <a:ext cx="1675934" cy="1117600"/>
          </a:xfrm>
          <a:prstGeom prst="rect">
            <a:avLst/>
          </a:prstGeom>
          <a:solidFill>
            <a:schemeClr val="tx1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b="1" dirty="0">
                <a:solidFill>
                  <a:schemeClr val="bg1"/>
                </a:solidFill>
              </a:rPr>
              <a:t>what is wrong? Is it safe? can it be done?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6" name="Picture 25" descr="hats-304297_960_720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7456933" y="836132"/>
            <a:ext cx="1035676" cy="801797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093575" y="3013481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JUDGEMENT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260303" y="1765273"/>
            <a:ext cx="1675934" cy="1117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b="1" dirty="0"/>
              <a:t>What thinking is needed? next steps? Where are we now</a:t>
            </a:r>
            <a:endParaRPr lang="en-GB" sz="1400" b="1" dirty="0"/>
          </a:p>
        </p:txBody>
      </p:sp>
      <p:pic>
        <p:nvPicPr>
          <p:cNvPr id="29" name="Picture 28" descr="hats-304297_960_720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5598974" y="814966"/>
            <a:ext cx="1035676" cy="950308"/>
          </a:xfrm>
          <a:prstGeom prst="rect">
            <a:avLst/>
          </a:prstGeom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260302" y="3019410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THINKING</a:t>
            </a:r>
          </a:p>
        </p:txBody>
      </p:sp>
      <p:pic>
        <p:nvPicPr>
          <p:cNvPr id="32" name="Picture 1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223B1B-92D4-FF46-9EEC-5BFACB90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823269" y="3903905"/>
            <a:ext cx="1541795" cy="185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E14C24-5F46-0F4B-80B3-BBFEE4F1D48D}"/>
              </a:ext>
            </a:extLst>
          </p:cNvPr>
          <p:cNvSpPr/>
          <p:nvPr/>
        </p:nvSpPr>
        <p:spPr>
          <a:xfrm>
            <a:off x="5784754" y="5839673"/>
            <a:ext cx="1617315" cy="70675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8 Minutes</a:t>
            </a:r>
          </a:p>
        </p:txBody>
      </p:sp>
      <p:pic>
        <p:nvPicPr>
          <p:cNvPr id="34" name="Picture 13" descr="C:\Users\Optic Group111\Desktop\Play Video.png">
            <a:hlinkClick r:id="rId9"/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C96661-CC6D-7946-905A-C68E2DA0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79865" y="255156"/>
            <a:ext cx="1822505" cy="182250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4AF0A5-BA00-D04C-8077-DC811F32D0F1}"/>
              </a:ext>
            </a:extLst>
          </p:cNvPr>
          <p:cNvSpPr txBox="1"/>
          <p:nvPr/>
        </p:nvSpPr>
        <p:spPr>
          <a:xfrm>
            <a:off x="432154" y="172962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pic>
        <p:nvPicPr>
          <p:cNvPr id="36" name="Picture 9" descr="C:\Users\Optic Group111\Desktop\Thoughts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CCFD0E-CD91-9442-9390-9C2045BB7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191925" y="619539"/>
            <a:ext cx="1149664" cy="114966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B58135-1C1A-5241-9009-7008C8A113A1}"/>
              </a:ext>
            </a:extLst>
          </p:cNvPr>
          <p:cNvSpPr/>
          <p:nvPr/>
        </p:nvSpPr>
        <p:spPr>
          <a:xfrm>
            <a:off x="1348455" y="2193031"/>
            <a:ext cx="3754507" cy="15017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Truth or Fake 2019</a:t>
            </a:r>
          </a:p>
          <a:p>
            <a:pPr algn="ctr">
              <a:buNone/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Task: </a:t>
            </a:r>
            <a:r>
              <a:rPr lang="en-US" dirty="0">
                <a:solidFill>
                  <a:srgbClr val="000000"/>
                </a:solidFill>
              </a:rPr>
              <a:t>Pick one or two </a:t>
            </a:r>
            <a:r>
              <a:rPr lang="en-US" dirty="0" err="1">
                <a:solidFill>
                  <a:srgbClr val="000000"/>
                </a:solidFill>
              </a:rPr>
              <a:t>colours</a:t>
            </a:r>
            <a:r>
              <a:rPr lang="en-US" dirty="0">
                <a:solidFill>
                  <a:srgbClr val="000000"/>
                </a:solidFill>
              </a:rPr>
              <a:t> and answer all the related questions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0" name="Picture 18" descr="C:\Users\Optic Group111\Desktop\Task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66E0B2-D7C6-A549-BE5C-592A0D93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70522" y="2390874"/>
            <a:ext cx="920595" cy="92059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82C115-93DD-9A4E-9CA3-7189ED6B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680923" y="1091089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26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2665</Words>
  <Application>Microsoft Office PowerPoint</Application>
  <PresentationFormat>On-screen Show (4:3)</PresentationFormat>
  <Paragraphs>473</Paragraphs>
  <Slides>19</Slides>
  <Notes>18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“The Spread of Fake News is the biggest problem facing young people in 2019”</vt:lpstr>
      <vt:lpstr>Slide 18</vt:lpstr>
      <vt:lpstr>Slide 19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 and political participation</dc:title>
  <dc:creator>admin</dc:creator>
  <cp:lastModifiedBy>Luke Milton</cp:lastModifiedBy>
  <cp:revision>186</cp:revision>
  <dcterms:created xsi:type="dcterms:W3CDTF">2020-03-23T13:20:50Z</dcterms:created>
  <dcterms:modified xsi:type="dcterms:W3CDTF">2020-03-23T13:23:21Z</dcterms:modified>
</cp:coreProperties>
</file>