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3" r:id="rId2"/>
    <p:sldId id="328" r:id="rId3"/>
    <p:sldId id="295" r:id="rId4"/>
    <p:sldId id="325" r:id="rId5"/>
    <p:sldId id="327" r:id="rId6"/>
    <p:sldId id="326" r:id="rId7"/>
    <p:sldId id="329" r:id="rId8"/>
    <p:sldId id="298" r:id="rId9"/>
    <p:sldId id="299" r:id="rId10"/>
    <p:sldId id="302" r:id="rId11"/>
    <p:sldId id="323" r:id="rId12"/>
    <p:sldId id="332" r:id="rId13"/>
    <p:sldId id="331" r:id="rId14"/>
    <p:sldId id="308" r:id="rId15"/>
    <p:sldId id="310" r:id="rId16"/>
    <p:sldId id="311" r:id="rId17"/>
    <p:sldId id="312" r:id="rId18"/>
    <p:sldId id="313" r:id="rId19"/>
    <p:sldId id="314" r:id="rId20"/>
    <p:sldId id="315" r:id="rId21"/>
    <p:sldId id="339" r:id="rId22"/>
    <p:sldId id="317" r:id="rId23"/>
    <p:sldId id="337" r:id="rId24"/>
    <p:sldId id="321" r:id="rId25"/>
    <p:sldId id="334" r:id="rId26"/>
    <p:sldId id="335" r:id="rId27"/>
    <p:sldId id="336" r:id="rId28"/>
    <p:sldId id="32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86C62E-8728-455C-AD95-F4CFF1713A0A}">
          <p14:sldIdLst>
            <p14:sldId id="263"/>
            <p14:sldId id="328"/>
            <p14:sldId id="295"/>
            <p14:sldId id="325"/>
            <p14:sldId id="327"/>
            <p14:sldId id="326"/>
            <p14:sldId id="329"/>
            <p14:sldId id="298"/>
            <p14:sldId id="299"/>
            <p14:sldId id="302"/>
            <p14:sldId id="323"/>
            <p14:sldId id="332"/>
            <p14:sldId id="331"/>
            <p14:sldId id="308"/>
            <p14:sldId id="310"/>
            <p14:sldId id="311"/>
            <p14:sldId id="312"/>
            <p14:sldId id="313"/>
            <p14:sldId id="314"/>
            <p14:sldId id="315"/>
            <p14:sldId id="339"/>
            <p14:sldId id="317"/>
            <p14:sldId id="337"/>
            <p14:sldId id="321"/>
            <p14:sldId id="334"/>
            <p14:sldId id="335"/>
            <p14:sldId id="336"/>
            <p14:sldId id="32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47" autoAdjust="0"/>
    <p:restoredTop sz="94660"/>
  </p:normalViewPr>
  <p:slideViewPr>
    <p:cSldViewPr snapToGrid="0">
      <p:cViewPr>
        <p:scale>
          <a:sx n="80" d="100"/>
          <a:sy n="80" d="100"/>
        </p:scale>
        <p:origin x="-696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0089E-2EB3-4625-B327-465C48FCBD40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422F1-A133-4A03-99D3-0F9AECEF4D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60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603B0CF-B108-4222-B2C4-9EEFBE6D2231}" type="slidenum">
              <a:rPr lang="en-GB" altLang="en-US" smtClean="0"/>
              <a:pPr/>
              <a:t>15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95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063BCC75-4B3D-4778-85CE-02C84ED3C0E3}" type="slidenum">
              <a:rPr lang="en-GB" altLang="en-US" sz="1200"/>
              <a:pPr algn="r"/>
              <a:t>16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DC897B4-CF72-4817-8A99-A710A8D3DE05}" type="slidenum">
              <a:rPr lang="en-GB" altLang="en-US" smtClean="0"/>
              <a:pPr/>
              <a:t>17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A7E13A4-D94A-4443-AA27-F0123D36FC1B}" type="slidenum">
              <a:rPr lang="en-GB" altLang="en-US" smtClean="0"/>
              <a:pPr/>
              <a:t>18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61B197C-F67C-42A4-8A7A-6D225B51F8AC}" type="slidenum">
              <a:rPr lang="en-GB" altLang="en-US" smtClean="0"/>
              <a:pPr/>
              <a:t>19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B818D93-D541-4F98-BC62-875DBC5C71B0}" type="slidenum">
              <a:rPr lang="en-GB" altLang="en-US" smtClean="0"/>
              <a:pPr/>
              <a:t>20</a:t>
            </a:fld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6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6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39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92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62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2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70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72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8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3B9DC-433E-4892-99AB-A580AE0B65B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57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3B9DC-433E-4892-99AB-A580AE0B65BD}" type="datetimeFigureOut">
              <a:rPr lang="en-GB" smtClean="0"/>
              <a:t>02/12/2018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B75D8-0255-44D9-86EB-AC1F8D92CA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00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hyperlink" Target="https://www.pearsonactivelearn.com/" TargetMode="External"/><Relationship Id="rId2" Type="http://schemas.openxmlformats.org/officeDocument/2006/relationships/hyperlink" Target="https://www.google.com/url?sa=i&amp;rct=j&amp;q=&amp;esrc=s&amp;source=images&amp;cd=&amp;cad=rja&amp;uact=8&amp;docid=jqW08-cNR02bFM&amp;tbnid=1yOS7qKZC7nt7M:&amp;ved=0CAUQjRw&amp;url=https://about.twitter.com/press/brand-assets&amp;ei=4IJOU6PDIaGj0QWG3YCYBQ&amp;bvm=bv.64764171,d.d2k&amp;psig=AFQjCNHm-AHzRwCHqY2bzscR0whZP3HBzQ&amp;ust=13977406392318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hyperlink" Target="https://highamspark.fireflycloud.net/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://www.twitter.com/hpscience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veteachonline.com/product/view/id/335/page/26/mode/dps?modal=/player/video/id/35036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tiveteachonline.com/product/view/id/335/page/26/mode/dps?modal=/player/video/id/35036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931874" y="305118"/>
            <a:ext cx="119206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u="sng" dirty="0" smtClean="0">
                <a:latin typeface="+mj-lt"/>
              </a:rPr>
              <a:t>8Bb Types of reproduction</a:t>
            </a:r>
            <a:endParaRPr lang="en-GB" sz="6000" u="sng" dirty="0">
              <a:latin typeface="+mj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05798" y="-178929"/>
            <a:ext cx="5992604" cy="945712"/>
          </a:xfrm>
          <a:ln>
            <a:noFill/>
          </a:ln>
        </p:spPr>
        <p:txBody>
          <a:bodyPr/>
          <a:lstStyle/>
          <a:p>
            <a:pPr algn="ctr"/>
            <a:fld id="{CD56B8D3-C7AC-4284-8907-C9020E1AB17D}" type="datetime4">
              <a:rPr lang="en-GB" sz="4400" u="sng">
                <a:solidFill>
                  <a:schemeClr val="tx1"/>
                </a:solidFill>
              </a:rPr>
              <a:pPr algn="ctr"/>
              <a:t>02 December 2018</a:t>
            </a:fld>
            <a:endParaRPr lang="en-GB" sz="3733" u="sng" dirty="0">
              <a:solidFill>
                <a:schemeClr val="tx1"/>
              </a:solidFill>
            </a:endParaRPr>
          </a:p>
        </p:txBody>
      </p:sp>
      <p:sp>
        <p:nvSpPr>
          <p:cNvPr id="6" name="Date Placeholder 1"/>
          <p:cNvSpPr txBox="1">
            <a:spLocks/>
          </p:cNvSpPr>
          <p:nvPr/>
        </p:nvSpPr>
        <p:spPr>
          <a:xfrm>
            <a:off x="35520" y="-237506"/>
            <a:ext cx="1740000" cy="1004289"/>
          </a:xfrm>
          <a:prstGeom prst="rect">
            <a:avLst/>
          </a:prstGeom>
          <a:ln>
            <a:noFill/>
          </a:ln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u="sng" dirty="0" smtClean="0">
                <a:solidFill>
                  <a:schemeClr val="tx1"/>
                </a:solidFill>
              </a:rPr>
              <a:t>C/W</a:t>
            </a:r>
            <a:endParaRPr lang="en-GB" sz="4400" u="sng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3147" y="6267910"/>
            <a:ext cx="2412020" cy="523220"/>
            <a:chOff x="253025" y="5447323"/>
            <a:chExt cx="2412020" cy="523220"/>
          </a:xfrm>
        </p:grpSpPr>
        <p:pic>
          <p:nvPicPr>
            <p:cNvPr id="11" name="Picture 11" descr="https://encrypted-tbn2.gstatic.com/images?q=tbn:ANd9GcQmN4Hz1m2z4hoqhQtyywvPl7GkxDHUNt9OJDZZvBN7_uNmBZF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3025" y="5547825"/>
              <a:ext cx="450360" cy="366040"/>
            </a:xfrm>
            <a:prstGeom prst="rect">
              <a:avLst/>
            </a:prstGeom>
            <a:noFill/>
          </p:spPr>
        </p:pic>
        <p:sp>
          <p:nvSpPr>
            <p:cNvPr id="12" name="TextBox 11">
              <a:hlinkClick r:id="rId4"/>
            </p:cNvPr>
            <p:cNvSpPr txBox="1"/>
            <p:nvPr/>
          </p:nvSpPr>
          <p:spPr>
            <a:xfrm>
              <a:off x="656492" y="5447323"/>
              <a:ext cx="20085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Trebuchet MS" pitchFamily="34" charset="0"/>
                </a:rPr>
                <a:t>@</a:t>
              </a:r>
              <a:r>
                <a:rPr lang="en-GB" sz="2800" b="1" dirty="0" err="1"/>
                <a:t>hpscience</a:t>
              </a:r>
              <a:endParaRPr lang="en-GB" sz="2800" b="1" dirty="0"/>
            </a:p>
          </p:txBody>
        </p:sp>
      </p:grpSp>
      <p:pic>
        <p:nvPicPr>
          <p:cNvPr id="13" name="Picture 2" descr="https://firefly.archbishoptemple.lancs.sch.uk/Templates/lib/core/login/images/school-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70" y="6180470"/>
            <a:ext cx="2114671" cy="5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hlinkClick r:id="rId7"/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9982" y="6298445"/>
            <a:ext cx="3794637" cy="436039"/>
          </a:xfrm>
          <a:prstGeom prst="rect">
            <a:avLst/>
          </a:prstGeom>
        </p:spPr>
      </p:pic>
      <p:pic>
        <p:nvPicPr>
          <p:cNvPr id="15" name="Picture 14" descr="yt-brand-standard-logo-95x4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96937" y="6265226"/>
            <a:ext cx="1143855" cy="4816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9467" y="1246508"/>
            <a:ext cx="6072580" cy="1323439"/>
          </a:xfrm>
          <a:prstGeom prst="rect">
            <a:avLst/>
          </a:prstGeom>
          <a:solidFill>
            <a:srgbClr val="0000FF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FFFF00"/>
                </a:solidFill>
              </a:rPr>
              <a:t>Why is it important for organisms to reproduce?</a:t>
            </a:r>
            <a:endParaRPr lang="en-GB" sz="4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60" y="2847936"/>
            <a:ext cx="5567940" cy="305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85903" y="1228448"/>
            <a:ext cx="5567939" cy="1323439"/>
          </a:xfrm>
          <a:prstGeom prst="rect">
            <a:avLst/>
          </a:prstGeom>
          <a:solidFill>
            <a:srgbClr val="0000FF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solidFill>
                  <a:srgbClr val="FFFF00"/>
                </a:solidFill>
              </a:rPr>
              <a:t>Why do you think these babies are all different?</a:t>
            </a:r>
            <a:endParaRPr lang="en-GB" sz="4000" dirty="0">
              <a:solidFill>
                <a:srgbClr val="FFFF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2" y="2727044"/>
            <a:ext cx="6343650" cy="329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28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705" y="0"/>
            <a:ext cx="9266037" cy="236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1268" y="2838203"/>
            <a:ext cx="341362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Answers</a:t>
            </a:r>
          </a:p>
          <a:p>
            <a:r>
              <a:rPr lang="en-GB" sz="4000" dirty="0" smtClean="0">
                <a:solidFill>
                  <a:srgbClr val="FF0000"/>
                </a:solidFill>
              </a:rPr>
              <a:t>4 Flower colour</a:t>
            </a:r>
          </a:p>
          <a:p>
            <a:r>
              <a:rPr lang="en-GB" sz="4000" dirty="0" smtClean="0">
                <a:solidFill>
                  <a:srgbClr val="FF0000"/>
                </a:solidFill>
              </a:rPr>
              <a:t>5a sperm cells</a:t>
            </a:r>
          </a:p>
          <a:p>
            <a:r>
              <a:rPr lang="en-GB" sz="4000" dirty="0" smtClean="0">
                <a:solidFill>
                  <a:srgbClr val="FF0000"/>
                </a:solidFill>
              </a:rPr>
              <a:t>5b egg cells</a:t>
            </a: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409" y="1675077"/>
            <a:ext cx="6420592" cy="477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40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22" y="114794"/>
            <a:ext cx="11768446" cy="43956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rgbClr val="0000FF"/>
                </a:solidFill>
              </a:rPr>
              <a:t>Remember earlier we said that there </a:t>
            </a:r>
            <a:r>
              <a:rPr lang="en-GB" sz="4000" dirty="0">
                <a:solidFill>
                  <a:srgbClr val="0000FF"/>
                </a:solidFill>
              </a:rPr>
              <a:t>are two types of reproduction - </a:t>
            </a:r>
            <a:r>
              <a:rPr lang="en-GB" sz="4000" b="1" dirty="0">
                <a:solidFill>
                  <a:srgbClr val="0000FF"/>
                </a:solidFill>
              </a:rPr>
              <a:t>sexual reproduction</a:t>
            </a:r>
            <a:r>
              <a:rPr lang="en-GB" sz="4000" dirty="0">
                <a:solidFill>
                  <a:srgbClr val="0000FF"/>
                </a:solidFill>
              </a:rPr>
              <a:t> and </a:t>
            </a:r>
            <a:r>
              <a:rPr lang="en-GB" sz="4000" b="1" dirty="0">
                <a:solidFill>
                  <a:srgbClr val="0000FF"/>
                </a:solidFill>
              </a:rPr>
              <a:t>asexual reproduction</a:t>
            </a:r>
            <a:r>
              <a:rPr lang="en-GB" sz="4000" dirty="0" smtClean="0">
                <a:solidFill>
                  <a:srgbClr val="0000FF"/>
                </a:solidFill>
              </a:rPr>
              <a:t>. Two </a:t>
            </a:r>
            <a:r>
              <a:rPr lang="en-GB" sz="4000" dirty="0">
                <a:solidFill>
                  <a:srgbClr val="0000FF"/>
                </a:solidFill>
              </a:rPr>
              <a:t>parents are needed in </a:t>
            </a:r>
            <a:r>
              <a:rPr lang="en-GB" sz="4000" b="1" dirty="0">
                <a:solidFill>
                  <a:srgbClr val="0000FF"/>
                </a:solidFill>
              </a:rPr>
              <a:t>sexual reproduction</a:t>
            </a:r>
            <a:r>
              <a:rPr lang="en-GB" sz="4000" dirty="0">
                <a:solidFill>
                  <a:srgbClr val="0000FF"/>
                </a:solidFill>
              </a:rPr>
              <a:t>, and the offspring produced are genetically different to the parents</a:t>
            </a:r>
            <a:r>
              <a:rPr lang="en-GB" sz="4000" dirty="0" smtClean="0">
                <a:solidFill>
                  <a:srgbClr val="0000FF"/>
                </a:solidFill>
              </a:rPr>
              <a:t>.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What do you think asexual reproduction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might be, how is it different?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0000FF"/>
                </a:solidFill>
              </a:rPr>
              <a:t>In the back of your book try and say 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0000FF"/>
                </a:solidFill>
              </a:rPr>
              <a:t>what you think asexual reproduction might be.</a:t>
            </a:r>
            <a:endParaRPr lang="en-GB" sz="4000" dirty="0">
              <a:solidFill>
                <a:srgbClr val="0000FF"/>
              </a:solidFill>
            </a:endParaRPr>
          </a:p>
        </p:txBody>
      </p:sp>
      <p:pic>
        <p:nvPicPr>
          <p:cNvPr id="4" name="Picture 19" descr="stick_figure_wheels_turning_300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361" y="2926753"/>
            <a:ext cx="3558638" cy="316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168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887" y="2588821"/>
            <a:ext cx="9182774" cy="358814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887" y="1686296"/>
            <a:ext cx="9301525" cy="456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5907" y="95003"/>
            <a:ext cx="11365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These organisms all reproduce asexually.</a:t>
            </a:r>
          </a:p>
          <a:p>
            <a:r>
              <a:rPr lang="en-GB" sz="4000" dirty="0" smtClean="0">
                <a:solidFill>
                  <a:srgbClr val="FF0000"/>
                </a:solidFill>
              </a:rPr>
              <a:t>How are they different from organisms that reproduce sexually?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1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0095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u="sng" dirty="0" smtClean="0"/>
              <a:t>Asexual reproduction</a:t>
            </a:r>
          </a:p>
          <a:p>
            <a:pPr marL="0" indent="0">
              <a:buNone/>
            </a:pPr>
            <a:r>
              <a:rPr lang="en-GB" sz="4000" dirty="0" smtClean="0"/>
              <a:t>Only </a:t>
            </a:r>
            <a:r>
              <a:rPr lang="en-GB" sz="4000" dirty="0"/>
              <a:t>one parent is needed in </a:t>
            </a:r>
            <a:r>
              <a:rPr lang="en-GB" sz="4000" b="1" dirty="0"/>
              <a:t>asexual reproduction</a:t>
            </a:r>
            <a:r>
              <a:rPr lang="en-GB" sz="4000" dirty="0"/>
              <a:t>, and the offspring produced are </a:t>
            </a:r>
            <a:r>
              <a:rPr lang="en-GB" sz="4000" u="sng" dirty="0"/>
              <a:t>genetically </a:t>
            </a:r>
            <a:r>
              <a:rPr lang="en-GB" sz="4000" u="sng" dirty="0" smtClean="0"/>
              <a:t>identical</a:t>
            </a:r>
            <a:r>
              <a:rPr lang="en-GB" sz="4000" dirty="0" smtClean="0"/>
              <a:t>. The parents do not produce gametes. There are lots of different ways that plants and animals can reproduce asexually.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Watch the video and list some examples.</a:t>
            </a:r>
          </a:p>
          <a:p>
            <a:pPr marL="0" indent="0">
              <a:buNone/>
            </a:pPr>
            <a:r>
              <a:rPr lang="en-GB" sz="4000" dirty="0">
                <a:hlinkClick r:id="rId2"/>
              </a:rPr>
              <a:t>https://www.activeteachonline.com/product/view/id/335/page/26/mode/dps?modal=/player/video/id/350365</a:t>
            </a:r>
            <a:r>
              <a:rPr lang="en-GB" sz="4000" dirty="0"/>
              <a:t> </a:t>
            </a:r>
          </a:p>
          <a:p>
            <a:pPr marL="0" indent="0">
              <a:buNone/>
            </a:pPr>
            <a:endParaRPr lang="en-GB" sz="4000" dirty="0">
              <a:solidFill>
                <a:srgbClr val="FF0000"/>
              </a:solidFill>
            </a:endParaRP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5590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063" y="448252"/>
            <a:ext cx="3508169" cy="1325563"/>
          </a:xfrm>
          <a:solidFill>
            <a:schemeClr val="tx1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Did you know?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850" y="676893"/>
            <a:ext cx="7768116" cy="5391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3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9"/>
          <p:cNvSpPr>
            <a:spLocks noGrp="1"/>
          </p:cNvSpPr>
          <p:nvPr>
            <p:ph type="ctrTitle"/>
          </p:nvPr>
        </p:nvSpPr>
        <p:spPr>
          <a:xfrm>
            <a:off x="1476499" y="184212"/>
            <a:ext cx="9144000" cy="1430832"/>
          </a:xfrm>
        </p:spPr>
        <p:txBody>
          <a:bodyPr>
            <a:normAutofit fontScale="90000"/>
          </a:bodyPr>
          <a:lstStyle/>
          <a:p>
            <a:r>
              <a:rPr lang="en-GB" altLang="en-US" u="sng" dirty="0" smtClean="0">
                <a:solidFill>
                  <a:srgbClr val="0000FF"/>
                </a:solidFill>
              </a:rPr>
              <a:t>Methods of asexual reproduction</a:t>
            </a:r>
          </a:p>
        </p:txBody>
      </p:sp>
      <p:sp>
        <p:nvSpPr>
          <p:cNvPr id="5529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06642" y="1838676"/>
            <a:ext cx="11497431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en-US" sz="4000" dirty="0" smtClean="0">
                <a:solidFill>
                  <a:srgbClr val="FF0000"/>
                </a:solidFill>
              </a:rPr>
              <a:t>Have a look at the </a:t>
            </a:r>
            <a:r>
              <a:rPr lang="en-GB" altLang="en-US" sz="4000" dirty="0">
                <a:solidFill>
                  <a:srgbClr val="FF0000"/>
                </a:solidFill>
              </a:rPr>
              <a:t>different ways that plants use asexual reproduction</a:t>
            </a:r>
            <a:r>
              <a:rPr lang="en-GB" altLang="en-US" sz="4000" dirty="0" smtClean="0">
                <a:solidFill>
                  <a:srgbClr val="FF0000"/>
                </a:solidFill>
              </a:rPr>
              <a:t>. </a:t>
            </a:r>
          </a:p>
          <a:p>
            <a:pPr algn="ctr"/>
            <a:r>
              <a:rPr lang="en-GB" altLang="en-US" sz="4000" b="1" dirty="0" smtClean="0">
                <a:solidFill>
                  <a:srgbClr val="0000FF"/>
                </a:solidFill>
              </a:rPr>
              <a:t>See if you can add more methods of asexual reproduction to your list as you look at the next few slides.</a:t>
            </a:r>
            <a:endParaRPr lang="en-GB" alt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2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5"/>
          <p:cNvSpPr txBox="1">
            <a:spLocks noGrp="1" noChangeArrowheads="1"/>
          </p:cNvSpPr>
          <p:nvPr/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0419" name="Content Placeholder 5"/>
          <p:cNvSpPr>
            <a:spLocks noGrp="1"/>
          </p:cNvSpPr>
          <p:nvPr>
            <p:ph idx="4294967295"/>
          </p:nvPr>
        </p:nvSpPr>
        <p:spPr>
          <a:xfrm>
            <a:off x="220656" y="253382"/>
            <a:ext cx="4054461" cy="3889375"/>
          </a:xfrm>
        </p:spPr>
        <p:txBody>
          <a:bodyPr>
            <a:noAutofit/>
          </a:bodyPr>
          <a:lstStyle/>
          <a:p>
            <a:pPr marL="0" indent="0">
              <a:spcBef>
                <a:spcPct val="40000"/>
              </a:spcBef>
            </a:pPr>
            <a:r>
              <a:rPr lang="en-GB" altLang="en-US" sz="4000" dirty="0" smtClean="0">
                <a:solidFill>
                  <a:srgbClr val="0000FF"/>
                </a:solidFill>
              </a:rPr>
              <a:t>A potato produces tubers.</a:t>
            </a:r>
          </a:p>
          <a:p>
            <a:pPr marL="0" indent="0">
              <a:spcBef>
                <a:spcPct val="40000"/>
              </a:spcBef>
            </a:pPr>
            <a:r>
              <a:rPr lang="en-GB" altLang="en-US" sz="4000" dirty="0" smtClean="0">
                <a:solidFill>
                  <a:srgbClr val="0000FF"/>
                </a:solidFill>
              </a:rPr>
              <a:t>The tubers contain genetic information.</a:t>
            </a:r>
          </a:p>
          <a:p>
            <a:pPr marL="0" indent="0">
              <a:spcBef>
                <a:spcPct val="40000"/>
              </a:spcBef>
            </a:pPr>
            <a:r>
              <a:rPr lang="en-GB" altLang="en-US" sz="4000" dirty="0" smtClean="0">
                <a:solidFill>
                  <a:srgbClr val="0000FF"/>
                </a:solidFill>
              </a:rPr>
              <a:t>The tip of the tuber grows upwards and forms a new plant.</a:t>
            </a:r>
          </a:p>
        </p:txBody>
      </p:sp>
      <p:pic>
        <p:nvPicPr>
          <p:cNvPr id="108553" name="Picture 9" descr="8B_p_0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449" y="-152708"/>
            <a:ext cx="4856103" cy="361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851" y="3429000"/>
            <a:ext cx="4669971" cy="289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973" y="158153"/>
            <a:ext cx="2890095" cy="412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1443" name="Content Placeholder 5"/>
          <p:cNvSpPr>
            <a:spLocks noGrp="1"/>
          </p:cNvSpPr>
          <p:nvPr>
            <p:ph idx="1"/>
          </p:nvPr>
        </p:nvSpPr>
        <p:spPr>
          <a:xfrm>
            <a:off x="256283" y="158380"/>
            <a:ext cx="6047316" cy="4238625"/>
          </a:xfrm>
        </p:spPr>
        <p:txBody>
          <a:bodyPr>
            <a:noAutofit/>
          </a:bodyPr>
          <a:lstStyle/>
          <a:p>
            <a:pPr marL="0" indent="0">
              <a:spcBef>
                <a:spcPct val="40000"/>
              </a:spcBef>
            </a:pPr>
            <a:r>
              <a:rPr lang="en-GB" altLang="en-US" sz="4000" dirty="0" smtClean="0">
                <a:solidFill>
                  <a:srgbClr val="0000FF"/>
                </a:solidFill>
              </a:rPr>
              <a:t>Strawberries produce runners.</a:t>
            </a:r>
          </a:p>
          <a:p>
            <a:pPr marL="0" indent="0">
              <a:spcBef>
                <a:spcPct val="40000"/>
              </a:spcBef>
            </a:pPr>
            <a:r>
              <a:rPr lang="en-GB" altLang="en-US" sz="4000" dirty="0" smtClean="0">
                <a:solidFill>
                  <a:srgbClr val="0000FF"/>
                </a:solidFill>
              </a:rPr>
              <a:t>Strawberry runners grow outwards from the plant. Where the runners touch the soil they put down roots and eventually they will become new strawberry plants.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356" y="136071"/>
            <a:ext cx="5365865" cy="447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61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537" y="360260"/>
            <a:ext cx="5471583" cy="4238625"/>
          </a:xfrm>
        </p:spPr>
        <p:txBody>
          <a:bodyPr>
            <a:noAutofit/>
          </a:bodyPr>
          <a:lstStyle/>
          <a:p>
            <a:pPr marL="0" indent="0">
              <a:spcBef>
                <a:spcPct val="40000"/>
              </a:spcBef>
            </a:pPr>
            <a:r>
              <a:rPr lang="en-GB" altLang="en-US" sz="4000" dirty="0" smtClean="0">
                <a:solidFill>
                  <a:srgbClr val="0000FF"/>
                </a:solidFill>
              </a:rPr>
              <a:t>Some plants produce spores.</a:t>
            </a:r>
          </a:p>
          <a:p>
            <a:pPr marL="0" indent="0">
              <a:spcBef>
                <a:spcPct val="40000"/>
              </a:spcBef>
            </a:pPr>
            <a:r>
              <a:rPr lang="en-GB" altLang="en-US" sz="4000" dirty="0" smtClean="0">
                <a:solidFill>
                  <a:srgbClr val="0000FF"/>
                </a:solidFill>
              </a:rPr>
              <a:t>Spores contain both the male and female reproductive organs.</a:t>
            </a:r>
          </a:p>
          <a:p>
            <a:pPr marL="0" indent="0">
              <a:spcBef>
                <a:spcPct val="40000"/>
              </a:spcBef>
            </a:pPr>
            <a:r>
              <a:rPr lang="en-GB" altLang="en-US" sz="4000" dirty="0" smtClean="0">
                <a:solidFill>
                  <a:srgbClr val="0000FF"/>
                </a:solidFill>
              </a:rPr>
              <a:t>Plants with spores can reproduce on their own. </a:t>
            </a:r>
          </a:p>
          <a:p>
            <a:pPr marL="0" indent="0">
              <a:spcBef>
                <a:spcPct val="40000"/>
              </a:spcBef>
            </a:pPr>
            <a:endParaRPr lang="en-GB" altLang="en-US" sz="4000" dirty="0" smtClean="0">
              <a:solidFill>
                <a:srgbClr val="0000FF"/>
              </a:solidFill>
            </a:endParaRPr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63496" name="Picture 8" descr="8B_p_0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203" y="383744"/>
            <a:ext cx="6053667" cy="34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50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128"/>
            <a:ext cx="6685808" cy="2002930"/>
          </a:xfrm>
        </p:spPr>
        <p:txBody>
          <a:bodyPr>
            <a:normAutofit/>
          </a:bodyPr>
          <a:lstStyle/>
          <a:p>
            <a:pPr marL="3175">
              <a:spcBef>
                <a:spcPct val="40000"/>
              </a:spcBef>
            </a:pPr>
            <a:r>
              <a:rPr lang="en-GB" altLang="en-US" sz="4000" dirty="0" smtClean="0">
                <a:solidFill>
                  <a:srgbClr val="0000FF"/>
                </a:solidFill>
              </a:rPr>
              <a:t>Some plants have bulbs.</a:t>
            </a:r>
          </a:p>
          <a:p>
            <a:pPr marL="3175">
              <a:spcBef>
                <a:spcPct val="40000"/>
              </a:spcBef>
            </a:pPr>
            <a:r>
              <a:rPr lang="en-GB" altLang="en-US" sz="4000" dirty="0" smtClean="0">
                <a:solidFill>
                  <a:srgbClr val="0000FF"/>
                </a:solidFill>
              </a:rPr>
              <a:t>The bulb splits and forms new bulbs called </a:t>
            </a:r>
            <a:r>
              <a:rPr lang="en-GB" altLang="en-US" sz="4000" dirty="0" err="1" smtClean="0">
                <a:solidFill>
                  <a:srgbClr val="0000FF"/>
                </a:solidFill>
              </a:rPr>
              <a:t>bulblets</a:t>
            </a:r>
            <a:r>
              <a:rPr lang="en-GB" altLang="en-US" sz="4000" dirty="0" smtClean="0">
                <a:solidFill>
                  <a:srgbClr val="0000FF"/>
                </a:solidFill>
              </a:rPr>
              <a:t>.</a:t>
            </a:r>
            <a:endParaRPr lang="en-GB" altLang="en-US" sz="4000" dirty="0" smtClean="0">
              <a:solidFill>
                <a:srgbClr val="0000FF"/>
              </a:solidFill>
            </a:endParaRPr>
          </a:p>
        </p:txBody>
      </p:sp>
      <p:sp>
        <p:nvSpPr>
          <p:cNvPr id="6553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65543" name="Picture 7" descr="8B_p_0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91" y="0"/>
            <a:ext cx="5209309" cy="301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77" y="2234809"/>
            <a:ext cx="7231975" cy="335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5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441" y="30558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There are 2 types of reproduction, they are called sexual reproduction and asexual reproduction.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In year 7 you looked at reproduction in humans, this is sexual reproduction, lets look at why.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8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137530" y="0"/>
            <a:ext cx="6678906" cy="4238625"/>
          </a:xfrm>
        </p:spPr>
        <p:txBody>
          <a:bodyPr>
            <a:noAutofit/>
          </a:bodyPr>
          <a:lstStyle/>
          <a:p>
            <a:pPr marL="0" indent="0">
              <a:spcBef>
                <a:spcPct val="40000"/>
              </a:spcBef>
            </a:pPr>
            <a:r>
              <a:rPr lang="en-GB" altLang="en-US" sz="4000" dirty="0" smtClean="0">
                <a:solidFill>
                  <a:srgbClr val="0000FF"/>
                </a:solidFill>
              </a:rPr>
              <a:t>Plant reproduction can be artificially created from cuttings.</a:t>
            </a:r>
          </a:p>
          <a:p>
            <a:pPr marL="0" indent="0">
              <a:spcBef>
                <a:spcPct val="40000"/>
              </a:spcBef>
            </a:pPr>
            <a:r>
              <a:rPr lang="en-GB" altLang="en-US" sz="4000" dirty="0" smtClean="0">
                <a:solidFill>
                  <a:srgbClr val="0000FF"/>
                </a:solidFill>
              </a:rPr>
              <a:t>A gardener takes a cutting from a leaf or shoot of an existing plant.</a:t>
            </a:r>
          </a:p>
          <a:p>
            <a:pPr marL="0" indent="0">
              <a:spcBef>
                <a:spcPct val="40000"/>
              </a:spcBef>
            </a:pPr>
            <a:r>
              <a:rPr lang="en-GB" altLang="en-US" sz="4000" dirty="0" smtClean="0">
                <a:solidFill>
                  <a:srgbClr val="0000FF"/>
                </a:solidFill>
              </a:rPr>
              <a:t>This cutting can be grown to make a new plant. 			</a:t>
            </a:r>
          </a:p>
        </p:txBody>
      </p:sp>
      <p:sp>
        <p:nvSpPr>
          <p:cNvPr id="6758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altLang="en-US" smtClean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pic>
        <p:nvPicPr>
          <p:cNvPr id="67592" name="Picture 8" descr="8B_p_0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91" y="3081338"/>
            <a:ext cx="4184009" cy="369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91" y="0"/>
            <a:ext cx="4094326" cy="34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86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44" y="23433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rgbClr val="0000FF"/>
                </a:solidFill>
              </a:rPr>
              <a:t>How many of these methods of asexual reproduction did you have on your list?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rgbClr val="0000FF"/>
                </a:solidFill>
              </a:rPr>
              <a:t>Make sure you have at least 6 different examples.</a:t>
            </a:r>
          </a:p>
          <a:p>
            <a:pPr marL="0" indent="0">
              <a:buNone/>
            </a:pPr>
            <a:r>
              <a:rPr lang="en-GB" sz="4000" b="1" dirty="0" smtClean="0">
                <a:solidFill>
                  <a:srgbClr val="7030A0"/>
                </a:solidFill>
              </a:rPr>
              <a:t>Challenge yourself – do some research at home and see how many more different methods of asexual reproduction you can find.</a:t>
            </a:r>
            <a:endParaRPr lang="en-GB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1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" y="1204685"/>
            <a:ext cx="11922826" cy="4424099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1257" y="-118754"/>
            <a:ext cx="11376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Read through the following passage and write down some advantages of asexual reproduction.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53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4351338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FF0000"/>
                </a:solidFill>
              </a:rPr>
              <a:t>Challenge yourself - Can you identify these as advantages or disadvantages of sexual of asexual reproduction?</a:t>
            </a:r>
            <a:endParaRPr lang="en-GB" sz="3600" dirty="0">
              <a:solidFill>
                <a:srgbClr val="FF0000"/>
              </a:solidFill>
            </a:endParaRPr>
          </a:p>
          <a:p>
            <a:r>
              <a:rPr lang="en-GB" sz="3600" dirty="0"/>
              <a:t>introduces variation into a </a:t>
            </a:r>
            <a:r>
              <a:rPr lang="en-GB" sz="3600" dirty="0" smtClean="0"/>
              <a:t>population</a:t>
            </a:r>
          </a:p>
          <a:p>
            <a:r>
              <a:rPr lang="en-GB" sz="3600" dirty="0"/>
              <a:t>population can increase rapidly </a:t>
            </a:r>
          </a:p>
          <a:p>
            <a:r>
              <a:rPr lang="en-GB" sz="3600" dirty="0"/>
              <a:t>can exploit a suitable habitat </a:t>
            </a:r>
            <a:r>
              <a:rPr lang="en-GB" sz="3600" dirty="0" smtClean="0"/>
              <a:t>quickly</a:t>
            </a:r>
            <a:endParaRPr lang="en-GB" sz="3600" dirty="0"/>
          </a:p>
          <a:p>
            <a:r>
              <a:rPr lang="en-GB" sz="3600" dirty="0"/>
              <a:t>the species can adapt to new environments</a:t>
            </a:r>
          </a:p>
          <a:p>
            <a:r>
              <a:rPr lang="en-GB" sz="3600" dirty="0"/>
              <a:t>a disease is less likely to affect all the individuals in a </a:t>
            </a:r>
            <a:r>
              <a:rPr lang="en-GB" sz="3600" dirty="0" smtClean="0"/>
              <a:t>population</a:t>
            </a:r>
          </a:p>
          <a:p>
            <a:r>
              <a:rPr lang="en-GB" sz="3600" dirty="0" smtClean="0"/>
              <a:t>does </a:t>
            </a:r>
            <a:r>
              <a:rPr lang="en-GB" sz="3600" dirty="0"/>
              <a:t>not lead to variation in a population</a:t>
            </a:r>
          </a:p>
          <a:p>
            <a:r>
              <a:rPr lang="en-GB" sz="3600" dirty="0" smtClean="0"/>
              <a:t>disease </a:t>
            </a:r>
            <a:r>
              <a:rPr lang="en-GB" sz="3600" dirty="0"/>
              <a:t>may affect all the individuals in a population</a:t>
            </a:r>
          </a:p>
          <a:p>
            <a:endParaRPr lang="en-GB" sz="4000" dirty="0"/>
          </a:p>
          <a:p>
            <a:endParaRPr lang="en-GB" sz="4000" dirty="0"/>
          </a:p>
          <a:p>
            <a:endParaRPr lang="en-GB" sz="4000" dirty="0" smtClean="0"/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98756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198" y="-145514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What Was The </a:t>
            </a:r>
            <a:r>
              <a:rPr lang="en-GB" b="1" dirty="0" smtClean="0">
                <a:solidFill>
                  <a:srgbClr val="FF0000"/>
                </a:solidFill>
              </a:rPr>
              <a:t>Question? (plenary activity)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32" y="875599"/>
            <a:ext cx="11797146" cy="53708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 smtClean="0">
                <a:solidFill>
                  <a:srgbClr val="0070C0"/>
                </a:solidFill>
              </a:rPr>
              <a:t>HYBRID</a:t>
            </a:r>
          </a:p>
          <a:p>
            <a:pPr marL="0" indent="0">
              <a:buNone/>
            </a:pPr>
            <a:r>
              <a:rPr lang="en-GB" sz="4000" dirty="0" smtClean="0">
                <a:solidFill>
                  <a:schemeClr val="bg2">
                    <a:lumMod val="90000"/>
                  </a:schemeClr>
                </a:solidFill>
              </a:rPr>
              <a:t>(</a:t>
            </a:r>
            <a:r>
              <a:rPr lang="en-GB" sz="4000" dirty="0">
                <a:solidFill>
                  <a:schemeClr val="bg2">
                    <a:lumMod val="90000"/>
                  </a:schemeClr>
                </a:solidFill>
              </a:rPr>
              <a:t>Possible questions: If members of two different species reproduce, what will the offspring be called? What is a </a:t>
            </a:r>
            <a:r>
              <a:rPr lang="en-GB" sz="4000" dirty="0" err="1">
                <a:solidFill>
                  <a:schemeClr val="bg2">
                    <a:lumMod val="90000"/>
                  </a:schemeClr>
                </a:solidFill>
              </a:rPr>
              <a:t>plumcot</a:t>
            </a:r>
            <a:r>
              <a:rPr lang="en-GB" sz="4000" dirty="0">
                <a:solidFill>
                  <a:schemeClr val="bg2">
                    <a:lumMod val="90000"/>
                  </a:schemeClr>
                </a:solidFill>
              </a:rPr>
              <a:t> an example of? Give an example of an organism that is not able to reproduce sexually.) </a:t>
            </a:r>
            <a:endParaRPr lang="en-GB" sz="4000" dirty="0" smtClean="0">
              <a:solidFill>
                <a:schemeClr val="bg2">
                  <a:lumMod val="90000"/>
                </a:schemeClr>
              </a:solidFill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rgbClr val="0000FF"/>
                </a:solidFill>
              </a:rPr>
              <a:t>TUBER</a:t>
            </a:r>
            <a:endParaRPr lang="en-GB" sz="4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GB" sz="4000" dirty="0">
                <a:solidFill>
                  <a:schemeClr val="bg1">
                    <a:lumMod val="75000"/>
                  </a:schemeClr>
                </a:solidFill>
              </a:rPr>
              <a:t>Possible questions: Give an example of an organ that plants use for asexual reproduction. What do potatoes use to reproduce asexually?) </a:t>
            </a:r>
          </a:p>
        </p:txBody>
      </p:sp>
    </p:spTree>
    <p:extLst>
      <p:ext uri="{BB962C8B-B14F-4D97-AF65-F5344CB8AC3E}">
        <p14:creationId xmlns:p14="http://schemas.microsoft.com/office/powerpoint/2010/main" val="42152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Arial" charset="0"/>
              </a:rPr>
              <a:t>Objectives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4418" y="1844675"/>
            <a:ext cx="10943167" cy="4032250"/>
          </a:xfrm>
        </p:spPr>
        <p:txBody>
          <a:bodyPr/>
          <a:lstStyle/>
          <a:p>
            <a:pPr marL="538163" lvl="1" indent="-358775" eaLnBrk="1" hangingPunct="1">
              <a:spcBef>
                <a:spcPct val="40000"/>
              </a:spcBef>
            </a:pPr>
            <a:r>
              <a:rPr lang="en-US" altLang="en-US" sz="2600" smtClean="0">
                <a:latin typeface="Arial" charset="0"/>
              </a:rPr>
              <a:t>Correctly use the terms: </a:t>
            </a:r>
            <a:r>
              <a:rPr lang="en-US" altLang="en-US" sz="2600" smtClean="0">
                <a:solidFill>
                  <a:srgbClr val="934C74"/>
                </a:solidFill>
                <a:latin typeface="Arial" charset="0"/>
              </a:rPr>
              <a:t>asexual reproduction</a:t>
            </a:r>
            <a:r>
              <a:rPr lang="en-US" altLang="en-US" sz="2600" smtClean="0">
                <a:latin typeface="Arial" charset="0"/>
              </a:rPr>
              <a:t> and </a:t>
            </a:r>
            <a:r>
              <a:rPr lang="en-US" altLang="en-US" sz="2600" smtClean="0">
                <a:solidFill>
                  <a:srgbClr val="934C74"/>
                </a:solidFill>
                <a:latin typeface="Arial" charset="0"/>
              </a:rPr>
              <a:t>sexual reproduction</a:t>
            </a:r>
            <a:r>
              <a:rPr lang="en-US" altLang="en-US" sz="2600" smtClean="0">
                <a:latin typeface="Arial" charset="0"/>
              </a:rPr>
              <a:t>.</a:t>
            </a:r>
            <a:endParaRPr lang="en-GB" altLang="en-US" sz="2600" smtClean="0">
              <a:solidFill>
                <a:srgbClr val="934C74"/>
              </a:solidFill>
              <a:latin typeface="Arial" charset="0"/>
            </a:endParaRPr>
          </a:p>
          <a:p>
            <a:pPr marL="538163" lvl="1" indent="-358775" eaLnBrk="1" hangingPunct="1">
              <a:spcBef>
                <a:spcPct val="40000"/>
              </a:spcBef>
            </a:pPr>
            <a:r>
              <a:rPr lang="en-US" altLang="en-US" sz="2600" smtClean="0">
                <a:latin typeface="Arial" charset="0"/>
              </a:rPr>
              <a:t>Recall ways in which plants reproduce asexually.</a:t>
            </a:r>
            <a:r>
              <a:rPr lang="en-GB" altLang="en-US" sz="2600" smtClean="0">
                <a:latin typeface="Arial" charset="0"/>
              </a:rPr>
              <a:t> </a:t>
            </a:r>
          </a:p>
          <a:p>
            <a:pPr marL="538163" lvl="1" indent="-358775" eaLnBrk="1" hangingPunct="1">
              <a:spcBef>
                <a:spcPct val="40000"/>
              </a:spcBef>
            </a:pPr>
            <a:r>
              <a:rPr lang="en-US" altLang="en-US" sz="2600" smtClean="0">
                <a:latin typeface="Arial" charset="0"/>
              </a:rPr>
              <a:t>Identify and give examples of inherited variation.</a:t>
            </a:r>
            <a:r>
              <a:rPr lang="en-GB" altLang="en-US" sz="2600" smtClean="0">
                <a:latin typeface="Arial" charset="0"/>
              </a:rPr>
              <a:t> </a:t>
            </a:r>
          </a:p>
          <a:p>
            <a:pPr marL="538163" lvl="1" indent="-358775" eaLnBrk="1" hangingPunct="1">
              <a:spcBef>
                <a:spcPct val="40000"/>
              </a:spcBef>
            </a:pPr>
            <a:r>
              <a:rPr lang="en-US" altLang="en-US" sz="2600" smtClean="0">
                <a:latin typeface="Arial" charset="0"/>
              </a:rPr>
              <a:t>Describe how the fusing of gametes (sex cells) and their nuclei during fertilisation form a fertilised egg cell.</a:t>
            </a:r>
            <a:endParaRPr lang="en-GB" altLang="en-US" sz="2600" smtClean="0">
              <a:latin typeface="Arial" charset="0"/>
            </a:endParaRPr>
          </a:p>
          <a:p>
            <a:pPr marL="538163" lvl="1" indent="-358775" eaLnBrk="1" hangingPunct="1">
              <a:spcBef>
                <a:spcPct val="40000"/>
              </a:spcBef>
            </a:pPr>
            <a:r>
              <a:rPr lang="en-US" altLang="en-US" sz="2600" smtClean="0">
                <a:latin typeface="Arial" charset="0"/>
              </a:rPr>
              <a:t>Correctly use the terms: </a:t>
            </a:r>
            <a:r>
              <a:rPr lang="en-US" altLang="en-US" sz="2600" smtClean="0">
                <a:solidFill>
                  <a:srgbClr val="934C74"/>
                </a:solidFill>
                <a:latin typeface="Arial" charset="0"/>
              </a:rPr>
              <a:t>species</a:t>
            </a:r>
            <a:r>
              <a:rPr lang="en-US" altLang="en-US" sz="2600" smtClean="0">
                <a:latin typeface="Arial" charset="0"/>
              </a:rPr>
              <a:t> and </a:t>
            </a:r>
            <a:r>
              <a:rPr lang="en-US" altLang="en-US" sz="2600" smtClean="0">
                <a:solidFill>
                  <a:srgbClr val="934C74"/>
                </a:solidFill>
                <a:latin typeface="Arial" charset="0"/>
              </a:rPr>
              <a:t>hybrid.</a:t>
            </a:r>
            <a:endParaRPr lang="en-GB" altLang="en-US" sz="2600" smtClean="0">
              <a:solidFill>
                <a:srgbClr val="934C74"/>
              </a:solidFill>
              <a:latin typeface="Arial" charset="0"/>
            </a:endParaRPr>
          </a:p>
        </p:txBody>
      </p:sp>
      <p:sp>
        <p:nvSpPr>
          <p:cNvPr id="98308" name="Rectangle 5"/>
          <p:cNvSpPr txBox="1">
            <a:spLocks noGrp="1" noChangeArrowheads="1"/>
          </p:cNvSpPr>
          <p:nvPr/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8751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Arial" charset="0"/>
              </a:rPr>
              <a:t>Objectives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4418" y="1844675"/>
            <a:ext cx="10943167" cy="3168650"/>
          </a:xfrm>
        </p:spPr>
        <p:txBody>
          <a:bodyPr/>
          <a:lstStyle/>
          <a:p>
            <a:pPr marL="538163" lvl="1" indent="-358775">
              <a:spcBef>
                <a:spcPct val="40000"/>
              </a:spcBef>
              <a:buFont typeface="Wingdings" pitchFamily="2" charset="2"/>
              <a:buNone/>
            </a:pPr>
            <a:endParaRPr lang="en-US" altLang="en-US" sz="2800" smtClean="0">
              <a:latin typeface="Arial" charset="0"/>
            </a:endParaRPr>
          </a:p>
          <a:p>
            <a:pPr marL="538163" lvl="1" indent="-358775">
              <a:spcBef>
                <a:spcPct val="40000"/>
              </a:spcBef>
            </a:pPr>
            <a:r>
              <a:rPr lang="en-US" altLang="en-US" sz="2800" smtClean="0">
                <a:latin typeface="Arial" charset="0"/>
              </a:rPr>
              <a:t>Explain how inherited variation is caused (does not include genes).</a:t>
            </a:r>
            <a:endParaRPr lang="en-GB" altLang="en-US" sz="2800" smtClean="0">
              <a:solidFill>
                <a:srgbClr val="934C74"/>
              </a:solidFill>
              <a:latin typeface="Arial" charset="0"/>
            </a:endParaRPr>
          </a:p>
          <a:p>
            <a:pPr marL="538163" lvl="1" indent="-358775">
              <a:spcBef>
                <a:spcPct val="40000"/>
              </a:spcBef>
            </a:pPr>
            <a:r>
              <a:rPr lang="en-US" altLang="en-US" sz="2800" smtClean="0">
                <a:latin typeface="Arial" charset="0"/>
              </a:rPr>
              <a:t>Explain the difference in outcomes of asexual and sexual reproduction in plants.</a:t>
            </a:r>
            <a:endParaRPr lang="en-GB" altLang="en-US" sz="2800" smtClean="0">
              <a:latin typeface="Arial" charset="0"/>
            </a:endParaRPr>
          </a:p>
        </p:txBody>
      </p:sp>
      <p:sp>
        <p:nvSpPr>
          <p:cNvPr id="99332" name="Rectangle 5"/>
          <p:cNvSpPr txBox="1">
            <a:spLocks noGrp="1" noChangeArrowheads="1"/>
          </p:cNvSpPr>
          <p:nvPr/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4968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latin typeface="Arial" charset="0"/>
              </a:rPr>
              <a:t>Objectives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4418" y="1844675"/>
            <a:ext cx="10943167" cy="2305050"/>
          </a:xfrm>
        </p:spPr>
        <p:txBody>
          <a:bodyPr/>
          <a:lstStyle/>
          <a:p>
            <a:pPr marL="538163" lvl="1" indent="-358775">
              <a:spcBef>
                <a:spcPct val="40000"/>
              </a:spcBef>
              <a:buFont typeface="Wingdings" pitchFamily="2" charset="2"/>
              <a:buNone/>
            </a:pPr>
            <a:endParaRPr lang="en-US" altLang="en-US" sz="2800" smtClean="0">
              <a:latin typeface="Arial" charset="0"/>
            </a:endParaRPr>
          </a:p>
          <a:p>
            <a:pPr marL="538163" lvl="1" indent="-358775">
              <a:spcBef>
                <a:spcPct val="40000"/>
              </a:spcBef>
            </a:pPr>
            <a:r>
              <a:rPr lang="en-US" altLang="en-US" sz="2800" smtClean="0">
                <a:latin typeface="Arial" charset="0"/>
              </a:rPr>
              <a:t>Evaluate the advantages and disadvantages of sexual and asexual reproduction in plants in different conditions. </a:t>
            </a:r>
            <a:endParaRPr lang="en-GB" altLang="en-US" sz="2800" smtClean="0">
              <a:latin typeface="Arial" charset="0"/>
            </a:endParaRPr>
          </a:p>
        </p:txBody>
      </p:sp>
      <p:sp>
        <p:nvSpPr>
          <p:cNvPr id="100356" name="Rectangle 5"/>
          <p:cNvSpPr txBox="1">
            <a:spLocks noGrp="1" noChangeArrowheads="1"/>
          </p:cNvSpPr>
          <p:nvPr/>
        </p:nvSpPr>
        <p:spPr bwMode="white">
          <a:xfrm>
            <a:off x="624418" y="6524626"/>
            <a:ext cx="1094316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0874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05" y="505274"/>
            <a:ext cx="113448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Equipment </a:t>
            </a:r>
            <a:endParaRPr lang="en-GB" sz="3200" dirty="0">
              <a:solidFill>
                <a:srgbClr val="7030A0"/>
              </a:solidFill>
            </a:endParaRPr>
          </a:p>
          <a:p>
            <a:r>
              <a:rPr lang="en-GB" sz="3200" dirty="0" smtClean="0">
                <a:solidFill>
                  <a:srgbClr val="7030A0"/>
                </a:solidFill>
              </a:rPr>
              <a:t>You could have a selection </a:t>
            </a:r>
            <a:r>
              <a:rPr lang="en-GB" sz="3200" dirty="0">
                <a:solidFill>
                  <a:srgbClr val="7030A0"/>
                </a:solidFill>
              </a:rPr>
              <a:t>of plant asexual reproduction </a:t>
            </a:r>
            <a:r>
              <a:rPr lang="en-GB" sz="3200" dirty="0" smtClean="0">
                <a:solidFill>
                  <a:srgbClr val="7030A0"/>
                </a:solidFill>
              </a:rPr>
              <a:t>organs to look at </a:t>
            </a:r>
            <a:r>
              <a:rPr lang="en-GB" sz="3200" dirty="0">
                <a:solidFill>
                  <a:srgbClr val="7030A0"/>
                </a:solidFill>
              </a:rPr>
              <a:t>(e.g. onion, garlic, shallot, daffodil bulbs; crocus, water chestnut corms; ginger rhizome; bramble stem; strawberry runner; potato, yam tubers). </a:t>
            </a:r>
          </a:p>
        </p:txBody>
      </p:sp>
    </p:spTree>
    <p:extLst>
      <p:ext uri="{BB962C8B-B14F-4D97-AF65-F5344CB8AC3E}">
        <p14:creationId xmlns:p14="http://schemas.microsoft.com/office/powerpoint/2010/main" val="37036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198"/>
            <a:ext cx="6236711" cy="377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" y="0"/>
            <a:ext cx="682435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00FF"/>
                </a:solidFill>
              </a:rPr>
              <a:t>These are identical triplets, how do you think they were formed? </a:t>
            </a:r>
          </a:p>
          <a:p>
            <a:r>
              <a:rPr lang="en-GB" sz="4000" dirty="0" smtClean="0">
                <a:solidFill>
                  <a:srgbClr val="FF0000"/>
                </a:solidFill>
              </a:rPr>
              <a:t>This is rare, it’s not often siblings look alike.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4353" y="23751"/>
            <a:ext cx="5343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In year 7 when you studied human reproduction you found that children don’t always look identical to their parents, they have some characteristics from one and some from the other. 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9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0"/>
            <a:ext cx="6325590" cy="1938992"/>
          </a:xfrm>
          <a:prstGeom prst="rect">
            <a:avLst/>
          </a:prstGeom>
          <a:solidFill>
            <a:schemeClr val="bg1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00FF"/>
                </a:solidFill>
              </a:rPr>
              <a:t>Why are</a:t>
            </a:r>
            <a:r>
              <a:rPr lang="en-GB" sz="4000" dirty="0" smtClean="0">
                <a:solidFill>
                  <a:srgbClr val="0000FF"/>
                </a:solidFill>
              </a:rPr>
              <a:t> these children not identical to </a:t>
            </a:r>
            <a:r>
              <a:rPr lang="en-GB" sz="4000" dirty="0">
                <a:solidFill>
                  <a:srgbClr val="0000FF"/>
                </a:solidFill>
              </a:rPr>
              <a:t>their parents or </a:t>
            </a:r>
            <a:r>
              <a:rPr lang="en-GB" sz="4000" dirty="0" smtClean="0">
                <a:solidFill>
                  <a:srgbClr val="0000FF"/>
                </a:solidFill>
              </a:rPr>
              <a:t>to each other?</a:t>
            </a:r>
            <a:endParaRPr lang="en-GB" sz="4000" dirty="0">
              <a:solidFill>
                <a:srgbClr val="000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569" y="0"/>
            <a:ext cx="5102431" cy="3439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525" y="1969721"/>
            <a:ext cx="64087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What features have they inherited from their parents?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7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1970327" cy="592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solidFill>
                  <a:srgbClr val="0000FF"/>
                </a:solidFill>
              </a:rPr>
              <a:t>In the back of your book try and explain why you are not an exact copy of your parents? </a:t>
            </a:r>
            <a:endParaRPr lang="en-GB" sz="40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GB" sz="4000" dirty="0" smtClean="0">
                <a:solidFill>
                  <a:srgbClr val="FF0000"/>
                </a:solidFill>
              </a:rPr>
              <a:t>How many of these words did you use in your answer? </a:t>
            </a:r>
            <a:endParaRPr lang="en-GB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78131" y="1805050"/>
            <a:ext cx="69114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00FF"/>
                </a:solidFill>
              </a:rPr>
              <a:t>p</a:t>
            </a:r>
            <a:r>
              <a:rPr lang="en-GB" sz="4000" dirty="0" smtClean="0">
                <a:solidFill>
                  <a:srgbClr val="0000FF"/>
                </a:solidFill>
              </a:rPr>
              <a:t>arents/offspring	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0000FF"/>
                </a:solidFill>
              </a:rPr>
              <a:t>gametes </a:t>
            </a:r>
            <a:r>
              <a:rPr lang="en-GB" sz="4000" dirty="0">
                <a:solidFill>
                  <a:srgbClr val="0000FF"/>
                </a:solidFill>
              </a:rPr>
              <a:t>(sex cells)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00FF"/>
                </a:solidFill>
              </a:rPr>
              <a:t>zygote (fertilised egg</a:t>
            </a:r>
            <a:r>
              <a:rPr lang="en-GB" sz="4000" dirty="0" smtClean="0">
                <a:solidFill>
                  <a:srgbClr val="0000FF"/>
                </a:solidFill>
              </a:rPr>
              <a:t>)</a:t>
            </a:r>
            <a:endParaRPr lang="en-GB" sz="4000" dirty="0">
              <a:solidFill>
                <a:srgbClr val="0000FF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00FF"/>
                </a:solidFill>
              </a:rPr>
              <a:t>inherited characteristics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0000FF"/>
                </a:solidFill>
              </a:rPr>
              <a:t>vary/variation	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0000FF"/>
                </a:solidFill>
              </a:rPr>
              <a:t>i</a:t>
            </a:r>
            <a:r>
              <a:rPr lang="en-GB" sz="4000" dirty="0" smtClean="0">
                <a:solidFill>
                  <a:srgbClr val="0000FF"/>
                </a:solidFill>
              </a:rPr>
              <a:t>dentical/not </a:t>
            </a:r>
            <a:r>
              <a:rPr lang="en-GB" sz="4000" dirty="0">
                <a:solidFill>
                  <a:srgbClr val="0000FF"/>
                </a:solidFill>
              </a:rPr>
              <a:t>identical</a:t>
            </a:r>
          </a:p>
          <a:p>
            <a:endParaRPr lang="en-GB" sz="4000" dirty="0"/>
          </a:p>
        </p:txBody>
      </p:sp>
      <p:sp>
        <p:nvSpPr>
          <p:cNvPr id="5" name="Rectangle 4"/>
          <p:cNvSpPr/>
          <p:nvPr/>
        </p:nvSpPr>
        <p:spPr>
          <a:xfrm>
            <a:off x="8312727" y="1891714"/>
            <a:ext cx="33844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Try writing your answer again using as many of these words as you can.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04" y="1891714"/>
            <a:ext cx="2006930" cy="4314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31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579"/>
            <a:ext cx="9956470" cy="4860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smtClean="0"/>
              <a:t>In sexual reproduction parents produce sex cells or _______. A male gamete and a female gamete join together to form a fertilised egg cell or ______. The gametes carry instructions for making a new organism. All gametes carry slightly different instructions for characteristics which means that different ________ from the same parents will vary and not look ________.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508166" y="605642"/>
            <a:ext cx="2061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gametes</a:t>
            </a:r>
            <a:r>
              <a:rPr lang="en-GB" dirty="0"/>
              <a:t>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8166" y="1686296"/>
            <a:ext cx="15383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zygote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0779" y="3362741"/>
            <a:ext cx="203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offspring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557648" y="3857164"/>
            <a:ext cx="20063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identical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9761516" y="-9911"/>
            <a:ext cx="23394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00FF"/>
                </a:solidFill>
              </a:rPr>
              <a:t>Copy and complete</a:t>
            </a:r>
            <a:endParaRPr lang="en-GB" sz="4000" dirty="0">
              <a:solidFill>
                <a:srgbClr val="0000FF"/>
              </a:solidFill>
            </a:endParaRPr>
          </a:p>
        </p:txBody>
      </p:sp>
      <p:pic>
        <p:nvPicPr>
          <p:cNvPr id="11" name="Picture 13" descr="stick_figure_drawing_two_check_marks_300_cl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954" y="1695854"/>
            <a:ext cx="1846816" cy="307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28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002" y="35626"/>
            <a:ext cx="1188720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Watch the video on hybrid fruit then complete the following passage: </a:t>
            </a:r>
          </a:p>
          <a:p>
            <a:r>
              <a:rPr lang="en-GB" sz="4000" dirty="0" smtClean="0"/>
              <a:t>In ______reproduction members of the same species can reproduce and their offspring can also reproduce.</a:t>
            </a:r>
          </a:p>
          <a:p>
            <a:r>
              <a:rPr lang="en-GB" sz="4000" dirty="0" smtClean="0"/>
              <a:t>Members of 2 different _______ don’t normally reproduce, but if they do their offspring are called ______. Hybrids are usually ______, they cannot reproduce offspring.</a:t>
            </a:r>
          </a:p>
          <a:p>
            <a:r>
              <a:rPr lang="en-GB" sz="4000" dirty="0">
                <a:solidFill>
                  <a:srgbClr val="FF0000"/>
                </a:solidFill>
                <a:hlinkClick r:id="rId2"/>
              </a:rPr>
              <a:t>https://www.activeteachonline.com/product/view/id/335/page/26/mode/dps?modal=/player/video/id/350364</a:t>
            </a:r>
            <a:r>
              <a:rPr lang="en-GB" sz="4000" dirty="0">
                <a:solidFill>
                  <a:srgbClr val="FF0000"/>
                </a:solidFill>
              </a:rPr>
              <a:t> </a:t>
            </a:r>
          </a:p>
          <a:p>
            <a:endParaRPr lang="en-GB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06355" y="1232778"/>
            <a:ext cx="1481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sexual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9649" y="2479688"/>
            <a:ext cx="1697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species</a:t>
            </a:r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004" y="3705102"/>
            <a:ext cx="1712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hybrids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38601" y="3693226"/>
            <a:ext cx="14686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sterile</a:t>
            </a:r>
          </a:p>
        </p:txBody>
      </p:sp>
    </p:spTree>
    <p:extLst>
      <p:ext uri="{BB962C8B-B14F-4D97-AF65-F5344CB8AC3E}">
        <p14:creationId xmlns:p14="http://schemas.microsoft.com/office/powerpoint/2010/main" val="77051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2" y="0"/>
            <a:ext cx="11915377" cy="649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7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79"/>
            <a:ext cx="8370833" cy="129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4695"/>
            <a:ext cx="8300852" cy="190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1184173"/>
            <a:ext cx="120772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</a:rPr>
              <a:t> </a:t>
            </a:r>
            <a:r>
              <a:rPr lang="en-GB" sz="4000" dirty="0" smtClean="0">
                <a:solidFill>
                  <a:srgbClr val="FF0000"/>
                </a:solidFill>
              </a:rPr>
              <a:t> 1. Two </a:t>
            </a:r>
            <a:r>
              <a:rPr lang="en-GB" sz="4000" dirty="0">
                <a:solidFill>
                  <a:srgbClr val="FF0000"/>
                </a:solidFill>
              </a:rPr>
              <a:t>organisms/a male and a female/two parents.</a:t>
            </a:r>
          </a:p>
          <a:p>
            <a:endParaRPr lang="en-GB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798" y="3765582"/>
            <a:ext cx="114042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2a. </a:t>
            </a:r>
            <a:r>
              <a:rPr lang="en-GB" sz="4000" dirty="0" err="1">
                <a:solidFill>
                  <a:srgbClr val="FF0000"/>
                </a:solidFill>
              </a:rPr>
              <a:t>Plumcot</a:t>
            </a:r>
            <a:endParaRPr lang="en-GB" sz="4000" dirty="0">
              <a:solidFill>
                <a:srgbClr val="FF0000"/>
              </a:solidFill>
            </a:endParaRPr>
          </a:p>
          <a:p>
            <a:r>
              <a:rPr lang="en-GB" sz="4000" dirty="0" smtClean="0">
                <a:solidFill>
                  <a:srgbClr val="FF0000"/>
                </a:solidFill>
              </a:rPr>
              <a:t>2b. because </a:t>
            </a:r>
            <a:r>
              <a:rPr lang="en-GB" sz="4000" dirty="0">
                <a:solidFill>
                  <a:srgbClr val="FF0000"/>
                </a:solidFill>
              </a:rPr>
              <a:t>it’s a hybrid and hybrids </a:t>
            </a:r>
            <a:endParaRPr lang="en-GB" sz="4000" dirty="0" smtClean="0">
              <a:solidFill>
                <a:srgbClr val="FF0000"/>
              </a:solidFill>
            </a:endParaRPr>
          </a:p>
          <a:p>
            <a:r>
              <a:rPr lang="en-GB" sz="4000" dirty="0" smtClean="0">
                <a:solidFill>
                  <a:srgbClr val="FF0000"/>
                </a:solidFill>
              </a:rPr>
              <a:t>can’t reproduce or hybrids are </a:t>
            </a:r>
            <a:r>
              <a:rPr lang="en-GB" sz="4000" dirty="0">
                <a:solidFill>
                  <a:srgbClr val="FF0000"/>
                </a:solidFill>
              </a:rPr>
              <a:t>not </a:t>
            </a:r>
            <a:r>
              <a:rPr lang="en-GB" sz="4000" dirty="0" smtClean="0">
                <a:solidFill>
                  <a:srgbClr val="FF0000"/>
                </a:solidFill>
              </a:rPr>
              <a:t>fertile</a:t>
            </a:r>
            <a:r>
              <a:rPr lang="en-GB" sz="4000" dirty="0">
                <a:solidFill>
                  <a:srgbClr val="FF0000"/>
                </a:solidFill>
              </a:rPr>
              <a:t>.</a:t>
            </a:r>
            <a:endParaRPr lang="en-GB" sz="4000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198" y="2660074"/>
            <a:ext cx="4298383" cy="188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84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1211</Words>
  <Application>Microsoft Office PowerPoint</Application>
  <PresentationFormat>Custom</PresentationFormat>
  <Paragraphs>121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Did you know?</vt:lpstr>
      <vt:lpstr>Methods of asexual reproduction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Was The Question? (plenary activity)</vt:lpstr>
      <vt:lpstr>Objectives</vt:lpstr>
      <vt:lpstr>Objectives</vt:lpstr>
      <vt:lpstr>Objectives</vt:lpstr>
      <vt:lpstr>PowerPoint Presentation</vt:lpstr>
    </vt:vector>
  </TitlesOfParts>
  <Company>Highams Park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Tomkins</dc:creator>
  <cp:lastModifiedBy>Sheila Smith</cp:lastModifiedBy>
  <cp:revision>104</cp:revision>
  <dcterms:created xsi:type="dcterms:W3CDTF">2018-06-27T10:37:59Z</dcterms:created>
  <dcterms:modified xsi:type="dcterms:W3CDTF">2018-12-03T00:29:51Z</dcterms:modified>
</cp:coreProperties>
</file>