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8" r:id="rId3"/>
    <p:sldId id="269" r:id="rId4"/>
    <p:sldId id="266" r:id="rId5"/>
    <p:sldId id="272" r:id="rId6"/>
    <p:sldId id="270" r:id="rId7"/>
    <p:sldId id="271" r:id="rId8"/>
    <p:sldId id="275" r:id="rId9"/>
    <p:sldId id="277" r:id="rId10"/>
    <p:sldId id="276" r:id="rId11"/>
    <p:sldId id="278" r:id="rId12"/>
    <p:sldId id="282" r:id="rId13"/>
    <p:sldId id="279" r:id="rId14"/>
    <p:sldId id="280" r:id="rId15"/>
    <p:sldId id="281" r:id="rId16"/>
    <p:sldId id="288" r:id="rId17"/>
    <p:sldId id="287" r:id="rId18"/>
    <p:sldId id="283" r:id="rId19"/>
    <p:sldId id="284" r:id="rId20"/>
    <p:sldId id="285" r:id="rId21"/>
    <p:sldId id="286" r:id="rId22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00"/>
    <a:srgbClr val="009242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 </a:t>
            </a:r>
          </a:p>
          <a:p>
            <a:r>
              <a:rPr lang="en-GB" altLang="en-US"/>
              <a:t>Compounds</a:t>
            </a: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00" indent="-177800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223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C/W</a:t>
            </a:r>
            <a:endParaRPr kumimoji="0" lang="en-US" sz="2400" b="1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00788" y="0"/>
            <a:ext cx="2843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D31-BBE6-4DD2-BE87-6A6B1EDD3712}" type="datetime1">
              <a:rPr kumimoji="0" lang="en-GB" sz="24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10/09/2018</a:t>
            </a:fld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16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7Ha Atoms, elements, compounds</a:t>
            </a:r>
          </a:p>
          <a:p>
            <a:pPr algn="ctr"/>
            <a:r>
              <a:rPr lang="en-GB" sz="4800" dirty="0" smtClean="0"/>
              <a:t> and</a:t>
            </a:r>
            <a:r>
              <a:rPr lang="en-GB" sz="4800" dirty="0"/>
              <a:t> </a:t>
            </a:r>
            <a:r>
              <a:rPr lang="en-GB" sz="4800" dirty="0" smtClean="0"/>
              <a:t>mixtures.</a:t>
            </a:r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905000" y="3439886"/>
            <a:ext cx="5301343" cy="39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1981" y="5203371"/>
            <a:ext cx="4678476" cy="77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472"/>
            <a:ext cx="9144000" cy="479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742"/>
            <a:ext cx="9144000" cy="3957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0" y="2875895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2600" y="287589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5840" y="2875895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0" y="4844393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5920" y="4854553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5840" y="4854553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0960"/>
            <a:ext cx="8507334" cy="2267535"/>
          </a:xfrm>
        </p:spPr>
      </p:pic>
      <p:sp>
        <p:nvSpPr>
          <p:cNvPr id="6" name="TextBox 5"/>
          <p:cNvSpPr txBox="1"/>
          <p:nvPr/>
        </p:nvSpPr>
        <p:spPr>
          <a:xfrm>
            <a:off x="1513840" y="26619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8640" y="26619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680" y="26619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mpounds mixtures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96" y="154788"/>
            <a:ext cx="5437728" cy="36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504" y="4680112"/>
            <a:ext cx="8667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mixture is made from different substances that are not chemically joined</a:t>
            </a:r>
            <a:r>
              <a:rPr lang="en-GB" sz="2800" dirty="0" smtClean="0"/>
              <a:t>. The composition of a mixture can vary.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596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660"/>
            <a:ext cx="374904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2240"/>
            <a:ext cx="845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meant by chemically pure?</a:t>
            </a:r>
            <a:endParaRPr lang="en-GB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048067"/>
            <a:ext cx="2420936" cy="39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820760" y="4439921"/>
            <a:ext cx="3058477" cy="568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4160" y="5092700"/>
            <a:ext cx="857504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Mineral water is not chemically pure because it does contain other substances.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26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25120"/>
            <a:ext cx="7934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Substances that are chemically pure are not _________. Chemically pure substances can either be made of one type of__________ or __________.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15920"/>
            <a:ext cx="81788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compound   element   mixtures    water     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5920" y="751840"/>
            <a:ext cx="206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mixtures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25440" y="1234251"/>
            <a:ext cx="191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element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778000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compound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86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snucleus.org/membership/html/k-6/wc/atmosphere/5/images/wcat5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317064"/>
            <a:ext cx="5143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6240" y="406398"/>
            <a:ext cx="329184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This is a pie chart showing the composition of air.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0660" y="3127276"/>
            <a:ext cx="856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Air </a:t>
            </a:r>
            <a:r>
              <a:rPr lang="en-GB" sz="3600" u="sng" dirty="0" smtClean="0"/>
              <a:t>is/is not</a:t>
            </a:r>
            <a:r>
              <a:rPr lang="en-GB" sz="3600" dirty="0" smtClean="0"/>
              <a:t> a chemically pure substance because…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7081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509713"/>
            <a:ext cx="71913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9103" y="2017369"/>
            <a:ext cx="6733010" cy="2876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564083" y="2847367"/>
            <a:ext cx="6759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Classify the following as a compound, element or mixture. </a:t>
            </a:r>
            <a:endParaRPr lang="en-GB" sz="2400" dirty="0" smtClean="0"/>
          </a:p>
          <a:p>
            <a:r>
              <a:rPr lang="en-GB" sz="2400" dirty="0" smtClean="0"/>
              <a:t>C=compound</a:t>
            </a:r>
            <a:r>
              <a:rPr lang="en-GB" sz="2400" dirty="0"/>
              <a:t>, E=element, M=mixture</a:t>
            </a:r>
            <a:r>
              <a:rPr lang="en-GB" sz="2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8451" y="2015653"/>
            <a:ext cx="6759384" cy="29253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5759" y="2515039"/>
            <a:ext cx="6858003" cy="1827925"/>
          </a:xfrm>
        </p:spPr>
      </p:pic>
    </p:spTree>
    <p:extLst>
      <p:ext uri="{BB962C8B-B14F-4D97-AF65-F5344CB8AC3E}">
        <p14:creationId xmlns:p14="http://schemas.microsoft.com/office/powerpoint/2010/main" val="147624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Describe the difference between a mixture and pure substance.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Recall the names of the most important gases that are mixed together in air.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State that all matter is made up of tiny particles called atoms. </a:t>
            </a:r>
            <a:endParaRPr lang="en-GB" altLang="en-US" sz="2800" smtClean="0">
              <a:solidFill>
                <a:srgbClr val="006786"/>
              </a:solidFill>
              <a:latin typeface="Arial" charset="0"/>
            </a:endParaRPr>
          </a:p>
          <a:p>
            <a:pPr marL="538163" lvl="1" indent="-358775">
              <a:spcBef>
                <a:spcPct val="40000"/>
              </a:spcBef>
              <a:buFont typeface="Wingdings" pitchFamily="2" charset="2"/>
              <a:buNone/>
            </a:pPr>
            <a:endParaRPr lang="en-GB" altLang="en-US" sz="2800" smtClean="0">
              <a:latin typeface="Arial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188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Explain the differences between elements, compounds and mixtures (with reference to elements being substances that cannot be broken down into anything simpler by chemical means).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Explain the difference between an atom and a molecule.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Interpret particle models of mixtures, atoms, molecules, elements and compounds. 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37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57" y="283029"/>
            <a:ext cx="744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are atoms?</a:t>
            </a:r>
            <a:endParaRPr lang="en-GB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22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3319026"/>
            <a:ext cx="4713514" cy="35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906250"/>
            <a:ext cx="3842657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Atoms are like traditional Lego bricks!</a:t>
            </a:r>
          </a:p>
          <a:p>
            <a:r>
              <a:rPr lang="en-GB" sz="2800" dirty="0" smtClean="0"/>
              <a:t>There are a bout 100 hundred different types…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9743" y="4604657"/>
            <a:ext cx="3940628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…that can be connected to form billions of different shapes!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8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844675"/>
            <a:ext cx="8207375" cy="4464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Explain, in terms of atoms and particles, how air is a mixture of elements, compounds, atoms and molecules. </a:t>
            </a: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Represent atoms, molecules of elements and simple compounds using a model. </a:t>
            </a:r>
          </a:p>
        </p:txBody>
      </p:sp>
      <p:sp>
        <p:nvSpPr>
          <p:cNvPr id="102404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9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844675"/>
            <a:ext cx="8207375" cy="2879725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  <a:buFont typeface="Wingdings" pitchFamily="2" charset="2"/>
              <a:buNone/>
            </a:pPr>
            <a:endParaRPr lang="en-GB" altLang="en-US" sz="2800" smtClean="0"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GB" altLang="en-US" sz="2800" smtClean="0">
                <a:latin typeface="Arial" charset="0"/>
              </a:rPr>
              <a:t>Recall that atoms can be joined together by bonds and that bonds affect the shape of a molecule. </a:t>
            </a:r>
          </a:p>
        </p:txBody>
      </p:sp>
      <p:sp>
        <p:nvSpPr>
          <p:cNvPr id="101380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64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486" y="343878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An </a:t>
            </a:r>
            <a:r>
              <a:rPr lang="en-GB" sz="3600" b="1" dirty="0" smtClean="0"/>
              <a:t>atom</a:t>
            </a:r>
            <a:r>
              <a:rPr lang="en-GB" sz="3600" dirty="0" smtClean="0"/>
              <a:t> is the </a:t>
            </a:r>
            <a:r>
              <a:rPr lang="en-GB" sz="3600" dirty="0"/>
              <a:t>smallest particle of a substance that can exist by itself or </a:t>
            </a:r>
            <a:r>
              <a:rPr lang="en-GB" sz="3600" dirty="0" smtClean="0"/>
              <a:t>join with </a:t>
            </a:r>
            <a:r>
              <a:rPr lang="en-GB" sz="3600" dirty="0"/>
              <a:t>other atoms to form a </a:t>
            </a:r>
            <a:r>
              <a:rPr lang="en-GB" sz="3600" b="1" dirty="0" smtClean="0"/>
              <a:t>molecule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9486" y="2797629"/>
            <a:ext cx="826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</a:t>
            </a:r>
            <a:r>
              <a:rPr lang="en-GB" sz="3600" b="1" dirty="0" smtClean="0"/>
              <a:t>molecule</a:t>
            </a:r>
            <a:r>
              <a:rPr lang="en-GB" sz="3600" dirty="0" smtClean="0"/>
              <a:t> is two or more </a:t>
            </a:r>
            <a:r>
              <a:rPr lang="en-GB" sz="3600" b="1" dirty="0" smtClean="0"/>
              <a:t>atoms </a:t>
            </a:r>
            <a:r>
              <a:rPr lang="en-GB" sz="3600" dirty="0" smtClean="0"/>
              <a:t>joined together.</a:t>
            </a:r>
            <a:endParaRPr lang="en-GB" sz="3600" dirty="0"/>
          </a:p>
        </p:txBody>
      </p:sp>
      <p:sp>
        <p:nvSpPr>
          <p:cNvPr id="7" name="Oval 6"/>
          <p:cNvSpPr/>
          <p:nvPr/>
        </p:nvSpPr>
        <p:spPr>
          <a:xfrm>
            <a:off x="1066800" y="4376057"/>
            <a:ext cx="664029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16629" y="4056515"/>
            <a:ext cx="1062945" cy="1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30829" y="5649685"/>
            <a:ext cx="664029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99114" y="5040086"/>
            <a:ext cx="1948543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62158" y="4593770"/>
            <a:ext cx="1090499" cy="10559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219258" y="4147457"/>
            <a:ext cx="685800" cy="6640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71" y="5414056"/>
            <a:ext cx="7127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5290457"/>
            <a:ext cx="162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Atoms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92271" y="6124803"/>
            <a:ext cx="291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Molecule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700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71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substance only made up of one type of atom is called an </a:t>
            </a:r>
            <a:r>
              <a:rPr lang="en-GB" sz="3200" b="1" dirty="0" smtClean="0"/>
              <a:t>element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3" name="Oval 2"/>
          <p:cNvSpPr/>
          <p:nvPr/>
        </p:nvSpPr>
        <p:spPr>
          <a:xfrm>
            <a:off x="2873829" y="2401208"/>
            <a:ext cx="587828" cy="5987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2389415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77890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15660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07" y="115660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177890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07" y="2389415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07" y="1767115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07" y="1156608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153" y="3173420"/>
            <a:ext cx="816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substance only made up of two or more different types of atom is called a </a:t>
            </a:r>
            <a:r>
              <a:rPr lang="en-GB" sz="3200" b="1" dirty="0" smtClean="0"/>
              <a:t>compound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3015343" y="4669971"/>
            <a:ext cx="566057" cy="5442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14257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3" y="5758543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6" y="4658745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17" y="5780994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3015343" y="5214257"/>
            <a:ext cx="566057" cy="54428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7" y="5214257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80" y="5758542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69971"/>
            <a:ext cx="5921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1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2606" y="-23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Recognising elements and compounds</a:t>
            </a:r>
          </a:p>
        </p:txBody>
      </p:sp>
      <p:pic>
        <p:nvPicPr>
          <p:cNvPr id="629765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6" name="Picture 6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7" name="Picture 7" descr="medium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2300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2" name="ShockwaveFlash1" r:id="rId2" imgW="1828800" imgH="1828800"/>
        </mc:Choice>
        <mc:Fallback>
          <p:control name="ShockwaveFlash1" r:id="rId2" imgW="1828800" imgH="182880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9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15607"/>
              </p:ext>
            </p:extLst>
          </p:nvPr>
        </p:nvGraphicFramePr>
        <p:xfrm>
          <a:off x="1219200" y="624840"/>
          <a:ext cx="6766560" cy="531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  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960880" y="1259840"/>
            <a:ext cx="152400" cy="172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0" y="2122012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78" y="738506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79" y="82645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86" y="222011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0" y="205581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80" y="133492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13" y="225107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07840" y="1162209"/>
            <a:ext cx="243840" cy="27035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53" y="2133759"/>
            <a:ext cx="268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83" y="1987709"/>
            <a:ext cx="2682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51680" y="1100375"/>
            <a:ext cx="152400" cy="172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00" y="135191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76" y="1860551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3" y="221964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3" y="205438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46" y="2316798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075680" y="2512060"/>
            <a:ext cx="375920" cy="3891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19" y="3544888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46" y="1719421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8" y="1673067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45" y="2109629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2486898"/>
            <a:ext cx="3968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6451600" y="2515155"/>
            <a:ext cx="375920" cy="3891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8" y="2087405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13" y="209343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1" y="1704975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2" y="368443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61" y="43776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77" y="47856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0" y="43665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4" y="437705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81" y="4785044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20" y="477456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69" y="4785678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34" y="5193666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21" y="5182554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81" y="51931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6" y="4377690"/>
            <a:ext cx="4016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963603" y="4188859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173596" y="4285778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619559" y="3888424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342189" y="3636727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867084" y="4893231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266306" y="4954351"/>
            <a:ext cx="600074" cy="60087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5" y="4664235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88" y="3544888"/>
            <a:ext cx="62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88" y="4075907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28" y="4042335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82" y="4391663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95" y="3693162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77" y="4856720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13" y="528224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26" y="5348847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10" y="4653599"/>
            <a:ext cx="1762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0320" y="2909967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ELEMENT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1326674" y="5563952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ELEMENT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465115" y="5563952"/>
            <a:ext cx="192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66160" y="290433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COMPOUND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6156166" y="5555221"/>
            <a:ext cx="148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COMPOUND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5963603" y="290433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7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2" grpId="0"/>
      <p:bldP spid="63" grpId="0"/>
      <p:bldP spid="10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040" y="568960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is water?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0" y="1620520"/>
            <a:ext cx="3759200" cy="275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273040" y="1513840"/>
            <a:ext cx="365760" cy="751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57880" y="1499771"/>
            <a:ext cx="2240280" cy="691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5920" y="1038106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Hydrogen atoms</a:t>
            </a: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917440" y="2834640"/>
            <a:ext cx="1666240" cy="5616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3680" y="247457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Oxygen atom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040" y="4191000"/>
            <a:ext cx="867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Water is a _________ made up of the ________ oxygen and ________. The oxygen atom is joined to two hydrogen atoms to make a ________ of water.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160" y="5821680"/>
            <a:ext cx="83515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</a:t>
            </a:r>
            <a:r>
              <a:rPr lang="en-GB" sz="2800" dirty="0" smtClean="0"/>
              <a:t>ydrogen   molecule   compound   elements 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0" y="4560332"/>
            <a:ext cx="165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hydrogen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74752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compound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765800" y="4191000"/>
            <a:ext cx="163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elements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61920" y="5052775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molecule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63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520" y="142240"/>
            <a:ext cx="589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a mixture?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155383"/>
            <a:ext cx="3566160" cy="24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727015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908425"/>
            <a:ext cx="2987040" cy="24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0880" y="226070"/>
            <a:ext cx="422656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a mixture of sweets. It is a collection of different types of sweets.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31920" y="4638135"/>
            <a:ext cx="493776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not a mixture of sweets. There is only one type of sweet.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00880" y="3230880"/>
            <a:ext cx="4368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different types of sweets can be separated.</a:t>
            </a:r>
            <a:endParaRPr lang="en-GB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69360" y="1155383"/>
            <a:ext cx="853440" cy="734377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9" y="2461965"/>
            <a:ext cx="8615582" cy="3680360"/>
          </a:xfrm>
        </p:spPr>
      </p:pic>
      <p:sp>
        <p:nvSpPr>
          <p:cNvPr id="5" name="TextBox 4"/>
          <p:cNvSpPr txBox="1"/>
          <p:nvPr/>
        </p:nvSpPr>
        <p:spPr>
          <a:xfrm>
            <a:off x="447040" y="467360"/>
            <a:ext cx="828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Classify the following as a compound, element or mixture.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C=compound</a:t>
            </a:r>
            <a:r>
              <a:rPr lang="en-GB" sz="2800" dirty="0"/>
              <a:t>, E=element, M=mixture.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1440" y="384048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1960" y="3870960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2160" y="38811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1440" y="5659120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1960" y="5659119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97" y="5659119"/>
            <a:ext cx="6524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587</Words>
  <Application>Microsoft Office PowerPoint</Application>
  <PresentationFormat>On-screen Show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Recognising elements and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M McCallum</cp:lastModifiedBy>
  <cp:revision>113</cp:revision>
  <cp:lastPrinted>2014-11-06T14:37:30Z</cp:lastPrinted>
  <dcterms:created xsi:type="dcterms:W3CDTF">2014-04-16T12:42:19Z</dcterms:created>
  <dcterms:modified xsi:type="dcterms:W3CDTF">2018-09-10T06:57:01Z</dcterms:modified>
</cp:coreProperties>
</file>