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7" r:id="rId3"/>
    <p:sldId id="259" r:id="rId4"/>
    <p:sldId id="276" r:id="rId5"/>
    <p:sldId id="277" r:id="rId6"/>
    <p:sldId id="278" r:id="rId7"/>
    <p:sldId id="279" r:id="rId8"/>
    <p:sldId id="272" r:id="rId9"/>
    <p:sldId id="270" r:id="rId10"/>
    <p:sldId id="264" r:id="rId11"/>
    <p:sldId id="265" r:id="rId12"/>
    <p:sldId id="266" r:id="rId13"/>
    <p:sldId id="267" r:id="rId14"/>
    <p:sldId id="268" r:id="rId15"/>
    <p:sldId id="262" r:id="rId16"/>
    <p:sldId id="275" r:id="rId17"/>
    <p:sldId id="261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09A1-163D-42FD-A6E8-F8C3F4189F30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75C1-9D4C-4966-A185-866F025AA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3C006D-E7A6-4F4F-8774-94E3D753A8C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7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esws_at_7Fc_act_002</a:t>
            </a:r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9662C8-E6FD-44A4-8056-EA955F911929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57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esws_at_7Fc_act_002</a:t>
            </a:r>
          </a:p>
        </p:txBody>
      </p:sp>
      <p:sp>
        <p:nvSpPr>
          <p:cNvPr id="13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E98023-170A-4578-B190-D06808534EFF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987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esws_at_7Fc_act_002</a:t>
            </a:r>
          </a:p>
        </p:txBody>
      </p:sp>
      <p:sp>
        <p:nvSpPr>
          <p:cNvPr id="14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AF34051-E47B-4204-9090-A010375C8AF5}" type="slidenum">
              <a:rPr lang="en-GB" altLang="en-US"/>
              <a:pPr algn="r" eaLnBrk="1" hangingPunct="1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33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esws_at_7Fc_act_002</a:t>
            </a:r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2096A12-275C-444F-9834-19B6ED46A3A0}" type="slidenum">
              <a:rPr lang="en-GB" altLang="en-US"/>
              <a:pPr algn="r" eaLnBrk="1" hangingPunct="1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23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E440E96-3862-416E-AEDE-BC9ACDD8D528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1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altLang="en-US"/>
              <a:t>Boardworks KS3 Science 2008 </a:t>
            </a:r>
          </a:p>
          <a:p>
            <a:pPr>
              <a:defRPr/>
            </a:pPr>
            <a:r>
              <a:rPr altLang="en-US"/>
              <a:t>Acids and Alkalis</a:t>
            </a: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6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0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4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E38D-A37F-4D85-838A-DE4DB2C8E5DB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57338"/>
            <a:ext cx="9577389" cy="4480074"/>
          </a:xfrm>
        </p:spPr>
        <p:txBody>
          <a:bodyPr>
            <a:normAutofit lnSpcReduction="10000"/>
          </a:bodyPr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dirty="0" smtClean="0"/>
              <a:t>Describe how universal indicator is used to distinguish between acidic, alkaline and neutral solutions.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dirty="0" smtClean="0"/>
              <a:t>Describe the main features of the pH scale (numbered scale that shows how acidic or alkaline a solution is, with solutions below pH 7 being acidic, those above pH 7 being alkaline and those at pH 7 being neutral). </a:t>
            </a:r>
            <a:endParaRPr lang="en-GB" altLang="en-US" dirty="0" smtClean="0"/>
          </a:p>
          <a:p>
            <a:pPr marL="538163" lvl="1" indent="-358775">
              <a:spcBef>
                <a:spcPct val="40000"/>
              </a:spcBef>
            </a:pPr>
            <a:r>
              <a:rPr lang="en-GB" altLang="en-US" dirty="0" smtClean="0"/>
              <a:t>Describe the use of universal indicator and pH meters to determine the pH of a solution.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dirty="0" smtClean="0"/>
              <a:t>Describe solutions as being more or less acidic/alkaline by comparing their </a:t>
            </a:r>
            <a:r>
              <a:rPr lang="en-GB" altLang="en-US" dirty="0" err="1" smtClean="0"/>
              <a:t>pHs</a:t>
            </a:r>
            <a:r>
              <a:rPr lang="en-GB" altLang="en-US" dirty="0" smtClean="0"/>
              <a:t>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dirty="0" smtClean="0"/>
              <a:t>Use information about indicator colour changes to design different indicators for different purposes. </a:t>
            </a:r>
          </a:p>
          <a:p>
            <a:pPr marL="538163" lvl="1" indent="-358775">
              <a:spcBef>
                <a:spcPct val="40000"/>
              </a:spcBef>
            </a:pPr>
            <a:endParaRPr lang="en-GB" altLang="en-US" dirty="0" smtClean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5205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24000" y="1052514"/>
            <a:ext cx="9144000" cy="580548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u="sng" kern="0" dirty="0">
                <a:solidFill>
                  <a:srgbClr val="000000"/>
                </a:solidFill>
                <a:latin typeface="Comic Sans MS" pitchFamily="66"/>
              </a:rPr>
              <a:t>Table of Results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46225" y="4763"/>
            <a:ext cx="9144000" cy="1052512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>
                <a:solidFill>
                  <a:srgbClr val="000000"/>
                </a:solidFill>
                <a:latin typeface="Comic Sans MS" panose="030F0702030302020204" pitchFamily="66" charset="0"/>
              </a:rPr>
              <a:t>Practical – Testing whether a substance is an acid or alkali?</a:t>
            </a:r>
            <a:r>
              <a:rPr lang="en-GB" altLang="en-US" sz="3600" u="sng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AutoShape 20"/>
          <p:cNvSpPr/>
          <p:nvPr/>
        </p:nvSpPr>
        <p:spPr>
          <a:xfrm>
            <a:off x="1546225" y="981075"/>
            <a:ext cx="4751388" cy="736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/>
          <a:lstStyle/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FFFFFF"/>
                </a:solidFill>
                <a:latin typeface="Comic Sans MS" pitchFamily="66"/>
              </a:rPr>
              <a:t>Copy the table into your books.</a:t>
            </a:r>
          </a:p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FFFFFF"/>
                </a:solidFill>
                <a:latin typeface="Comic Sans MS" pitchFamily="66"/>
              </a:rPr>
              <a:t>Tables MUST be drawn neatly.  </a:t>
            </a:r>
            <a:r>
              <a:rPr lang="en-GB" sz="2400" kern="0" dirty="0">
                <a:solidFill>
                  <a:srgbClr val="FFFFFF"/>
                </a:solidFill>
                <a:latin typeface="Calibri" pitchFamily="34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09" t="25424" r="23206" b="24918"/>
          <a:stretch/>
        </p:blipFill>
        <p:spPr>
          <a:xfrm>
            <a:off x="1943099" y="2631282"/>
            <a:ext cx="8217882" cy="38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0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>
                <a:solidFill>
                  <a:srgbClr val="000000"/>
                </a:solidFill>
                <a:latin typeface="Comic Sans MS" panose="030F0702030302020204" pitchFamily="66" charset="0"/>
              </a:rPr>
              <a:t>Practical – Testing whether a substance is an acid or alkali?</a:t>
            </a:r>
            <a:r>
              <a:rPr lang="en-GB" altLang="en-US" sz="3600" u="sng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524000" y="1412876"/>
            <a:ext cx="9144000" cy="5445125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2600" u="sng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Risk Assessment and Health and Safety</a:t>
            </a:r>
          </a:p>
          <a:p>
            <a:pPr eaLnBrk="1" hangingPunct="1">
              <a:defRPr/>
            </a:pPr>
            <a:endParaRPr lang="en-GB" sz="2600" u="sng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Must wear goggles.</a:t>
            </a:r>
          </a:p>
          <a:p>
            <a:pPr eaLnBrk="1" hangingPunct="1">
              <a:defRPr/>
            </a:pPr>
            <a:endParaRPr lang="en-GB" sz="2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Acids and Alkalis are corrosive therefore must be handled safely and sensibly.</a:t>
            </a:r>
          </a:p>
          <a:p>
            <a:pPr eaLnBrk="1" hangingPunct="1">
              <a:defRPr/>
            </a:pPr>
            <a:endParaRPr lang="en-GB" sz="2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You will be working in pairs. </a:t>
            </a:r>
          </a:p>
          <a:p>
            <a:pPr eaLnBrk="1" hangingPunct="1">
              <a:defRPr/>
            </a:pPr>
            <a:endParaRPr lang="en-GB" sz="2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2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74826" y="5013325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000">
                <a:latin typeface="Comic Sans MS" panose="030F0702030302020204" pitchFamily="66" charset="0"/>
              </a:rPr>
              <a:t>Anyone seen </a:t>
            </a:r>
            <a:r>
              <a:rPr lang="en-GB" altLang="en-US" sz="3000" b="1" u="sng">
                <a:latin typeface="Comic Sans MS" panose="030F0702030302020204" pitchFamily="66" charset="0"/>
              </a:rPr>
              <a:t>misbehaving</a:t>
            </a:r>
            <a:r>
              <a:rPr lang="en-GB" altLang="en-US" sz="3000">
                <a:latin typeface="Comic Sans MS" panose="030F0702030302020204" pitchFamily="66" charset="0"/>
              </a:rPr>
              <a:t> will be sent out and </a:t>
            </a:r>
            <a:r>
              <a:rPr lang="en-GB" altLang="en-US" sz="3000" b="1" u="sng">
                <a:latin typeface="Comic Sans MS" panose="030F0702030302020204" pitchFamily="66" charset="0"/>
              </a:rPr>
              <a:t>banned</a:t>
            </a:r>
            <a:r>
              <a:rPr lang="en-GB" altLang="en-US" sz="3000">
                <a:latin typeface="Comic Sans MS" panose="030F0702030302020204" pitchFamily="66" charset="0"/>
              </a:rPr>
              <a:t> from doing practicals for this unit!!</a:t>
            </a:r>
          </a:p>
        </p:txBody>
      </p:sp>
    </p:spTree>
    <p:extLst>
      <p:ext uri="{BB962C8B-B14F-4D97-AF65-F5344CB8AC3E}">
        <p14:creationId xmlns:p14="http://schemas.microsoft.com/office/powerpoint/2010/main" val="4164071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>
                <a:solidFill>
                  <a:srgbClr val="000000"/>
                </a:solidFill>
                <a:latin typeface="Comic Sans MS" panose="030F0702030302020204" pitchFamily="66" charset="0"/>
              </a:rPr>
              <a:t>Practical – Testing whether a substance is an acid or alkali?</a:t>
            </a:r>
            <a:r>
              <a:rPr lang="en-GB" altLang="en-US" sz="3600" u="sng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524000" y="1566864"/>
            <a:ext cx="9144000" cy="529113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2600" u="sng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Equipment</a:t>
            </a:r>
          </a:p>
          <a:p>
            <a:pPr eaLnBrk="1" hangingPunct="1">
              <a:defRPr/>
            </a:pPr>
            <a:endParaRPr lang="en-GB" sz="2600" u="sng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Range of different substances </a:t>
            </a:r>
          </a:p>
          <a:p>
            <a:pPr eaLnBrk="1" hangingPunct="1">
              <a:defRPr/>
            </a:pPr>
            <a:endParaRPr lang="en-GB" sz="26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Spotting tiles </a:t>
            </a:r>
          </a:p>
          <a:p>
            <a:pPr eaLnBrk="1" hangingPunct="1">
              <a:defRPr/>
            </a:pPr>
            <a:endParaRPr lang="en-GB" sz="26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Pipettes</a:t>
            </a:r>
          </a:p>
          <a:p>
            <a:pPr eaLnBrk="1" hangingPunct="1">
              <a:defRPr/>
            </a:pPr>
            <a:endParaRPr lang="en-GB" sz="26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Universal Indicator</a:t>
            </a:r>
          </a:p>
          <a:p>
            <a:pPr eaLnBrk="1" hangingPunct="1">
              <a:defRPr/>
            </a:pPr>
            <a:endParaRPr lang="en-GB" sz="26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pH scale</a:t>
            </a:r>
          </a:p>
          <a:p>
            <a:pPr eaLnBrk="1" hangingPunct="1">
              <a:defRPr/>
            </a:pPr>
            <a:endParaRPr lang="en-GB" sz="26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2" descr="http://www.xump.com/Images/Products/Cavity-Spotting-Tile-Polypropylene-300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924175"/>
            <a:ext cx="10080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nitednuclear.com/images/dropper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749676"/>
            <a:ext cx="108108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8.alamy.com/comp/BRARP4/a-bottle-of-universal-indicator-beside-a-bottle-of-phenolphthalein-BRARP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3"/>
          <a:stretch>
            <a:fillRect/>
          </a:stretch>
        </p:blipFill>
        <p:spPr bwMode="auto">
          <a:xfrm>
            <a:off x="4905376" y="4365626"/>
            <a:ext cx="1216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bbc.co.uk/staticarchive/58177a276501615c963df37b4ab5b3475528953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949951"/>
            <a:ext cx="3181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046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>
                <a:solidFill>
                  <a:srgbClr val="000000"/>
                </a:solidFill>
                <a:latin typeface="Comic Sans MS" panose="030F0702030302020204" pitchFamily="66" charset="0"/>
              </a:rPr>
              <a:t>Practical – Testing whether a substance is an acid or alkali?</a:t>
            </a:r>
            <a:r>
              <a:rPr lang="en-GB" altLang="en-US" sz="3600" u="sng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(watch the demo)</a:t>
            </a:r>
            <a:endParaRPr lang="en-GB" altLang="en-US" sz="3600" u="sng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2514"/>
            <a:ext cx="9144000" cy="580548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514350" indent="-514350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kern="0">
                <a:solidFill>
                  <a:srgbClr val="000000"/>
                </a:solidFill>
                <a:latin typeface="Comic Sans MS" pitchFamily="66"/>
              </a:rPr>
              <a:t>Collect the equipment.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kern="0">
              <a:solidFill>
                <a:srgbClr val="000000"/>
              </a:solidFill>
              <a:latin typeface="Comic Sans MS" pitchFamily="66"/>
            </a:endParaRPr>
          </a:p>
          <a:p>
            <a:pPr marL="514350" indent="-514350">
              <a:buSzPct val="100000"/>
              <a:buFontTx/>
              <a:buAutoNum type="arabicPeriod" startAt="2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kern="0">
                <a:solidFill>
                  <a:srgbClr val="000000"/>
                </a:solidFill>
                <a:latin typeface="Comic Sans MS" pitchFamily="66"/>
              </a:rPr>
              <a:t>Pipette the substance into the spotting well.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kern="0">
                <a:solidFill>
                  <a:srgbClr val="000000"/>
                </a:solidFill>
                <a:latin typeface="Comic Sans MS" pitchFamily="66"/>
              </a:rPr>
              <a:t>     (make sure you do not mix the pipettes)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kern="0">
              <a:solidFill>
                <a:srgbClr val="000000"/>
              </a:solidFill>
              <a:latin typeface="Comic Sans MS" pitchFamily="66"/>
            </a:endParaRP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kern="0">
                <a:solidFill>
                  <a:srgbClr val="000000"/>
                </a:solidFill>
                <a:latin typeface="Comic Sans MS" pitchFamily="66"/>
              </a:rPr>
              <a:t>DO NOT OVERFILL the wells. 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kern="0">
              <a:solidFill>
                <a:srgbClr val="000000"/>
              </a:solidFill>
              <a:latin typeface="Comic Sans MS" pitchFamily="66"/>
            </a:endParaRP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kern="0">
                <a:solidFill>
                  <a:srgbClr val="000000"/>
                </a:solidFill>
                <a:latin typeface="Comic Sans MS" pitchFamily="66"/>
              </a:rPr>
              <a:t>Add a few drops of universal indicator. 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kern="0">
              <a:solidFill>
                <a:srgbClr val="000000"/>
              </a:solidFill>
              <a:latin typeface="Comic Sans MS" pitchFamily="66"/>
            </a:endParaRP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kern="0">
                <a:solidFill>
                  <a:srgbClr val="000000"/>
                </a:solidFill>
                <a:latin typeface="Comic Sans MS" pitchFamily="66"/>
              </a:rPr>
              <a:t>Is there a colour change? 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kern="0">
              <a:solidFill>
                <a:srgbClr val="000000"/>
              </a:solidFill>
              <a:latin typeface="Comic Sans MS" pitchFamily="66"/>
            </a:endParaRP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kern="0">
                <a:solidFill>
                  <a:srgbClr val="000000"/>
                </a:solidFill>
                <a:latin typeface="Comic Sans MS" pitchFamily="66"/>
              </a:rPr>
              <a:t>Using the pH scale, decide whether the substance is an acid alkali or neutral.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kern="0">
              <a:solidFill>
                <a:srgbClr val="000000"/>
              </a:solidFill>
              <a:latin typeface="Comic Sans MS" pitchFamily="66"/>
            </a:endParaRP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kern="0">
                <a:solidFill>
                  <a:srgbClr val="000000"/>
                </a:solidFill>
                <a:latin typeface="Comic Sans MS" pitchFamily="66"/>
              </a:rPr>
              <a:t>Write the results in your book.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604964" y="5157788"/>
            <a:ext cx="8929687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2600" dirty="0">
                <a:solidFill>
                  <a:schemeClr val="dk1"/>
                </a:solidFill>
                <a:latin typeface="Comic Sans MS" panose="030F0702030302020204" pitchFamily="66" charset="0"/>
              </a:rPr>
              <a:t>Extension: </a:t>
            </a:r>
          </a:p>
          <a:p>
            <a:pPr eaLnBrk="1" hangingPunct="1">
              <a:defRPr/>
            </a:pPr>
            <a:r>
              <a:rPr lang="en-GB" sz="2600" dirty="0">
                <a:solidFill>
                  <a:schemeClr val="dk1"/>
                </a:solidFill>
                <a:latin typeface="Comic Sans MS" panose="030F0702030302020204" pitchFamily="66" charset="0"/>
              </a:rPr>
              <a:t>What is the pH NUMBER for each substance? Add this information in your table.</a:t>
            </a:r>
          </a:p>
        </p:txBody>
      </p:sp>
    </p:spTree>
    <p:extLst>
      <p:ext uri="{BB962C8B-B14F-4D97-AF65-F5344CB8AC3E}">
        <p14:creationId xmlns:p14="http://schemas.microsoft.com/office/powerpoint/2010/main" val="180931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>
                <a:solidFill>
                  <a:srgbClr val="000000"/>
                </a:solidFill>
                <a:latin typeface="Comic Sans MS" panose="030F0702030302020204" pitchFamily="66" charset="0"/>
              </a:rPr>
              <a:t>Practical – Testing whether a substance is an acid or alkali?</a:t>
            </a:r>
            <a:r>
              <a:rPr lang="en-GB" altLang="en-US" sz="3600" u="sng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0" y="1566864"/>
            <a:ext cx="9144000" cy="529113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2600" u="sng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Table of Results </a:t>
            </a:r>
          </a:p>
          <a:p>
            <a:pPr eaLnBrk="1" hangingPunct="1">
              <a:defRPr/>
            </a:pPr>
            <a:endParaRPr lang="en-GB" sz="26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09" t="25424" r="23206" b="24918"/>
          <a:stretch/>
        </p:blipFill>
        <p:spPr>
          <a:xfrm>
            <a:off x="1943099" y="2631282"/>
            <a:ext cx="8217882" cy="38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4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What else could pH testing be used for?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32" t="51732" r="26195" b="12806"/>
          <a:stretch/>
        </p:blipFill>
        <p:spPr>
          <a:xfrm>
            <a:off x="0" y="1706562"/>
            <a:ext cx="7937082" cy="351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31" t="9860" r="36709" b="11829"/>
          <a:stretch/>
        </p:blipFill>
        <p:spPr>
          <a:xfrm>
            <a:off x="7937082" y="1706562"/>
            <a:ext cx="2362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What else could pH testing be used for?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04" t="24151" r="7315" b="20687"/>
          <a:stretch/>
        </p:blipFill>
        <p:spPr>
          <a:xfrm>
            <a:off x="0" y="1516061"/>
            <a:ext cx="8200370" cy="3398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332" t="11154" r="30331" b="13775"/>
          <a:stretch/>
        </p:blipFill>
        <p:spPr>
          <a:xfrm>
            <a:off x="8401050" y="1512867"/>
            <a:ext cx="3467100" cy="4135458"/>
          </a:xfrm>
          <a:prstGeom prst="rect">
            <a:avLst/>
          </a:prstGeom>
        </p:spPr>
      </p:pic>
      <p:pic>
        <p:nvPicPr>
          <p:cNvPr id="2050" name="Picture 2" descr="Image result for hair dye no amo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60" y="4419598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 txBox="1">
            <a:spLocks noGrp="1"/>
          </p:cNvSpPr>
          <p:nvPr>
            <p:ph idx="1"/>
          </p:nvPr>
        </p:nvSpPr>
        <p:spPr>
          <a:xfrm>
            <a:off x="1631950" y="765176"/>
            <a:ext cx="8928100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altLang="en-US" sz="2600" u="sng" dirty="0">
                <a:latin typeface="Comic Sans MS" panose="030F0702030302020204" pitchFamily="66" charset="0"/>
              </a:rPr>
              <a:t>Conclusion</a:t>
            </a:r>
          </a:p>
          <a:p>
            <a:pPr marL="0" indent="0">
              <a:spcBef>
                <a:spcPts val="600"/>
              </a:spcBef>
              <a:buNone/>
            </a:pPr>
            <a:endParaRPr lang="en-GB" altLang="en-US" sz="26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altLang="en-US" sz="2600" dirty="0">
                <a:latin typeface="Comic Sans MS" panose="030F0702030302020204" pitchFamily="66" charset="0"/>
              </a:rPr>
              <a:t>All substances have a different ____.</a:t>
            </a:r>
          </a:p>
          <a:p>
            <a:pPr marL="0" indent="0">
              <a:spcBef>
                <a:spcPts val="600"/>
              </a:spcBef>
              <a:buNone/>
            </a:pPr>
            <a:endParaRPr lang="en-GB" altLang="en-US" sz="26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altLang="en-US" sz="2600" dirty="0">
                <a:latin typeface="Comic Sans MS" panose="030F0702030302020204" pitchFamily="66" charset="0"/>
              </a:rPr>
              <a:t>The pH ______ measures whether a substance is acidic, ________, or _________.</a:t>
            </a:r>
          </a:p>
          <a:p>
            <a:pPr marL="0" indent="0">
              <a:spcBef>
                <a:spcPts val="600"/>
              </a:spcBef>
              <a:buNone/>
            </a:pPr>
            <a:endParaRPr lang="en-GB" altLang="en-US" sz="26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altLang="en-US" sz="2600" dirty="0">
                <a:latin typeface="Comic Sans MS" panose="030F0702030302020204" pitchFamily="66" charset="0"/>
              </a:rPr>
              <a:t>__________ indicator can be used to test the pH of a substance. </a:t>
            </a:r>
            <a:endParaRPr lang="en-GB" altLang="en-US" sz="22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altLang="en-US" sz="26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altLang="en-US" sz="2600" dirty="0">
              <a:latin typeface="Comic Sans MS" panose="030F0702030302020204" pitchFamily="66" charset="0"/>
            </a:endParaRPr>
          </a:p>
        </p:txBody>
      </p:sp>
      <p:sp>
        <p:nvSpPr>
          <p:cNvPr id="3" name="AutoShape 20"/>
          <p:cNvSpPr/>
          <p:nvPr/>
        </p:nvSpPr>
        <p:spPr>
          <a:xfrm>
            <a:off x="1524001" y="0"/>
            <a:ext cx="9180513" cy="6413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/>
          <a:lstStyle/>
          <a:p>
            <a:pPr marL="358773" indent="-35877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FFFFFF"/>
                </a:solidFill>
              </a:rPr>
              <a:t></a:t>
            </a:r>
            <a:r>
              <a:rPr lang="en-GB" sz="2400" kern="0" dirty="0">
                <a:solidFill>
                  <a:srgbClr val="FFFFFF"/>
                </a:solidFill>
                <a:latin typeface="Calibri" pitchFamily="34"/>
              </a:rPr>
              <a:t>	</a:t>
            </a:r>
            <a:r>
              <a:rPr lang="en-GB" sz="2400" kern="0" dirty="0">
                <a:solidFill>
                  <a:srgbClr val="FFFFFF"/>
                </a:solidFill>
                <a:latin typeface="Comic Sans MS" pitchFamily="66"/>
              </a:rPr>
              <a:t>Copy and complete the statement below. </a:t>
            </a:r>
            <a:r>
              <a:rPr lang="en-GB" sz="2400" kern="0" dirty="0">
                <a:solidFill>
                  <a:srgbClr val="FFFFFF"/>
                </a:solidFill>
                <a:latin typeface="Calibri" pitchFamily="34"/>
              </a:rPr>
              <a:t>	</a:t>
            </a:r>
          </a:p>
        </p:txBody>
      </p:sp>
      <p:sp>
        <p:nvSpPr>
          <p:cNvPr id="4" name="Rounded Rectangle 6"/>
          <p:cNvSpPr>
            <a:spLocks/>
          </p:cNvSpPr>
          <p:nvPr/>
        </p:nvSpPr>
        <p:spPr bwMode="auto">
          <a:xfrm>
            <a:off x="1524001" y="5013326"/>
            <a:ext cx="8964613" cy="1655763"/>
          </a:xfrm>
          <a:custGeom>
            <a:avLst/>
            <a:gdLst>
              <a:gd name="T0" fmla="*/ 4482827 w 8964484"/>
              <a:gd name="T1" fmla="*/ 0 h 1656179"/>
              <a:gd name="T2" fmla="*/ 8965645 w 8964484"/>
              <a:gd name="T3" fmla="*/ 826218 h 1656179"/>
              <a:gd name="T4" fmla="*/ 4482827 w 8964484"/>
              <a:gd name="T5" fmla="*/ 1652439 h 1656179"/>
              <a:gd name="T6" fmla="*/ 0 w 8964484"/>
              <a:gd name="T7" fmla="*/ 826218 h 1656179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80849 w 8964484"/>
              <a:gd name="T13" fmla="*/ 80849 h 1656179"/>
              <a:gd name="T14" fmla="*/ 8883635 w 8964484"/>
              <a:gd name="T15" fmla="*/ 1575330 h 16561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4484" h="1656179">
                <a:moveTo>
                  <a:pt x="276030" y="0"/>
                </a:moveTo>
                <a:lnTo>
                  <a:pt x="276029" y="0"/>
                </a:lnTo>
                <a:cubicBezTo>
                  <a:pt x="123582" y="0"/>
                  <a:pt x="0" y="123582"/>
                  <a:pt x="0" y="276029"/>
                </a:cubicBezTo>
                <a:lnTo>
                  <a:pt x="0" y="1380149"/>
                </a:lnTo>
                <a:cubicBezTo>
                  <a:pt x="0" y="1532596"/>
                  <a:pt x="123582" y="1656178"/>
                  <a:pt x="276029" y="1656179"/>
                </a:cubicBezTo>
                <a:lnTo>
                  <a:pt x="8688454" y="1656179"/>
                </a:lnTo>
                <a:cubicBezTo>
                  <a:pt x="8840901" y="1656178"/>
                  <a:pt x="8964484" y="1532596"/>
                  <a:pt x="8964484" y="1380149"/>
                </a:cubicBezTo>
                <a:lnTo>
                  <a:pt x="8964484" y="276030"/>
                </a:lnTo>
                <a:cubicBezTo>
                  <a:pt x="8964484" y="123582"/>
                  <a:pt x="8840901" y="0"/>
                  <a:pt x="8688454" y="0"/>
                </a:cubicBezTo>
                <a:lnTo>
                  <a:pt x="276030" y="0"/>
                </a:lnTo>
                <a:close/>
              </a:path>
            </a:pathLst>
          </a:custGeom>
          <a:gradFill rotWithShape="0"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2000" u="sng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Extension:</a:t>
            </a:r>
          </a:p>
          <a:p>
            <a:pPr eaLnBrk="1" hangingPunct="1">
              <a:defRPr/>
            </a:pPr>
            <a:endParaRPr lang="en-GB" sz="24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40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Can you list examples of acids found in household items such as food and drink?</a:t>
            </a:r>
          </a:p>
          <a:p>
            <a:pPr eaLnBrk="1" hangingPunct="1">
              <a:defRPr/>
            </a:pPr>
            <a:endParaRPr lang="en-GB" sz="30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432175" y="641350"/>
            <a:ext cx="7200900" cy="915988"/>
          </a:xfrm>
          <a:prstGeom prst="rect">
            <a:avLst/>
          </a:prstGeom>
          <a:solidFill>
            <a:srgbClr val="FFFF00"/>
          </a:solidFill>
          <a:ln w="25402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600">
                <a:latin typeface="Comic Sans MS" panose="030F0702030302020204" pitchFamily="66" charset="0"/>
              </a:rPr>
              <a:t>Universal,   pH,  alkaline,  scale,  neutral </a:t>
            </a:r>
          </a:p>
        </p:txBody>
      </p:sp>
    </p:spTree>
    <p:extLst>
      <p:ext uri="{BB962C8B-B14F-4D97-AF65-F5344CB8AC3E}">
        <p14:creationId xmlns:p14="http://schemas.microsoft.com/office/powerpoint/2010/main" val="22896055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1971675" y="-239713"/>
            <a:ext cx="8229600" cy="1143001"/>
          </a:xfrm>
          <a:noFill/>
        </p:spPr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</a:rPr>
              <a:t>Acid or alkali?</a:t>
            </a:r>
          </a:p>
        </p:txBody>
      </p:sp>
      <p:pic>
        <p:nvPicPr>
          <p:cNvPr id="675847" name="Picture 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8699400" imgH="5308560"/>
        </mc:Choice>
        <mc:Fallback>
          <p:control name="ShockwaveFlash1" r:id="rId2" imgW="8699400" imgH="5308560">
            <p:pic>
              <p:nvPicPr>
                <p:cNvPr id="2560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09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110" y="199596"/>
            <a:ext cx="1192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latin typeface="+mj-lt"/>
              </a:rPr>
              <a:t>7Fc </a:t>
            </a:r>
            <a:r>
              <a:rPr lang="en-GB" sz="4000" b="1" u="sng" dirty="0" smtClean="0"/>
              <a:t>acidity</a:t>
            </a:r>
            <a:r>
              <a:rPr lang="en-GB" sz="4000" b="1" u="sng" dirty="0" smtClean="0">
                <a:latin typeface="+mj-lt"/>
              </a:rPr>
              <a:t> and alkalinity</a:t>
            </a:r>
            <a:endParaRPr lang="en-GB" sz="40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16 July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1825" y="4950090"/>
            <a:ext cx="4512502" cy="91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2" descr="http://www.bbc.co.uk/staticarchive/58177a276501615c963df37b4ab5b3475528953f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1" y="1454898"/>
            <a:ext cx="89646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4"/>
          <p:cNvSpPr>
            <a:spLocks/>
          </p:cNvSpPr>
          <p:nvPr/>
        </p:nvSpPr>
        <p:spPr bwMode="auto">
          <a:xfrm>
            <a:off x="1569405" y="3938788"/>
            <a:ext cx="9212895" cy="2107792"/>
          </a:xfrm>
          <a:custGeom>
            <a:avLst/>
            <a:gdLst>
              <a:gd name="T0" fmla="*/ 4482827 w 8964484"/>
              <a:gd name="T1" fmla="*/ 0 h 2880323"/>
              <a:gd name="T2" fmla="*/ 8965645 w 8964484"/>
              <a:gd name="T3" fmla="*/ 1444620 h 2880323"/>
              <a:gd name="T4" fmla="*/ 4482827 w 8964484"/>
              <a:gd name="T5" fmla="*/ 2889236 h 2880323"/>
              <a:gd name="T6" fmla="*/ 0 w 8964484"/>
              <a:gd name="T7" fmla="*/ 1444620 h 288032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0607 w 8964484"/>
              <a:gd name="T13" fmla="*/ 140607 h 2880323"/>
              <a:gd name="T14" fmla="*/ 8823877 w 8964484"/>
              <a:gd name="T15" fmla="*/ 2739716 h 2880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4484" h="2880323">
                <a:moveTo>
                  <a:pt x="480054" y="0"/>
                </a:moveTo>
                <a:lnTo>
                  <a:pt x="480053" y="0"/>
                </a:lnTo>
                <a:cubicBezTo>
                  <a:pt x="214927" y="0"/>
                  <a:pt x="0" y="214927"/>
                  <a:pt x="0" y="480053"/>
                </a:cubicBezTo>
                <a:lnTo>
                  <a:pt x="0" y="2400269"/>
                </a:lnTo>
                <a:cubicBezTo>
                  <a:pt x="0" y="2665395"/>
                  <a:pt x="214927" y="2880322"/>
                  <a:pt x="480053" y="2880323"/>
                </a:cubicBezTo>
                <a:lnTo>
                  <a:pt x="8484430" y="2880323"/>
                </a:lnTo>
                <a:cubicBezTo>
                  <a:pt x="8749556" y="2880322"/>
                  <a:pt x="8964484" y="2665395"/>
                  <a:pt x="8964484" y="2400269"/>
                </a:cubicBezTo>
                <a:lnTo>
                  <a:pt x="8964484" y="480054"/>
                </a:lnTo>
                <a:cubicBezTo>
                  <a:pt x="8964484" y="214927"/>
                  <a:pt x="8749556" y="0"/>
                  <a:pt x="8484430" y="0"/>
                </a:cubicBezTo>
                <a:lnTo>
                  <a:pt x="480054" y="0"/>
                </a:lnTo>
                <a:close/>
              </a:path>
            </a:pathLst>
          </a:custGeom>
          <a:gradFill rotWithShape="0"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pH scale.</a:t>
            </a: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3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The pH scale tells us if a substance is acidic, alkaline or neutral.</a:t>
            </a: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45908" y="1950329"/>
            <a:ext cx="2272784" cy="1283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dirty="0" smtClean="0">
                <a:latin typeface="Comic Sans MS" panose="030F0702030302020204" pitchFamily="66" charset="0"/>
              </a:rPr>
              <a:t>What do you think this is?</a:t>
            </a:r>
            <a:endParaRPr lang="en-GB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13" name="Rectangle 17"/>
          <p:cNvSpPr>
            <a:spLocks noChangeArrowheads="1"/>
          </p:cNvSpPr>
          <p:nvPr/>
        </p:nvSpPr>
        <p:spPr bwMode="auto">
          <a:xfrm>
            <a:off x="171451" y="752475"/>
            <a:ext cx="10748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800" dirty="0">
                <a:solidFill>
                  <a:srgbClr val="010067"/>
                </a:solidFill>
              </a:rPr>
              <a:t>The strength of an acid or alkali is measured by the </a:t>
            </a:r>
            <a:r>
              <a:rPr lang="en-GB" altLang="en-US" sz="2800" b="1" dirty="0">
                <a:solidFill>
                  <a:srgbClr val="010067"/>
                </a:solidFill>
              </a:rPr>
              <a:t>pH scale</a:t>
            </a:r>
            <a:r>
              <a:rPr lang="en-GB" altLang="en-US" sz="2800" dirty="0">
                <a:solidFill>
                  <a:srgbClr val="010067"/>
                </a:solidFill>
              </a:rPr>
              <a:t>.</a:t>
            </a:r>
          </a:p>
        </p:txBody>
      </p:sp>
      <p:sp>
        <p:nvSpPr>
          <p:cNvPr id="25603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921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0000"/>
                </a:solidFill>
                <a:ea typeface="ＭＳ Ｐゴシック" charset="0"/>
              </a:rPr>
              <a:t>      </a:t>
            </a:r>
            <a:r>
              <a:rPr lang="en-GB" dirty="0" smtClean="0">
                <a:ea typeface="ＭＳ Ｐゴシック" charset="0"/>
              </a:rPr>
              <a:t>What is the pH scale?</a:t>
            </a:r>
          </a:p>
        </p:txBody>
      </p:sp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2619376" y="62849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13717" name="Rectangle 21"/>
          <p:cNvSpPr>
            <a:spLocks noChangeArrowheads="1"/>
          </p:cNvSpPr>
          <p:nvPr/>
        </p:nvSpPr>
        <p:spPr bwMode="auto">
          <a:xfrm>
            <a:off x="171451" y="1360924"/>
            <a:ext cx="1077595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10067"/>
                </a:solidFill>
              </a:rPr>
              <a:t>Each </a:t>
            </a:r>
            <a:r>
              <a:rPr lang="en-US" altLang="en-US" sz="2800" b="1" dirty="0">
                <a:solidFill>
                  <a:srgbClr val="010067"/>
                </a:solidFill>
              </a:rPr>
              <a:t>universal indicator</a:t>
            </a:r>
            <a:r>
              <a:rPr lang="en-US" altLang="en-US" sz="2800" dirty="0">
                <a:solidFill>
                  <a:srgbClr val="010067"/>
                </a:solidFill>
              </a:rPr>
              <a:t> </a:t>
            </a:r>
            <a:r>
              <a:rPr lang="en-US" altLang="en-US" sz="2800" b="1" dirty="0" err="1">
                <a:solidFill>
                  <a:srgbClr val="010067"/>
                </a:solidFill>
              </a:rPr>
              <a:t>colour</a:t>
            </a:r>
            <a:r>
              <a:rPr lang="en-US" altLang="en-US" sz="2800" b="1" dirty="0">
                <a:solidFill>
                  <a:srgbClr val="010067"/>
                </a:solidFill>
              </a:rPr>
              <a:t> </a:t>
            </a:r>
            <a:r>
              <a:rPr lang="en-US" altLang="en-US" sz="2800" dirty="0">
                <a:solidFill>
                  <a:srgbClr val="010067"/>
                </a:solidFill>
              </a:rPr>
              <a:t>is given a number called the </a:t>
            </a:r>
            <a:r>
              <a:rPr lang="en-US" altLang="en-US" sz="2800" b="1" u="sng" dirty="0">
                <a:solidFill>
                  <a:srgbClr val="010067"/>
                </a:solidFill>
              </a:rPr>
              <a:t>pH</a:t>
            </a:r>
            <a:r>
              <a:rPr lang="en-US" altLang="en-US" sz="2800" b="1" dirty="0">
                <a:solidFill>
                  <a:srgbClr val="010067"/>
                </a:solidFill>
              </a:rPr>
              <a:t> value</a:t>
            </a:r>
            <a:r>
              <a:rPr lang="en-US" altLang="en-US" sz="2800" dirty="0">
                <a:solidFill>
                  <a:srgbClr val="010067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 dirty="0">
              <a:solidFill>
                <a:srgbClr val="010067"/>
              </a:solidFill>
            </a:endParaRPr>
          </a:p>
        </p:txBody>
      </p:sp>
      <p:sp>
        <p:nvSpPr>
          <p:cNvPr id="21511" name="Text Box 37"/>
          <p:cNvSpPr txBox="1">
            <a:spLocks noChangeArrowheads="1"/>
          </p:cNvSpPr>
          <p:nvPr/>
        </p:nvSpPr>
        <p:spPr bwMode="auto">
          <a:xfrm>
            <a:off x="2619376" y="62849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1512" name="Rectangle 40"/>
          <p:cNvSpPr>
            <a:spLocks noChangeArrowheads="1"/>
          </p:cNvSpPr>
          <p:nvPr/>
        </p:nvSpPr>
        <p:spPr bwMode="auto">
          <a:xfrm>
            <a:off x="2495550" y="5819776"/>
            <a:ext cx="1257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800" b="1">
              <a:solidFill>
                <a:srgbClr val="010066"/>
              </a:solidFill>
            </a:endParaRPr>
          </a:p>
        </p:txBody>
      </p:sp>
      <p:sp>
        <p:nvSpPr>
          <p:cNvPr id="21513" name="Line 43"/>
          <p:cNvSpPr>
            <a:spLocks noChangeShapeType="1"/>
          </p:cNvSpPr>
          <p:nvPr/>
        </p:nvSpPr>
        <p:spPr bwMode="auto">
          <a:xfrm>
            <a:off x="2495550" y="6337300"/>
            <a:ext cx="12573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4" name="Line 44"/>
          <p:cNvSpPr>
            <a:spLocks noChangeShapeType="1"/>
          </p:cNvSpPr>
          <p:nvPr/>
        </p:nvSpPr>
        <p:spPr bwMode="auto">
          <a:xfrm>
            <a:off x="2495550" y="5302251"/>
            <a:ext cx="0" cy="517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5" name="Line 45"/>
          <p:cNvSpPr>
            <a:spLocks noChangeShapeType="1"/>
          </p:cNvSpPr>
          <p:nvPr/>
        </p:nvSpPr>
        <p:spPr bwMode="auto">
          <a:xfrm>
            <a:off x="10039350" y="5302251"/>
            <a:ext cx="0" cy="517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6" name="Line 47"/>
          <p:cNvSpPr>
            <a:spLocks noChangeShapeType="1"/>
          </p:cNvSpPr>
          <p:nvPr/>
        </p:nvSpPr>
        <p:spPr bwMode="auto">
          <a:xfrm>
            <a:off x="2495550" y="5819776"/>
            <a:ext cx="0" cy="517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1517" name="Group 80"/>
          <p:cNvGrpSpPr>
            <a:grpSpLocks/>
          </p:cNvGrpSpPr>
          <p:nvPr/>
        </p:nvGrpSpPr>
        <p:grpSpPr bwMode="auto">
          <a:xfrm>
            <a:off x="2141538" y="4067176"/>
            <a:ext cx="7897812" cy="1235075"/>
            <a:chOff x="525" y="2363"/>
            <a:chExt cx="4975" cy="778"/>
          </a:xfrm>
        </p:grpSpPr>
        <p:sp>
          <p:nvSpPr>
            <p:cNvPr id="21535" name="Rectangle 23"/>
            <p:cNvSpPr>
              <a:spLocks noChangeArrowheads="1"/>
            </p:cNvSpPr>
            <p:nvPr/>
          </p:nvSpPr>
          <p:spPr bwMode="auto">
            <a:xfrm>
              <a:off x="748" y="2363"/>
              <a:ext cx="339" cy="576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36" name="Rectangle 24"/>
            <p:cNvSpPr>
              <a:spLocks noChangeArrowheads="1"/>
            </p:cNvSpPr>
            <p:nvPr/>
          </p:nvSpPr>
          <p:spPr bwMode="auto">
            <a:xfrm>
              <a:off x="1087" y="2363"/>
              <a:ext cx="340" cy="57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37" name="Rectangle 25"/>
            <p:cNvSpPr>
              <a:spLocks noChangeArrowheads="1"/>
            </p:cNvSpPr>
            <p:nvPr/>
          </p:nvSpPr>
          <p:spPr bwMode="auto">
            <a:xfrm>
              <a:off x="5161" y="2363"/>
              <a:ext cx="339" cy="576"/>
            </a:xfrm>
            <a:prstGeom prst="rect">
              <a:avLst/>
            </a:prstGeom>
            <a:gradFill rotWithShape="0">
              <a:gsLst>
                <a:gs pos="0">
                  <a:srgbClr val="CC99FF"/>
                </a:gs>
                <a:gs pos="100000">
                  <a:srgbClr val="A77DD1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38" name="Rectangle 26"/>
            <p:cNvSpPr>
              <a:spLocks noChangeArrowheads="1"/>
            </p:cNvSpPr>
            <p:nvPr/>
          </p:nvSpPr>
          <p:spPr bwMode="auto">
            <a:xfrm>
              <a:off x="4821" y="2363"/>
              <a:ext cx="340" cy="576"/>
            </a:xfrm>
            <a:prstGeom prst="rect">
              <a:avLst/>
            </a:prstGeom>
            <a:solidFill>
              <a:srgbClr val="CC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39" name="Rectangle 27"/>
            <p:cNvSpPr>
              <a:spLocks noChangeArrowheads="1"/>
            </p:cNvSpPr>
            <p:nvPr/>
          </p:nvSpPr>
          <p:spPr bwMode="auto">
            <a:xfrm>
              <a:off x="4482" y="2363"/>
              <a:ext cx="339" cy="576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7D7DBE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0" name="Rectangle 28"/>
            <p:cNvSpPr>
              <a:spLocks noChangeArrowheads="1"/>
            </p:cNvSpPr>
            <p:nvPr/>
          </p:nvSpPr>
          <p:spPr bwMode="auto">
            <a:xfrm>
              <a:off x="4142" y="2363"/>
              <a:ext cx="340" cy="576"/>
            </a:xfrm>
            <a:prstGeom prst="rect">
              <a:avLst/>
            </a:prstGeom>
            <a:solidFill>
              <a:srgbClr val="66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1" name="Rectangle 29"/>
            <p:cNvSpPr>
              <a:spLocks noChangeArrowheads="1"/>
            </p:cNvSpPr>
            <p:nvPr/>
          </p:nvSpPr>
          <p:spPr bwMode="auto">
            <a:xfrm>
              <a:off x="3803" y="2363"/>
              <a:ext cx="339" cy="57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2" name="Rectangle 30"/>
            <p:cNvSpPr>
              <a:spLocks noChangeArrowheads="1"/>
            </p:cNvSpPr>
            <p:nvPr/>
          </p:nvSpPr>
          <p:spPr bwMode="auto">
            <a:xfrm>
              <a:off x="3463" y="2363"/>
              <a:ext cx="340" cy="576"/>
            </a:xfrm>
            <a:prstGeom prst="rect">
              <a:avLst/>
            </a:prstGeom>
            <a:solidFill>
              <a:srgbClr val="33CC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3" name="Rectangle 31"/>
            <p:cNvSpPr>
              <a:spLocks noChangeArrowheads="1"/>
            </p:cNvSpPr>
            <p:nvPr/>
          </p:nvSpPr>
          <p:spPr bwMode="auto">
            <a:xfrm>
              <a:off x="3124" y="2363"/>
              <a:ext cx="339" cy="576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86B300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4" name="Rectangle 32"/>
            <p:cNvSpPr>
              <a:spLocks noChangeArrowheads="1"/>
            </p:cNvSpPr>
            <p:nvPr/>
          </p:nvSpPr>
          <p:spPr bwMode="auto">
            <a:xfrm>
              <a:off x="2785" y="2363"/>
              <a:ext cx="339" cy="576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B5DA46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21545" name="Rectangle 33"/>
            <p:cNvSpPr>
              <a:spLocks noChangeArrowheads="1"/>
            </p:cNvSpPr>
            <p:nvPr/>
          </p:nvSpPr>
          <p:spPr bwMode="auto">
            <a:xfrm>
              <a:off x="2445" y="2363"/>
              <a:ext cx="340" cy="57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6" name="Rectangle 34"/>
            <p:cNvSpPr>
              <a:spLocks noChangeArrowheads="1"/>
            </p:cNvSpPr>
            <p:nvPr/>
          </p:nvSpPr>
          <p:spPr bwMode="auto">
            <a:xfrm>
              <a:off x="2106" y="2363"/>
              <a:ext cx="339" cy="576"/>
            </a:xfrm>
            <a:prstGeom prst="rect">
              <a:avLst/>
            </a:prstGeom>
            <a:solidFill>
              <a:srgbClr val="FFDC4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7" name="Rectangle 35"/>
            <p:cNvSpPr>
              <a:spLocks noChangeArrowheads="1"/>
            </p:cNvSpPr>
            <p:nvPr/>
          </p:nvSpPr>
          <p:spPr bwMode="auto">
            <a:xfrm>
              <a:off x="1766" y="2363"/>
              <a:ext cx="340" cy="576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8" name="Rectangle 36"/>
            <p:cNvSpPr>
              <a:spLocks noChangeArrowheads="1"/>
            </p:cNvSpPr>
            <p:nvPr/>
          </p:nvSpPr>
          <p:spPr bwMode="auto">
            <a:xfrm>
              <a:off x="1427" y="2363"/>
              <a:ext cx="339" cy="576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1549" name="Line 42"/>
            <p:cNvSpPr>
              <a:spLocks noChangeShapeType="1"/>
            </p:cNvSpPr>
            <p:nvPr/>
          </p:nvSpPr>
          <p:spPr bwMode="auto">
            <a:xfrm>
              <a:off x="525" y="3141"/>
              <a:ext cx="15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2332" y="3141"/>
              <a:ext cx="15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1" name="Line 48"/>
            <p:cNvSpPr>
              <a:spLocks noChangeShapeType="1"/>
            </p:cNvSpPr>
            <p:nvPr/>
          </p:nvSpPr>
          <p:spPr bwMode="auto">
            <a:xfrm>
              <a:off x="3916" y="3141"/>
              <a:ext cx="15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18" name="Line 49"/>
          <p:cNvSpPr>
            <a:spLocks noChangeShapeType="1"/>
          </p:cNvSpPr>
          <p:nvPr/>
        </p:nvSpPr>
        <p:spPr bwMode="auto">
          <a:xfrm>
            <a:off x="10039350" y="5819776"/>
            <a:ext cx="0" cy="517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9" name="Line 50"/>
          <p:cNvSpPr>
            <a:spLocks noChangeShapeType="1"/>
          </p:cNvSpPr>
          <p:nvPr/>
        </p:nvSpPr>
        <p:spPr bwMode="auto">
          <a:xfrm>
            <a:off x="3752850" y="6337300"/>
            <a:ext cx="2514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0" name="Line 51"/>
          <p:cNvSpPr>
            <a:spLocks noChangeShapeType="1"/>
          </p:cNvSpPr>
          <p:nvPr/>
        </p:nvSpPr>
        <p:spPr bwMode="auto">
          <a:xfrm>
            <a:off x="6267450" y="6337300"/>
            <a:ext cx="2514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1" name="Line 52"/>
          <p:cNvSpPr>
            <a:spLocks noChangeShapeType="1"/>
          </p:cNvSpPr>
          <p:nvPr/>
        </p:nvSpPr>
        <p:spPr bwMode="auto">
          <a:xfrm>
            <a:off x="8782050" y="6337300"/>
            <a:ext cx="12573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749" name="Rectangle 53"/>
          <p:cNvSpPr>
            <a:spLocks noChangeArrowheads="1"/>
          </p:cNvSpPr>
          <p:nvPr/>
        </p:nvSpPr>
        <p:spPr bwMode="auto">
          <a:xfrm>
            <a:off x="1978025" y="2140802"/>
            <a:ext cx="845026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Tx/>
              <a:buFontTx/>
              <a:buNone/>
            </a:pPr>
            <a:r>
              <a:rPr lang="en-GB" altLang="en-US" sz="2800" dirty="0">
                <a:solidFill>
                  <a:srgbClr val="010067"/>
                </a:solidFill>
              </a:rPr>
              <a:t>Universal indicator can tell you the pH of a solution.</a:t>
            </a:r>
          </a:p>
        </p:txBody>
      </p:sp>
      <p:sp>
        <p:nvSpPr>
          <p:cNvPr id="21523" name="Line 54"/>
          <p:cNvSpPr>
            <a:spLocks noChangeShapeType="1"/>
          </p:cNvSpPr>
          <p:nvPr/>
        </p:nvSpPr>
        <p:spPr bwMode="auto">
          <a:xfrm>
            <a:off x="5226050" y="5518150"/>
            <a:ext cx="2514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754" name="Rectangle 58"/>
          <p:cNvSpPr>
            <a:spLocks noChangeArrowheads="1"/>
          </p:cNvSpPr>
          <p:nvPr/>
        </p:nvSpPr>
        <p:spPr bwMode="auto">
          <a:xfrm>
            <a:off x="2016125" y="5832476"/>
            <a:ext cx="5761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800">
                <a:solidFill>
                  <a:srgbClr val="010067"/>
                </a:solidFill>
              </a:rPr>
              <a:t>What is the pH of a weak acid?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800">
                <a:solidFill>
                  <a:srgbClr val="010067"/>
                </a:solidFill>
              </a:rPr>
              <a:t>What is the pH of strong alkali?</a:t>
            </a:r>
            <a:endParaRPr lang="en-GB" altLang="en-US" sz="1200">
              <a:solidFill>
                <a:srgbClr val="010067"/>
              </a:solidFill>
            </a:endParaRPr>
          </a:p>
        </p:txBody>
      </p:sp>
      <p:sp>
        <p:nvSpPr>
          <p:cNvPr id="21525" name="Rectangle 67"/>
          <p:cNvSpPr>
            <a:spLocks noChangeArrowheads="1"/>
          </p:cNvSpPr>
          <p:nvPr/>
        </p:nvSpPr>
        <p:spPr bwMode="auto">
          <a:xfrm>
            <a:off x="6527800" y="5046664"/>
            <a:ext cx="15128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Tx/>
              <a:buFontTx/>
              <a:buNone/>
            </a:pPr>
            <a:r>
              <a:rPr lang="en-GB" altLang="en-US" sz="2800" b="1">
                <a:solidFill>
                  <a:srgbClr val="010067"/>
                </a:solidFill>
              </a:rPr>
              <a:t>weak alkali</a:t>
            </a:r>
          </a:p>
        </p:txBody>
      </p:sp>
      <p:sp>
        <p:nvSpPr>
          <p:cNvPr id="21526" name="Rectangle 68"/>
          <p:cNvSpPr>
            <a:spLocks noChangeArrowheads="1"/>
          </p:cNvSpPr>
          <p:nvPr/>
        </p:nvSpPr>
        <p:spPr bwMode="auto">
          <a:xfrm>
            <a:off x="4151313" y="5053013"/>
            <a:ext cx="12239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Tx/>
              <a:buFontTx/>
              <a:buNone/>
            </a:pPr>
            <a:r>
              <a:rPr lang="en-GB" altLang="en-US" sz="2800" b="1">
                <a:solidFill>
                  <a:srgbClr val="010067"/>
                </a:solidFill>
              </a:rPr>
              <a:t>Weak acid</a:t>
            </a:r>
          </a:p>
        </p:txBody>
      </p:sp>
      <p:sp>
        <p:nvSpPr>
          <p:cNvPr id="21527" name="Line 72"/>
          <p:cNvSpPr>
            <a:spLocks noChangeShapeType="1"/>
          </p:cNvSpPr>
          <p:nvPr/>
        </p:nvSpPr>
        <p:spPr bwMode="auto">
          <a:xfrm>
            <a:off x="5154613" y="5446713"/>
            <a:ext cx="2514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8" name="Rectangle 73"/>
          <p:cNvSpPr>
            <a:spLocks noChangeArrowheads="1"/>
          </p:cNvSpPr>
          <p:nvPr/>
        </p:nvSpPr>
        <p:spPr bwMode="auto">
          <a:xfrm>
            <a:off x="8851901" y="5053013"/>
            <a:ext cx="1368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Tx/>
              <a:buFontTx/>
              <a:buNone/>
            </a:pPr>
            <a:r>
              <a:rPr lang="en-GB" altLang="en-US" sz="2800" b="1">
                <a:solidFill>
                  <a:srgbClr val="010067"/>
                </a:solidFill>
              </a:rPr>
              <a:t>Strong alkali</a:t>
            </a:r>
          </a:p>
        </p:txBody>
      </p:sp>
      <p:sp>
        <p:nvSpPr>
          <p:cNvPr id="21529" name="Rectangle 74"/>
          <p:cNvSpPr>
            <a:spLocks noChangeArrowheads="1"/>
          </p:cNvSpPr>
          <p:nvPr/>
        </p:nvSpPr>
        <p:spPr bwMode="auto">
          <a:xfrm>
            <a:off x="2424113" y="5040314"/>
            <a:ext cx="1295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Tx/>
              <a:buFontTx/>
              <a:buNone/>
            </a:pPr>
            <a:r>
              <a:rPr lang="en-GB" altLang="en-US" sz="2800" b="1">
                <a:solidFill>
                  <a:srgbClr val="010067"/>
                </a:solidFill>
              </a:rPr>
              <a:t>Strong acid</a:t>
            </a:r>
          </a:p>
        </p:txBody>
      </p:sp>
      <p:sp>
        <p:nvSpPr>
          <p:cNvPr id="21530" name="AutoShape 75"/>
          <p:cNvSpPr>
            <a:spLocks noChangeArrowheads="1"/>
          </p:cNvSpPr>
          <p:nvPr/>
        </p:nvSpPr>
        <p:spPr bwMode="auto">
          <a:xfrm>
            <a:off x="6311900" y="3024189"/>
            <a:ext cx="3733800" cy="993775"/>
          </a:xfrm>
          <a:prstGeom prst="rightArrow">
            <a:avLst>
              <a:gd name="adj1" fmla="val 50000"/>
              <a:gd name="adj2" fmla="val 93930"/>
            </a:avLst>
          </a:prstGeom>
          <a:gradFill rotWithShape="0">
            <a:gsLst>
              <a:gs pos="0">
                <a:schemeClr val="accent1"/>
              </a:gs>
              <a:gs pos="100000">
                <a:srgbClr val="CC00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800" b="1">
                <a:solidFill>
                  <a:srgbClr val="010066"/>
                </a:solidFill>
              </a:rPr>
              <a:t>stronger alkali</a:t>
            </a:r>
          </a:p>
        </p:txBody>
      </p:sp>
      <p:sp>
        <p:nvSpPr>
          <p:cNvPr id="21531" name="AutoShape 76"/>
          <p:cNvSpPr>
            <a:spLocks noChangeArrowheads="1"/>
          </p:cNvSpPr>
          <p:nvPr/>
        </p:nvSpPr>
        <p:spPr bwMode="auto">
          <a:xfrm flipH="1">
            <a:off x="1992313" y="3024188"/>
            <a:ext cx="3733800" cy="995362"/>
          </a:xfrm>
          <a:prstGeom prst="rightArrow">
            <a:avLst>
              <a:gd name="adj1" fmla="val 50000"/>
              <a:gd name="adj2" fmla="val 93780"/>
            </a:avLst>
          </a:prstGeom>
          <a:gradFill rotWithShape="0">
            <a:gsLst>
              <a:gs pos="0">
                <a:srgbClr val="FF3300"/>
              </a:gs>
              <a:gs pos="100000">
                <a:srgbClr val="FFFF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800" b="1">
                <a:solidFill>
                  <a:schemeClr val="accent2"/>
                </a:solidFill>
              </a:rPr>
              <a:t>stronger</a:t>
            </a:r>
            <a:r>
              <a:rPr lang="en-GB" altLang="en-US" sz="1800" b="1">
                <a:solidFill>
                  <a:schemeClr val="accent2"/>
                </a:solidFill>
              </a:rPr>
              <a:t> </a:t>
            </a:r>
            <a:r>
              <a:rPr lang="en-GB" altLang="en-US" sz="2800" b="1">
                <a:solidFill>
                  <a:schemeClr val="accent2"/>
                </a:solidFill>
              </a:rPr>
              <a:t>acid</a:t>
            </a:r>
          </a:p>
        </p:txBody>
      </p:sp>
      <p:sp>
        <p:nvSpPr>
          <p:cNvPr id="21532" name="Rectangle 77"/>
          <p:cNvSpPr>
            <a:spLocks noChangeArrowheads="1"/>
          </p:cNvSpPr>
          <p:nvPr/>
        </p:nvSpPr>
        <p:spPr bwMode="auto">
          <a:xfrm>
            <a:off x="5368925" y="5922964"/>
            <a:ext cx="2514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Tx/>
              <a:buFontTx/>
              <a:buNone/>
            </a:pPr>
            <a:r>
              <a:rPr lang="en-GB" altLang="en-US" sz="2800" b="1">
                <a:solidFill>
                  <a:srgbClr val="010067"/>
                </a:solidFill>
              </a:rPr>
              <a:t>neutral</a:t>
            </a:r>
          </a:p>
        </p:txBody>
      </p:sp>
      <p:sp>
        <p:nvSpPr>
          <p:cNvPr id="21533" name="Line 78"/>
          <p:cNvSpPr>
            <a:spLocks noChangeShapeType="1"/>
          </p:cNvSpPr>
          <p:nvPr/>
        </p:nvSpPr>
        <p:spPr bwMode="auto">
          <a:xfrm flipV="1">
            <a:off x="6010275" y="5040313"/>
            <a:ext cx="0" cy="431800"/>
          </a:xfrm>
          <a:prstGeom prst="line">
            <a:avLst/>
          </a:prstGeom>
          <a:noFill/>
          <a:ln w="63500">
            <a:solidFill>
              <a:srgbClr val="01006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775" name="Text Box 79"/>
          <p:cNvSpPr txBox="1">
            <a:spLocks noChangeArrowheads="1"/>
          </p:cNvSpPr>
          <p:nvPr/>
        </p:nvSpPr>
        <p:spPr bwMode="auto">
          <a:xfrm>
            <a:off x="2557464" y="4152901"/>
            <a:ext cx="77866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</a:rPr>
              <a:t>1   2   3   4   5   6   7  8   9  10 11 12 13 14</a:t>
            </a:r>
            <a:r>
              <a:rPr lang="en-GB" altLang="en-US" sz="3600" b="1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764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1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3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1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13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13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13" grpId="0"/>
      <p:bldP spid="413717" grpId="0"/>
      <p:bldP spid="413749" grpId="0"/>
      <p:bldP spid="413754" grpId="0" build="p"/>
      <p:bldP spid="4137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>
                <a:latin typeface="Arial" panose="020B0604020202020204" pitchFamily="34" charset="0"/>
              </a:rPr>
              <a:t>Indicator colours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628775"/>
            <a:ext cx="8207375" cy="8636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This photograph shows test tubes of different solutions with universal indicator added.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+mn-cs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992313" y="5661026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400"/>
              <a:t>The solutions range from acidic on the left to alkaline on the right.</a:t>
            </a:r>
          </a:p>
        </p:txBody>
      </p:sp>
      <p:pic>
        <p:nvPicPr>
          <p:cNvPr id="6150" name="Picture 10" descr="esws_at_7Fc_act_aw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530476"/>
            <a:ext cx="56276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4583114" y="5157788"/>
            <a:ext cx="1296987" cy="576262"/>
          </a:xfrm>
          <a:prstGeom prst="line">
            <a:avLst/>
          </a:prstGeom>
          <a:noFill/>
          <a:ln w="31750">
            <a:solidFill>
              <a:srgbClr val="0067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7896225" y="5157788"/>
            <a:ext cx="1009650" cy="576262"/>
          </a:xfrm>
          <a:prstGeom prst="line">
            <a:avLst/>
          </a:prstGeom>
          <a:noFill/>
          <a:ln w="31750">
            <a:solidFill>
              <a:srgbClr val="0067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>
                <a:latin typeface="Arial" panose="020B0604020202020204" pitchFamily="34" charset="0"/>
              </a:rPr>
              <a:t>Indicator colours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774826" y="1700213"/>
            <a:ext cx="3527425" cy="4176712"/>
          </a:xfrm>
        </p:spPr>
        <p:txBody>
          <a:bodyPr>
            <a:normAutofit lnSpcReduction="10000"/>
          </a:bodyPr>
          <a:lstStyle/>
          <a:p>
            <a:r>
              <a:rPr lang="en-GB" altLang="en-US" smtClean="0">
                <a:latin typeface="Arial" panose="020B0604020202020204" pitchFamily="34" charset="0"/>
              </a:rPr>
              <a:t>This chart shows the pH scale. 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The scale goes from pH 0 to pH 14.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Strong acids have a pH of 0 or 1.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Strong alkalis have a pH of 13 or 14.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Neutral solutions have a pH of 7.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+mn-cs"/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7173" name="Picture 8" descr="esws_at_7Fc_act_aw_0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700214"/>
            <a:ext cx="50419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esws_at_7Fc_act_aw_00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508501"/>
            <a:ext cx="50673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73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>
                <a:latin typeface="Arial" panose="020B0604020202020204" pitchFamily="34" charset="0"/>
              </a:rPr>
              <a:t>Indicator colours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47851" y="5661025"/>
            <a:ext cx="8207375" cy="647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US" smtClean="0">
                <a:latin typeface="Arial" panose="020B0604020202020204" pitchFamily="34" charset="0"/>
              </a:rPr>
              <a:t>Using the chart, work out the pH of each of the solutions.</a:t>
            </a:r>
          </a:p>
        </p:txBody>
      </p:sp>
      <p:sp>
        <p:nvSpPr>
          <p:cNvPr id="43012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000">
                <a:solidFill>
                  <a:schemeClr val="bg1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8197" name="Picture 8" descr="esws_at_7Fc_act_aw_0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420938"/>
            <a:ext cx="43243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esws_at_7Fc_act_aw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420938"/>
            <a:ext cx="4321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18" name="Group 14"/>
          <p:cNvGrpSpPr>
            <a:grpSpLocks/>
          </p:cNvGrpSpPr>
          <p:nvPr/>
        </p:nvGrpSpPr>
        <p:grpSpPr bwMode="auto">
          <a:xfrm>
            <a:off x="2640014" y="4437064"/>
            <a:ext cx="4003675" cy="1127125"/>
            <a:chOff x="703" y="2795"/>
            <a:chExt cx="2522" cy="710"/>
          </a:xfrm>
        </p:grpSpPr>
        <p:sp>
          <p:nvSpPr>
            <p:cNvPr id="8221" name="Line 11"/>
            <p:cNvSpPr>
              <a:spLocks noChangeShapeType="1"/>
            </p:cNvSpPr>
            <p:nvPr/>
          </p:nvSpPr>
          <p:spPr bwMode="auto">
            <a:xfrm flipV="1">
              <a:off x="3216" y="2870"/>
              <a:ext cx="0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Line 12"/>
            <p:cNvSpPr>
              <a:spLocks noChangeShapeType="1"/>
            </p:cNvSpPr>
            <p:nvPr/>
          </p:nvSpPr>
          <p:spPr bwMode="auto">
            <a:xfrm flipH="1">
              <a:off x="703" y="3505"/>
              <a:ext cx="252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Line 13"/>
            <p:cNvSpPr>
              <a:spLocks noChangeShapeType="1"/>
            </p:cNvSpPr>
            <p:nvPr/>
          </p:nvSpPr>
          <p:spPr bwMode="auto">
            <a:xfrm flipH="1">
              <a:off x="703" y="2795"/>
              <a:ext cx="0" cy="7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8324" name="Group 20"/>
          <p:cNvGrpSpPr>
            <a:grpSpLocks/>
          </p:cNvGrpSpPr>
          <p:nvPr/>
        </p:nvGrpSpPr>
        <p:grpSpPr bwMode="auto">
          <a:xfrm>
            <a:off x="3244851" y="4437064"/>
            <a:ext cx="4219575" cy="809625"/>
            <a:chOff x="1084" y="2795"/>
            <a:chExt cx="2658" cy="510"/>
          </a:xfrm>
        </p:grpSpPr>
        <p:sp>
          <p:nvSpPr>
            <p:cNvPr id="8218" name="Line 16"/>
            <p:cNvSpPr>
              <a:spLocks noChangeShapeType="1"/>
            </p:cNvSpPr>
            <p:nvPr/>
          </p:nvSpPr>
          <p:spPr bwMode="auto">
            <a:xfrm flipV="1">
              <a:off x="3742" y="2870"/>
              <a:ext cx="0" cy="43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9" name="Line 17"/>
            <p:cNvSpPr>
              <a:spLocks noChangeShapeType="1"/>
            </p:cNvSpPr>
            <p:nvPr/>
          </p:nvSpPr>
          <p:spPr bwMode="auto">
            <a:xfrm flipH="1">
              <a:off x="1084" y="3294"/>
              <a:ext cx="2651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0" name="Line 18"/>
            <p:cNvSpPr>
              <a:spLocks noChangeShapeType="1"/>
            </p:cNvSpPr>
            <p:nvPr/>
          </p:nvSpPr>
          <p:spPr bwMode="auto">
            <a:xfrm flipH="1">
              <a:off x="1084" y="2795"/>
              <a:ext cx="0" cy="50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8332" name="Group 28"/>
          <p:cNvGrpSpPr>
            <a:grpSpLocks/>
          </p:cNvGrpSpPr>
          <p:nvPr/>
        </p:nvGrpSpPr>
        <p:grpSpPr bwMode="auto">
          <a:xfrm>
            <a:off x="3863975" y="4437064"/>
            <a:ext cx="4464050" cy="642937"/>
            <a:chOff x="1474" y="2795"/>
            <a:chExt cx="2812" cy="405"/>
          </a:xfrm>
        </p:grpSpPr>
        <p:sp>
          <p:nvSpPr>
            <p:cNvPr id="8215" name="Line 21"/>
            <p:cNvSpPr>
              <a:spLocks noChangeShapeType="1"/>
            </p:cNvSpPr>
            <p:nvPr/>
          </p:nvSpPr>
          <p:spPr bwMode="auto">
            <a:xfrm flipV="1">
              <a:off x="4286" y="2870"/>
              <a:ext cx="0" cy="327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Line 22"/>
            <p:cNvSpPr>
              <a:spLocks noChangeShapeType="1"/>
            </p:cNvSpPr>
            <p:nvPr/>
          </p:nvSpPr>
          <p:spPr bwMode="auto">
            <a:xfrm flipH="1">
              <a:off x="1474" y="3198"/>
              <a:ext cx="2812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Line 23"/>
            <p:cNvSpPr>
              <a:spLocks noChangeShapeType="1"/>
            </p:cNvSpPr>
            <p:nvPr/>
          </p:nvSpPr>
          <p:spPr bwMode="auto">
            <a:xfrm flipH="1">
              <a:off x="1474" y="2795"/>
              <a:ext cx="0" cy="405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8333" name="Group 29"/>
          <p:cNvGrpSpPr>
            <a:grpSpLocks/>
          </p:cNvGrpSpPr>
          <p:nvPr/>
        </p:nvGrpSpPr>
        <p:grpSpPr bwMode="auto">
          <a:xfrm>
            <a:off x="4511675" y="4437064"/>
            <a:ext cx="4648200" cy="509587"/>
            <a:chOff x="1882" y="2795"/>
            <a:chExt cx="2928" cy="321"/>
          </a:xfrm>
        </p:grpSpPr>
        <p:sp>
          <p:nvSpPr>
            <p:cNvPr id="8212" name="Line 25"/>
            <p:cNvSpPr>
              <a:spLocks noChangeShapeType="1"/>
            </p:cNvSpPr>
            <p:nvPr/>
          </p:nvSpPr>
          <p:spPr bwMode="auto">
            <a:xfrm flipV="1">
              <a:off x="4805" y="2870"/>
              <a:ext cx="0" cy="24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26"/>
            <p:cNvSpPr>
              <a:spLocks noChangeShapeType="1"/>
            </p:cNvSpPr>
            <p:nvPr/>
          </p:nvSpPr>
          <p:spPr bwMode="auto">
            <a:xfrm flipH="1">
              <a:off x="1882" y="3108"/>
              <a:ext cx="292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Line 27"/>
            <p:cNvSpPr>
              <a:spLocks noChangeShapeType="1"/>
            </p:cNvSpPr>
            <p:nvPr/>
          </p:nvSpPr>
          <p:spPr bwMode="auto">
            <a:xfrm flipH="1">
              <a:off x="1882" y="2795"/>
              <a:ext cx="0" cy="32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8337" name="Group 33"/>
          <p:cNvGrpSpPr>
            <a:grpSpLocks/>
          </p:cNvGrpSpPr>
          <p:nvPr/>
        </p:nvGrpSpPr>
        <p:grpSpPr bwMode="auto">
          <a:xfrm>
            <a:off x="5159376" y="4437064"/>
            <a:ext cx="4849813" cy="382587"/>
            <a:chOff x="2290" y="2795"/>
            <a:chExt cx="3055" cy="241"/>
          </a:xfrm>
        </p:grpSpPr>
        <p:sp>
          <p:nvSpPr>
            <p:cNvPr id="8209" name="Line 30"/>
            <p:cNvSpPr>
              <a:spLocks noChangeShapeType="1"/>
            </p:cNvSpPr>
            <p:nvPr/>
          </p:nvSpPr>
          <p:spPr bwMode="auto">
            <a:xfrm flipV="1">
              <a:off x="5345" y="2870"/>
              <a:ext cx="0" cy="166"/>
            </a:xfrm>
            <a:prstGeom prst="line">
              <a:avLst/>
            </a:prstGeom>
            <a:noFill/>
            <a:ln w="25400">
              <a:solidFill>
                <a:srgbClr val="6600FF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Line 31"/>
            <p:cNvSpPr>
              <a:spLocks noChangeShapeType="1"/>
            </p:cNvSpPr>
            <p:nvPr/>
          </p:nvSpPr>
          <p:spPr bwMode="auto">
            <a:xfrm flipH="1">
              <a:off x="2290" y="3030"/>
              <a:ext cx="3053" cy="0"/>
            </a:xfrm>
            <a:prstGeom prst="line">
              <a:avLst/>
            </a:prstGeom>
            <a:noFill/>
            <a:ln w="254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Line 32"/>
            <p:cNvSpPr>
              <a:spLocks noChangeShapeType="1"/>
            </p:cNvSpPr>
            <p:nvPr/>
          </p:nvSpPr>
          <p:spPr bwMode="auto">
            <a:xfrm flipH="1">
              <a:off x="2290" y="2795"/>
              <a:ext cx="0" cy="241"/>
            </a:xfrm>
            <a:prstGeom prst="line">
              <a:avLst/>
            </a:prstGeom>
            <a:noFill/>
            <a:ln w="254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338" name="Text Box 34"/>
          <p:cNvSpPr txBox="1">
            <a:spLocks noChangeArrowheads="1"/>
          </p:cNvSpPr>
          <p:nvPr/>
        </p:nvSpPr>
        <p:spPr bwMode="auto">
          <a:xfrm>
            <a:off x="1919289" y="2057401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</a:rPr>
              <a:t>pH = 1</a:t>
            </a:r>
          </a:p>
        </p:txBody>
      </p:sp>
      <p:sp>
        <p:nvSpPr>
          <p:cNvPr id="98339" name="Text Box 35"/>
          <p:cNvSpPr txBox="1">
            <a:spLocks noChangeArrowheads="1"/>
          </p:cNvSpPr>
          <p:nvPr/>
        </p:nvSpPr>
        <p:spPr bwMode="auto">
          <a:xfrm>
            <a:off x="2640014" y="1773238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9900"/>
                </a:solidFill>
              </a:rPr>
              <a:t>pH = 4</a:t>
            </a:r>
          </a:p>
        </p:txBody>
      </p:sp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3387725" y="2057401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66FF33"/>
                </a:solidFill>
              </a:rPr>
              <a:t>pH = 7</a:t>
            </a:r>
          </a:p>
        </p:txBody>
      </p:sp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4003676" y="177323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CCFF"/>
                </a:solidFill>
              </a:rPr>
              <a:t>pH = 10</a:t>
            </a:r>
          </a:p>
        </p:txBody>
      </p:sp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4841876" y="2057401"/>
            <a:ext cx="1325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6600FF"/>
                </a:solidFill>
              </a:rPr>
              <a:t>pH = 13</a:t>
            </a:r>
          </a:p>
        </p:txBody>
      </p:sp>
    </p:spTree>
    <p:extLst>
      <p:ext uri="{BB962C8B-B14F-4D97-AF65-F5344CB8AC3E}">
        <p14:creationId xmlns:p14="http://schemas.microsoft.com/office/powerpoint/2010/main" val="131021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38" grpId="0"/>
      <p:bldP spid="98339" grpId="0"/>
      <p:bldP spid="98340" grpId="0"/>
      <p:bldP spid="98341" grpId="0"/>
      <p:bldP spid="98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8" descr="7F_p_ap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133601"/>
            <a:ext cx="19446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7" descr="7F_p_ap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109789"/>
            <a:ext cx="2376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>
                <a:latin typeface="Arial" panose="020B0604020202020204" pitchFamily="34" charset="0"/>
              </a:rPr>
              <a:t>Indicator colours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19289" y="1628775"/>
            <a:ext cx="8207375" cy="6477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latin typeface="Arial" panose="020B0604020202020204" pitchFamily="34" charset="0"/>
              </a:rPr>
              <a:t>Estimate the pH of the following items.</a:t>
            </a:r>
          </a:p>
        </p:txBody>
      </p:sp>
      <p:sp>
        <p:nvSpPr>
          <p:cNvPr id="43012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000">
                <a:solidFill>
                  <a:schemeClr val="bg1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00365" name="Picture 13" descr="esws_at_7Fc_act_aw_00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730625"/>
            <a:ext cx="36639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6" name="Picture 14" descr="esws_at_7Fc_act_aw_00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5554664"/>
            <a:ext cx="3689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73" name="Group 21"/>
          <p:cNvGrpSpPr>
            <a:grpSpLocks/>
          </p:cNvGrpSpPr>
          <p:nvPr/>
        </p:nvGrpSpPr>
        <p:grpSpPr bwMode="auto">
          <a:xfrm>
            <a:off x="4094163" y="2738438"/>
            <a:ext cx="576262" cy="1008062"/>
            <a:chOff x="1619" y="1725"/>
            <a:chExt cx="363" cy="635"/>
          </a:xfrm>
        </p:grpSpPr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 flipV="1">
              <a:off x="1973" y="1725"/>
              <a:ext cx="0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7" name="Line 17"/>
            <p:cNvSpPr>
              <a:spLocks noChangeShapeType="1"/>
            </p:cNvSpPr>
            <p:nvPr/>
          </p:nvSpPr>
          <p:spPr bwMode="auto">
            <a:xfrm flipH="1">
              <a:off x="1619" y="1725"/>
              <a:ext cx="3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0374" name="Group 22"/>
          <p:cNvGrpSpPr>
            <a:grpSpLocks/>
          </p:cNvGrpSpPr>
          <p:nvPr/>
        </p:nvGrpSpPr>
        <p:grpSpPr bwMode="auto">
          <a:xfrm>
            <a:off x="5073650" y="2738438"/>
            <a:ext cx="431800" cy="1008062"/>
            <a:chOff x="2236" y="1725"/>
            <a:chExt cx="272" cy="635"/>
          </a:xfrm>
        </p:grpSpPr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 flipV="1">
              <a:off x="2245" y="1725"/>
              <a:ext cx="0" cy="63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Line 18"/>
            <p:cNvSpPr>
              <a:spLocks noChangeShapeType="1"/>
            </p:cNvSpPr>
            <p:nvPr/>
          </p:nvSpPr>
          <p:spPr bwMode="auto">
            <a:xfrm flipH="1">
              <a:off x="2236" y="1725"/>
              <a:ext cx="272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0375" name="Group 23"/>
          <p:cNvGrpSpPr>
            <a:grpSpLocks/>
          </p:cNvGrpSpPr>
          <p:nvPr/>
        </p:nvGrpSpPr>
        <p:grpSpPr bwMode="auto">
          <a:xfrm>
            <a:off x="7305676" y="2738438"/>
            <a:ext cx="1311275" cy="1008062"/>
            <a:chOff x="3642" y="1725"/>
            <a:chExt cx="826" cy="635"/>
          </a:xfrm>
        </p:grpSpPr>
        <p:sp>
          <p:nvSpPr>
            <p:cNvPr id="9232" name="Line 19"/>
            <p:cNvSpPr>
              <a:spLocks noChangeShapeType="1"/>
            </p:cNvSpPr>
            <p:nvPr/>
          </p:nvSpPr>
          <p:spPr bwMode="auto">
            <a:xfrm flipV="1">
              <a:off x="3651" y="1725"/>
              <a:ext cx="0" cy="635"/>
            </a:xfrm>
            <a:prstGeom prst="line">
              <a:avLst/>
            </a:prstGeom>
            <a:noFill/>
            <a:ln w="25400">
              <a:solidFill>
                <a:srgbClr val="6600FF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3" name="Line 20"/>
            <p:cNvSpPr>
              <a:spLocks noChangeShapeType="1"/>
            </p:cNvSpPr>
            <p:nvPr/>
          </p:nvSpPr>
          <p:spPr bwMode="auto">
            <a:xfrm flipH="1">
              <a:off x="3642" y="1725"/>
              <a:ext cx="826" cy="0"/>
            </a:xfrm>
            <a:prstGeom prst="line">
              <a:avLst/>
            </a:prstGeom>
            <a:noFill/>
            <a:ln w="254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3648075" y="3141663"/>
            <a:ext cx="93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</a:rPr>
              <a:t>pH = 1</a:t>
            </a: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5232401" y="3141663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9900"/>
                </a:solidFill>
              </a:rPr>
              <a:t>pH = 3</a:t>
            </a:r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7391400" y="314166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6600FF"/>
                </a:solidFill>
              </a:rPr>
              <a:t>pH = 12</a:t>
            </a:r>
          </a:p>
        </p:txBody>
      </p:sp>
      <p:pic>
        <p:nvPicPr>
          <p:cNvPr id="9231" name="Picture 29" descr="7F_p_ap_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060576"/>
            <a:ext cx="8651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64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6" grpId="0"/>
      <p:bldP spid="100377" grpId="0"/>
      <p:bldP spid="1003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262" y="1966912"/>
            <a:ext cx="7164738" cy="213201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Universal indicator is a mixture of indicators that gives a range of colours depending on the pH of the solution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77" t="10143" r="32488" b="12367"/>
          <a:stretch/>
        </p:blipFill>
        <p:spPr>
          <a:xfrm>
            <a:off x="0" y="4762"/>
            <a:ext cx="4646262" cy="6853238"/>
          </a:xfrm>
          <a:prstGeom prst="rect">
            <a:avLst/>
          </a:prstGeom>
        </p:spPr>
      </p:pic>
      <p:sp>
        <p:nvSpPr>
          <p:cNvPr id="5" name="Rounded Rectangle 4"/>
          <p:cNvSpPr>
            <a:spLocks/>
          </p:cNvSpPr>
          <p:nvPr/>
        </p:nvSpPr>
        <p:spPr bwMode="auto">
          <a:xfrm>
            <a:off x="6991351" y="271462"/>
            <a:ext cx="5010149" cy="1081088"/>
          </a:xfrm>
          <a:custGeom>
            <a:avLst/>
            <a:gdLst>
              <a:gd name="T0" fmla="*/ 4482827 w 8964484"/>
              <a:gd name="T1" fmla="*/ 0 h 2880323"/>
              <a:gd name="T2" fmla="*/ 8965645 w 8964484"/>
              <a:gd name="T3" fmla="*/ 1444620 h 2880323"/>
              <a:gd name="T4" fmla="*/ 4482827 w 8964484"/>
              <a:gd name="T5" fmla="*/ 2889236 h 2880323"/>
              <a:gd name="T6" fmla="*/ 0 w 8964484"/>
              <a:gd name="T7" fmla="*/ 1444620 h 288032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0607 w 8964484"/>
              <a:gd name="T13" fmla="*/ 140607 h 2880323"/>
              <a:gd name="T14" fmla="*/ 8823877 w 8964484"/>
              <a:gd name="T15" fmla="*/ 2739716 h 2880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4484" h="2880323">
                <a:moveTo>
                  <a:pt x="480054" y="0"/>
                </a:moveTo>
                <a:lnTo>
                  <a:pt x="480053" y="0"/>
                </a:lnTo>
                <a:cubicBezTo>
                  <a:pt x="214927" y="0"/>
                  <a:pt x="0" y="214927"/>
                  <a:pt x="0" y="480053"/>
                </a:cubicBezTo>
                <a:lnTo>
                  <a:pt x="0" y="2400269"/>
                </a:lnTo>
                <a:cubicBezTo>
                  <a:pt x="0" y="2665395"/>
                  <a:pt x="214927" y="2880322"/>
                  <a:pt x="480053" y="2880323"/>
                </a:cubicBezTo>
                <a:lnTo>
                  <a:pt x="8484430" y="2880323"/>
                </a:lnTo>
                <a:cubicBezTo>
                  <a:pt x="8749556" y="2880322"/>
                  <a:pt x="8964484" y="2665395"/>
                  <a:pt x="8964484" y="2400269"/>
                </a:cubicBezTo>
                <a:lnTo>
                  <a:pt x="8964484" y="480054"/>
                </a:lnTo>
                <a:cubicBezTo>
                  <a:pt x="8964484" y="214927"/>
                  <a:pt x="8749556" y="0"/>
                  <a:pt x="8484430" y="0"/>
                </a:cubicBezTo>
                <a:lnTo>
                  <a:pt x="480054" y="0"/>
                </a:lnTo>
                <a:close/>
              </a:path>
            </a:pathLst>
          </a:custGeom>
          <a:gradFill rotWithShape="0"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Copy/stick this diagram into your books</a:t>
            </a: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49" t="9471" r="34983" b="6229"/>
          <a:stretch/>
        </p:blipFill>
        <p:spPr>
          <a:xfrm>
            <a:off x="6362700" y="116680"/>
            <a:ext cx="5676900" cy="67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804</Words>
  <Application>Microsoft Office PowerPoint</Application>
  <PresentationFormat>Widescreen</PresentationFormat>
  <Paragraphs>131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Calibri Light</vt:lpstr>
      <vt:lpstr>Comic Sans MS</vt:lpstr>
      <vt:lpstr>Times</vt:lpstr>
      <vt:lpstr>Trebuchet MS</vt:lpstr>
      <vt:lpstr>Wingdings</vt:lpstr>
      <vt:lpstr>Office Theme</vt:lpstr>
      <vt:lpstr>Objectives</vt:lpstr>
      <vt:lpstr>PowerPoint Presentation</vt:lpstr>
      <vt:lpstr>      What is the pH scale?</vt:lpstr>
      <vt:lpstr>Indicator colours</vt:lpstr>
      <vt:lpstr>Indicator colours</vt:lpstr>
      <vt:lpstr>Indicator colours</vt:lpstr>
      <vt:lpstr>Indicator colours</vt:lpstr>
      <vt:lpstr>Universal indicator is a mixture of indicators that gives a range of colours depending on the pH of the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could pH testing be used for?</vt:lpstr>
      <vt:lpstr>What else could pH testing be used for?</vt:lpstr>
      <vt:lpstr>PowerPoint Presentation</vt:lpstr>
      <vt:lpstr>Acid or alkali?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Olyabek</dc:creator>
  <cp:lastModifiedBy>F Olyabek</cp:lastModifiedBy>
  <cp:revision>8</cp:revision>
  <dcterms:created xsi:type="dcterms:W3CDTF">2018-07-16T14:23:37Z</dcterms:created>
  <dcterms:modified xsi:type="dcterms:W3CDTF">2018-07-16T15:31:56Z</dcterms:modified>
</cp:coreProperties>
</file>