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702" r:id="rId4"/>
    <p:sldMasterId id="2147483704" r:id="rId5"/>
    <p:sldMasterId id="2147483717" r:id="rId6"/>
  </p:sldMasterIdLst>
  <p:notesMasterIdLst>
    <p:notesMasterId r:id="rId26"/>
  </p:notesMasterIdLst>
  <p:sldIdLst>
    <p:sldId id="311" r:id="rId7"/>
    <p:sldId id="351" r:id="rId8"/>
    <p:sldId id="267" r:id="rId9"/>
    <p:sldId id="354" r:id="rId10"/>
    <p:sldId id="355" r:id="rId11"/>
    <p:sldId id="356" r:id="rId12"/>
    <p:sldId id="353" r:id="rId13"/>
    <p:sldId id="357" r:id="rId14"/>
    <p:sldId id="358" r:id="rId15"/>
    <p:sldId id="359" r:id="rId16"/>
    <p:sldId id="324" r:id="rId17"/>
    <p:sldId id="344" r:id="rId18"/>
    <p:sldId id="360" r:id="rId19"/>
    <p:sldId id="345" r:id="rId20"/>
    <p:sldId id="346" r:id="rId21"/>
    <p:sldId id="347" r:id="rId22"/>
    <p:sldId id="348" r:id="rId23"/>
    <p:sldId id="349" r:id="rId24"/>
    <p:sldId id="352" r:id="rId25"/>
  </p:sldIdLst>
  <p:sldSz cx="9144000" cy="5143500" type="screen16x9"/>
  <p:notesSz cx="6724650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3025749-20CE-46E0-A6CB-D3424E5747F3}">
          <p14:sldIdLst>
            <p14:sldId id="311"/>
            <p14:sldId id="351"/>
            <p14:sldId id="267"/>
            <p14:sldId id="354"/>
            <p14:sldId id="355"/>
            <p14:sldId id="356"/>
            <p14:sldId id="353"/>
            <p14:sldId id="357"/>
            <p14:sldId id="358"/>
            <p14:sldId id="359"/>
            <p14:sldId id="324"/>
            <p14:sldId id="344"/>
            <p14:sldId id="360"/>
            <p14:sldId id="345"/>
            <p14:sldId id="346"/>
            <p14:sldId id="347"/>
            <p14:sldId id="348"/>
            <p14:sldId id="349"/>
            <p14:sldId id="3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48A54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8681B-6B22-47B9-B9BB-1B335E56CB34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3425"/>
            <a:ext cx="6515100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4F47B-D2E1-4F47-A3B9-6631EB18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890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160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57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312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83773799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911573945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27326169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126484820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231815768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16846476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09429149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262650383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460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856541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06365194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26115129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421304378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568F86"/>
                </a:solidFill>
              </a:defRPr>
            </a:lvl1pPr>
            <a:lvl2pPr marL="457200" indent="0">
              <a:buFontTx/>
              <a:buNone/>
              <a:defRPr>
                <a:solidFill>
                  <a:srgbClr val="568F8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68314" y="4839891"/>
            <a:ext cx="8218487" cy="215503"/>
          </a:xfr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819192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61950" indent="-361950"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568F86"/>
                </a:solidFill>
              </a:defRPr>
            </a:lvl1pPr>
            <a:lvl2pPr marL="457200" indent="0">
              <a:buFontTx/>
              <a:buNone/>
              <a:defRPr>
                <a:solidFill>
                  <a:srgbClr val="568F8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70614685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3694131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570525048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31465835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293108417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794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186036811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193615381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112799242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111123849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73426027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2967486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177057345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11071575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568F86"/>
                </a:solidFill>
              </a:defRPr>
            </a:lvl1pPr>
            <a:lvl2pPr marL="457200" indent="0">
              <a:buFontTx/>
              <a:buNone/>
              <a:defRPr>
                <a:solidFill>
                  <a:srgbClr val="568F8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68314" y="4839891"/>
            <a:ext cx="8218487" cy="215503"/>
          </a:xfr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0895269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61950" indent="-361950"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568F86"/>
                </a:solidFill>
              </a:defRPr>
            </a:lvl1pPr>
            <a:lvl2pPr marL="457200" indent="0">
              <a:buFontTx/>
              <a:buNone/>
              <a:defRPr>
                <a:solidFill>
                  <a:srgbClr val="568F8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2329306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6020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B4FB1D4E-57C0-4AFC-A9FE-544F197E9A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A4E23FBD-8885-4400-B0A3-09A97E90FB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2FDD3739-CB11-4CB3-BF6A-7C696AF2668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8Fa</a:t>
            </a:r>
            <a:endParaRPr kumimoji="0" lang="en-GB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56ABA1D-F723-40E5-873F-BEF27DEABDE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687668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2BE7F09-079F-4DFF-B34F-6DC2F8AC6C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90383071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E5AF5CF-60DA-4E8F-ADCC-204D1B198DB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8461540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AE2D41-55A3-4921-8B43-B5012BEBFA3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2046335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1C536D-CBE9-4040-8043-004D92E8E63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6473765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F275829-750B-458C-B5D0-0837CCBEF8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56334981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DAE17FF-0FB2-40B6-BE4E-1FB5336A289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9899367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4EAE515C-301A-48F5-9EF4-4421782132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3520624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4EB2B8-CB3D-479D-AC33-324E5B38246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723069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150F1B-A136-4224-98B9-577798D820A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96211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3570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A0E1CC9-A648-4866-860E-D26E047A415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1559678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852267-6668-4567-A15C-03591DEBD9E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5950038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26B78A4-41F7-4596-8E21-229FBCBCF5D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4247020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0295608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317427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4505209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7797110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02536348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2487768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454672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4768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598471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792914807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58477654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6715088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15050005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587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199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77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7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11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2" name="Rectangle 2"/>
          <p:cNvSpPr>
            <a:spLocks noChangeArrowheads="1"/>
          </p:cNvSpPr>
          <p:nvPr userDrawn="1"/>
        </p:nvSpPr>
        <p:spPr bwMode="gray">
          <a:xfrm>
            <a:off x="0" y="4786312"/>
            <a:ext cx="9144000" cy="357188"/>
          </a:xfrm>
          <a:prstGeom prst="rect">
            <a:avLst/>
          </a:prstGeom>
          <a:solidFill>
            <a:srgbClr val="568F8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8314" y="4839891"/>
            <a:ext cx="8218487" cy="215503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  <p:pic>
        <p:nvPicPr>
          <p:cNvPr id="3" name="Picture 2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763688" y="810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CB1a</a:t>
            </a:r>
          </a:p>
        </p:txBody>
      </p:sp>
      <p:pic>
        <p:nvPicPr>
          <p:cNvPr id="14" name="Picture 13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763688" y="93304"/>
            <a:ext cx="1008112" cy="2836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CB1a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5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Microscopes</a:t>
            </a:r>
          </a:p>
        </p:txBody>
      </p:sp>
    </p:spTree>
    <p:extLst>
      <p:ext uri="{BB962C8B-B14F-4D97-AF65-F5344CB8AC3E}">
        <p14:creationId xmlns:p14="http://schemas.microsoft.com/office/powerpoint/2010/main" val="50729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68F86"/>
          </a:solidFill>
          <a:latin typeface="Calibri" panose="020F050202020403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2" name="Rectangle 2"/>
          <p:cNvSpPr>
            <a:spLocks noChangeArrowheads="1"/>
          </p:cNvSpPr>
          <p:nvPr userDrawn="1"/>
        </p:nvSpPr>
        <p:spPr bwMode="gray">
          <a:xfrm>
            <a:off x="0" y="4786312"/>
            <a:ext cx="9144000" cy="357188"/>
          </a:xfrm>
          <a:prstGeom prst="rect">
            <a:avLst/>
          </a:prstGeom>
          <a:solidFill>
            <a:srgbClr val="568F8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8314" y="4839891"/>
            <a:ext cx="8218487" cy="215503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  <p:pic>
        <p:nvPicPr>
          <p:cNvPr id="3" name="Picture 2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763688" y="810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CB1a</a:t>
            </a:r>
          </a:p>
        </p:txBody>
      </p:sp>
      <p:pic>
        <p:nvPicPr>
          <p:cNvPr id="14" name="Picture 13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763688" y="93304"/>
            <a:ext cx="1008112" cy="2836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CB1a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5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Microscopes</a:t>
            </a:r>
          </a:p>
        </p:txBody>
      </p:sp>
    </p:spTree>
    <p:extLst>
      <p:ext uri="{BB962C8B-B14F-4D97-AF65-F5344CB8AC3E}">
        <p14:creationId xmlns:p14="http://schemas.microsoft.com/office/powerpoint/2010/main" val="240801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68F86"/>
          </a:solidFill>
          <a:latin typeface="Calibri" panose="020F050202020403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3">
            <a:extLst>
              <a:ext uri="{FF2B5EF4-FFF2-40B4-BE49-F238E27FC236}">
                <a16:creationId xmlns:a16="http://schemas.microsoft.com/office/drawing/2014/main" id="{129DE708-D0CB-48AC-8D6A-DBF5B3B59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61446" name="Rectangle 4">
            <a:extLst>
              <a:ext uri="{FF2B5EF4-FFF2-40B4-BE49-F238E27FC236}">
                <a16:creationId xmlns:a16="http://schemas.microsoft.com/office/drawing/2014/main" id="{36313FF3-7BA7-4DB1-A0BA-866BAC1C4A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F41C33CD-AAE1-4D44-B661-7BCE9C7A30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36744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14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 descr="ChemistryPPTTop">
            <a:extLst>
              <a:ext uri="{FF2B5EF4-FFF2-40B4-BE49-F238E27FC236}">
                <a16:creationId xmlns:a16="http://schemas.microsoft.com/office/drawing/2014/main" id="{9C6845D4-1035-43E3-9DC5-488129795E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9" descr="ChemistryPPTBottom">
            <a:extLst>
              <a:ext uri="{FF2B5EF4-FFF2-40B4-BE49-F238E27FC236}">
                <a16:creationId xmlns:a16="http://schemas.microsoft.com/office/drawing/2014/main" id="{5D1D4CFB-C984-4A15-99D6-9E33AE9BB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DCE00641-4C20-4E5A-91E7-BE3A2DCC42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7C723E30-C5B2-46DE-9AAC-6339AF4A20E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8Fa</a:t>
            </a:r>
            <a:endParaRPr kumimoji="0" lang="en-GB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id="{9745B253-3655-4F68-91A5-82D41541E9D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Dalton’s atomic model</a:t>
            </a: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4ADD1BD-9F18-4422-B051-59CD6D351D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69900" y="1200151"/>
            <a:ext cx="82169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0968" name="Title Placeholder 9">
            <a:extLst>
              <a:ext uri="{FF2B5EF4-FFF2-40B4-BE49-F238E27FC236}">
                <a16:creationId xmlns:a16="http://schemas.microsoft.com/office/drawing/2014/main" id="{9688EFCD-5B78-4099-84C0-3D7594F46EB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535781"/>
            <a:ext cx="82296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142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2pPr>
      <a:lvl3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3pPr>
      <a:lvl4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4pPr>
      <a:lvl5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3333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1800">
          <a:solidFill>
            <a:srgbClr val="006786"/>
          </a:solidFill>
          <a:latin typeface="+mn-lt"/>
          <a:ea typeface="+mn-ea"/>
          <a:cs typeface="+mn-cs"/>
        </a:defRPr>
      </a:lvl1pPr>
      <a:lvl2pPr marL="750094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2pPr>
      <a:lvl3pPr marL="1056085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3pPr>
      <a:lvl4pPr marL="1362075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4pPr>
      <a:lvl5pPr marL="1668066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rgbClr val="006786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 descr="ChemistryPPTTop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9" descr="ChemistryPPTBottom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7Ga</a:t>
            </a:r>
            <a:endParaRPr kumimoji="0" lang="en-GB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Solids, liquids and gases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69900" y="1200151"/>
            <a:ext cx="82169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0968" name="Title Placeholder 9"/>
          <p:cNvSpPr>
            <a:spLocks noGrp="1"/>
          </p:cNvSpPr>
          <p:nvPr>
            <p:ph type="title"/>
          </p:nvPr>
        </p:nvSpPr>
        <p:spPr bwMode="auto">
          <a:xfrm>
            <a:off x="457200" y="535781"/>
            <a:ext cx="82296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364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2pPr>
      <a:lvl3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3pPr>
      <a:lvl4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4pPr>
      <a:lvl5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3333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1800">
          <a:solidFill>
            <a:srgbClr val="006786"/>
          </a:solidFill>
          <a:latin typeface="+mn-lt"/>
          <a:ea typeface="+mn-ea"/>
          <a:cs typeface="+mn-cs"/>
        </a:defRPr>
      </a:lvl1pPr>
      <a:lvl2pPr marL="750094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2pPr>
      <a:lvl3pPr marL="1056085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3pPr>
      <a:lvl4pPr marL="1362075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4pPr>
      <a:lvl5pPr marL="1668066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rgbClr val="006786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highamspark.fireflycloud.net/" TargetMode="External"/><Relationship Id="rId13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hyperlink" Target="http://www.twitter.com/hpscience" TargetMode="External"/><Relationship Id="rId12" Type="http://schemas.openxmlformats.org/officeDocument/2006/relationships/hyperlink" Target="https://www.youtube.com/channel/UCuvnztKGXBYUuEm6LUmFLG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9.png"/><Relationship Id="rId5" Type="http://schemas.openxmlformats.org/officeDocument/2006/relationships/hyperlink" Target="https://www.google.com/url?sa=i&amp;rct=j&amp;q=&amp;esrc=s&amp;source=images&amp;cd=&amp;cad=rja&amp;uact=8&amp;docid=jqW08-cNR02bFM&amp;tbnid=1yOS7qKZC7nt7M:&amp;ved=0CAUQjRw&amp;url=https://about.twitter.com/press/brand-assets&amp;ei=4IJOU6PDIaGj0QWG3YCYBQ&amp;bvm=bv.64764171,d.d2k&amp;psig=AFQjCNHm-AHzRwCHqY2bzscR0whZP3HBzQ&amp;ust=1397740639231888" TargetMode="External"/><Relationship Id="rId15" Type="http://schemas.openxmlformats.org/officeDocument/2006/relationships/image" Target="../media/image11.jpeg"/><Relationship Id="rId10" Type="http://schemas.openxmlformats.org/officeDocument/2006/relationships/hyperlink" Target="https://www.pearsonactivelearn.com/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8.png"/><Relationship Id="rId1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6915" y="0"/>
            <a:ext cx="8229600" cy="857250"/>
          </a:xfrm>
        </p:spPr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5" y="1060452"/>
            <a:ext cx="2376264" cy="406265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Worksheets</a:t>
            </a:r>
          </a:p>
          <a:p>
            <a:r>
              <a:rPr lang="en-US" sz="2400" b="1" dirty="0"/>
              <a:t>7Ga6 solid or liquid</a:t>
            </a:r>
          </a:p>
          <a:p>
            <a:endParaRPr lang="en-US" sz="2400" b="1" dirty="0"/>
          </a:p>
          <a:p>
            <a:r>
              <a:rPr lang="en-US" sz="2400" b="1" dirty="0"/>
              <a:t>h/w recommendation 7Fa4 or 8 waste/ types of rubbish numerical/charts</a:t>
            </a:r>
          </a:p>
          <a:p>
            <a:endParaRPr lang="en-US" sz="2400" b="1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1077213"/>
            <a:ext cx="6516215" cy="378565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Practical</a:t>
            </a:r>
          </a:p>
          <a:p>
            <a:r>
              <a:rPr lang="en-US" sz="2400" b="1" dirty="0"/>
              <a:t>7Ga2 </a:t>
            </a:r>
            <a:r>
              <a:rPr lang="en-US" dirty="0"/>
              <a:t>see teacher &amp; tech notes</a:t>
            </a:r>
          </a:p>
          <a:p>
            <a:r>
              <a:rPr lang="en-US" dirty="0"/>
              <a:t>run as a circus</a:t>
            </a:r>
          </a:p>
          <a:p>
            <a:r>
              <a:rPr lang="en-GB" b="1" dirty="0"/>
              <a:t>Equipment </a:t>
            </a:r>
            <a:r>
              <a:rPr lang="en-GB" dirty="0"/>
              <a:t>(per station) </a:t>
            </a:r>
          </a:p>
          <a:p>
            <a:r>
              <a:rPr lang="en-GB" dirty="0"/>
              <a:t>Solids: range of solid materials such as wooden block, iron (metal) block, rock, syringe with solid inside. </a:t>
            </a:r>
          </a:p>
          <a:p>
            <a:r>
              <a:rPr lang="en-GB" dirty="0"/>
              <a:t>Liquids: range of liquids such as water, ethanol, cooking oil, assorted items of glassware (boiling tubes, small beakers, Petri dishes), syringe full of coloured water with sealed end. </a:t>
            </a:r>
          </a:p>
          <a:p>
            <a:r>
              <a:rPr lang="en-GB" dirty="0"/>
              <a:t>Gases: syringe full of air with sealed end, large plastic bag full of air (tied tightly), open bottle of air freshener or perfume. </a:t>
            </a:r>
          </a:p>
          <a:p>
            <a:r>
              <a:rPr lang="en-GB" sz="1200" b="1" dirty="0"/>
              <a:t>Teacher Demos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013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Custa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95486"/>
            <a:ext cx="1584176" cy="221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Image result for C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195486"/>
            <a:ext cx="2016224" cy="221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Image result for jel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559" y="161795"/>
            <a:ext cx="3943154" cy="2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Image result for doug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540" y="3082802"/>
            <a:ext cx="3909173" cy="206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995" y="2889015"/>
            <a:ext cx="432048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22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36" y="0"/>
            <a:ext cx="774165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27576" y="40301"/>
            <a:ext cx="3816424" cy="56015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4400" b="1" dirty="0"/>
              <a:t>Homework:</a:t>
            </a:r>
          </a:p>
          <a:p>
            <a:endParaRPr lang="en-GB" dirty="0"/>
          </a:p>
          <a:p>
            <a:r>
              <a:rPr lang="en-US" dirty="0"/>
              <a:t>7Ga comparative language </a:t>
            </a:r>
            <a:r>
              <a:rPr lang="en-US" dirty="0" err="1"/>
              <a:t>powerpoint</a:t>
            </a:r>
            <a:r>
              <a:rPr lang="en-US" dirty="0"/>
              <a:t> on firefly</a:t>
            </a:r>
          </a:p>
          <a:p>
            <a:r>
              <a:rPr lang="en-US" dirty="0"/>
              <a:t>w/s 7Ga 4 or 8 – Waste/Types of rubbish numerical &amp; charts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Active learn: </a:t>
            </a:r>
          </a:p>
          <a:p>
            <a:r>
              <a:rPr lang="en-US" dirty="0"/>
              <a:t>Exercises 7Ga literacy </a:t>
            </a:r>
          </a:p>
          <a:p>
            <a:r>
              <a:rPr lang="en-US" dirty="0"/>
              <a:t>Exercises 7Ga developing, secure &amp; exceeding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4000" b="1" dirty="0"/>
              <a:t>Date due:</a:t>
            </a:r>
          </a:p>
          <a:p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875699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32306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Key words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843558"/>
            <a:ext cx="8872412" cy="2664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27" y="3723878"/>
            <a:ext cx="8712968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28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32306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Key words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D3ED6E-6682-4639-86D1-D83BA4A98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85770"/>
            <a:ext cx="8712968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76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331119" y="627460"/>
            <a:ext cx="6172200" cy="614363"/>
          </a:xfrm>
        </p:spPr>
        <p:txBody>
          <a:bodyPr/>
          <a:lstStyle/>
          <a:p>
            <a:pPr marL="0" indent="0" eaLnBrk="1" hangingPunct="1"/>
            <a:r>
              <a:rPr lang="en-GB" altLang="en-US" sz="1950"/>
              <a:t>Think of a Plus, a Minus and an Interesting point about this statement:</a:t>
            </a:r>
          </a:p>
        </p:txBody>
      </p:sp>
      <p:sp>
        <p:nvSpPr>
          <p:cNvPr id="101379" name="Rectangle 5"/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1380" name="Content Placeholder 5"/>
          <p:cNvSpPr>
            <a:spLocks noGrp="1"/>
          </p:cNvSpPr>
          <p:nvPr>
            <p:ph idx="4294967295"/>
          </p:nvPr>
        </p:nvSpPr>
        <p:spPr>
          <a:xfrm>
            <a:off x="1331119" y="1295400"/>
            <a:ext cx="6155531" cy="415498"/>
          </a:xfrm>
        </p:spPr>
        <p:txBody>
          <a:bodyPr>
            <a:spAutoFit/>
          </a:bodyPr>
          <a:lstStyle/>
          <a:p>
            <a:r>
              <a:rPr lang="en-GB" altLang="en-US" sz="2100"/>
              <a:t>All solids should be squashable</a:t>
            </a:r>
            <a:r>
              <a:rPr lang="en-US" altLang="en-US" sz="2100"/>
              <a:t>.</a:t>
            </a:r>
            <a:endParaRPr lang="en-GB" altLang="en-US" sz="2100"/>
          </a:p>
        </p:txBody>
      </p:sp>
      <p:sp>
        <p:nvSpPr>
          <p:cNvPr id="101381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61443" name="Content Placeholder 5"/>
          <p:cNvSpPr>
            <a:spLocks/>
          </p:cNvSpPr>
          <p:nvPr/>
        </p:nvSpPr>
        <p:spPr bwMode="auto">
          <a:xfrm>
            <a:off x="1331119" y="1781175"/>
            <a:ext cx="6155531" cy="215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marL="2347913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marL="27559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marL="3163888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marL="3571875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0290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44862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49434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54006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Aft>
                <a:spcPct val="0"/>
              </a:spcAft>
            </a:pPr>
            <a:r>
              <a:rPr lang="en-GB" altLang="en-US" sz="2100" b="1">
                <a:solidFill>
                  <a:srgbClr val="000000"/>
                </a:solidFill>
                <a:cs typeface="Arial" panose="020B0604020202020204" pitchFamily="34" charset="0"/>
              </a:rPr>
              <a:t>Plus:	</a:t>
            </a: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It would be easier to get things into tight spaces</a:t>
            </a:r>
            <a:r>
              <a:rPr lang="en-US" altLang="en-US" sz="210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en-GB" altLang="en-US" sz="21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685800" fontAlgn="base">
              <a:spcAft>
                <a:spcPct val="0"/>
              </a:spcAft>
            </a:pPr>
            <a:r>
              <a:rPr lang="en-GB" altLang="en-US" sz="2100" b="1">
                <a:solidFill>
                  <a:srgbClr val="000000"/>
                </a:solidFill>
                <a:cs typeface="Arial" panose="020B0604020202020204" pitchFamily="34" charset="0"/>
              </a:rPr>
              <a:t>Minus: </a:t>
            </a: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It would be more difficult to walk as the ground would squash under your feet</a:t>
            </a:r>
            <a:r>
              <a:rPr lang="en-US" altLang="en-US" sz="210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en-GB" altLang="en-US" sz="21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685800" fontAlgn="base">
              <a:spcAft>
                <a:spcPct val="0"/>
              </a:spcAft>
            </a:pPr>
            <a:r>
              <a:rPr lang="en-GB" altLang="en-US" sz="2100" b="1">
                <a:solidFill>
                  <a:srgbClr val="000000"/>
                </a:solidFill>
                <a:cs typeface="Arial" panose="020B0604020202020204" pitchFamily="34" charset="0"/>
              </a:rPr>
              <a:t>Interesting: </a:t>
            </a: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Would there be less damage in a car accident if solids were squashable?</a:t>
            </a:r>
          </a:p>
        </p:txBody>
      </p:sp>
      <p:sp>
        <p:nvSpPr>
          <p:cNvPr id="10138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Possible answers</a:t>
            </a:r>
          </a:p>
        </p:txBody>
      </p:sp>
    </p:spTree>
    <p:extLst>
      <p:ext uri="{BB962C8B-B14F-4D97-AF65-F5344CB8AC3E}">
        <p14:creationId xmlns:p14="http://schemas.microsoft.com/office/powerpoint/2010/main" val="88873542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1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82"/>
                  </p:tgtEl>
                </p:cond>
              </p:nextCondLst>
            </p:seq>
          </p:childTnLst>
        </p:cTn>
      </p:par>
    </p:tnLst>
    <p:bldLst>
      <p:bldP spid="1013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4"/>
          <p:cNvSpPr>
            <a:spLocks noGrp="1" noChangeArrowheads="1"/>
          </p:cNvSpPr>
          <p:nvPr>
            <p:ph type="title"/>
          </p:nvPr>
        </p:nvSpPr>
        <p:spPr>
          <a:xfrm>
            <a:off x="1331119" y="571501"/>
            <a:ext cx="6318647" cy="432197"/>
          </a:xfrm>
        </p:spPr>
        <p:txBody>
          <a:bodyPr anchor="t"/>
          <a:lstStyle/>
          <a:p>
            <a:pPr eaLnBrk="1" hangingPunct="1"/>
            <a:r>
              <a:rPr lang="en-GB" altLang="en-US" sz="1950"/>
              <a:t>Consider all the possible answers to this statement:</a:t>
            </a:r>
          </a:p>
        </p:txBody>
      </p:sp>
      <p:sp>
        <p:nvSpPr>
          <p:cNvPr id="60418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0419" name="Content Placeholder 5"/>
          <p:cNvSpPr>
            <a:spLocks noGrp="1"/>
          </p:cNvSpPr>
          <p:nvPr>
            <p:ph idx="1"/>
          </p:nvPr>
        </p:nvSpPr>
        <p:spPr>
          <a:xfrm>
            <a:off x="1331119" y="1078706"/>
            <a:ext cx="6155531" cy="415498"/>
          </a:xfrm>
        </p:spPr>
        <p:txBody>
          <a:bodyPr>
            <a:spAutoFit/>
          </a:bodyPr>
          <a:lstStyle/>
          <a:p>
            <a:r>
              <a:rPr lang="en-GB" altLang="en-US" sz="2100"/>
              <a:t>A material is difficult to squash.</a:t>
            </a:r>
          </a:p>
        </p:txBody>
      </p:sp>
      <p:sp>
        <p:nvSpPr>
          <p:cNvPr id="60422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60423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Possible answers</a:t>
            </a:r>
          </a:p>
        </p:txBody>
      </p:sp>
    </p:spTree>
    <p:extLst>
      <p:ext uri="{BB962C8B-B14F-4D97-AF65-F5344CB8AC3E}">
        <p14:creationId xmlns:p14="http://schemas.microsoft.com/office/powerpoint/2010/main" val="321777790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331119" y="573881"/>
            <a:ext cx="6373416" cy="486966"/>
          </a:xfrm>
        </p:spPr>
        <p:txBody>
          <a:bodyPr anchor="t"/>
          <a:lstStyle/>
          <a:p>
            <a:pPr eaLnBrk="1" hangingPunct="1"/>
            <a:r>
              <a:rPr lang="en-GB" altLang="en-US" sz="1950"/>
              <a:t>Consider all the possible answers to this statement:</a:t>
            </a:r>
          </a:p>
        </p:txBody>
      </p:sp>
      <p:sp>
        <p:nvSpPr>
          <p:cNvPr id="99331" name="Rectangle 5"/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99332" name="Content Placeholder 5"/>
          <p:cNvSpPr>
            <a:spLocks noGrp="1"/>
          </p:cNvSpPr>
          <p:nvPr>
            <p:ph idx="4294967295"/>
          </p:nvPr>
        </p:nvSpPr>
        <p:spPr>
          <a:xfrm>
            <a:off x="1331119" y="1078706"/>
            <a:ext cx="6155531" cy="415498"/>
          </a:xfrm>
        </p:spPr>
        <p:txBody>
          <a:bodyPr>
            <a:spAutoFit/>
          </a:bodyPr>
          <a:lstStyle/>
          <a:p>
            <a:r>
              <a:rPr lang="en-GB" altLang="en-US" sz="2100"/>
              <a:t>A material is difficult to squash.</a:t>
            </a:r>
          </a:p>
        </p:txBody>
      </p:sp>
      <p:sp>
        <p:nvSpPr>
          <p:cNvPr id="61443" name="Content Placeholder 5"/>
          <p:cNvSpPr>
            <a:spLocks/>
          </p:cNvSpPr>
          <p:nvPr/>
        </p:nvSpPr>
        <p:spPr bwMode="auto">
          <a:xfrm>
            <a:off x="1331119" y="1619250"/>
            <a:ext cx="6155531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marL="338138" indent="-338138" defTabSz="685800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It is a solid or a liquid.</a:t>
            </a:r>
          </a:p>
        </p:txBody>
      </p:sp>
      <p:sp>
        <p:nvSpPr>
          <p:cNvPr id="99334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99335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Possible answers</a:t>
            </a:r>
          </a:p>
        </p:txBody>
      </p:sp>
    </p:spTree>
    <p:extLst>
      <p:ext uri="{BB962C8B-B14F-4D97-AF65-F5344CB8AC3E}">
        <p14:creationId xmlns:p14="http://schemas.microsoft.com/office/powerpoint/2010/main" val="66121891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331119" y="571501"/>
            <a:ext cx="6172200" cy="432197"/>
          </a:xfrm>
        </p:spPr>
        <p:txBody>
          <a:bodyPr anchor="t"/>
          <a:lstStyle/>
          <a:p>
            <a:pPr eaLnBrk="1" hangingPunct="1"/>
            <a:r>
              <a:rPr lang="en-GB" altLang="en-US" sz="2100"/>
              <a:t>Which is the odd one out in this list?</a:t>
            </a:r>
          </a:p>
        </p:txBody>
      </p:sp>
      <p:sp>
        <p:nvSpPr>
          <p:cNvPr id="102403" name="Rectangle 5"/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2404" name="Content Placeholder 5"/>
          <p:cNvSpPr>
            <a:spLocks noGrp="1"/>
          </p:cNvSpPr>
          <p:nvPr>
            <p:ph idx="4294967295"/>
          </p:nvPr>
        </p:nvSpPr>
        <p:spPr>
          <a:xfrm>
            <a:off x="1331119" y="1078706"/>
            <a:ext cx="6155531" cy="415498"/>
          </a:xfrm>
        </p:spPr>
        <p:txBody>
          <a:bodyPr>
            <a:spAutoFit/>
          </a:bodyPr>
          <a:lstStyle/>
          <a:p>
            <a:pPr marL="0" algn="ctr">
              <a:tabLst>
                <a:tab pos="3005138" algn="ctr"/>
              </a:tabLst>
            </a:pPr>
            <a:r>
              <a:rPr lang="en-US" altLang="en-US" sz="2100"/>
              <a:t>Solid        Liquid        Gas</a:t>
            </a:r>
            <a:endParaRPr lang="en-GB" altLang="en-US" sz="2100"/>
          </a:p>
        </p:txBody>
      </p:sp>
      <p:sp>
        <p:nvSpPr>
          <p:cNvPr id="102406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02407" name="AutoShape 6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End show</a:t>
            </a:r>
          </a:p>
        </p:txBody>
      </p:sp>
    </p:spTree>
    <p:extLst>
      <p:ext uri="{BB962C8B-B14F-4D97-AF65-F5344CB8AC3E}">
        <p14:creationId xmlns:p14="http://schemas.microsoft.com/office/powerpoint/2010/main" val="172540537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331119" y="571501"/>
            <a:ext cx="6172200" cy="432197"/>
          </a:xfrm>
        </p:spPr>
        <p:txBody>
          <a:bodyPr anchor="t"/>
          <a:lstStyle/>
          <a:p>
            <a:pPr eaLnBrk="1" hangingPunct="1"/>
            <a:r>
              <a:rPr lang="en-GB" altLang="en-US" sz="2100"/>
              <a:t>Which is the odd one out in this list?</a:t>
            </a:r>
          </a:p>
        </p:txBody>
      </p:sp>
      <p:sp>
        <p:nvSpPr>
          <p:cNvPr id="103427" name="Rectangle 5"/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3428" name="Content Placeholder 5"/>
          <p:cNvSpPr>
            <a:spLocks noGrp="1"/>
          </p:cNvSpPr>
          <p:nvPr>
            <p:ph idx="4294967295"/>
          </p:nvPr>
        </p:nvSpPr>
        <p:spPr>
          <a:xfrm>
            <a:off x="1331119" y="1078706"/>
            <a:ext cx="6155531" cy="415498"/>
          </a:xfrm>
        </p:spPr>
        <p:txBody>
          <a:bodyPr>
            <a:spAutoFit/>
          </a:bodyPr>
          <a:lstStyle/>
          <a:p>
            <a:pPr marL="0" algn="ctr"/>
            <a:r>
              <a:rPr lang="en-US" altLang="en-US" sz="2100"/>
              <a:t>Solid        Liquid        Gas</a:t>
            </a:r>
            <a:endParaRPr lang="en-GB" altLang="en-US" sz="2100"/>
          </a:p>
        </p:txBody>
      </p:sp>
      <p:sp>
        <p:nvSpPr>
          <p:cNvPr id="61443" name="Content Placeholder 5"/>
          <p:cNvSpPr>
            <a:spLocks/>
          </p:cNvSpPr>
          <p:nvPr/>
        </p:nvSpPr>
        <p:spPr bwMode="auto">
          <a:xfrm>
            <a:off x="1331119" y="1619250"/>
            <a:ext cx="6155531" cy="181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marL="338138" indent="-338138" defTabSz="685800" fontAlgn="base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Solids are the only substances that cannot flow.</a:t>
            </a:r>
          </a:p>
          <a:p>
            <a:pPr marL="338138" indent="-338138" defTabSz="685800" fontAlgn="base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Gases are the only substances that can be compressed.</a:t>
            </a:r>
          </a:p>
        </p:txBody>
      </p:sp>
      <p:sp>
        <p:nvSpPr>
          <p:cNvPr id="103431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03432" name="AutoShape 6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End show</a:t>
            </a:r>
          </a:p>
        </p:txBody>
      </p:sp>
      <p:sp>
        <p:nvSpPr>
          <p:cNvPr id="103433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507331" y="4245769"/>
            <a:ext cx="1591866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Back to start</a:t>
            </a:r>
          </a:p>
        </p:txBody>
      </p:sp>
    </p:spTree>
    <p:extLst>
      <p:ext uri="{BB962C8B-B14F-4D97-AF65-F5344CB8AC3E}">
        <p14:creationId xmlns:p14="http://schemas.microsoft.com/office/powerpoint/2010/main" val="259275865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31"/>
                  </p:tgtEl>
                </p:cond>
              </p:nextCondLst>
            </p:seq>
          </p:childTnLst>
        </p:cTn>
      </p:par>
    </p:tnLst>
    <p:bldLst>
      <p:bldP spid="1034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5"/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351830" y="483518"/>
            <a:ext cx="8424936" cy="622548"/>
          </a:xfrm>
          <a:prstGeom prst="rect">
            <a:avLst/>
          </a:prstGeom>
        </p:spPr>
        <p:txBody>
          <a:bodyPr>
            <a:normAutofit/>
          </a:bodyPr>
          <a:lstStyle>
            <a:lvl1pPr marL="333375" indent="-333375"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33375" indent="-333375"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</a:defRPr>
            </a:lvl2pPr>
            <a:lvl3pPr marL="333375" indent="-333375"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</a:defRPr>
            </a:lvl3pPr>
            <a:lvl4pPr marL="333375" indent="-333375"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</a:defRPr>
            </a:lvl4pPr>
            <a:lvl5pPr marL="333375" indent="-333375"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934C74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934C74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934C74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934C74"/>
                </a:solidFill>
                <a:latin typeface="Arial" charset="0"/>
              </a:defRPr>
            </a:lvl9pPr>
          </a:lstStyle>
          <a:p>
            <a:pPr algn="ctr"/>
            <a:r>
              <a:rPr lang="en-GB" sz="3200" u="sng" kern="0"/>
              <a:t>Objectives</a:t>
            </a:r>
            <a:endParaRPr lang="en-GB" sz="3200" u="sng" kern="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DEF605E-FDB3-46B2-AFBC-6550A73CFEBC}"/>
              </a:ext>
            </a:extLst>
          </p:cNvPr>
          <p:cNvSpPr txBox="1">
            <a:spLocks noChangeArrowheads="1"/>
          </p:cNvSpPr>
          <p:nvPr/>
        </p:nvSpPr>
        <p:spPr>
          <a:xfrm>
            <a:off x="99802" y="1106066"/>
            <a:ext cx="8928992" cy="38885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solidFill>
                  <a:srgbClr val="000000"/>
                </a:solidFill>
                <a:latin typeface="HelveticaNeueLT Pro 55 Roman"/>
              </a:rPr>
              <a:t>Classify materials as solids, liquids and gases.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solidFill>
                  <a:srgbClr val="000000"/>
                </a:solidFill>
                <a:latin typeface="HelveticaNeueLT Pro 55 Roman"/>
              </a:rPr>
              <a:t>Record observations and describe simple properties of the three states of matter.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solidFill>
                  <a:srgbClr val="000000"/>
                </a:solidFill>
                <a:latin typeface="HelveticaNeueLT Pro 55 Roman"/>
              </a:rPr>
              <a:t>State what is meant by volume.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solidFill>
                  <a:srgbClr val="000000"/>
                </a:solidFill>
                <a:latin typeface="HelveticaNeueLT Pro 55 Roman"/>
              </a:rPr>
              <a:t>Appreciate that the properties of waste materials determine their disposal.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solidFill>
                  <a:srgbClr val="000000"/>
                </a:solidFill>
                <a:latin typeface="HelveticaNeueLT Pro 55 Roman"/>
              </a:rPr>
              <a:t>Describe the properties of the three states of matter in terms of shape, volume and compressibility.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solidFill>
                  <a:srgbClr val="000000"/>
                </a:solidFill>
                <a:latin typeface="HelveticaNeueLT Pro 55 Roman"/>
              </a:rPr>
              <a:t>Explain what a landfill site is and some of the problems they cause.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dirty="0">
                <a:solidFill>
                  <a:srgbClr val="000000"/>
                </a:solidFill>
                <a:latin typeface="HelveticaNeueLT Pro 95 Blk"/>
              </a:rPr>
              <a:t> </a:t>
            </a:r>
            <a:r>
              <a:rPr lang="en-GB" dirty="0">
                <a:solidFill>
                  <a:srgbClr val="000000"/>
                </a:solidFill>
                <a:latin typeface="HelveticaNeueLT Pro 55 Roman"/>
              </a:rPr>
              <a:t>Appreciate that some substances are difficult to categorise. </a:t>
            </a:r>
          </a:p>
        </p:txBody>
      </p:sp>
    </p:spTree>
    <p:extLst>
      <p:ext uri="{BB962C8B-B14F-4D97-AF65-F5344CB8AC3E}">
        <p14:creationId xmlns:p14="http://schemas.microsoft.com/office/powerpoint/2010/main" val="4041356907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5"/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351830" y="483518"/>
            <a:ext cx="8424936" cy="622548"/>
          </a:xfrm>
          <a:prstGeom prst="rect">
            <a:avLst/>
          </a:prstGeom>
        </p:spPr>
        <p:txBody>
          <a:bodyPr>
            <a:normAutofit/>
          </a:bodyPr>
          <a:lstStyle>
            <a:lvl1pPr marL="333375" indent="-333375"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33375" indent="-333375"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</a:defRPr>
            </a:lvl2pPr>
            <a:lvl3pPr marL="333375" indent="-333375"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</a:defRPr>
            </a:lvl3pPr>
            <a:lvl4pPr marL="333375" indent="-333375"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</a:defRPr>
            </a:lvl4pPr>
            <a:lvl5pPr marL="333375" indent="-333375"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934C74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934C74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934C74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934C74"/>
                </a:solidFill>
                <a:latin typeface="Arial" charset="0"/>
              </a:defRPr>
            </a:lvl9pPr>
          </a:lstStyle>
          <a:p>
            <a:pPr algn="ctr"/>
            <a:r>
              <a:rPr lang="en-GB" sz="3200" u="sng" kern="0"/>
              <a:t>Objectives</a:t>
            </a:r>
            <a:endParaRPr lang="en-GB" sz="3200" u="sng" kern="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DEF605E-FDB3-46B2-AFBC-6550A73CFEBC}"/>
              </a:ext>
            </a:extLst>
          </p:cNvPr>
          <p:cNvSpPr txBox="1">
            <a:spLocks noChangeArrowheads="1"/>
          </p:cNvSpPr>
          <p:nvPr/>
        </p:nvSpPr>
        <p:spPr>
          <a:xfrm>
            <a:off x="99802" y="1106066"/>
            <a:ext cx="8928992" cy="38885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solidFill>
                  <a:srgbClr val="000000"/>
                </a:solidFill>
                <a:latin typeface="HelveticaNeueLT Pro 55 Roman"/>
              </a:rPr>
              <a:t>Classify materials as solids, liquids and gases.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solidFill>
                  <a:srgbClr val="000000"/>
                </a:solidFill>
                <a:latin typeface="HelveticaNeueLT Pro 55 Roman"/>
              </a:rPr>
              <a:t>Record observations and describe simple properties of the three states of matter.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solidFill>
                  <a:srgbClr val="000000"/>
                </a:solidFill>
                <a:latin typeface="HelveticaNeueLT Pro 55 Roman"/>
              </a:rPr>
              <a:t>State what is meant by volume.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solidFill>
                  <a:srgbClr val="000000"/>
                </a:solidFill>
                <a:latin typeface="HelveticaNeueLT Pro 55 Roman"/>
              </a:rPr>
              <a:t>Appreciate that the properties of waste materials determine their disposal.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solidFill>
                  <a:srgbClr val="000000"/>
                </a:solidFill>
                <a:latin typeface="HelveticaNeueLT Pro 55 Roman"/>
              </a:rPr>
              <a:t>Describe the properties of the three states of matter in terms of shape, volume and compressibility.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solidFill>
                  <a:srgbClr val="000000"/>
                </a:solidFill>
                <a:latin typeface="HelveticaNeueLT Pro 55 Roman"/>
              </a:rPr>
              <a:t>Explain what a landfill site is and some of the problems they cause.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dirty="0">
                <a:solidFill>
                  <a:srgbClr val="000000"/>
                </a:solidFill>
                <a:latin typeface="HelveticaNeueLT Pro 95 Blk"/>
              </a:rPr>
              <a:t> </a:t>
            </a:r>
            <a:r>
              <a:rPr lang="en-GB" dirty="0">
                <a:solidFill>
                  <a:srgbClr val="000000"/>
                </a:solidFill>
                <a:latin typeface="HelveticaNeueLT Pro 55 Roman"/>
              </a:rPr>
              <a:t>Appreciate that some substances are difficult to categorise. </a:t>
            </a:r>
          </a:p>
        </p:txBody>
      </p:sp>
    </p:spTree>
    <p:extLst>
      <p:ext uri="{BB962C8B-B14F-4D97-AF65-F5344CB8AC3E}">
        <p14:creationId xmlns:p14="http://schemas.microsoft.com/office/powerpoint/2010/main" val="599346859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Image result for Ben Nev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071" y="1414535"/>
            <a:ext cx="4906309" cy="316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banana pe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007" y="3132948"/>
            <a:ext cx="2141171" cy="120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Image result for apple c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044" y="1704453"/>
            <a:ext cx="1950760" cy="129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8012" y="56753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5400" u="sng" kern="0" dirty="0">
                <a:solidFill>
                  <a:srgbClr val="000000"/>
                </a:solidFill>
              </a:rPr>
              <a:t>7Ga Solids, liquids &amp; gases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88024" y="39459"/>
            <a:ext cx="4350221" cy="534070"/>
          </a:xfrm>
          <a:ln>
            <a:noFill/>
          </a:ln>
        </p:spPr>
        <p:txBody>
          <a:bodyPr/>
          <a:lstStyle/>
          <a:p>
            <a:pPr algn="ctr"/>
            <a:fld id="{CD56B8D3-C7AC-4284-8907-C9020E1AB17D}" type="datetime4">
              <a:rPr lang="en-GB" sz="4000" u="sng" smtClean="0">
                <a:solidFill>
                  <a:schemeClr val="tx1"/>
                </a:solidFill>
              </a:rPr>
              <a:pPr algn="ctr"/>
              <a:t>06 August 2018</a:t>
            </a:fld>
            <a:endParaRPr lang="en-GB" sz="4000" u="sng" dirty="0">
              <a:solidFill>
                <a:schemeClr val="tx1"/>
              </a:solidFill>
            </a:endParaRPr>
          </a:p>
        </p:txBody>
      </p:sp>
      <p:sp>
        <p:nvSpPr>
          <p:cNvPr id="6" name="Date Placeholder 1"/>
          <p:cNvSpPr txBox="1">
            <a:spLocks/>
          </p:cNvSpPr>
          <p:nvPr/>
        </p:nvSpPr>
        <p:spPr>
          <a:xfrm>
            <a:off x="26640" y="33468"/>
            <a:ext cx="1305000" cy="5340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u="sng" dirty="0">
                <a:solidFill>
                  <a:schemeClr val="tx1"/>
                </a:solidFill>
              </a:rPr>
              <a:t>CW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9860" y="4700935"/>
            <a:ext cx="1809015" cy="415498"/>
            <a:chOff x="253025" y="5447323"/>
            <a:chExt cx="2412020" cy="553997"/>
          </a:xfrm>
        </p:grpSpPr>
        <p:pic>
          <p:nvPicPr>
            <p:cNvPr id="11" name="Picture 11" descr="https://encrypted-tbn2.gstatic.com/images?q=tbn:ANd9GcQmN4Hz1m2z4hoqhQtyywvPl7GkxDHUNt9OJDZZvBN7_uNmBZFw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3025" y="5547825"/>
              <a:ext cx="450360" cy="366040"/>
            </a:xfrm>
            <a:prstGeom prst="rect">
              <a:avLst/>
            </a:prstGeom>
            <a:noFill/>
          </p:spPr>
        </p:pic>
        <p:sp>
          <p:nvSpPr>
            <p:cNvPr id="12" name="TextBox 11">
              <a:hlinkClick r:id="rId7"/>
            </p:cNvPr>
            <p:cNvSpPr txBox="1"/>
            <p:nvPr/>
          </p:nvSpPr>
          <p:spPr>
            <a:xfrm>
              <a:off x="656492" y="5447323"/>
              <a:ext cx="2008553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100" dirty="0">
                  <a:latin typeface="Trebuchet MS" pitchFamily="34" charset="0"/>
                </a:rPr>
                <a:t>@</a:t>
              </a:r>
              <a:r>
                <a:rPr lang="en-GB" sz="2100" b="1" dirty="0" err="1"/>
                <a:t>hpscience</a:t>
              </a:r>
              <a:endParaRPr lang="en-GB" sz="2100" b="1" dirty="0"/>
            </a:p>
          </p:txBody>
        </p:sp>
      </p:grpSp>
      <p:pic>
        <p:nvPicPr>
          <p:cNvPr id="13" name="Picture 2" descr="https://firefly.archbishoptemple.lancs.sch.uk/Templates/lib/core/login/images/school-logo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377" y="4635352"/>
            <a:ext cx="1586003" cy="4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10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2486" y="4723833"/>
            <a:ext cx="2845978" cy="327029"/>
          </a:xfrm>
          <a:prstGeom prst="rect">
            <a:avLst/>
          </a:prstGeom>
        </p:spPr>
      </p:pic>
      <p:pic>
        <p:nvPicPr>
          <p:cNvPr id="15" name="Picture 14" descr="yt-brand-standard-logo-95x40.png">
            <a:hlinkClick r:id="rId12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47702" y="4698919"/>
            <a:ext cx="857891" cy="361217"/>
          </a:xfrm>
          <a:prstGeom prst="rect">
            <a:avLst/>
          </a:prstGeom>
        </p:spPr>
      </p:pic>
      <p:sp>
        <p:nvSpPr>
          <p:cNvPr id="17" name="AutoShape 26"/>
          <p:cNvSpPr>
            <a:spLocks noChangeArrowheads="1"/>
          </p:cNvSpPr>
          <p:nvPr/>
        </p:nvSpPr>
        <p:spPr bwMode="auto">
          <a:xfrm>
            <a:off x="1977068" y="51471"/>
            <a:ext cx="2828354" cy="599325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 lIns="91416" tIns="45708" rIns="91416" bIns="45708"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tabLst>
                <a:tab pos="407074" algn="l"/>
              </a:tabLst>
            </a:pP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Watch video p106</a:t>
            </a:r>
          </a:p>
        </p:txBody>
      </p:sp>
      <p:sp>
        <p:nvSpPr>
          <p:cNvPr id="16" name="Action Button: Sound 15">
            <a:hlinkClick r:id="" action="ppaction://noaction" highlightClick="1">
              <a:snd r:embed="rId14" name="applause.wav"/>
            </a:hlinkClick>
          </p:cNvPr>
          <p:cNvSpPr/>
          <p:nvPr/>
        </p:nvSpPr>
        <p:spPr>
          <a:xfrm>
            <a:off x="1402326" y="134728"/>
            <a:ext cx="504056" cy="432810"/>
          </a:xfrm>
          <a:prstGeom prst="actionButtonSou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4" descr="Image result for paper ba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23" y="2193715"/>
            <a:ext cx="2034219" cy="203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176178" y="1434138"/>
            <a:ext cx="4864202" cy="1569660"/>
          </a:xfrm>
          <a:prstGeom prst="rect">
            <a:avLst/>
          </a:prstGeom>
          <a:solidFill>
            <a:srgbClr val="948A54">
              <a:alpha val="47843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A paper bag containing an apple core and a banana skin is dropped on the top of Ben Nevis, how fast does each break down?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1129" y="3606003"/>
            <a:ext cx="1171197" cy="27775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 month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201407" y="2781008"/>
            <a:ext cx="1171197" cy="27775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 months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519994" y="4163013"/>
            <a:ext cx="1171197" cy="27775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 years</a:t>
            </a:r>
          </a:p>
        </p:txBody>
      </p:sp>
      <p:sp>
        <p:nvSpPr>
          <p:cNvPr id="37" name="AutoShape 26"/>
          <p:cNvSpPr>
            <a:spLocks noChangeArrowheads="1"/>
          </p:cNvSpPr>
          <p:nvPr/>
        </p:nvSpPr>
        <p:spPr bwMode="auto">
          <a:xfrm>
            <a:off x="6342125" y="2775811"/>
            <a:ext cx="2698255" cy="1561547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 lIns="91416" tIns="45708" rIns="91416" bIns="45708"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tabLst>
                <a:tab pos="407074" algn="l"/>
              </a:tabLst>
            </a:pP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Comparing is an important aspect of scientific investigations</a:t>
            </a:r>
          </a:p>
        </p:txBody>
      </p:sp>
    </p:spTree>
    <p:extLst>
      <p:ext uri="{BB962C8B-B14F-4D97-AF65-F5344CB8AC3E}">
        <p14:creationId xmlns:p14="http://schemas.microsoft.com/office/powerpoint/2010/main" val="369761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  <p:bldP spid="30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" y="523220"/>
            <a:ext cx="4422755" cy="4136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5940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Comparative language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5" y="1131590"/>
            <a:ext cx="4176464" cy="4011910"/>
            <a:chOff x="5508104" y="1995686"/>
            <a:chExt cx="3312368" cy="2568129"/>
          </a:xfrm>
        </p:grpSpPr>
        <p:sp>
          <p:nvSpPr>
            <p:cNvPr id="6" name="AutoShape 26"/>
            <p:cNvSpPr>
              <a:spLocks noChangeArrowheads="1"/>
            </p:cNvSpPr>
            <p:nvPr/>
          </p:nvSpPr>
          <p:spPr bwMode="auto">
            <a:xfrm>
              <a:off x="5508104" y="4155927"/>
              <a:ext cx="3312368" cy="407888"/>
            </a:xfrm>
            <a:prstGeom prst="roundRect">
              <a:avLst>
                <a:gd name="adj" fmla="val 6856"/>
              </a:avLst>
            </a:prstGeom>
            <a:solidFill>
              <a:srgbClr val="3366FF"/>
            </a:solidFill>
            <a:ln w="25400">
              <a:noFill/>
              <a:round/>
              <a:headEnd/>
              <a:tailEnd/>
            </a:ln>
            <a:effectLst/>
            <a:extLst/>
          </p:spPr>
          <p:txBody>
            <a:bodyPr lIns="91416" tIns="45708" rIns="91416" bIns="45708"/>
            <a:lstStyle>
              <a:lvl1pPr marL="450850" indent="-45085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>
                <a:tabLst>
                  <a:tab pos="407074" algn="l"/>
                </a:tabLst>
              </a:pPr>
              <a:r>
                <a:rPr lang="en-GB" altLang="en-US" sz="2000" dirty="0">
                  <a:solidFill>
                    <a:schemeClr val="bg1"/>
                  </a:solidFill>
                  <a:sym typeface="Wingdings 2" pitchFamily="18" charset="2"/>
                </a:rPr>
                <a:t>What do these words mean?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6156176" y="1995686"/>
              <a:ext cx="0" cy="2160240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7236296" y="1995686"/>
              <a:ext cx="0" cy="2160240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8172400" y="1995686"/>
              <a:ext cx="0" cy="2160240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ontent Placeholder 13"/>
          <p:cNvSpPr txBox="1">
            <a:spLocks/>
          </p:cNvSpPr>
          <p:nvPr/>
        </p:nvSpPr>
        <p:spPr>
          <a:xfrm>
            <a:off x="4427984" y="783344"/>
            <a:ext cx="4680519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altLang="en-US" sz="2400" dirty="0"/>
              <a:t>Use a </a:t>
            </a:r>
            <a:r>
              <a:rPr lang="en-GB" altLang="en-US" sz="2400" b="1" dirty="0">
                <a:solidFill>
                  <a:srgbClr val="006786"/>
                </a:solidFill>
              </a:rPr>
              <a:t>comparative</a:t>
            </a:r>
            <a:r>
              <a:rPr lang="en-GB" altLang="en-US" sz="2400" dirty="0"/>
              <a:t> adjective for comparing two observations or measurements.</a:t>
            </a:r>
          </a:p>
        </p:txBody>
      </p:sp>
      <p:sp>
        <p:nvSpPr>
          <p:cNvPr id="15" name="Content Placeholder 13"/>
          <p:cNvSpPr txBox="1">
            <a:spLocks/>
          </p:cNvSpPr>
          <p:nvPr/>
        </p:nvSpPr>
        <p:spPr>
          <a:xfrm>
            <a:off x="4427984" y="0"/>
            <a:ext cx="4680519" cy="870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altLang="en-US" sz="2400" dirty="0"/>
              <a:t>We use an </a:t>
            </a:r>
            <a:r>
              <a:rPr lang="en-GB" altLang="en-US" sz="2400" b="1" dirty="0">
                <a:solidFill>
                  <a:schemeClr val="accent5">
                    <a:lumMod val="75000"/>
                  </a:schemeClr>
                </a:solidFill>
              </a:rPr>
              <a:t>adjective</a:t>
            </a:r>
            <a:r>
              <a:rPr lang="en-GB" altLang="en-US" sz="2400" dirty="0"/>
              <a:t> to describe observations or measurements.</a:t>
            </a:r>
          </a:p>
        </p:txBody>
      </p:sp>
      <p:sp>
        <p:nvSpPr>
          <p:cNvPr id="17" name="Content Placeholder 13"/>
          <p:cNvSpPr txBox="1">
            <a:spLocks/>
          </p:cNvSpPr>
          <p:nvPr/>
        </p:nvSpPr>
        <p:spPr>
          <a:xfrm>
            <a:off x="4403583" y="1938696"/>
            <a:ext cx="4740417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altLang="en-US" sz="2400" dirty="0"/>
              <a:t>Use a </a:t>
            </a:r>
            <a:r>
              <a:rPr lang="en-GB" altLang="en-US" sz="2400" b="1" dirty="0">
                <a:solidFill>
                  <a:srgbClr val="006786"/>
                </a:solidFill>
              </a:rPr>
              <a:t>superlative</a:t>
            </a:r>
            <a:r>
              <a:rPr lang="en-GB" altLang="en-US" sz="2400" dirty="0"/>
              <a:t> adjective when we have three or more observations or measurements.</a:t>
            </a:r>
          </a:p>
        </p:txBody>
      </p:sp>
      <p:pic>
        <p:nvPicPr>
          <p:cNvPr id="18" name="Picture 4" descr="Image result for paper b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309" y="3264299"/>
            <a:ext cx="1314139" cy="131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Image result for apple c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773" y="3482122"/>
            <a:ext cx="1318915" cy="87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Image result for banana pee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3273198"/>
            <a:ext cx="1800200" cy="120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689251" y="4557261"/>
            <a:ext cx="1171197" cy="27775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slow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662" y="4557371"/>
            <a:ext cx="1171197" cy="27775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slower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599430" y="4547142"/>
            <a:ext cx="1171197" cy="27775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slowest</a:t>
            </a:r>
          </a:p>
        </p:txBody>
      </p:sp>
    </p:spTree>
    <p:extLst>
      <p:ext uri="{BB962C8B-B14F-4D97-AF65-F5344CB8AC3E}">
        <p14:creationId xmlns:p14="http://schemas.microsoft.com/office/powerpoint/2010/main" val="4721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 build="p" autoUpdateAnimBg="0"/>
      <p:bldP spid="21" grpId="0" animBg="1"/>
      <p:bldP spid="22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940307"/>
              </p:ext>
            </p:extLst>
          </p:nvPr>
        </p:nvGraphicFramePr>
        <p:xfrm>
          <a:off x="755574" y="1599642"/>
          <a:ext cx="7776867" cy="496668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110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09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09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09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40180">
                <a:tc>
                  <a:txBody>
                    <a:bodyPr/>
                    <a:lstStyle/>
                    <a:p>
                      <a:r>
                        <a:rPr lang="en-GB" sz="2100" dirty="0"/>
                        <a:t>Object name.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effectLst/>
                        </a:rPr>
                        <a:t>Is the shape fixed or can it change?</a:t>
                      </a:r>
                      <a:endParaRPr lang="en-GB" sz="1800" dirty="0"/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effectLst/>
                        </a:rPr>
                        <a:t>Does it flow?</a:t>
                      </a:r>
                      <a:endParaRPr lang="en-GB" sz="1800" dirty="0"/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effectLst/>
                        </a:rPr>
                        <a:t>Is it easy to squash?</a:t>
                      </a:r>
                      <a:endParaRPr lang="en-GB" sz="1800" dirty="0"/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effectLst/>
                        </a:rPr>
                        <a:t>Can you change its volume?</a:t>
                      </a:r>
                      <a:endParaRPr lang="en-GB" sz="1800" dirty="0"/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effectLst/>
                        </a:rPr>
                        <a:t>Does it feel heavy or light?</a:t>
                      </a:r>
                      <a:endParaRPr lang="en-GB" sz="1800" dirty="0"/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Solid, Liquid or Gas?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813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813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813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13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813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813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813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813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AutoShape 20"/>
          <p:cNvSpPr>
            <a:spLocks noChangeArrowheads="1"/>
          </p:cNvSpPr>
          <p:nvPr/>
        </p:nvSpPr>
        <p:spPr bwMode="auto">
          <a:xfrm>
            <a:off x="611560" y="195486"/>
            <a:ext cx="8136904" cy="1059582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</a:rPr>
              <a:t>Turn you book sideways and draw this table into your books. Use a whole page, make the spacing even.   </a:t>
            </a:r>
          </a:p>
        </p:txBody>
      </p:sp>
      <p:sp>
        <p:nvSpPr>
          <p:cNvPr id="4" name="AutoShape 18"/>
          <p:cNvSpPr>
            <a:spLocks noChangeArrowheads="1"/>
          </p:cNvSpPr>
          <p:nvPr/>
        </p:nvSpPr>
        <p:spPr bwMode="auto">
          <a:xfrm>
            <a:off x="1714252" y="3252787"/>
            <a:ext cx="2591990" cy="1890713"/>
          </a:xfrm>
          <a:prstGeom prst="cloudCallout">
            <a:avLst>
              <a:gd name="adj1" fmla="val -65574"/>
              <a:gd name="adj2" fmla="val 55921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en-GB" b="1" dirty="0">
                <a:latin typeface="Arial" charset="0"/>
              </a:rPr>
              <a:t>What makes something a solid liquid or gas?</a:t>
            </a:r>
          </a:p>
        </p:txBody>
      </p:sp>
      <p:sp>
        <p:nvSpPr>
          <p:cNvPr id="5" name="AutoShape 18"/>
          <p:cNvSpPr>
            <a:spLocks noChangeArrowheads="1"/>
          </p:cNvSpPr>
          <p:nvPr/>
        </p:nvSpPr>
        <p:spPr bwMode="auto">
          <a:xfrm>
            <a:off x="6012160" y="108012"/>
            <a:ext cx="2088232" cy="1491630"/>
          </a:xfrm>
          <a:prstGeom prst="cloudCallout">
            <a:avLst>
              <a:gd name="adj1" fmla="val -65574"/>
              <a:gd name="adj2" fmla="val 55921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en-GB" b="1" dirty="0">
                <a:latin typeface="Arial" charset="0"/>
              </a:rPr>
              <a:t>What is meant by volume?</a:t>
            </a:r>
          </a:p>
        </p:txBody>
      </p:sp>
    </p:spTree>
    <p:extLst>
      <p:ext uri="{BB962C8B-B14F-4D97-AF65-F5344CB8AC3E}">
        <p14:creationId xmlns:p14="http://schemas.microsoft.com/office/powerpoint/2010/main" val="367397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59982" y="0"/>
            <a:ext cx="8928992" cy="1782198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57175" indent="-257175">
              <a:buFont typeface="Arial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You are going to investigate the properties of solids liquids and gases.</a:t>
            </a:r>
          </a:p>
          <a:p>
            <a:pPr marL="257175" indent="-257175">
              <a:buFont typeface="Arial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You will have 5 minutes at each table. </a:t>
            </a:r>
          </a:p>
          <a:p>
            <a:pPr marL="257175" indent="-257175">
              <a:buFont typeface="Arial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Work with the people on your table to help answer the questions.</a:t>
            </a:r>
          </a:p>
          <a:p>
            <a:pPr marL="257175" indent="-257175">
              <a:buFont typeface="Arial" pitchFamily="34" charset="0"/>
              <a:buChar char="•"/>
            </a:pPr>
            <a:endParaRPr lang="en-GB" sz="2100" dirty="0"/>
          </a:p>
        </p:txBody>
      </p:sp>
      <p:sp>
        <p:nvSpPr>
          <p:cNvPr id="6" name="Rounded Rectangle 5"/>
          <p:cNvSpPr/>
          <p:nvPr/>
        </p:nvSpPr>
        <p:spPr>
          <a:xfrm>
            <a:off x="59982" y="2067694"/>
            <a:ext cx="8928992" cy="21602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85763" indent="-385763" algn="just">
              <a:buFont typeface="+mj-lt"/>
              <a:buAutoNum type="arabicPeriod"/>
            </a:pPr>
            <a:r>
              <a:rPr lang="en-GB" sz="2400" dirty="0"/>
              <a:t>Pick an object from the selection on your table.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en-GB" sz="2400" dirty="0"/>
              <a:t>Answer the questions in the table.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en-GB" sz="2400" dirty="0"/>
              <a:t>Decide if the object is solid, liquid or gas.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en-GB" sz="2400" dirty="0"/>
              <a:t>Try to observe three objects from each table.</a:t>
            </a:r>
          </a:p>
        </p:txBody>
      </p:sp>
    </p:spTree>
    <p:extLst>
      <p:ext uri="{BB962C8B-B14F-4D97-AF65-F5344CB8AC3E}">
        <p14:creationId xmlns:p14="http://schemas.microsoft.com/office/powerpoint/2010/main" val="1973337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149674"/>
              </p:ext>
            </p:extLst>
          </p:nvPr>
        </p:nvGraphicFramePr>
        <p:xfrm>
          <a:off x="1" y="0"/>
          <a:ext cx="9144002" cy="51735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306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62539">
                <a:tc>
                  <a:txBody>
                    <a:bodyPr/>
                    <a:lstStyle/>
                    <a:p>
                      <a:r>
                        <a:rPr lang="en-GB" sz="2000" dirty="0"/>
                        <a:t>Object name.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>
                          <a:effectLst/>
                        </a:rPr>
                        <a:t>Is the shape fixed or can it change?</a:t>
                      </a:r>
                      <a:endParaRPr lang="en-GB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>
                          <a:effectLst/>
                        </a:rPr>
                        <a:t>Does it flow?</a:t>
                      </a:r>
                      <a:endParaRPr lang="en-GB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>
                          <a:effectLst/>
                        </a:rPr>
                        <a:t>Is it easy to squash?</a:t>
                      </a:r>
                      <a:endParaRPr lang="en-GB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>
                          <a:effectLst/>
                        </a:rPr>
                        <a:t>Can you change its volume?</a:t>
                      </a:r>
                      <a:endParaRPr lang="en-GB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>
                          <a:effectLst/>
                        </a:rPr>
                        <a:t>Does it feel heavy or light?</a:t>
                      </a:r>
                      <a:endParaRPr lang="en-GB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Solid, Liquid or Gas?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62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620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620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62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62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62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620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620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73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0"/>
          <p:cNvSpPr>
            <a:spLocks noChangeArrowheads="1"/>
          </p:cNvSpPr>
          <p:nvPr/>
        </p:nvSpPr>
        <p:spPr bwMode="auto">
          <a:xfrm>
            <a:off x="213069" y="143681"/>
            <a:ext cx="5295035" cy="432048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sz="2400" dirty="0">
                <a:solidFill>
                  <a:schemeClr val="bg1"/>
                </a:solidFill>
              </a:rPr>
              <a:t>Copy and complete the sentences below.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90250"/>
            <a:ext cx="9143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Everything in the world is made of either solid, ______ or gas. These are called the states of_______. Solids are hard to change shape or volume and are ______ dense than both liquids and gas. </a:t>
            </a:r>
          </a:p>
          <a:p>
            <a:endParaRPr lang="en-GB" sz="2400" dirty="0"/>
          </a:p>
          <a:p>
            <a:r>
              <a:rPr lang="en-GB" sz="2400" dirty="0"/>
              <a:t>Liquids can change ______ and flow, but they cannot be compressed (squashed). They are more dense than gas, but _____ dense than solids.</a:t>
            </a:r>
          </a:p>
          <a:p>
            <a:endParaRPr lang="en-GB" sz="2400" dirty="0"/>
          </a:p>
          <a:p>
            <a:r>
              <a:rPr lang="en-GB" sz="2400" dirty="0"/>
              <a:t>Gases can______, change shape and be compressed. They are less ______ than solids and liquids.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590423"/>
            <a:ext cx="914399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u="sng" dirty="0"/>
              <a:t>Words to use</a:t>
            </a:r>
            <a:r>
              <a:rPr lang="en-GB" sz="2400" b="1" dirty="0"/>
              <a:t>:   Liquid    matter    more    shape    less    flow    dense  </a:t>
            </a:r>
          </a:p>
        </p:txBody>
      </p:sp>
      <p:sp>
        <p:nvSpPr>
          <p:cNvPr id="5" name="Rectangle 4"/>
          <p:cNvSpPr/>
          <p:nvPr/>
        </p:nvSpPr>
        <p:spPr>
          <a:xfrm>
            <a:off x="5940152" y="691736"/>
            <a:ext cx="906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liquid</a:t>
            </a:r>
          </a:p>
        </p:txBody>
      </p:sp>
      <p:sp>
        <p:nvSpPr>
          <p:cNvPr id="6" name="Rectangle 5"/>
          <p:cNvSpPr/>
          <p:nvPr/>
        </p:nvSpPr>
        <p:spPr>
          <a:xfrm>
            <a:off x="2442965" y="1054398"/>
            <a:ext cx="1056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matter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1115616" y="1442559"/>
            <a:ext cx="860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more</a:t>
            </a:r>
          </a:p>
        </p:txBody>
      </p:sp>
      <p:sp>
        <p:nvSpPr>
          <p:cNvPr id="8" name="Rectangle 7"/>
          <p:cNvSpPr/>
          <p:nvPr/>
        </p:nvSpPr>
        <p:spPr>
          <a:xfrm>
            <a:off x="2497948" y="2132150"/>
            <a:ext cx="946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shape</a:t>
            </a:r>
          </a:p>
        </p:txBody>
      </p:sp>
      <p:sp>
        <p:nvSpPr>
          <p:cNvPr id="9" name="Rectangle 8"/>
          <p:cNvSpPr/>
          <p:nvPr/>
        </p:nvSpPr>
        <p:spPr>
          <a:xfrm>
            <a:off x="5940152" y="2528794"/>
            <a:ext cx="662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less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03648" y="3219822"/>
            <a:ext cx="751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flow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135" y="3644403"/>
            <a:ext cx="949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dense</a:t>
            </a:r>
          </a:p>
        </p:txBody>
      </p:sp>
    </p:spTree>
    <p:extLst>
      <p:ext uri="{BB962C8B-B14F-4D97-AF65-F5344CB8AC3E}">
        <p14:creationId xmlns:p14="http://schemas.microsoft.com/office/powerpoint/2010/main" val="248416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156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Some things are more difficult to classify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40352" y="76944"/>
            <a:ext cx="122413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w/s 7Ga 6</a:t>
            </a:r>
          </a:p>
        </p:txBody>
      </p:sp>
      <p:sp>
        <p:nvSpPr>
          <p:cNvPr id="6" name="Rectangle 5"/>
          <p:cNvSpPr/>
          <p:nvPr/>
        </p:nvSpPr>
        <p:spPr>
          <a:xfrm>
            <a:off x="3376937" y="843558"/>
            <a:ext cx="56166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100"/>
              <a:tabLst>
                <a:tab pos="215900" algn="l"/>
                <a:tab pos="431800" algn="l"/>
                <a:tab pos="215900" algn="l"/>
                <a:tab pos="431800" algn="l"/>
                <a:tab pos="648335" algn="l"/>
              </a:tabLst>
            </a:pP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Write down all the reasons why you might think sand is a solid.</a:t>
            </a:r>
          </a:p>
          <a:p>
            <a:pPr lvl="0">
              <a:buSzPts val="1100"/>
              <a:tabLst>
                <a:tab pos="215900" algn="l"/>
                <a:tab pos="431800" algn="l"/>
                <a:tab pos="215900" algn="l"/>
                <a:tab pos="431800" algn="l"/>
                <a:tab pos="648335" algn="l"/>
              </a:tabLst>
            </a:pPr>
            <a:endParaRPr lang="en-GB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SzPts val="1100"/>
              <a:tabLst>
                <a:tab pos="215900" algn="l"/>
                <a:tab pos="431800" algn="l"/>
                <a:tab pos="215900" algn="l"/>
                <a:tab pos="431800" algn="l"/>
                <a:tab pos="648335" algn="l"/>
              </a:tabLst>
            </a:pPr>
            <a:endParaRPr lang="en-GB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SzPts val="1100"/>
              <a:tabLst>
                <a:tab pos="215900" algn="l"/>
                <a:tab pos="431800" algn="l"/>
                <a:tab pos="215900" algn="l"/>
                <a:tab pos="431800" algn="l"/>
                <a:tab pos="648335" algn="l"/>
              </a:tabLst>
            </a:pPr>
            <a:endParaRPr lang="en-GB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SzPts val="1100"/>
              <a:tabLst>
                <a:tab pos="215900" algn="l"/>
                <a:tab pos="431800" algn="l"/>
                <a:tab pos="215900" algn="l"/>
                <a:tab pos="431800" algn="l"/>
                <a:tab pos="648335" algn="l"/>
              </a:tabLst>
            </a:pP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Why might we also think that sand is a liquid?</a:t>
            </a:r>
          </a:p>
        </p:txBody>
      </p:sp>
      <p:pic>
        <p:nvPicPr>
          <p:cNvPr id="23554" name="Picture 2" descr="Image result for S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52" y="843558"/>
            <a:ext cx="289573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283968" y="1707654"/>
            <a:ext cx="444302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HelveticaNeueLT Pro 55 Roman"/>
              </a:rPr>
              <a:t>keeps its shape; has a fixed volume; does not flow; is dense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4283968" y="3766274"/>
            <a:ext cx="340157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HelveticaNeueLT Pro 55 Roman"/>
              </a:rPr>
              <a:t>A pile of sand can flow.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7077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1073</Words>
  <Application>Microsoft Office PowerPoint</Application>
  <PresentationFormat>On-screen Show (16:9)</PresentationFormat>
  <Paragraphs>142</Paragraphs>
  <Slides>19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ＭＳ Ｐゴシック</vt:lpstr>
      <vt:lpstr>Arial</vt:lpstr>
      <vt:lpstr>Arial Black</vt:lpstr>
      <vt:lpstr>Calibri</vt:lpstr>
      <vt:lpstr>HelveticaNeueLT Pro 55 Roman</vt:lpstr>
      <vt:lpstr>HelveticaNeueLT Pro 95 Blk</vt:lpstr>
      <vt:lpstr>Times New Roman</vt:lpstr>
      <vt:lpstr>Trebuchet MS</vt:lpstr>
      <vt:lpstr>Verdana</vt:lpstr>
      <vt:lpstr>Wingdings</vt:lpstr>
      <vt:lpstr>Wingdings 2</vt:lpstr>
      <vt:lpstr>Office Theme</vt:lpstr>
      <vt:lpstr>3_Default Design</vt:lpstr>
      <vt:lpstr>4_Default Design</vt:lpstr>
      <vt:lpstr>5_Default Design</vt:lpstr>
      <vt:lpstr>6_Default Design</vt:lpstr>
      <vt:lpstr>7_Default Design</vt:lpstr>
      <vt:lpstr>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Think of a Plus, a Minus and an Interesting point about this statement:</vt:lpstr>
      <vt:lpstr>Consider all the possible answers to this statement:</vt:lpstr>
      <vt:lpstr>Consider all the possible answers to this statement:</vt:lpstr>
      <vt:lpstr>Which is the odd one out in this list?</vt:lpstr>
      <vt:lpstr>Which is the odd one out in this list?</vt:lpstr>
      <vt:lpstr>PowerPoint Presentation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Tomkins</dc:creator>
  <cp:lastModifiedBy>morag mccallum</cp:lastModifiedBy>
  <cp:revision>157</cp:revision>
  <cp:lastPrinted>2017-10-17T09:10:55Z</cp:lastPrinted>
  <dcterms:created xsi:type="dcterms:W3CDTF">2016-06-16T11:38:20Z</dcterms:created>
  <dcterms:modified xsi:type="dcterms:W3CDTF">2018-08-06T16:16:06Z</dcterms:modified>
</cp:coreProperties>
</file>