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8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9.xml" ContentType="application/vnd.openxmlformats-officedocument.theme+xml"/>
  <Override PartName="/ppt/slideLayouts/slideLayout88.xml" ContentType="application/vnd.openxmlformats-officedocument.presentationml.slideLayout+xml"/>
  <Override PartName="/ppt/theme/theme10.xml" ContentType="application/vnd.openxmlformats-officedocument.theme+xml"/>
  <Override PartName="/ppt/slideLayouts/slideLayout89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2" r:id="rId3"/>
    <p:sldMasterId id="2147483704" r:id="rId4"/>
    <p:sldMasterId id="2147483717" r:id="rId5"/>
    <p:sldMasterId id="2147483719" r:id="rId6"/>
    <p:sldMasterId id="2147483732" r:id="rId7"/>
    <p:sldMasterId id="2147483745" r:id="rId8"/>
    <p:sldMasterId id="2147483758" r:id="rId9"/>
    <p:sldMasterId id="2147483771" r:id="rId10"/>
    <p:sldMasterId id="2147483773" r:id="rId11"/>
  </p:sldMasterIdLst>
  <p:notesMasterIdLst>
    <p:notesMasterId r:id="rId24"/>
  </p:notesMasterIdLst>
  <p:sldIdLst>
    <p:sldId id="311" r:id="rId12"/>
    <p:sldId id="369" r:id="rId13"/>
    <p:sldId id="267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324" r:id="rId22"/>
    <p:sldId id="377" r:id="rId23"/>
  </p:sldIdLst>
  <p:sldSz cx="9144000" cy="5143500" type="screen16x9"/>
  <p:notesSz cx="6724650" cy="9774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3025749-20CE-46E0-A6CB-D3424E5747F3}">
          <p14:sldIdLst>
            <p14:sldId id="311"/>
            <p14:sldId id="369"/>
            <p14:sldId id="267"/>
            <p14:sldId id="370"/>
            <p14:sldId id="371"/>
            <p14:sldId id="372"/>
            <p14:sldId id="373"/>
            <p14:sldId id="374"/>
            <p14:sldId id="375"/>
            <p14:sldId id="376"/>
            <p14:sldId id="324"/>
            <p14:sldId id="3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660"/>
  </p:normalViewPr>
  <p:slideViewPr>
    <p:cSldViewPr>
      <p:cViewPr varScale="1">
        <p:scale>
          <a:sx n="114" d="100"/>
          <a:sy n="114" d="100"/>
        </p:scale>
        <p:origin x="372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8681B-6B22-47B9-B9BB-1B335E56CB34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3425"/>
            <a:ext cx="6515100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4F47B-D2E1-4F47-A3B9-6631EB18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890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8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9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0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1.xml"/><Relationship Id="rId1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160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572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312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9739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83773799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911573945"/>
      </p:ext>
    </p:extLst>
  </p:cSld>
  <p:clrMapOvr>
    <a:masterClrMapping/>
  </p:clrMapOvr>
  <p:transition>
    <p:sndAc>
      <p:stSnd>
        <p:snd r:embed="rId1" name="click.wav"/>
      </p:stSnd>
    </p:sndAc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27326169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5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5100"/>
            <a:ext cx="4027487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100"/>
            <a:ext cx="4027488" cy="323286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126484820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9850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3678"/>
            <a:ext cx="4040188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89850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923678"/>
            <a:ext cx="4041775" cy="2670944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231815768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168464766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309429149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3008313" cy="68745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7625"/>
            <a:ext cx="3008313" cy="3156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7535"/>
            <a:ext cx="5111750" cy="3967088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 sz="2400"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262650383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4608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73782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818296"/>
            <a:ext cx="5486400" cy="37363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91930"/>
            <a:ext cx="5486400" cy="437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856541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275606"/>
            <a:ext cx="8207375" cy="3286869"/>
          </a:xfrm>
          <a:prstGeom prst="rect">
            <a:avLst/>
          </a:prstGeom>
        </p:spPr>
        <p:txBody>
          <a:bodyPr vert="eaVert"/>
          <a:lstStyle>
            <a:lvl1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306365194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1540"/>
            <a:ext cx="2057400" cy="3880935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1540"/>
            <a:ext cx="6019800" cy="388093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Font typeface="Wingdings" pitchFamily="2" charset="2"/>
              <a:buChar char="§"/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26115129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50000"/>
            <a:ext cx="8207375" cy="32328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421304378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2000"/>
            <a:ext cx="8229600" cy="4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568F86"/>
                </a:solidFill>
              </a:defRPr>
            </a:lvl1pPr>
            <a:lvl2pPr marL="457200" indent="0">
              <a:buFontTx/>
              <a:buNone/>
              <a:defRPr>
                <a:solidFill>
                  <a:srgbClr val="568F8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68314" y="4839891"/>
            <a:ext cx="8218487" cy="215503"/>
          </a:xfrm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8191924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61950" indent="-361950"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4" y="1383618"/>
            <a:ext cx="8207375" cy="31788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rgbClr val="568F86"/>
                </a:solidFill>
              </a:defRPr>
            </a:lvl1pPr>
            <a:lvl2pPr marL="457200" indent="0">
              <a:buFontTx/>
              <a:buNone/>
              <a:defRPr>
                <a:solidFill>
                  <a:srgbClr val="568F86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</p:spTree>
    <p:extLst>
      <p:ext uri="{BB962C8B-B14F-4D97-AF65-F5344CB8AC3E}">
        <p14:creationId xmlns:p14="http://schemas.microsoft.com/office/powerpoint/2010/main" val="70614685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B4FB1D4E-57C0-4AFC-A9FE-544F197E9A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A4E23FBD-8885-4400-B0A3-09A97E90FB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2FDD3739-CB11-4CB3-BF6A-7C696AF2668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8Fa</a:t>
            </a:r>
            <a:endParaRPr kumimoji="0" lang="en-GB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56ABA1D-F723-40E5-873F-BEF27DEABDE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687668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2BE7F09-079F-4DFF-B34F-6DC2F8AC6CD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90383071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E5AF5CF-60DA-4E8F-ADCC-204D1B198DB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98461540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AE2D41-55A3-4921-8B43-B5012BEBFA3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2046335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7940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1C536D-CBE9-4040-8043-004D92E8E63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6473765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F275829-750B-458C-B5D0-0837CCBEF8C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56334981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DAE17FF-0FB2-40B6-BE4E-1FB5336A289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9899367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4EAE515C-301A-48F5-9EF4-44217821328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3520624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4EB2B8-CB3D-479D-AC33-324E5B38246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723069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150F1B-A136-4224-98B9-577798D820A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9962115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A0E1CC9-A648-4866-860E-D26E047A415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1559678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6852267-6668-4567-A15C-03591DEBD9E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5950038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26B78A4-41F7-4596-8E21-229FBCBCF5D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4247020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</a:rPr>
              <a:t>8Fb</a:t>
            </a:r>
            <a:endParaRPr lang="en-GB" sz="1350">
              <a:latin typeface="Arial Black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</a:rPr>
              <a:t>Chemical properties of elements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9565654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6020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8Fb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26852527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60832824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3755590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indent="0"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indent="0"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8340204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92620444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1726140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51562053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19317149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7149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25526"/>
            <a:ext cx="5486400" cy="503624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07866230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47358689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3570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68909483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14556534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96960925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8Fb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</a:rPr>
              <a:t>Chemical properties of elements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aseline="0"/>
            </a:lvl1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28424847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05554444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95596036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84848722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69398700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8Fb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800" b="1">
                <a:solidFill>
                  <a:schemeClr val="bg1"/>
                </a:solidFill>
              </a:rPr>
              <a:t>Formulae from valencies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65841107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1644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4768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61911638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18424029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8917012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56251132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44608BD1-2598-475D-8AA8-839B5190B6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743E4D90-6884-404B-A97A-C4A9B55826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C694576A-05D3-40E5-A873-22406A22188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</a:rPr>
              <a:t>8Fb</a:t>
            </a:r>
            <a:endParaRPr lang="en-GB" sz="1350"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EEF32BD-8630-46CC-B297-0FF3174347D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0037334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2E5C5B90-6B05-4755-B81A-CAB3E4D6E4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6A139BF1-4CAB-4123-93B7-ECFF290DDB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402A0E2B-D925-4A91-95B2-891FD257E36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1A286A5-8C56-4E23-933F-53B01E1EA7B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45242134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E3521733-C0FA-49FE-A423-1A2536E286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C15A9E58-7369-49A1-B977-19ABB077AF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AFA3920D-5534-4732-8FF8-FF511D2DFA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3598808-2FDB-4814-8C67-CBF8669BA47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4370513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>
            <a:extLst>
              <a:ext uri="{FF2B5EF4-FFF2-40B4-BE49-F238E27FC236}">
                <a16:creationId xmlns:a16="http://schemas.microsoft.com/office/drawing/2014/main" id="{A030195F-1289-4D0B-BD4B-C730DC3C38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>
            <a:extLst>
              <a:ext uri="{FF2B5EF4-FFF2-40B4-BE49-F238E27FC236}">
                <a16:creationId xmlns:a16="http://schemas.microsoft.com/office/drawing/2014/main" id="{A626BE3E-87EE-4BB2-8DC9-EF1B29C1C2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D14F9B9D-4A23-4843-B02B-8434C7216B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indent="0"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indent="0"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2FBDC12-08AE-41A5-8DA4-7DC49732F2A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5723477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hemistryPPTTop">
            <a:extLst>
              <a:ext uri="{FF2B5EF4-FFF2-40B4-BE49-F238E27FC236}">
                <a16:creationId xmlns:a16="http://schemas.microsoft.com/office/drawing/2014/main" id="{3803AB2A-2AC8-4732-819A-D16F6C79E7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hemistryPPTBottom">
            <a:extLst>
              <a:ext uri="{FF2B5EF4-FFF2-40B4-BE49-F238E27FC236}">
                <a16:creationId xmlns:a16="http://schemas.microsoft.com/office/drawing/2014/main" id="{77A1D0EB-2FE7-40C6-8497-A27859C62D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>
            <a:extLst>
              <a:ext uri="{FF2B5EF4-FFF2-40B4-BE49-F238E27FC236}">
                <a16:creationId xmlns:a16="http://schemas.microsoft.com/office/drawing/2014/main" id="{D8227F67-14FE-4C4B-B8C3-07CBB7D9138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369EBFAF-FBD2-48D2-B8C6-CEDD4F38408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90966552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hemistryPPTTop">
            <a:extLst>
              <a:ext uri="{FF2B5EF4-FFF2-40B4-BE49-F238E27FC236}">
                <a16:creationId xmlns:a16="http://schemas.microsoft.com/office/drawing/2014/main" id="{BD8FD399-9512-4E6F-A936-5CED442936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ChemistryPPTBottom">
            <a:extLst>
              <a:ext uri="{FF2B5EF4-FFF2-40B4-BE49-F238E27FC236}">
                <a16:creationId xmlns:a16="http://schemas.microsoft.com/office/drawing/2014/main" id="{902FD533-2F48-47E5-A96F-92162BB14F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>
            <a:extLst>
              <a:ext uri="{FF2B5EF4-FFF2-40B4-BE49-F238E27FC236}">
                <a16:creationId xmlns:a16="http://schemas.microsoft.com/office/drawing/2014/main" id="{5F8270FB-A783-485A-BC88-BA116DE5057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2087D7-D95B-46C6-8B37-64423FD9946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0981602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5879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hemistryPPTTop">
            <a:extLst>
              <a:ext uri="{FF2B5EF4-FFF2-40B4-BE49-F238E27FC236}">
                <a16:creationId xmlns:a16="http://schemas.microsoft.com/office/drawing/2014/main" id="{8282AADE-7F93-4211-B3F6-30713E225E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ChemistryPPTBottom">
            <a:extLst>
              <a:ext uri="{FF2B5EF4-FFF2-40B4-BE49-F238E27FC236}">
                <a16:creationId xmlns:a16="http://schemas.microsoft.com/office/drawing/2014/main" id="{25C7D795-A8EF-4CA8-8BFB-E9CFE4978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>
            <a:extLst>
              <a:ext uri="{FF2B5EF4-FFF2-40B4-BE49-F238E27FC236}">
                <a16:creationId xmlns:a16="http://schemas.microsoft.com/office/drawing/2014/main" id="{1B580D4C-3119-44BE-8CEC-04C79795CB3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80C18C-771F-425E-ACEF-14632C572EF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7440285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>
            <a:extLst>
              <a:ext uri="{FF2B5EF4-FFF2-40B4-BE49-F238E27FC236}">
                <a16:creationId xmlns:a16="http://schemas.microsoft.com/office/drawing/2014/main" id="{616BC45F-D5AE-4858-8DE5-93406A0EC0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>
            <a:extLst>
              <a:ext uri="{FF2B5EF4-FFF2-40B4-BE49-F238E27FC236}">
                <a16:creationId xmlns:a16="http://schemas.microsoft.com/office/drawing/2014/main" id="{FA29C674-DD3E-493B-A5EB-623A6377EF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B63FD4DE-6CE6-49E1-BE21-677C6C6868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3187F5A-825B-48D3-95BF-3B8E03DE8DD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5734577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>
            <a:extLst>
              <a:ext uri="{FF2B5EF4-FFF2-40B4-BE49-F238E27FC236}">
                <a16:creationId xmlns:a16="http://schemas.microsoft.com/office/drawing/2014/main" id="{35708B07-803C-4C6E-B8BD-5C0DE1F57B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>
            <a:extLst>
              <a:ext uri="{FF2B5EF4-FFF2-40B4-BE49-F238E27FC236}">
                <a16:creationId xmlns:a16="http://schemas.microsoft.com/office/drawing/2014/main" id="{72F83F92-E734-4FF5-A447-7A50A05A1F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9198643A-AEF3-4BDE-B837-1DC33554275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7149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25526"/>
            <a:ext cx="5486400" cy="503624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D768ABD-2770-4FE1-90E1-4A4DFD26632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57338566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8E480916-F477-4368-8AE0-6CFA2CE49A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D42E2599-859D-4B21-9ADB-DD76D61276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67B9BC7D-9E03-4D4D-AA8A-CCAC9038DF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3DA3858-0747-486C-B675-82FB1511FF1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99373793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4AA197E8-E916-42AF-A077-12F1AE36F4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8BE33E36-E4C2-472F-9530-A4DA57EBA0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CD59E78C-7AE4-4B2A-898A-3F654F1958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0A3CA45-E42A-4EFE-B43C-8DD37A3E18D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41150050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F5F09A9A-0346-472B-B232-53B09E91DD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AA42F36A-8C1A-4C90-BF5F-F4784D3AE5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2DC16D0A-1020-409E-9DDA-05FF7B634F9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456651D-6148-4B5B-ACAC-B4227FFACEA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09995782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3A0D351D-13FC-4A5E-A501-C6401A9A77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C19CFC19-F428-4D90-8716-43772F25E3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66C88C68-60BE-4891-B918-64A619B5D50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205F8E40-0C19-4395-9F3B-F468986B47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DD1C4F2-05EE-4B77-BE89-5363F661F1A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59310274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CA002195-D64B-4A1B-A18A-7D82F47E57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A4CFA68F-DD0D-4F29-9846-7E1AE805D1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5783F0F4-B53C-470A-B536-ADB00A1657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</a:rPr>
              <a:t>8Fb</a:t>
            </a:r>
            <a:endParaRPr lang="en-GB" sz="1350">
              <a:latin typeface="Arial Black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3EE3908D-100A-4DA1-8AE4-CA20D34E7D4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1800" b="1" dirty="0">
                <a:solidFill>
                  <a:schemeClr val="bg1"/>
                </a:solidFill>
              </a:rPr>
              <a:t>Chemical properties of elements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6D9019C-0020-4B1C-9E34-BB899272DFF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57051777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F2E36D18-D329-4630-B302-85CE35176D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8BC781BC-EAD4-41CA-9616-C71D61D607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28EA868D-671F-408E-8F63-8636BACE8BC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1AB14AA8-4465-4A4B-B8CB-5E40AE1A1DE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07B0F3A-AEF3-4C2D-AF23-0BA75326C66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71795579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>
            <a:extLst>
              <a:ext uri="{FF2B5EF4-FFF2-40B4-BE49-F238E27FC236}">
                <a16:creationId xmlns:a16="http://schemas.microsoft.com/office/drawing/2014/main" id="{E8CE15B3-2FB0-4512-BF51-A154B2A725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>
            <a:extLst>
              <a:ext uri="{FF2B5EF4-FFF2-40B4-BE49-F238E27FC236}">
                <a16:creationId xmlns:a16="http://schemas.microsoft.com/office/drawing/2014/main" id="{0DFB51FB-B915-4FC7-A8E9-31ACD481B4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484C22A8-26D4-4B87-BA20-FE5E09087D8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30B218A4-1C8F-4AA7-86E1-13826015593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83507"/>
            <a:ext cx="4027487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A45F55B4-3853-40F3-B660-D08C3D849EF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74596953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19928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hemistryPPTTop">
            <a:extLst>
              <a:ext uri="{FF2B5EF4-FFF2-40B4-BE49-F238E27FC236}">
                <a16:creationId xmlns:a16="http://schemas.microsoft.com/office/drawing/2014/main" id="{B4626E0E-08AA-451C-BF17-F6067B1C9B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hemistryPPTBottom">
            <a:extLst>
              <a:ext uri="{FF2B5EF4-FFF2-40B4-BE49-F238E27FC236}">
                <a16:creationId xmlns:a16="http://schemas.microsoft.com/office/drawing/2014/main" id="{B0B7AD38-23B6-4045-8A36-046F907252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>
            <a:extLst>
              <a:ext uri="{FF2B5EF4-FFF2-40B4-BE49-F238E27FC236}">
                <a16:creationId xmlns:a16="http://schemas.microsoft.com/office/drawing/2014/main" id="{F8B78DBB-EED2-4135-A851-8F6BF358C7E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CAEF7EB3-256B-4445-9064-3873ED707B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722B3F9E-AAEE-440A-9D39-AC3F1169B00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61384429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hemistryPPTTop">
            <a:extLst>
              <a:ext uri="{FF2B5EF4-FFF2-40B4-BE49-F238E27FC236}">
                <a16:creationId xmlns:a16="http://schemas.microsoft.com/office/drawing/2014/main" id="{B12A881A-E40D-40F8-9436-02719235E0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ChemistryPPTBottom">
            <a:extLst>
              <a:ext uri="{FF2B5EF4-FFF2-40B4-BE49-F238E27FC236}">
                <a16:creationId xmlns:a16="http://schemas.microsoft.com/office/drawing/2014/main" id="{75D0229F-6348-4A78-A207-A38834332C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>
            <a:extLst>
              <a:ext uri="{FF2B5EF4-FFF2-40B4-BE49-F238E27FC236}">
                <a16:creationId xmlns:a16="http://schemas.microsoft.com/office/drawing/2014/main" id="{E428FB37-6FFA-4688-9911-D6E45C868D1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93FB1E40-A3A4-4CB4-9E9A-460E4D5458F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2AC476D-3478-4643-A687-5BED92684F8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68236449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hemistryPPTTop">
            <a:extLst>
              <a:ext uri="{FF2B5EF4-FFF2-40B4-BE49-F238E27FC236}">
                <a16:creationId xmlns:a16="http://schemas.microsoft.com/office/drawing/2014/main" id="{25C48576-C922-4160-95E7-1EF05DE8F9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ChemistryPPTBottom">
            <a:extLst>
              <a:ext uri="{FF2B5EF4-FFF2-40B4-BE49-F238E27FC236}">
                <a16:creationId xmlns:a16="http://schemas.microsoft.com/office/drawing/2014/main" id="{6F0FD533-CE80-481A-8E61-6C2D1803B1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>
            <a:extLst>
              <a:ext uri="{FF2B5EF4-FFF2-40B4-BE49-F238E27FC236}">
                <a16:creationId xmlns:a16="http://schemas.microsoft.com/office/drawing/2014/main" id="{D76D3455-E3D7-4654-AC8B-A3D743FB374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73731F35-2676-4A50-B7B1-7C41E0F8AE8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686FDF-09C1-417B-9F15-54AF1218356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12492141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>
            <a:extLst>
              <a:ext uri="{FF2B5EF4-FFF2-40B4-BE49-F238E27FC236}">
                <a16:creationId xmlns:a16="http://schemas.microsoft.com/office/drawing/2014/main" id="{F30FE7FA-D812-4F96-99E5-1BABD5CD5F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>
            <a:extLst>
              <a:ext uri="{FF2B5EF4-FFF2-40B4-BE49-F238E27FC236}">
                <a16:creationId xmlns:a16="http://schemas.microsoft.com/office/drawing/2014/main" id="{1B374DF0-C2D7-43A1-80E8-38A95C73D4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CBF6496B-93A3-48DB-9E63-46467E729C9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A5C8555C-B236-495A-AF54-8781F00313A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F3E54DEE-53B8-493E-89B2-ABC1A318BE3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67902753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hemistryPPTTop">
            <a:extLst>
              <a:ext uri="{FF2B5EF4-FFF2-40B4-BE49-F238E27FC236}">
                <a16:creationId xmlns:a16="http://schemas.microsoft.com/office/drawing/2014/main" id="{B59EA7F4-B917-4D00-ADC2-B992FE30D4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hemistryPPTBottom">
            <a:extLst>
              <a:ext uri="{FF2B5EF4-FFF2-40B4-BE49-F238E27FC236}">
                <a16:creationId xmlns:a16="http://schemas.microsoft.com/office/drawing/2014/main" id="{27E5AF32-1477-4513-A590-6BF237198F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DC586F5F-59C5-4F85-B804-A07C6C8B5D1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FFB4CCE6-2234-448C-9780-EE1CC7948B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5"/>
            <a:ext cx="5486400" cy="295633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2ECC4306-7AA1-43EE-B3C0-1AB032C87D4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838346845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67E376F7-3DCD-435E-ADF1-6AFA6269A0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35D5DAA6-D8FA-4F42-BC94-765F77FAFC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0FF53FA2-8752-4F7A-AE8B-88A20E92AC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CA447B5A-81C1-4DE0-9713-328419A3C73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D615BAE-004F-4BBC-8C1A-A0290FF1AB8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3548951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982EFAB4-4DFB-4C6C-AC24-1D3B57A450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587373DF-4B16-41FA-BCA7-CC7C63DC41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A665983A-4A0D-4A45-B00C-D9BA7308D59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799B24F3-16A4-468C-AA5C-8AC822EE576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627460"/>
            <a:ext cx="2070100" cy="39350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0"/>
            <a:ext cx="6057900" cy="3935015"/>
          </a:xfr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5AD6C9-A80C-4E4A-8C93-21FE0A61A12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745708141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5FD3F173-773C-4DDF-B2B3-86198D4591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897B8DCD-05B7-4C1B-AE55-03999F007D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9B3627DC-E639-42A6-9F75-17FE517413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1FBD3CF0-17F2-4C7E-B410-AEE9B89EB13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0"/>
            <a:ext cx="8229600" cy="540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17C8743-7328-4332-968B-B7C5D507C17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39231494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>
            <a:extLst>
              <a:ext uri="{FF2B5EF4-FFF2-40B4-BE49-F238E27FC236}">
                <a16:creationId xmlns:a16="http://schemas.microsoft.com/office/drawing/2014/main" id="{E1C0FEED-0427-4FCD-8F3A-3469BE3FCD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>
            <a:extLst>
              <a:ext uri="{FF2B5EF4-FFF2-40B4-BE49-F238E27FC236}">
                <a16:creationId xmlns:a16="http://schemas.microsoft.com/office/drawing/2014/main" id="{D0C849A5-2BC5-45BD-82B7-27AF6820F1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53D6779E-2FEE-4065-A271-6FA15175979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8Fc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1770B63F-6054-4162-8EF9-6606231FE3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Mendeleev’s table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8F56438-E944-4871-AB8E-A1ACE98B665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51420836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emistryPPTTo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hemistryPPTBottom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8Fc</a:t>
            </a:r>
            <a:endParaRPr kumimoji="0" lang="en-GB" altLang="en-US" sz="135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Working scientifically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65946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77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88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8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audio" Target="../media/audio1.wav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audio" Target="../media/audio1.wav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audio" Target="../media/audio1.wav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04115-92FC-467E-B2F5-ACB207C52150}" type="datetimeFigureOut">
              <a:rPr lang="en-GB" smtClean="0"/>
              <a:t>06/08/2018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523BC-DE18-4C0D-A2D0-611508312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11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>
            <a:extLst>
              <a:ext uri="{FF2B5EF4-FFF2-40B4-BE49-F238E27FC236}">
                <a16:creationId xmlns:a16="http://schemas.microsoft.com/office/drawing/2014/main" id="{EDB5A0E0-50BA-4D1B-A726-079BDA9C1C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>
            <a:extLst>
              <a:ext uri="{FF2B5EF4-FFF2-40B4-BE49-F238E27FC236}">
                <a16:creationId xmlns:a16="http://schemas.microsoft.com/office/drawing/2014/main" id="{6CA42EE4-6A85-442E-A4D1-BF3E19CA46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9E838D9F-F108-4351-B429-873F067204C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1746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or banner area</a:t>
            </a:r>
          </a:p>
        </p:txBody>
      </p:sp>
      <p:sp>
        <p:nvSpPr>
          <p:cNvPr id="7475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Use simple bullet points and lines, with no more than two lines per bullet point if possible.</a:t>
            </a:r>
          </a:p>
          <a:p>
            <a:pPr lvl="0"/>
            <a:r>
              <a:rPr lang="en-GB" altLang="en-US" smtClean="0"/>
              <a:t>Try to use a maximum of ten words per line. </a:t>
            </a:r>
          </a:p>
          <a:p>
            <a:pPr lvl="0"/>
            <a:r>
              <a:rPr lang="en-GB" altLang="en-US" smtClean="0"/>
              <a:t>Set up generic formatting on this master. </a:t>
            </a:r>
          </a:p>
          <a:p>
            <a:pPr lvl="0"/>
            <a:r>
              <a:rPr lang="en-GB" altLang="en-US" smtClean="0"/>
              <a:t>By applying this master to your slides, you’ll maintain consistent font and bullet style.</a:t>
            </a:r>
          </a:p>
          <a:p>
            <a:pPr lvl="0"/>
            <a:r>
              <a:rPr lang="en-GB" altLang="en-US" smtClean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smtClean="0"/>
              <a:t>Read the PowerPoint guidelines before creating a slide show.</a:t>
            </a:r>
          </a:p>
          <a:p>
            <a:pPr lvl="0"/>
            <a:endParaRPr lang="en-GB" altLang="en-US" smtClean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40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2001"/>
            <a:ext cx="8229600" cy="48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or banner area</a:t>
            </a:r>
            <a:endParaRPr lang="en-GB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5101"/>
            <a:ext cx="8229600" cy="32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Use simple bullet points and lines, with no more than two lines per bullet point if possible.</a:t>
            </a:r>
          </a:p>
          <a:p>
            <a:pPr lvl="0"/>
            <a:r>
              <a:rPr lang="en-GB" altLang="en-US" dirty="0"/>
              <a:t>Try to use a maximum of ten words per line. </a:t>
            </a:r>
          </a:p>
          <a:p>
            <a:pPr lvl="0"/>
            <a:r>
              <a:rPr lang="en-GB" altLang="en-US" dirty="0"/>
              <a:t>Set up generic formatting on this master. </a:t>
            </a:r>
          </a:p>
          <a:p>
            <a:pPr lvl="0"/>
            <a:r>
              <a:rPr lang="en-GB" altLang="en-US" dirty="0"/>
              <a:t>By applying this master to your slides, you’ll maintain consistent font and bullet style.</a:t>
            </a:r>
          </a:p>
          <a:p>
            <a:pPr lvl="0"/>
            <a:r>
              <a:rPr lang="en-GB" altLang="en-US" dirty="0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 dirty="0"/>
              <a:t>Read the PowerPoint guidelines before creating a slide show.</a:t>
            </a:r>
          </a:p>
        </p:txBody>
      </p:sp>
      <p:sp>
        <p:nvSpPr>
          <p:cNvPr id="2" name="Rectangle 2"/>
          <p:cNvSpPr>
            <a:spLocks noChangeArrowheads="1"/>
          </p:cNvSpPr>
          <p:nvPr userDrawn="1"/>
        </p:nvSpPr>
        <p:spPr bwMode="gray">
          <a:xfrm>
            <a:off x="0" y="4786312"/>
            <a:ext cx="9144000" cy="357188"/>
          </a:xfrm>
          <a:prstGeom prst="rect">
            <a:avLst/>
          </a:prstGeom>
          <a:solidFill>
            <a:srgbClr val="568F86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8314" y="4839891"/>
            <a:ext cx="8218487" cy="215503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000000"/>
                </a:solidFill>
              </a:rPr>
              <a:t>© Pearson Education Ltd 2015. Copying permitted for purchasing institution only. </a:t>
            </a:r>
          </a:p>
        </p:txBody>
      </p:sp>
      <p:pic>
        <p:nvPicPr>
          <p:cNvPr id="3" name="Picture 2" descr="Edexcel GCSE (9-1)&#10;Science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763688" y="81000"/>
            <a:ext cx="1008112" cy="27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CB1a</a:t>
            </a:r>
          </a:p>
        </p:txBody>
      </p:sp>
      <p:pic>
        <p:nvPicPr>
          <p:cNvPr id="14" name="Picture 13" descr="Edexcel GCSE (9-1)&#10;Sciences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4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763688" y="93304"/>
            <a:ext cx="1008112" cy="2836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CB1a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854474" y="129245"/>
            <a:ext cx="5698976" cy="2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Microscopes</a:t>
            </a:r>
          </a:p>
        </p:txBody>
      </p:sp>
    </p:spTree>
    <p:extLst>
      <p:ext uri="{BB962C8B-B14F-4D97-AF65-F5344CB8AC3E}">
        <p14:creationId xmlns:p14="http://schemas.microsoft.com/office/powerpoint/2010/main" val="50729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>
    <p:sndAc>
      <p:stSnd>
        <p:snd r:embed="rId16" name="click.wav"/>
      </p:stSnd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568F86"/>
          </a:solidFill>
          <a:latin typeface="Calibri" panose="020F050202020403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3">
            <a:extLst>
              <a:ext uri="{FF2B5EF4-FFF2-40B4-BE49-F238E27FC236}">
                <a16:creationId xmlns:a16="http://schemas.microsoft.com/office/drawing/2014/main" id="{129DE708-D0CB-48AC-8D6A-DBF5B3B59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61446" name="Rectangle 4">
            <a:extLst>
              <a:ext uri="{FF2B5EF4-FFF2-40B4-BE49-F238E27FC236}">
                <a16:creationId xmlns:a16="http://schemas.microsoft.com/office/drawing/2014/main" id="{36313FF3-7BA7-4DB1-A0BA-866BAC1C4A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F41C33CD-AAE1-4D44-B661-7BCE9C7A30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367443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14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8" descr="ChemistryPPTTop">
            <a:extLst>
              <a:ext uri="{FF2B5EF4-FFF2-40B4-BE49-F238E27FC236}">
                <a16:creationId xmlns:a16="http://schemas.microsoft.com/office/drawing/2014/main" id="{9C6845D4-1035-43E3-9DC5-488129795E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9" descr="ChemistryPPTBottom">
            <a:extLst>
              <a:ext uri="{FF2B5EF4-FFF2-40B4-BE49-F238E27FC236}">
                <a16:creationId xmlns:a16="http://schemas.microsoft.com/office/drawing/2014/main" id="{5D1D4CFB-C984-4A15-99D6-9E33AE9BB4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>
            <a:extLst>
              <a:ext uri="{FF2B5EF4-FFF2-40B4-BE49-F238E27FC236}">
                <a16:creationId xmlns:a16="http://schemas.microsoft.com/office/drawing/2014/main" id="{DCE00641-4C20-4E5A-91E7-BE3A2DCC423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>
            <a:extLst>
              <a:ext uri="{FF2B5EF4-FFF2-40B4-BE49-F238E27FC236}">
                <a16:creationId xmlns:a16="http://schemas.microsoft.com/office/drawing/2014/main" id="{7C723E30-C5B2-46DE-9AAC-6339AF4A20E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8Fa</a:t>
            </a:r>
            <a:endParaRPr kumimoji="0" lang="en-GB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86" name="Text Box 14">
            <a:extLst>
              <a:ext uri="{FF2B5EF4-FFF2-40B4-BE49-F238E27FC236}">
                <a16:creationId xmlns:a16="http://schemas.microsoft.com/office/drawing/2014/main" id="{9745B253-3655-4F68-91A5-82D41541E9D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Dalton’s atomic model</a:t>
            </a: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4ADD1BD-9F18-4422-B051-59CD6D351D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69900" y="1200151"/>
            <a:ext cx="82169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0968" name="Title Placeholder 9">
            <a:extLst>
              <a:ext uri="{FF2B5EF4-FFF2-40B4-BE49-F238E27FC236}">
                <a16:creationId xmlns:a16="http://schemas.microsoft.com/office/drawing/2014/main" id="{9688EFCD-5B78-4099-84C0-3D7594F46EB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535781"/>
            <a:ext cx="82296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142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2pPr>
      <a:lvl3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3pPr>
      <a:lvl4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4pPr>
      <a:lvl5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3333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1800">
          <a:solidFill>
            <a:srgbClr val="006786"/>
          </a:solidFill>
          <a:latin typeface="+mn-lt"/>
          <a:ea typeface="+mn-ea"/>
          <a:cs typeface="+mn-cs"/>
        </a:defRPr>
      </a:lvl1pPr>
      <a:lvl2pPr marL="750094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2pPr>
      <a:lvl3pPr marL="1056085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3pPr>
      <a:lvl4pPr marL="1362075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006786"/>
          </a:solidFill>
          <a:latin typeface="+mn-lt"/>
        </a:defRPr>
      </a:lvl4pPr>
      <a:lvl5pPr marL="1668066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rgbClr val="006786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7475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54505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build="p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747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Arial" panose="020B0604020202020204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Arial" panose="020B0604020202020204" pitchFamily="34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ChemistryPPTTop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ChemistryPPTBottom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  <p:sp>
        <p:nvSpPr>
          <p:cNvPr id="1031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5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ransition>
    <p:sndAc>
      <p:stSnd>
        <p:snd r:embed="rId1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ChemistryPPTTop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9" descr="ChemistryPPTBottom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  <p:sp>
        <p:nvSpPr>
          <p:cNvPr id="2055" name="Text Box 13"/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056" name="Text Box 14"/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</p:spTree>
    <p:extLst>
      <p:ext uri="{BB962C8B-B14F-4D97-AF65-F5344CB8AC3E}">
        <p14:creationId xmlns:p14="http://schemas.microsoft.com/office/powerpoint/2010/main" val="3553780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ransition>
    <p:sndAc>
      <p:stSnd>
        <p:snd r:embed="rId1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ChemistryPPTTop">
            <a:extLst>
              <a:ext uri="{FF2B5EF4-FFF2-40B4-BE49-F238E27FC236}">
                <a16:creationId xmlns:a16="http://schemas.microsoft.com/office/drawing/2014/main" id="{F338D526-2ACF-4ABE-947B-674AFA72F5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ChemistryPPTBottom">
            <a:extLst>
              <a:ext uri="{FF2B5EF4-FFF2-40B4-BE49-F238E27FC236}">
                <a16:creationId xmlns:a16="http://schemas.microsoft.com/office/drawing/2014/main" id="{9C0030CA-9A4E-46C5-977B-C6F8104F0D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>
            <a:extLst>
              <a:ext uri="{FF2B5EF4-FFF2-40B4-BE49-F238E27FC236}">
                <a16:creationId xmlns:a16="http://schemas.microsoft.com/office/drawing/2014/main" id="{51A4727D-37DD-49A3-B65D-AE71D77C18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E35BFF71-1C9A-47F9-B326-85D23D8587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EE4FFA4E-C8CD-4C21-AA94-7EE36C03882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  <p:sp>
        <p:nvSpPr>
          <p:cNvPr id="1031" name="Text Box 13">
            <a:extLst>
              <a:ext uri="{FF2B5EF4-FFF2-40B4-BE49-F238E27FC236}">
                <a16:creationId xmlns:a16="http://schemas.microsoft.com/office/drawing/2014/main" id="{0C71319A-196C-454D-8FA6-0861F6E9306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56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ransition>
    <p:sndAc>
      <p:stSnd>
        <p:snd r:embed="rId1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ChemistryPPTTop">
            <a:extLst>
              <a:ext uri="{FF2B5EF4-FFF2-40B4-BE49-F238E27FC236}">
                <a16:creationId xmlns:a16="http://schemas.microsoft.com/office/drawing/2014/main" id="{FC68FC80-C06A-4D60-8285-CE348963C7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9" descr="ChemistryPPTBottom">
            <a:extLst>
              <a:ext uri="{FF2B5EF4-FFF2-40B4-BE49-F238E27FC236}">
                <a16:creationId xmlns:a16="http://schemas.microsoft.com/office/drawing/2014/main" id="{C913DE5F-E717-4395-B3C4-68388F5B22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4799410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3">
            <a:extLst>
              <a:ext uri="{FF2B5EF4-FFF2-40B4-BE49-F238E27FC236}">
                <a16:creationId xmlns:a16="http://schemas.microsoft.com/office/drawing/2014/main" id="{99D2CC1B-ED0B-4938-87A0-C4D3997453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0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536B0966-BDB6-49EA-A0CF-82D530E219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D3FF8E06-11FF-49D4-92A3-ECB7839559F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69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  <p:sp>
        <p:nvSpPr>
          <p:cNvPr id="2055" name="Text Box 13">
            <a:extLst>
              <a:ext uri="{FF2B5EF4-FFF2-40B4-BE49-F238E27FC236}">
                <a16:creationId xmlns:a16="http://schemas.microsoft.com/office/drawing/2014/main" id="{83C9E664-694E-4129-A9BF-446F36327F3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50">
                <a:solidFill>
                  <a:srgbClr val="FFFFFF"/>
                </a:solidFill>
                <a:latin typeface="Arial Black" panose="020B0A04020102020204" pitchFamily="34" charset="0"/>
              </a:rPr>
              <a:t>xXx</a:t>
            </a:r>
            <a:endParaRPr lang="en-GB" altLang="en-US" sz="1350">
              <a:latin typeface="Arial Black" panose="020B0A04020102020204" pitchFamily="34" charset="0"/>
            </a:endParaRPr>
          </a:p>
        </p:txBody>
      </p:sp>
      <p:sp>
        <p:nvSpPr>
          <p:cNvPr id="2056" name="Text Box 14">
            <a:extLst>
              <a:ext uri="{FF2B5EF4-FFF2-40B4-BE49-F238E27FC236}">
                <a16:creationId xmlns:a16="http://schemas.microsoft.com/office/drawing/2014/main" id="{6E834AC2-FF9C-478D-BDDF-E3FDD438640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27000" r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Unit title</a:t>
            </a:r>
          </a:p>
        </p:txBody>
      </p:sp>
    </p:spTree>
    <p:extLst>
      <p:ext uri="{BB962C8B-B14F-4D97-AF65-F5344CB8AC3E}">
        <p14:creationId xmlns:p14="http://schemas.microsoft.com/office/powerpoint/2010/main" val="6121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ransition>
    <p:sndAc>
      <p:stSnd>
        <p:snd r:embed="rId1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006786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6915" y="0"/>
            <a:ext cx="8229600" cy="857250"/>
          </a:xfrm>
        </p:spPr>
        <p:txBody>
          <a:bodyPr/>
          <a:lstStyle/>
          <a:p>
            <a:r>
              <a:rPr lang="en-GB" dirty="0"/>
              <a:t>Resources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5230" y="1060452"/>
            <a:ext cx="3146649" cy="7386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Worksheets</a:t>
            </a:r>
          </a:p>
          <a:p>
            <a:r>
              <a:rPr lang="en-GB" dirty="0"/>
              <a:t>w/s </a:t>
            </a:r>
            <a:r>
              <a:rPr lang="en-GB" dirty="0" smtClean="0"/>
              <a:t>8Fc5 – Anomalous results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643387" y="987574"/>
            <a:ext cx="3863634" cy="230832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Practical</a:t>
            </a:r>
          </a:p>
          <a:p>
            <a:r>
              <a:rPr lang="en-US" sz="2400" dirty="0" smtClean="0"/>
              <a:t>8Fc2 burning magnesium data</a:t>
            </a:r>
            <a:endParaRPr lang="en-US" sz="2400" dirty="0"/>
          </a:p>
          <a:p>
            <a:r>
              <a:rPr lang="en-GB" sz="1200" b="1" dirty="0"/>
              <a:t>Teacher Demos </a:t>
            </a:r>
          </a:p>
          <a:p>
            <a:endParaRPr lang="en-US" sz="2400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01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5486"/>
            <a:ext cx="861550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36096" y="0"/>
            <a:ext cx="3707904" cy="523220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GB" sz="4000" b="1" dirty="0" smtClean="0"/>
              <a:t>Homework:</a:t>
            </a:r>
          </a:p>
          <a:p>
            <a:r>
              <a:rPr lang="en-US" sz="4000" dirty="0"/>
              <a:t>w/s 8Fc5 – Anomalous </a:t>
            </a:r>
            <a:r>
              <a:rPr lang="en-US" sz="4000" dirty="0" smtClean="0"/>
              <a:t>results</a:t>
            </a:r>
          </a:p>
          <a:p>
            <a:endParaRPr lang="en-US" sz="1400" dirty="0"/>
          </a:p>
          <a:p>
            <a:r>
              <a:rPr lang="en-US" sz="4000" b="1" dirty="0" smtClean="0"/>
              <a:t>Date </a:t>
            </a:r>
            <a:r>
              <a:rPr lang="en-US" sz="4000" b="1"/>
              <a:t>due</a:t>
            </a:r>
            <a:r>
              <a:rPr lang="en-US" sz="4000" b="1" smtClean="0"/>
              <a:t>:</a:t>
            </a:r>
          </a:p>
          <a:p>
            <a:endParaRPr lang="en-US" sz="4000" b="1" dirty="0"/>
          </a:p>
          <a:p>
            <a:endParaRPr lang="en-US" sz="4000" b="1" dirty="0" smtClean="0"/>
          </a:p>
          <a:p>
            <a:endParaRPr lang="en-US" sz="4000" b="1" dirty="0"/>
          </a:p>
        </p:txBody>
      </p:sp>
      <p:pic>
        <p:nvPicPr>
          <p:cNvPr id="8200" name="Picture 8" descr="Image result for anim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7260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69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32306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Key words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0192"/>
            <a:ext cx="9125301" cy="240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1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Objectives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5288" y="1383507"/>
            <a:ext cx="8229599" cy="2340371"/>
          </a:xfrm>
        </p:spPr>
        <p:txBody>
          <a:bodyPr/>
          <a:lstStyle/>
          <a:p>
            <a:pPr marL="403622" lvl="1" indent="-269081">
              <a:spcBef>
                <a:spcPct val="40000"/>
              </a:spcBef>
            </a:pPr>
            <a:r>
              <a:rPr lang="en-GB" altLang="en-US" sz="2800" dirty="0"/>
              <a:t>Identify the range of readings in an experiment.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800" dirty="0"/>
              <a:t>State the meaning of: </a:t>
            </a:r>
            <a:r>
              <a:rPr lang="en-GB" altLang="en-US" sz="2800" dirty="0">
                <a:solidFill>
                  <a:srgbClr val="006786"/>
                </a:solidFill>
              </a:rPr>
              <a:t>anomalous result, outlier.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800" dirty="0"/>
              <a:t>Identify anomalous results/outliers in data.</a:t>
            </a:r>
          </a:p>
          <a:p>
            <a:pPr marL="403622" lvl="1" indent="-269081">
              <a:spcBef>
                <a:spcPct val="40000"/>
              </a:spcBef>
            </a:pPr>
            <a:r>
              <a:rPr lang="en-GB" altLang="en-US" sz="2800" dirty="0"/>
              <a:t>Suggest scientific reasons for anomalous results/outliers.</a:t>
            </a:r>
          </a:p>
        </p:txBody>
      </p:sp>
      <p:sp>
        <p:nvSpPr>
          <p:cNvPr id="109572" name="Rectangle 5"/>
          <p:cNvSpPr txBox="1">
            <a:spLocks noGrp="1" noChangeArrowheads="1"/>
          </p:cNvSpPr>
          <p:nvPr/>
        </p:nvSpPr>
        <p:spPr bwMode="white">
          <a:xfrm>
            <a:off x="1494235" y="4893469"/>
            <a:ext cx="6155531" cy="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750">
                <a:solidFill>
                  <a:srgbClr val="FFFFFF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937138632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5755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u="sng" kern="0" dirty="0">
                <a:solidFill>
                  <a:srgbClr val="000000"/>
                </a:solidFill>
              </a:rPr>
              <a:t>8Fc </a:t>
            </a:r>
            <a:r>
              <a:rPr lang="en-GB" sz="3200" u="sng" kern="0" dirty="0" smtClean="0">
                <a:solidFill>
                  <a:srgbClr val="000000"/>
                </a:solidFill>
              </a:rPr>
              <a:t>Anomalous results working scientifically</a:t>
            </a:r>
            <a:endParaRPr lang="en-GB" sz="3200" u="sng" kern="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24328" y="39459"/>
            <a:ext cx="1613917" cy="804099"/>
          </a:xfrm>
          <a:ln>
            <a:noFill/>
          </a:ln>
        </p:spPr>
        <p:txBody>
          <a:bodyPr/>
          <a:lstStyle/>
          <a:p>
            <a:pPr algn="ctr"/>
            <a:r>
              <a:rPr lang="en-GB" sz="2800" u="sng" dirty="0" smtClean="0">
                <a:solidFill>
                  <a:schemeClr val="tx1"/>
                </a:solidFill>
              </a:rPr>
              <a:t>18-Jul-18</a:t>
            </a:r>
            <a:endParaRPr lang="en-GB" sz="2800" u="sng" dirty="0">
              <a:solidFill>
                <a:schemeClr val="tx1"/>
              </a:solidFill>
            </a:endParaRPr>
          </a:p>
        </p:txBody>
      </p:sp>
      <p:pic>
        <p:nvPicPr>
          <p:cNvPr id="1026" name="Picture 2" descr="Image result for anomalous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534"/>
            <a:ext cx="339855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nomalous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87383"/>
            <a:ext cx="4032448" cy="195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2761356"/>
            <a:ext cx="5081230" cy="204264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CB305E7-FF23-4CC3-AE8C-8125BCFE090A}"/>
              </a:ext>
            </a:extLst>
          </p:cNvPr>
          <p:cNvSpPr txBox="1"/>
          <p:nvPr/>
        </p:nvSpPr>
        <p:spPr>
          <a:xfrm>
            <a:off x="323528" y="2777210"/>
            <a:ext cx="3384376" cy="2062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These all show an anomaly.</a:t>
            </a:r>
          </a:p>
          <a:p>
            <a:r>
              <a:rPr lang="en-GB" sz="3200" dirty="0" smtClean="0"/>
              <a:t>What is an anomalous result?</a:t>
            </a:r>
            <a:endParaRPr lang="en-GB" sz="3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B305E7-FF23-4CC3-AE8C-8125BCFE090A}"/>
              </a:ext>
            </a:extLst>
          </p:cNvPr>
          <p:cNvSpPr txBox="1"/>
          <p:nvPr/>
        </p:nvSpPr>
        <p:spPr>
          <a:xfrm>
            <a:off x="315766" y="2771687"/>
            <a:ext cx="8648722" cy="212365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An anomalous result (or outlier) is a result or observation which does not fit the pattern we expected.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69761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CB305E7-FF23-4CC3-AE8C-8125BCFE090A}"/>
              </a:ext>
            </a:extLst>
          </p:cNvPr>
          <p:cNvSpPr txBox="1"/>
          <p:nvPr/>
        </p:nvSpPr>
        <p:spPr>
          <a:xfrm>
            <a:off x="-16092" y="344395"/>
            <a:ext cx="5972235" cy="17543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Anomalous results can effect the average and the range of a set of results.</a:t>
            </a:r>
            <a:endParaRPr lang="en-GB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143" y="0"/>
            <a:ext cx="3171825" cy="4733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092" y="2443116"/>
            <a:ext cx="7091653" cy="160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6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948" t="11632" r="5828" b="18580"/>
          <a:stretch/>
        </p:blipFill>
        <p:spPr>
          <a:xfrm>
            <a:off x="539551" y="195486"/>
            <a:ext cx="8156543" cy="40324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9552" y="2355726"/>
            <a:ext cx="8136904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57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9" y="0"/>
            <a:ext cx="4565105" cy="3723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263" y="-6447"/>
            <a:ext cx="4320480" cy="50006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63880" y="0"/>
            <a:ext cx="1080120" cy="158417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99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7092280" cy="5060220"/>
          </a:xfrm>
          <a:prstGeom prst="rect">
            <a:avLst/>
          </a:prstGeom>
        </p:spPr>
      </p:pic>
      <p:pic>
        <p:nvPicPr>
          <p:cNvPr id="7170" name="Picture 2" descr="Image result for burning magnesium ribbon in a crucib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944" y="1779662"/>
            <a:ext cx="264187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11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339" y="24248"/>
            <a:ext cx="1523628" cy="3409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" y="71379"/>
            <a:ext cx="7477372" cy="33156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1" y="3507854"/>
            <a:ext cx="3183698" cy="79208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078363"/>
              </p:ext>
            </p:extLst>
          </p:nvPr>
        </p:nvGraphicFramePr>
        <p:xfrm>
          <a:off x="3131842" y="3504244"/>
          <a:ext cx="5976633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2211">
                  <a:extLst>
                    <a:ext uri="{9D8B030D-6E8A-4147-A177-3AD203B41FA5}">
                      <a16:colId xmlns:a16="http://schemas.microsoft.com/office/drawing/2014/main" val="3992084118"/>
                    </a:ext>
                  </a:extLst>
                </a:gridCol>
                <a:gridCol w="2849644">
                  <a:extLst>
                    <a:ext uri="{9D8B030D-6E8A-4147-A177-3AD203B41FA5}">
                      <a16:colId xmlns:a16="http://schemas.microsoft.com/office/drawing/2014/main" val="3046223288"/>
                    </a:ext>
                  </a:extLst>
                </a:gridCol>
                <a:gridCol w="1134778">
                  <a:extLst>
                    <a:ext uri="{9D8B030D-6E8A-4147-A177-3AD203B41FA5}">
                      <a16:colId xmlns:a16="http://schemas.microsoft.com/office/drawing/2014/main" val="9719597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Mass of crucible, lid and Magnesium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Mass of crucible, lid and Magnesium oxide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Change in mass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089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107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536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23478"/>
            <a:ext cx="5904656" cy="4752528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624338"/>
              </p:ext>
            </p:extLst>
          </p:nvPr>
        </p:nvGraphicFramePr>
        <p:xfrm>
          <a:off x="5724128" y="915566"/>
          <a:ext cx="326402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7826">
                  <a:extLst>
                    <a:ext uri="{9D8B030D-6E8A-4147-A177-3AD203B41FA5}">
                      <a16:colId xmlns:a16="http://schemas.microsoft.com/office/drawing/2014/main" val="3759917420"/>
                    </a:ext>
                  </a:extLst>
                </a:gridCol>
                <a:gridCol w="2266198">
                  <a:extLst>
                    <a:ext uri="{9D8B030D-6E8A-4147-A177-3AD203B41FA5}">
                      <a16:colId xmlns:a16="http://schemas.microsoft.com/office/drawing/2014/main" val="9668008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Name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Change in mass (g)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938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450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618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826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592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16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682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844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24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Biology">
      <a:dk1>
        <a:srgbClr val="000000"/>
      </a:dk1>
      <a:lt1>
        <a:srgbClr val="FFFFFF"/>
      </a:lt1>
      <a:dk2>
        <a:srgbClr val="000000"/>
      </a:dk2>
      <a:lt2>
        <a:srgbClr val="568F86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D2D8A"/>
      </a:hlink>
      <a:folHlink>
        <a:srgbClr val="568F8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Default Design">
  <a:themeElements>
    <a:clrScheme name="Chemistry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0C4DE"/>
      </a:accent1>
      <a:accent2>
        <a:srgbClr val="006786"/>
      </a:accent2>
      <a:accent3>
        <a:srgbClr val="FFFFFF"/>
      </a:accent3>
      <a:accent4>
        <a:srgbClr val="000000"/>
      </a:accent4>
      <a:accent5>
        <a:srgbClr val="B2CFE4"/>
      </a:accent5>
      <a:accent6>
        <a:srgbClr val="004C64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2104</TotalTime>
  <Words>158</Words>
  <Application>Microsoft Office PowerPoint</Application>
  <PresentationFormat>On-screen Show (16:9)</PresentationFormat>
  <Paragraphs>30</Paragraphs>
  <Slides>12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ＭＳ Ｐゴシック</vt:lpstr>
      <vt:lpstr>Arial</vt:lpstr>
      <vt:lpstr>Arial Black</vt:lpstr>
      <vt:lpstr>Calibri</vt:lpstr>
      <vt:lpstr>Verdana</vt:lpstr>
      <vt:lpstr>Wingdings</vt:lpstr>
      <vt:lpstr>Office Theme</vt:lpstr>
      <vt:lpstr>3_Default Design</vt:lpstr>
      <vt:lpstr>5_Default Design</vt:lpstr>
      <vt:lpstr>6_Default Design</vt:lpstr>
      <vt:lpstr>7_Default Design</vt:lpstr>
      <vt:lpstr>2_Default Design</vt:lpstr>
      <vt:lpstr>8_Default Design</vt:lpstr>
      <vt:lpstr>9_Default Design</vt:lpstr>
      <vt:lpstr>10_Default Design</vt:lpstr>
      <vt:lpstr>4_Default Design</vt:lpstr>
      <vt:lpstr>11_Default Design</vt:lpstr>
      <vt:lpstr>Resources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Highams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Tomkins</dc:creator>
  <cp:lastModifiedBy>M McCallum</cp:lastModifiedBy>
  <cp:revision>184</cp:revision>
  <cp:lastPrinted>2017-10-17T09:10:55Z</cp:lastPrinted>
  <dcterms:created xsi:type="dcterms:W3CDTF">2016-06-16T11:38:20Z</dcterms:created>
  <dcterms:modified xsi:type="dcterms:W3CDTF">2018-08-06T10:35:24Z</dcterms:modified>
</cp:coreProperties>
</file>