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  <p:sldMasterId id="2147483676" r:id="rId4"/>
    <p:sldMasterId id="2147483689" r:id="rId5"/>
    <p:sldMasterId id="2147483691" r:id="rId6"/>
    <p:sldMasterId id="2147483704" r:id="rId7"/>
    <p:sldMasterId id="2147483706" r:id="rId8"/>
    <p:sldMasterId id="2147483719" r:id="rId9"/>
    <p:sldMasterId id="2147483721" r:id="rId10"/>
    <p:sldMasterId id="2147483723" r:id="rId11"/>
    <p:sldMasterId id="2147483736" r:id="rId12"/>
  </p:sldMasterIdLst>
  <p:notesMasterIdLst>
    <p:notesMasterId r:id="rId24"/>
  </p:notesMasterIdLst>
  <p:sldIdLst>
    <p:sldId id="258" r:id="rId13"/>
    <p:sldId id="357" r:id="rId14"/>
    <p:sldId id="359" r:id="rId15"/>
    <p:sldId id="358" r:id="rId16"/>
    <p:sldId id="363" r:id="rId17"/>
    <p:sldId id="364" r:id="rId18"/>
    <p:sldId id="365" r:id="rId19"/>
    <p:sldId id="366" r:id="rId20"/>
    <p:sldId id="360" r:id="rId21"/>
    <p:sldId id="361" r:id="rId22"/>
    <p:sldId id="3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99"/>
    <a:srgbClr val="CC0099"/>
    <a:srgbClr val="9966FF"/>
    <a:srgbClr val="00CCFF"/>
    <a:srgbClr val="33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2883" autoAdjust="0"/>
  </p:normalViewPr>
  <p:slideViewPr>
    <p:cSldViewPr snapToGrid="0">
      <p:cViewPr>
        <p:scale>
          <a:sx n="66" d="100"/>
          <a:sy n="66" d="100"/>
        </p:scale>
        <p:origin x="-756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29468-98E1-4B31-9D50-24CD724E1F0D}" type="datetimeFigureOut">
              <a:rPr lang="en-GB" smtClean="0"/>
              <a:t>18/11/2018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08783-B442-4D6C-B3BC-0C5E26593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78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0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r>
              <a:rPr lang="en-GB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29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95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18/11/2018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6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18/11/2018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18/11/2018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88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2BD9-119F-4329-886E-D9C33FC28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1F37-037E-4E1F-8699-5C27E7FBF5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3203336" y="988219"/>
            <a:ext cx="5280025" cy="72008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91432" tIns="45719" rIns="91432" bIns="45719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cap="none" dirty="0" smtClean="0">
                <a:ln w="11430"/>
                <a:solidFill>
                  <a:srgbClr val="1F497D"/>
                </a:solidFill>
                <a:effectLst/>
              </a:rPr>
              <a:t>Learning Objective</a:t>
            </a:r>
          </a:p>
          <a:p>
            <a:endParaRPr lang="en-GB" sz="4267" cap="none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831637" y="3212976"/>
            <a:ext cx="5942112" cy="576064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32" tIns="45719" rIns="91432" bIns="45719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cap="none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Starter – Do Now</a:t>
            </a:r>
          </a:p>
          <a:p>
            <a:endParaRPr lang="en-GB" sz="4267" cap="none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937" y="1700808"/>
            <a:ext cx="10899243" cy="1439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 algn="ctr">
              <a:buNone/>
              <a:defRPr baseline="0"/>
            </a:lvl1pPr>
            <a:lvl3pPr>
              <a:defRPr/>
            </a:lvl3pPr>
          </a:lstStyle>
          <a:p>
            <a:pPr lvl="0"/>
            <a:r>
              <a:rPr lang="en-GB" dirty="0" smtClean="0"/>
              <a:t>To know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15975" y="3861048"/>
            <a:ext cx="10945216" cy="1656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96" y="18"/>
            <a:ext cx="1631951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9" rIns="91432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733" b="1" u="sng" dirty="0">
                <a:solidFill>
                  <a:prstClr val="black"/>
                </a:solidFill>
                <a:latin typeface="Calibri"/>
              </a:rPr>
              <a:t>C/W</a:t>
            </a:r>
            <a:endParaRPr lang="en-US" altLang="en-US" sz="3733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8401052" y="18"/>
            <a:ext cx="3790949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9" rIns="91432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677E633D-E132-4B6F-9594-19CA31BC42BA}" type="datetime1">
              <a:rPr lang="en-GB" altLang="en-US" sz="3733" b="1" u="sng">
                <a:solidFill>
                  <a:prstClr val="black"/>
                </a:solidFill>
                <a:latin typeface="Calibri"/>
              </a:rPr>
              <a:pPr algn="r" eaLnBrk="1" hangingPunct="1">
                <a:spcBef>
                  <a:spcPct val="50000"/>
                </a:spcBef>
              </a:pPr>
              <a:t>18/11/2018</a:t>
            </a:fld>
            <a:endParaRPr lang="en-US" altLang="en-US" sz="3733" b="1" u="sng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004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4450" y="6524674"/>
            <a:ext cx="10943167" cy="2889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1867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835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50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413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625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50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511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68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714668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941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442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18/11/2018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2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174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8205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42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7631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50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34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58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50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890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33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9563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7Ba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33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Animal sexual reproduction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1345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33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9143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473233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50" y="1844680"/>
            <a:ext cx="5369983" cy="4238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1792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18/11/2018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39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473233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68"/>
            <a:ext cx="5386917" cy="35544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207485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714668"/>
            <a:ext cx="5389033" cy="35544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436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473233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5358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473233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2699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473233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2541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473233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42"/>
            <a:ext cx="7315200" cy="39417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4122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33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3916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33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8811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33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62"/>
            <a:ext cx="10972800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50" y="1844680"/>
            <a:ext cx="10943167" cy="42386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8257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7Ba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569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78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18/11/2018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467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50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6484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4708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50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2010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68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714668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6252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6568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0978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91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42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5221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50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2823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272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18/11/2018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5275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50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4950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7Bb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967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7391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50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0331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3156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50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8591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68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714668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5797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6353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0545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961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18/11/2018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792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42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5590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50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7089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7835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50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4904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4443" y="6524664"/>
            <a:ext cx="10943167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487444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0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7Bc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2473010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1696347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30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29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4661581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651532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30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29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881669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18/11/2018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93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36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714636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3742393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30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3886571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7286942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4299590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10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0788865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30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29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0152518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5148593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30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29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324559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4418" y="6524626"/>
            <a:ext cx="10943167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5847212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18/11/2018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4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18/11/2018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52636-7B2B-4996-9BCC-63F1E8742322}" type="datetimeFigureOut">
              <a:rPr lang="en-GB" smtClean="0"/>
              <a:t>18/11/2018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84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40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35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35" y="6524652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  <a:latin typeface="Arial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1711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30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29" y="6524642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7Bc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12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FFFF"/>
                </a:solidFill>
              </a:rPr>
              <a:t>Becoming pregnant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6451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iologyPPTBottom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BiologyPPTTop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844676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7Ba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FFFF"/>
                </a:solidFill>
              </a:rPr>
              <a:t>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3369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BiologyPPTBott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1" descr="BiologyPPT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62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50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50" y="6524674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7Aa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1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22555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3353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50" y="6524674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t>7Aa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33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Life processes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8081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BiologyPPTBottom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BiologyPPTTop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62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50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50" y="6524674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33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33439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62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50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50" y="6524674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50" y="6524674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7Ba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33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Animal sexual reproduction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071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62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50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50" y="6524674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2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50" y="6524674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7Bb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33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Reproductive organs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735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iologyPPTBottom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5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BiologyPPTTop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52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43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43" y="6524664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7Bc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2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FFFF"/>
                </a:solidFill>
              </a:rPr>
              <a:t>Becoming pregnant</a:t>
            </a:r>
            <a:r>
              <a:rPr lang="en-GB" altLang="en-US" sz="2400" smtClean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941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uvnztKGXBYUuEm6LUmFLG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" y="1886643"/>
            <a:ext cx="12053873" cy="1295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Arial" panose="020B0604020202020204" pitchFamily="34" charset="0"/>
              </a:rPr>
              <a:t>State the purpose of and the common steps in the scientific method.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" y="3726127"/>
            <a:ext cx="12191933" cy="3131921"/>
          </a:xfrm>
          <a:solidFill>
            <a:srgbClr val="EAEAEA"/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</a:rPr>
              <a:t>Starter: In the back of your books write down what you think a scientific method is.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" y="-19877"/>
            <a:ext cx="10724672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2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733" u="sng" kern="0" dirty="0" smtClean="0">
                <a:solidFill>
                  <a:srgbClr val="000000"/>
                </a:solidFill>
              </a:rPr>
              <a:t>7Ba The scientific method </a:t>
            </a:r>
            <a:endParaRPr lang="en-GB" sz="3733" u="sng" kern="0" dirty="0">
              <a:solidFill>
                <a:srgbClr val="000000"/>
              </a:solidFill>
            </a:endParaRPr>
          </a:p>
        </p:txBody>
      </p:sp>
      <p:pic>
        <p:nvPicPr>
          <p:cNvPr id="11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234" y="6180537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4" y="6298511"/>
            <a:ext cx="3794637" cy="43603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96969" y="6265293"/>
            <a:ext cx="1143855" cy="481623"/>
          </a:xfrm>
          <a:prstGeom prst="rect">
            <a:avLst/>
          </a:prstGeom>
        </p:spPr>
      </p:pic>
      <p:pic>
        <p:nvPicPr>
          <p:cNvPr id="16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147" y="6291943"/>
            <a:ext cx="2504016" cy="47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10" descr="Image result for plant reproductio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" name="AutoShape 12" descr="Image result for plant reproduction"/>
          <p:cNvSpPr>
            <a:spLocks noChangeAspect="1" noChangeArrowheads="1"/>
          </p:cNvSpPr>
          <p:nvPr/>
        </p:nvSpPr>
        <p:spPr bwMode="auto">
          <a:xfrm>
            <a:off x="410633" y="1063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930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4419" y="1844675"/>
            <a:ext cx="10943167" cy="3455988"/>
          </a:xfrm>
        </p:spPr>
        <p:txBody>
          <a:bodyPr/>
          <a:lstStyle/>
          <a:p>
            <a:pPr marL="542925" lvl="1" indent="-357188"/>
            <a:r>
              <a:rPr lang="en-GB" altLang="en-US" sz="2800" smtClean="0"/>
              <a:t>Identify/state a prediction.</a:t>
            </a:r>
          </a:p>
          <a:p>
            <a:pPr marL="542925" lvl="1" indent="-357188"/>
            <a:r>
              <a:rPr lang="en-GB" altLang="en-US" sz="2800" smtClean="0"/>
              <a:t>Correctly use the terms: </a:t>
            </a:r>
            <a:r>
              <a:rPr lang="en-GB" altLang="en-US" sz="2800" smtClean="0">
                <a:solidFill>
                  <a:srgbClr val="636825"/>
                </a:solidFill>
              </a:rPr>
              <a:t>prediction, scientific method.</a:t>
            </a:r>
          </a:p>
          <a:p>
            <a:pPr marL="542925" lvl="1" indent="-357188"/>
            <a:r>
              <a:rPr lang="en-GB" altLang="en-US" sz="2800" smtClean="0"/>
              <a:t>Outline the steps in the basic scientific method.</a:t>
            </a:r>
          </a:p>
          <a:p>
            <a:pPr marL="542925" lvl="1" indent="-357188"/>
            <a:r>
              <a:rPr lang="en-GB" altLang="en-US" sz="2800" smtClean="0"/>
              <a:t>Make predictions using: </a:t>
            </a:r>
            <a:r>
              <a:rPr lang="en-GB" altLang="en-US" sz="2800" smtClean="0">
                <a:solidFill>
                  <a:srgbClr val="636825"/>
                </a:solidFill>
              </a:rPr>
              <a:t>everyday knowledge, a scientific idea, a hypothesis.</a:t>
            </a:r>
            <a:r>
              <a:rPr lang="en-GB" altLang="en-US" sz="2800" smtClean="0"/>
              <a:t> 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91561905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4419" y="1844678"/>
            <a:ext cx="10943167" cy="2879725"/>
          </a:xfrm>
        </p:spPr>
        <p:txBody>
          <a:bodyPr/>
          <a:lstStyle/>
          <a:p>
            <a:pPr marL="542925" lvl="1" indent="-357188"/>
            <a:r>
              <a:rPr lang="en-GB" altLang="en-US" sz="2800" smtClean="0"/>
              <a:t>Identify/state a hypothesis.</a:t>
            </a:r>
          </a:p>
          <a:p>
            <a:pPr marL="542925" lvl="1" indent="-357188"/>
            <a:r>
              <a:rPr lang="en-GB" altLang="en-US" sz="2800" smtClean="0"/>
              <a:t>State the meaning of: </a:t>
            </a:r>
            <a:r>
              <a:rPr lang="en-GB" altLang="en-US" sz="2800" smtClean="0">
                <a:solidFill>
                  <a:srgbClr val="636825"/>
                </a:solidFill>
              </a:rPr>
              <a:t>hypothesis, theory</a:t>
            </a:r>
            <a:r>
              <a:rPr lang="en-GB" altLang="en-US" sz="2800" smtClean="0"/>
              <a:t>.  </a:t>
            </a:r>
          </a:p>
          <a:p>
            <a:pPr marL="542925" lvl="1" indent="-357188"/>
            <a:r>
              <a:rPr lang="en-GB" altLang="en-US" sz="2800" smtClean="0"/>
              <a:t>Develop a hypothesis.</a:t>
            </a:r>
          </a:p>
          <a:p>
            <a:pPr marL="542925" lvl="1" indent="-357188"/>
            <a:r>
              <a:rPr lang="en-GB" altLang="en-US" sz="2800" smtClean="0"/>
              <a:t>Describe how evidence is used to develop a hypothesis into a theory. 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55698601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methods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Scientists test their ideas using “</a:t>
            </a:r>
            <a:r>
              <a:rPr lang="en-GB" sz="3200" b="1" u="sng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scientific method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It involves </a:t>
            </a:r>
            <a:r>
              <a:rPr lang="en-GB" sz="3200" b="1" u="sng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information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show whether an idea is right or wrong.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195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4" t="17771" r="16691" b="22135"/>
          <a:stretch/>
        </p:blipFill>
        <p:spPr bwMode="auto">
          <a:xfrm>
            <a:off x="2514602" y="704850"/>
            <a:ext cx="8191500" cy="587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952" y="951708"/>
            <a:ext cx="7744408" cy="70851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Observation.</a:t>
            </a:r>
            <a:endParaRPr lang="en-GB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flow diagram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method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122117" y="1384965"/>
            <a:ext cx="318799" cy="27525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98996" y="1594822"/>
            <a:ext cx="7744408" cy="708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Question. </a:t>
            </a: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5122116" y="2028079"/>
            <a:ext cx="376728" cy="27525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45259" y="2344154"/>
            <a:ext cx="7744408" cy="708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Hypothesis.</a:t>
            </a:r>
            <a:endParaRPr lang="en-GB" dirty="0"/>
          </a:p>
        </p:txBody>
      </p:sp>
      <p:sp>
        <p:nvSpPr>
          <p:cNvPr id="10" name="Down Arrow 9"/>
          <p:cNvSpPr/>
          <p:nvPr/>
        </p:nvSpPr>
        <p:spPr>
          <a:xfrm>
            <a:off x="5074686" y="2777411"/>
            <a:ext cx="366227" cy="27525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98996" y="3027383"/>
            <a:ext cx="7744408" cy="708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Prediction.</a:t>
            </a:r>
            <a:endParaRPr lang="en-GB" dirty="0"/>
          </a:p>
        </p:txBody>
      </p:sp>
      <p:sp>
        <p:nvSpPr>
          <p:cNvPr id="12" name="Down Arrow 11"/>
          <p:cNvSpPr/>
          <p:nvPr/>
        </p:nvSpPr>
        <p:spPr>
          <a:xfrm>
            <a:off x="5098402" y="3460640"/>
            <a:ext cx="366227" cy="27525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79996" y="4468815"/>
            <a:ext cx="7744408" cy="708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14" name="Down Arrow 13"/>
          <p:cNvSpPr/>
          <p:nvPr/>
        </p:nvSpPr>
        <p:spPr>
          <a:xfrm>
            <a:off x="5079351" y="4158804"/>
            <a:ext cx="366227" cy="27525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652200" y="5344496"/>
            <a:ext cx="7744408" cy="708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Hypothesis is correct</a:t>
            </a:r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703796" y="3719478"/>
            <a:ext cx="7744408" cy="708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Experiment.</a:t>
            </a:r>
            <a:endParaRPr lang="en-GB" dirty="0"/>
          </a:p>
        </p:txBody>
      </p:sp>
      <p:sp>
        <p:nvSpPr>
          <p:cNvPr id="17" name="Down Arrow 16"/>
          <p:cNvSpPr/>
          <p:nvPr/>
        </p:nvSpPr>
        <p:spPr>
          <a:xfrm rot="16200000">
            <a:off x="8197248" y="5309207"/>
            <a:ext cx="366227" cy="54079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032699" y="4823070"/>
            <a:ext cx="7744408" cy="708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Yes</a:t>
            </a:r>
            <a:endParaRPr lang="en-GB" dirty="0"/>
          </a:p>
        </p:txBody>
      </p:sp>
      <p:sp>
        <p:nvSpPr>
          <p:cNvPr id="19" name="Down Arrow 18"/>
          <p:cNvSpPr/>
          <p:nvPr/>
        </p:nvSpPr>
        <p:spPr>
          <a:xfrm rot="177418">
            <a:off x="5095362" y="4977435"/>
            <a:ext cx="372308" cy="37515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329352" y="5329725"/>
            <a:ext cx="7744408" cy="708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Agrees with prediction? </a:t>
            </a:r>
            <a:endParaRPr lang="en-GB" dirty="0"/>
          </a:p>
        </p:txBody>
      </p:sp>
      <p:sp>
        <p:nvSpPr>
          <p:cNvPr id="2" name="Curved Right Arrow 1"/>
          <p:cNvSpPr/>
          <p:nvPr/>
        </p:nvSpPr>
        <p:spPr>
          <a:xfrm rot="11128776" flipH="1">
            <a:off x="3063393" y="2278024"/>
            <a:ext cx="1224434" cy="3355889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35954" y="3416907"/>
            <a:ext cx="7744408" cy="708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No: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Change hypothesis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25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/>
      <p:bldP spid="19" grpId="0" animBg="1"/>
      <p:bldP spid="20" grpId="0"/>
      <p:bldP spid="2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Redi’s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Experiment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Francesco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had the idea that maggots were caused by flies laying eggs on meat.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Tested this </a:t>
            </a:r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by putting meat in jars.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 sealed some jars and left some jars open.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jars were put in area where flies were present.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Maggots were only found in open jars.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was </a:t>
            </a:r>
            <a:r>
              <a:rPr lang="en-GB" b="1" u="sng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that the hypothesis was correct.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Redi’s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Experiment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28769" r="2392" b="25596"/>
          <a:stretch/>
        </p:blipFill>
        <p:spPr bwMode="auto">
          <a:xfrm>
            <a:off x="653143" y="2249713"/>
            <a:ext cx="10638971" cy="33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5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30754" r="15777" b="30159"/>
          <a:stretch/>
        </p:blipFill>
        <p:spPr bwMode="auto">
          <a:xfrm>
            <a:off x="1553029" y="1255484"/>
            <a:ext cx="8418286" cy="285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Answer the questions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274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1" t="50107" r="32374" b="14485"/>
          <a:stretch/>
        </p:blipFill>
        <p:spPr bwMode="auto">
          <a:xfrm>
            <a:off x="2249715" y="1161142"/>
            <a:ext cx="7503886" cy="461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59429" y="827314"/>
            <a:ext cx="653142" cy="827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Correct your answers using green pens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72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4419" y="1844675"/>
            <a:ext cx="10943167" cy="3816350"/>
          </a:xfrm>
        </p:spPr>
        <p:txBody>
          <a:bodyPr/>
          <a:lstStyle/>
          <a:p>
            <a:pPr marL="542925" lvl="1" indent="-357188" eaLnBrk="1" hangingPunct="1"/>
            <a:r>
              <a:rPr lang="en-GB" altLang="en-US" sz="2800" smtClean="0"/>
              <a:t>Recall that data needs to be gathered to answer a scientific question.</a:t>
            </a:r>
          </a:p>
          <a:p>
            <a:pPr marL="542925" lvl="1" indent="-357188" eaLnBrk="1" hangingPunct="1"/>
            <a:r>
              <a:rPr lang="en-GB" altLang="en-US" sz="2800" smtClean="0"/>
              <a:t>Identify ways in which new scientific questions are thought up. </a:t>
            </a:r>
          </a:p>
          <a:p>
            <a:pPr marL="542925" lvl="1" indent="-357188" eaLnBrk="1" hangingPunct="1"/>
            <a:r>
              <a:rPr lang="en-GB" altLang="en-US" sz="2800" smtClean="0"/>
              <a:t>Use information to phrase a scientific question.</a:t>
            </a:r>
          </a:p>
          <a:p>
            <a:pPr marL="542925" lvl="1" indent="-357188" eaLnBrk="1" hangingPunct="1"/>
            <a:r>
              <a:rPr lang="en-GB" altLang="en-US" sz="2800" smtClean="0"/>
              <a:t>Explain the difference between a scientific and a non-scientific question.</a:t>
            </a:r>
            <a:r>
              <a:rPr lang="en-GB" altLang="en-US" smtClean="0"/>
              <a:t> </a:t>
            </a:r>
            <a:endParaRPr lang="en-GB" altLang="en-US" sz="2800" smtClean="0"/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90363270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Biolog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3C300"/>
      </a:accent1>
      <a:accent2>
        <a:srgbClr val="636825"/>
      </a:accent2>
      <a:accent3>
        <a:srgbClr val="FFFFFF"/>
      </a:accent3>
      <a:accent4>
        <a:srgbClr val="000000"/>
      </a:accent4>
      <a:accent5>
        <a:srgbClr val="DBD600"/>
      </a:accent5>
      <a:accent6>
        <a:srgbClr val="444719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354</Words>
  <Application>Microsoft Office PowerPoint</Application>
  <PresentationFormat>Custom</PresentationFormat>
  <Paragraphs>52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Office Theme</vt:lpstr>
      <vt:lpstr>5_Default Design</vt:lpstr>
      <vt:lpstr>4_Default Design</vt:lpstr>
      <vt:lpstr>3_Default Design</vt:lpstr>
      <vt:lpstr>6_Default Design</vt:lpstr>
      <vt:lpstr>7_Default Design</vt:lpstr>
      <vt:lpstr>8_Default Design</vt:lpstr>
      <vt:lpstr>9_Default Design</vt:lpstr>
      <vt:lpstr>2_Default Design</vt:lpstr>
      <vt:lpstr>10_Default Design</vt:lpstr>
      <vt:lpstr>11_Default Design</vt:lpstr>
      <vt:lpstr>12_Default Design</vt:lpstr>
      <vt:lpstr>PowerPoint Presentation</vt:lpstr>
      <vt:lpstr>Scientific methods</vt:lpstr>
      <vt:lpstr>PowerPoint Presentation</vt:lpstr>
      <vt:lpstr>PowerPoint Presentation</vt:lpstr>
      <vt:lpstr>Redi’s Experiment </vt:lpstr>
      <vt:lpstr>Redi’s Experiment </vt:lpstr>
      <vt:lpstr>PowerPoint Presentation</vt:lpstr>
      <vt:lpstr>PowerPoint Presentation</vt:lpstr>
      <vt:lpstr>Objectives</vt:lpstr>
      <vt:lpstr>Objectives</vt:lpstr>
      <vt:lpstr>Objectives</vt:lpstr>
    </vt:vector>
  </TitlesOfParts>
  <Company>Highams Park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Emrith-Small</dc:creator>
  <cp:lastModifiedBy>Hanna Emrith-Small</cp:lastModifiedBy>
  <cp:revision>124</cp:revision>
  <dcterms:created xsi:type="dcterms:W3CDTF">2018-07-05T13:04:35Z</dcterms:created>
  <dcterms:modified xsi:type="dcterms:W3CDTF">2018-11-18T20:16:22Z</dcterms:modified>
</cp:coreProperties>
</file>