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3" r:id="rId3"/>
    <p:sldId id="275" r:id="rId4"/>
    <p:sldId id="288" r:id="rId5"/>
    <p:sldId id="273" r:id="rId6"/>
    <p:sldId id="277" r:id="rId7"/>
    <p:sldId id="280" r:id="rId8"/>
    <p:sldId id="276" r:id="rId9"/>
    <p:sldId id="282" r:id="rId10"/>
    <p:sldId id="283" r:id="rId11"/>
    <p:sldId id="279" r:id="rId12"/>
    <p:sldId id="284" r:id="rId13"/>
    <p:sldId id="278" r:id="rId14"/>
    <p:sldId id="287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0355" autoAdjust="0"/>
  </p:normalViewPr>
  <p:slideViewPr>
    <p:cSldViewPr snapToGrid="0">
      <p:cViewPr varScale="1">
        <p:scale>
          <a:sx n="44" d="100"/>
          <a:sy n="44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0724-6C5C-4CCD-A0CC-8A8EBB8E49A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8C0A-8BE9-4F0E-8E38-9BE48E7B6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ep0-ojPG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ep0-ojPGw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condensation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9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96623-3988-4D55-86C7-321170EED1CC}" type="slidenum">
              <a:rPr lang="en-GB">
                <a:latin typeface="Arial" pitchFamily="34" charset="0"/>
              </a:rPr>
              <a:pPr/>
              <a:t>3</a:t>
            </a:fld>
            <a:endParaRPr lang="en-GB">
              <a:latin typeface="Arial" pitchFamily="34" charset="0"/>
            </a:endParaRPr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4688411-6F78-439A-8224-3684828ACE74}" type="slidenum">
              <a:rPr lang="en-GB" sz="1200">
                <a:latin typeface="+mn-lt"/>
              </a:rPr>
              <a:pPr algn="r">
                <a:defRPr/>
              </a:pPr>
              <a:t>3</a:t>
            </a:fld>
            <a:endParaRPr lang="en-GB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60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4E4FA-7647-4303-9BBA-C9D1BD7A5F27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8016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3A9D9E-06A0-40C5-BF40-9AFF670F23E9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7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3A9D9E-06A0-40C5-BF40-9AFF670F23E9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6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  <a:hlinkClick r:id="rId3"/>
              </a:rPr>
              <a:t>https://www.youtube.com/watch?v=V5ep0-ojPGw</a:t>
            </a:r>
            <a:r>
              <a:rPr lang="en-US" altLang="en-US" dirty="0" smtClean="0">
                <a:latin typeface="Arial" panose="020B0604020202020204" pitchFamily="34" charset="0"/>
              </a:rPr>
              <a:t>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1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  <a:hlinkClick r:id="rId3"/>
              </a:rPr>
              <a:t>https://www.youtube.com/watch?v=V5ep0-ojPGw</a:t>
            </a:r>
            <a:r>
              <a:rPr lang="en-US" altLang="en-US" dirty="0" smtClean="0">
                <a:latin typeface="Arial" panose="020B0604020202020204" pitchFamily="34" charset="0"/>
              </a:rPr>
              <a:t>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7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ep0-ojPG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arsonactivelearn.com/" TargetMode="External"/><Relationship Id="rId3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ighamspark.fireflycloud.net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twitter.com/hpscience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55644" y="1361872"/>
            <a:ext cx="11198156" cy="5162753"/>
          </a:xfrm>
        </p:spPr>
        <p:txBody>
          <a:bodyPr/>
          <a:lstStyle/>
          <a:p>
            <a:pPr marL="542925" lvl="1" indent="-357188">
              <a:buNone/>
            </a:pPr>
            <a:endParaRPr lang="en-GB" altLang="en-US" sz="3200" dirty="0"/>
          </a:p>
          <a:p>
            <a:pPr marL="542925" lvl="1" indent="-357188"/>
            <a:r>
              <a:rPr lang="en-GB" altLang="en-US" sz="3200" dirty="0"/>
              <a:t>Give examples of where distillation is used.</a:t>
            </a:r>
          </a:p>
          <a:p>
            <a:pPr marL="542925" lvl="1" indent="-357188"/>
            <a:r>
              <a:rPr lang="en-GB" altLang="en-US" sz="3200" dirty="0"/>
              <a:t>Describe how distillation can separate mixtures.</a:t>
            </a:r>
          </a:p>
          <a:p>
            <a:pPr marL="542925" lvl="1" indent="-357188"/>
            <a:r>
              <a:rPr lang="en-GB" altLang="en-US" sz="3200" dirty="0"/>
              <a:t>Explain how distillation works.</a:t>
            </a:r>
          </a:p>
          <a:p>
            <a:pPr marL="542925" lvl="1" indent="-357188"/>
            <a:r>
              <a:rPr lang="en-GB" altLang="en-US" sz="3200" dirty="0"/>
              <a:t>Identify factors that could affect distillation.</a:t>
            </a:r>
          </a:p>
          <a:p>
            <a:pPr marL="542925" lvl="1" indent="-357188"/>
            <a:r>
              <a:rPr lang="en-GB" altLang="en-US" sz="3200" dirty="0"/>
              <a:t>Explain how fractional distillation is used in making perfumes. </a:t>
            </a:r>
          </a:p>
          <a:p>
            <a:pPr marL="542925" lvl="1" indent="-357188"/>
            <a:endParaRPr lang="en-GB" altLang="en-US" sz="28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43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67" y="0"/>
            <a:ext cx="9654346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dirty="0" smtClean="0">
                <a:ea typeface="+mj-ea"/>
              </a:rPr>
              <a:t>We use</a:t>
            </a:r>
            <a:r>
              <a:rPr lang="en-GB" b="1" dirty="0" smtClean="0">
                <a:ea typeface="+mj-ea"/>
              </a:rPr>
              <a:t> evaporation </a:t>
            </a:r>
            <a:r>
              <a:rPr lang="en-GB" dirty="0" smtClean="0">
                <a:ea typeface="+mj-ea"/>
              </a:rPr>
              <a:t>&amp; </a:t>
            </a:r>
            <a:r>
              <a:rPr lang="en-GB" b="1" dirty="0" smtClean="0">
                <a:ea typeface="+mj-ea"/>
              </a:rPr>
              <a:t>condensation</a:t>
            </a:r>
            <a:r>
              <a:rPr lang="en-GB" dirty="0" smtClean="0">
                <a:ea typeface="+mj-ea"/>
              </a:rPr>
              <a:t> together when we </a:t>
            </a:r>
            <a:r>
              <a:rPr lang="en-GB" b="1" dirty="0" smtClean="0">
                <a:ea typeface="+mj-ea"/>
              </a:rPr>
              <a:t>distil</a:t>
            </a:r>
            <a:r>
              <a:rPr lang="en-GB" dirty="0" smtClean="0">
                <a:ea typeface="+mj-ea"/>
              </a:rPr>
              <a:t> impure water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096" y="1102445"/>
            <a:ext cx="9144000" cy="561975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GB" sz="2400" dirty="0"/>
              <a:t>	</a:t>
            </a:r>
            <a:r>
              <a:rPr lang="en-GB" sz="2400" dirty="0">
                <a:solidFill>
                  <a:schemeClr val="bg1"/>
                </a:solidFill>
              </a:rPr>
              <a:t>Look at w/s </a:t>
            </a:r>
            <a:r>
              <a:rPr lang="en-GB" sz="2400" dirty="0" smtClean="0">
                <a:solidFill>
                  <a:schemeClr val="bg1"/>
                </a:solidFill>
              </a:rPr>
              <a:t>7Ee(1</a:t>
            </a:r>
            <a:r>
              <a:rPr lang="en-GB" sz="2400" dirty="0">
                <a:solidFill>
                  <a:schemeClr val="bg1"/>
                </a:solidFill>
              </a:rPr>
              <a:t>). This shows the </a:t>
            </a:r>
            <a:r>
              <a:rPr lang="en-GB" sz="2400" b="1" dirty="0">
                <a:solidFill>
                  <a:schemeClr val="bg1"/>
                </a:solidFill>
              </a:rPr>
              <a:t>distillation</a:t>
            </a:r>
            <a:r>
              <a:rPr lang="en-GB" sz="2400" dirty="0">
                <a:solidFill>
                  <a:schemeClr val="bg1"/>
                </a:solidFill>
              </a:rPr>
              <a:t> of a ink &amp; water mix.</a:t>
            </a:r>
          </a:p>
        </p:txBody>
      </p:sp>
      <p:pic>
        <p:nvPicPr>
          <p:cNvPr id="20482" name="Picture 2" descr="p2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142"/>
            <a:ext cx="45005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7743" y="2998217"/>
            <a:ext cx="706092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The water </a:t>
            </a:r>
            <a:r>
              <a:rPr lang="en-GB" sz="2800" dirty="0" smtClean="0">
                <a:cs typeface="Arial" panose="020B0604020202020204" pitchFamily="34" charset="0"/>
              </a:rPr>
              <a:t>evaporates </a:t>
            </a:r>
            <a:r>
              <a:rPr lang="en-GB" sz="2800" dirty="0">
                <a:cs typeface="Arial" panose="020B0604020202020204" pitchFamily="34" charset="0"/>
              </a:rPr>
              <a:t>and forms steam. The ink does not </a:t>
            </a:r>
            <a:r>
              <a:rPr lang="en-GB" sz="2800" dirty="0" smtClean="0">
                <a:cs typeface="Arial" panose="020B0604020202020204" pitchFamily="34" charset="0"/>
              </a:rPr>
              <a:t>evaporate.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03586" y="2421489"/>
            <a:ext cx="70565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ctr">
              <a:tabLst>
                <a:tab pos="144463" algn="l"/>
                <a:tab pos="165100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a typeface="Times New Roman" pitchFamily="18" charset="0"/>
                <a:cs typeface="Arial" panose="020B0604020202020204" pitchFamily="34" charset="0"/>
              </a:rPr>
              <a:t>The mixture is </a:t>
            </a:r>
            <a:r>
              <a:rPr lang="en-GB" sz="2800" dirty="0" smtClean="0">
                <a:solidFill>
                  <a:srgbClr val="000000"/>
                </a:solidFill>
                <a:ea typeface="Times New Roman" pitchFamily="18" charset="0"/>
                <a:cs typeface="Arial" panose="020B0604020202020204" pitchFamily="34" charset="0"/>
              </a:rPr>
              <a:t>heated.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6452" y="6235635"/>
            <a:ext cx="707083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The water runs into the </a:t>
            </a:r>
            <a:r>
              <a:rPr lang="en-GB" sz="2800" dirty="0" smtClean="0">
                <a:cs typeface="Arial" panose="020B0604020202020204" pitchFamily="34" charset="0"/>
              </a:rPr>
              <a:t>beaker.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2347" y="4595827"/>
            <a:ext cx="706798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The cold water flowing around the outside of the </a:t>
            </a:r>
            <a:r>
              <a:rPr lang="en-GB" sz="2800" dirty="0" smtClean="0">
                <a:cs typeface="Arial" panose="020B0604020202020204" pitchFamily="34" charset="0"/>
              </a:rPr>
              <a:t>condenses </a:t>
            </a:r>
            <a:r>
              <a:rPr lang="en-GB" sz="2800" dirty="0">
                <a:cs typeface="Arial" panose="020B0604020202020204" pitchFamily="34" charset="0"/>
              </a:rPr>
              <a:t>cools the steam.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1393" y="1783780"/>
            <a:ext cx="744544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cs typeface="Arial" panose="020B0604020202020204" pitchFamily="34" charset="0"/>
              </a:rPr>
              <a:t>The mixture of ink and </a:t>
            </a:r>
            <a:r>
              <a:rPr lang="en-US" sz="2800" dirty="0" smtClean="0">
                <a:cs typeface="Arial" panose="020B0604020202020204" pitchFamily="34" charset="0"/>
              </a:rPr>
              <a:t>water </a:t>
            </a:r>
            <a:r>
              <a:rPr lang="en-US" sz="2800" dirty="0">
                <a:cs typeface="Arial" panose="020B0604020202020204" pitchFamily="34" charset="0"/>
              </a:rPr>
              <a:t>is put into the flask.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2335" y="4052497"/>
            <a:ext cx="70479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cs typeface="Arial" panose="020B0604020202020204" pitchFamily="34" charset="0"/>
              </a:rPr>
              <a:t>The steam goes into the condenser.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7743" y="5650107"/>
            <a:ext cx="70679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cs typeface="Arial" panose="020B0604020202020204" pitchFamily="34" charset="0"/>
              </a:rPr>
              <a:t>The steam condenses to form </a:t>
            </a:r>
            <a:r>
              <a:rPr lang="en-US" sz="2800" dirty="0" smtClean="0">
                <a:cs typeface="Arial" panose="020B0604020202020204" pitchFamily="34" charset="0"/>
              </a:rPr>
              <a:t>pure water.</a:t>
            </a:r>
            <a:endParaRPr lang="en-GB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70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2048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Can you describe what’s happening in this diagram?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9" t="16063" r="30775" b="16784"/>
          <a:stretch/>
        </p:blipFill>
        <p:spPr>
          <a:xfrm>
            <a:off x="1908312" y="1778474"/>
            <a:ext cx="7752523" cy="48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2699" t="16063" r="30775" b="16784"/>
          <a:stretch/>
        </p:blipFill>
        <p:spPr>
          <a:xfrm>
            <a:off x="7922299" y="0"/>
            <a:ext cx="3984780" cy="251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314" t="13893" r="38078" b="16424"/>
          <a:stretch/>
        </p:blipFill>
        <p:spPr>
          <a:xfrm>
            <a:off x="0" y="41897"/>
            <a:ext cx="7269877" cy="61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88" y="1566848"/>
            <a:ext cx="11375212" cy="4427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u="sng" dirty="0" smtClean="0"/>
              <a:t>Questions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What state of matter (solid, liquid or gas) were the substances that were trying to be separated?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What property allowed the substances to be separated?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What type of special  distillation is normally used to is this situation?</a:t>
            </a:r>
            <a:endParaRPr lang="en-GB" sz="3200" dirty="0"/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410388" y="152481"/>
            <a:ext cx="11517452" cy="1188640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 2" panose="05020102010507070707" pitchFamily="18" charset="2"/>
              <a:buChar char="!"/>
              <a:tabLst>
                <a:tab pos="542912" algn="l"/>
              </a:tabLst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Write </a:t>
            </a:r>
            <a:r>
              <a:rPr lang="en-GB" sz="3200" dirty="0">
                <a:solidFill>
                  <a:schemeClr val="bg1"/>
                </a:solidFill>
              </a:rPr>
              <a:t>out the questions leaving a couple of lines between each one. Answer the questions while Watching this </a:t>
            </a:r>
            <a:r>
              <a:rPr lang="en-GB" sz="3200" dirty="0">
                <a:solidFill>
                  <a:schemeClr val="bg1"/>
                </a:solidFill>
                <a:hlinkClick r:id="rId3"/>
              </a:rPr>
              <a:t>video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28" y="266368"/>
            <a:ext cx="11517452" cy="62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 smtClean="0"/>
              <a:t>Questions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What state of matter (solid, liquid or gas) were the substances that were trying to be separated?</a:t>
            </a:r>
          </a:p>
          <a:p>
            <a:pPr marL="0" lvl="0" indent="0">
              <a:buNone/>
            </a:pPr>
            <a:r>
              <a:rPr lang="en-US" altLang="en-US" sz="3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liquids.</a:t>
            </a:r>
            <a:endParaRPr lang="en-GB" altLang="en-US" sz="3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What property allowed the substances to be separated?</a:t>
            </a:r>
          </a:p>
          <a:p>
            <a:pPr marL="0" lvl="0" indent="0">
              <a:buNone/>
            </a:pPr>
            <a:r>
              <a:rPr lang="en-US" altLang="en-US" sz="3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liquids had different boiling points.</a:t>
            </a:r>
            <a:endParaRPr lang="en-GB" altLang="en-US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What type of special  distillation is normally used to is this situation?</a:t>
            </a:r>
          </a:p>
          <a:p>
            <a:pPr marL="0" lvl="0" indent="0">
              <a:buNone/>
            </a:pPr>
            <a:r>
              <a:rPr lang="en-US" altLang="en-US" sz="3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Fractional distillation.</a:t>
            </a:r>
            <a:endParaRPr lang="en-GB" altLang="en-US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869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7Ee distillation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03 September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5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8" name="AutoShape 20"/>
          <p:cNvSpPr/>
          <p:nvPr/>
        </p:nvSpPr>
        <p:spPr>
          <a:xfrm>
            <a:off x="536614" y="2424828"/>
            <a:ext cx="5753303" cy="199742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What happens to steam when it is cooled? What is this called?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00" y="2960992"/>
            <a:ext cx="4414677" cy="29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helloworldbea.files.wordpress.com/2008/05/watervap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http://farfalle1.files.wordpress.com/2008/12/s_glass_of_wat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1"/>
            <a:ext cx="2895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http://www.ffnn.nl/media/services/graphics-design/glacier-logo/icecub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292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105400" y="5410200"/>
            <a:ext cx="2057400" cy="1016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alibri" pitchFamily="34" charset="0"/>
                <a:cs typeface="Arial" pitchFamily="34" charset="0"/>
              </a:rPr>
              <a:t>solid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105400" y="2971800"/>
            <a:ext cx="2057400" cy="1016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alibri" pitchFamily="34" charset="0"/>
                <a:cs typeface="Arial" pitchFamily="34" charset="0"/>
              </a:rPr>
              <a:t>liquid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5105400" y="304800"/>
            <a:ext cx="2057400" cy="1016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alibri" pitchFamily="34" charset="0"/>
                <a:cs typeface="Arial" pitchFamily="34" charset="0"/>
              </a:rPr>
              <a:t>gas</a:t>
            </a:r>
          </a:p>
        </p:txBody>
      </p:sp>
      <p:sp>
        <p:nvSpPr>
          <p:cNvPr id="13" name="Curved Left Arrow 12"/>
          <p:cNvSpPr/>
          <p:nvPr/>
        </p:nvSpPr>
        <p:spPr>
          <a:xfrm flipV="1">
            <a:off x="7772400" y="457200"/>
            <a:ext cx="990600" cy="30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flipV="1">
            <a:off x="7772400" y="3581400"/>
            <a:ext cx="990600" cy="3048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3124200" y="609600"/>
            <a:ext cx="1066800" cy="297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3200400" y="3733800"/>
            <a:ext cx="1066800" cy="297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0" y="50292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Mufferaw" pitchFamily="66" charset="0"/>
                <a:cs typeface="Arial" pitchFamily="34" charset="0"/>
              </a:rPr>
              <a:t>Heat up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00" y="1905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Mufferaw" pitchFamily="66" charset="0"/>
                <a:cs typeface="Arial" pitchFamily="34" charset="0"/>
              </a:rPr>
              <a:t>Heat</a:t>
            </a:r>
            <a:r>
              <a:rPr lang="en-GB" sz="2800" b="1">
                <a:solidFill>
                  <a:srgbClr val="FF0000"/>
                </a:solidFill>
                <a:latin typeface="Mufferaw" pitchFamily="66" charset="0"/>
                <a:cs typeface="Arial" pitchFamily="34" charset="0"/>
              </a:rPr>
              <a:t> up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5105400"/>
            <a:ext cx="1143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Mufferaw" pitchFamily="66" charset="0"/>
              </a:rPr>
              <a:t>cool down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2800" y="1905000"/>
            <a:ext cx="1143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Mufferaw" pitchFamily="66" charset="0"/>
              </a:rPr>
              <a:t>cool down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4038600"/>
            <a:ext cx="2895600" cy="101600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Melting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0" y="838200"/>
            <a:ext cx="2895600" cy="120015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Boiling or evaporation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0" y="762001"/>
            <a:ext cx="2895600" cy="708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Condensing</a:t>
            </a:r>
            <a:r>
              <a:rPr lang="en-GB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4343401"/>
            <a:ext cx="2895600" cy="830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Freezing </a:t>
            </a:r>
            <a:r>
              <a:rPr lang="en-GB" sz="4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8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33669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Where does our drinking water come from?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" y="932723"/>
            <a:ext cx="2176241" cy="16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74" y="921151"/>
            <a:ext cx="2633404" cy="16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921149"/>
            <a:ext cx="2688299" cy="165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932723"/>
            <a:ext cx="2766512" cy="16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31" y="2660916"/>
            <a:ext cx="5712960" cy="380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906" y="2681095"/>
            <a:ext cx="50525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Drinking water can come from:</a:t>
            </a:r>
          </a:p>
          <a:p>
            <a:r>
              <a:rPr lang="en-GB" sz="3200" dirty="0"/>
              <a:t>Reservoirs</a:t>
            </a:r>
          </a:p>
          <a:p>
            <a:r>
              <a:rPr lang="en-GB" sz="3200" dirty="0"/>
              <a:t>Rivers</a:t>
            </a:r>
          </a:p>
          <a:p>
            <a:r>
              <a:rPr lang="en-GB" sz="3200" dirty="0"/>
              <a:t>Lakes</a:t>
            </a:r>
          </a:p>
          <a:p>
            <a:r>
              <a:rPr lang="en-GB" sz="3200" dirty="0"/>
              <a:t>Aquifers (rocks containing water)</a:t>
            </a:r>
          </a:p>
          <a:p>
            <a:r>
              <a:rPr lang="en-GB" sz="3200" dirty="0"/>
              <a:t>The sea</a:t>
            </a:r>
          </a:p>
        </p:txBody>
      </p:sp>
    </p:spTree>
    <p:extLst>
      <p:ext uri="{BB962C8B-B14F-4D97-AF65-F5344CB8AC3E}">
        <p14:creationId xmlns:p14="http://schemas.microsoft.com/office/powerpoint/2010/main" val="40076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40" y="0"/>
            <a:ext cx="10530190" cy="836579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Answer the questions in full sentences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21" t="19299" r="17389" b="19894"/>
          <a:stretch/>
        </p:blipFill>
        <p:spPr>
          <a:xfrm>
            <a:off x="0" y="1064125"/>
            <a:ext cx="6892202" cy="36051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958E17-4A4C-4FE3-A9DE-C05960FDFAB6}"/>
              </a:ext>
            </a:extLst>
          </p:cNvPr>
          <p:cNvSpPr/>
          <p:nvPr/>
        </p:nvSpPr>
        <p:spPr>
          <a:xfrm>
            <a:off x="6892202" y="1064125"/>
            <a:ext cx="51994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 smtClean="0"/>
              <a:t>What does desalination mean?</a:t>
            </a:r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rgbClr val="259088"/>
                </a:solidFill>
              </a:rPr>
              <a:t>It removes salt </a:t>
            </a:r>
            <a:r>
              <a:rPr lang="en-GB" sz="3200" dirty="0" smtClean="0">
                <a:solidFill>
                  <a:srgbClr val="259088"/>
                </a:solidFill>
              </a:rPr>
              <a:t>from </a:t>
            </a:r>
            <a:r>
              <a:rPr lang="en-GB" sz="3200" dirty="0">
                <a:solidFill>
                  <a:srgbClr val="259088"/>
                </a:solidFill>
              </a:rPr>
              <a:t>sea water</a:t>
            </a:r>
            <a:r>
              <a:rPr lang="en-GB" sz="3200" dirty="0" smtClean="0">
                <a:solidFill>
                  <a:srgbClr val="259088"/>
                </a:solidFill>
              </a:rPr>
              <a:t>.</a:t>
            </a:r>
          </a:p>
          <a:p>
            <a:pPr marL="0" indent="0">
              <a:buNone/>
            </a:pPr>
            <a:endParaRPr lang="en-GB" sz="3200" dirty="0">
              <a:solidFill>
                <a:srgbClr val="259088"/>
              </a:solidFill>
            </a:endParaRPr>
          </a:p>
          <a:p>
            <a:pPr marL="0" indent="0">
              <a:buNone/>
            </a:pPr>
            <a:r>
              <a:rPr lang="en-GB" sz="3200" dirty="0" smtClean="0"/>
              <a:t>Why are desalination plants usually built next to the sea?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259088"/>
                </a:solidFill>
              </a:rPr>
              <a:t>They use sea water to produce fresh water by desalination</a:t>
            </a:r>
            <a:endParaRPr lang="en-GB" sz="3200" dirty="0">
              <a:solidFill>
                <a:srgbClr val="259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How can we make sea water drinkable?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4099"/>
            <a:ext cx="11191240" cy="3852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Seawater is heated so the water evaporates to form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The steam is collected and __________ so that it ____________ back into liquid water.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This leaves us with ________ water, as the solutes in the sea cannot evaporate and are left behind.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666515" y="2316378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steam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6570" y="2886409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cooled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3937" y="2886409"/>
            <a:ext cx="217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condenses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0349" y="4668161"/>
            <a:ext cx="133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pure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Distillation 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28" y="1752600"/>
            <a:ext cx="693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4551402"/>
            <a:ext cx="31242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Demo evaporation of salt water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13" y="1690688"/>
            <a:ext cx="6121940" cy="36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24000" y="5467939"/>
            <a:ext cx="914400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/>
              <a:t>Combining </a:t>
            </a:r>
            <a:r>
              <a:rPr lang="en-GB" sz="3600" b="1" dirty="0"/>
              <a:t>evaporation </a:t>
            </a:r>
            <a:r>
              <a:rPr lang="en-GB" sz="3600" dirty="0"/>
              <a:t>&amp; </a:t>
            </a:r>
            <a:r>
              <a:rPr lang="en-GB" sz="3600" b="1" dirty="0"/>
              <a:t>condensation</a:t>
            </a:r>
            <a:r>
              <a:rPr lang="en-GB" sz="3600" dirty="0"/>
              <a:t> together  in this way is called </a:t>
            </a:r>
            <a:r>
              <a:rPr lang="en-GB" sz="3600" b="1" dirty="0"/>
              <a:t>distillation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67" y="0"/>
            <a:ext cx="9654346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dirty="0" smtClean="0">
                <a:ea typeface="+mj-ea"/>
              </a:rPr>
              <a:t>We use</a:t>
            </a:r>
            <a:r>
              <a:rPr lang="en-GB" b="1" dirty="0" smtClean="0">
                <a:ea typeface="+mj-ea"/>
              </a:rPr>
              <a:t> evaporation </a:t>
            </a:r>
            <a:r>
              <a:rPr lang="en-GB" dirty="0" smtClean="0">
                <a:ea typeface="+mj-ea"/>
              </a:rPr>
              <a:t>&amp; </a:t>
            </a:r>
            <a:r>
              <a:rPr lang="en-GB" b="1" dirty="0" smtClean="0">
                <a:ea typeface="+mj-ea"/>
              </a:rPr>
              <a:t>condensation</a:t>
            </a:r>
            <a:r>
              <a:rPr lang="en-GB" dirty="0" smtClean="0">
                <a:ea typeface="+mj-ea"/>
              </a:rPr>
              <a:t> together when we </a:t>
            </a:r>
            <a:r>
              <a:rPr lang="en-GB" b="1" dirty="0" smtClean="0">
                <a:ea typeface="+mj-ea"/>
              </a:rPr>
              <a:t>distil</a:t>
            </a:r>
            <a:r>
              <a:rPr lang="en-GB" dirty="0" smtClean="0">
                <a:ea typeface="+mj-ea"/>
              </a:rPr>
              <a:t> impure water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096" y="1102445"/>
            <a:ext cx="9144000" cy="561975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GB" sz="2400" dirty="0"/>
              <a:t>	</a:t>
            </a:r>
            <a:r>
              <a:rPr lang="en-GB" sz="2400" dirty="0">
                <a:solidFill>
                  <a:schemeClr val="bg1"/>
                </a:solidFill>
              </a:rPr>
              <a:t>Look at w/s </a:t>
            </a:r>
            <a:r>
              <a:rPr lang="en-GB" sz="2400" dirty="0" smtClean="0">
                <a:solidFill>
                  <a:schemeClr val="bg1"/>
                </a:solidFill>
              </a:rPr>
              <a:t>7Ee(1</a:t>
            </a:r>
            <a:r>
              <a:rPr lang="en-GB" sz="2400" dirty="0">
                <a:solidFill>
                  <a:schemeClr val="bg1"/>
                </a:solidFill>
              </a:rPr>
              <a:t>). This shows the </a:t>
            </a:r>
            <a:r>
              <a:rPr lang="en-GB" sz="2400" b="1" dirty="0">
                <a:solidFill>
                  <a:schemeClr val="bg1"/>
                </a:solidFill>
              </a:rPr>
              <a:t>distillation</a:t>
            </a:r>
            <a:r>
              <a:rPr lang="en-GB" sz="2400" dirty="0">
                <a:solidFill>
                  <a:schemeClr val="bg1"/>
                </a:solidFill>
              </a:rPr>
              <a:t> of a ink &amp; water mix.</a:t>
            </a:r>
          </a:p>
        </p:txBody>
      </p:sp>
      <p:pic>
        <p:nvPicPr>
          <p:cNvPr id="20482" name="Picture 2" descr="p2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142"/>
            <a:ext cx="45005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7743" y="2998217"/>
            <a:ext cx="706092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The water e_______ and forms steam. The ink does not evaporate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03586" y="2421489"/>
            <a:ext cx="70565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ctr">
              <a:tabLst>
                <a:tab pos="144463" algn="l"/>
                <a:tab pos="165100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a typeface="Times New Roman" pitchFamily="18" charset="0"/>
                <a:cs typeface="Arial" panose="020B0604020202020204" pitchFamily="34" charset="0"/>
              </a:rPr>
              <a:t>The mixture is h_____.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6452" y="6235635"/>
            <a:ext cx="707083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The water runs into the b______.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347" y="4595827"/>
            <a:ext cx="706798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The cold water flowing around the outside of the c________ cools the steam.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1393" y="1783780"/>
            <a:ext cx="744544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cs typeface="Arial" panose="020B0604020202020204" pitchFamily="34" charset="0"/>
              </a:rPr>
              <a:t>The mixture of ink and w___ is put into the flask.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2335" y="4052497"/>
            <a:ext cx="70479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cs typeface="Arial" panose="020B0604020202020204" pitchFamily="34" charset="0"/>
              </a:rPr>
              <a:t>The steam goes into the condenser.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7743" y="5650107"/>
            <a:ext cx="70679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cs typeface="Arial" panose="020B0604020202020204" pitchFamily="34" charset="0"/>
              </a:rPr>
              <a:t>The steam condenses to form p____ w_____.</a:t>
            </a:r>
            <a:endParaRPr lang="en-GB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03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2048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535</Words>
  <Application>Microsoft Office PowerPoint</Application>
  <PresentationFormat>Widescreen</PresentationFormat>
  <Paragraphs>96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Comic Sans MS</vt:lpstr>
      <vt:lpstr>Mufferaw</vt:lpstr>
      <vt:lpstr>Times New Roman</vt:lpstr>
      <vt:lpstr>Trebuchet MS</vt:lpstr>
      <vt:lpstr>Wingdings 2</vt:lpstr>
      <vt:lpstr>Office Theme</vt:lpstr>
      <vt:lpstr>Objectives</vt:lpstr>
      <vt:lpstr>PowerPoint Presentation</vt:lpstr>
      <vt:lpstr>PowerPoint Presentation</vt:lpstr>
      <vt:lpstr>PowerPoint Presentation</vt:lpstr>
      <vt:lpstr>Answer the questions in full sentences</vt:lpstr>
      <vt:lpstr>How can we make sea water drinkable?</vt:lpstr>
      <vt:lpstr>Distillation demo</vt:lpstr>
      <vt:lpstr>PowerPoint Presentation</vt:lpstr>
      <vt:lpstr>We use evaporation &amp; condensation together when we distil impure water</vt:lpstr>
      <vt:lpstr>We use evaporation &amp; condensation together when we distil impure water</vt:lpstr>
      <vt:lpstr>Can you describe what’s happening in this diagram?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F Olyabek</cp:lastModifiedBy>
  <cp:revision>43</cp:revision>
  <dcterms:created xsi:type="dcterms:W3CDTF">2018-06-27T10:37:59Z</dcterms:created>
  <dcterms:modified xsi:type="dcterms:W3CDTF">2018-09-03T16:11:38Z</dcterms:modified>
</cp:coreProperties>
</file>