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32B06-1B32-3F39-3689-86FFE9A61ACA}" v="32" dt="2021-10-12T08:44:55.815"/>
    <p1510:client id="{8BD09C1F-73B2-4C3F-B760-A21C2A6465CE}" v="240" dt="2021-10-12T08:34:34.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93" d="100"/>
          <a:sy n="93" d="100"/>
        </p:scale>
        <p:origin x="8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shaya Gunasekaran" userId="S::lg6095@highamsparkschool.co.uk::e29663f0-4a40-4178-8c17-b314a9ba0386" providerId="AD" clId="Web-{4F332B06-1B32-3F39-3689-86FFE9A61ACA}"/>
    <pc:docChg chg="modSld">
      <pc:chgData name="Lucshaya Gunasekaran" userId="S::lg6095@highamsparkschool.co.uk::e29663f0-4a40-4178-8c17-b314a9ba0386" providerId="AD" clId="Web-{4F332B06-1B32-3F39-3689-86FFE9A61ACA}" dt="2021-10-12T08:44:55.815" v="29"/>
      <pc:docMkLst>
        <pc:docMk/>
      </pc:docMkLst>
      <pc:sldChg chg="delSp modSp">
        <pc:chgData name="Lucshaya Gunasekaran" userId="S::lg6095@highamsparkschool.co.uk::e29663f0-4a40-4178-8c17-b314a9ba0386" providerId="AD" clId="Web-{4F332B06-1B32-3F39-3689-86FFE9A61ACA}" dt="2021-10-12T08:44:55.815" v="29"/>
        <pc:sldMkLst>
          <pc:docMk/>
          <pc:sldMk cId="1194440229" sldId="256"/>
        </pc:sldMkLst>
        <pc:spChg chg="mod">
          <ac:chgData name="Lucshaya Gunasekaran" userId="S::lg6095@highamsparkschool.co.uk::e29663f0-4a40-4178-8c17-b314a9ba0386" providerId="AD" clId="Web-{4F332B06-1B32-3F39-3689-86FFE9A61ACA}" dt="2021-10-12T08:44:48.674" v="28" actId="20577"/>
          <ac:spMkLst>
            <pc:docMk/>
            <pc:sldMk cId="1194440229" sldId="256"/>
            <ac:spMk id="2" creationId="{00000000-0000-0000-0000-000000000000}"/>
          </ac:spMkLst>
        </pc:spChg>
        <pc:spChg chg="del">
          <ac:chgData name="Lucshaya Gunasekaran" userId="S::lg6095@highamsparkschool.co.uk::e29663f0-4a40-4178-8c17-b314a9ba0386" providerId="AD" clId="Web-{4F332B06-1B32-3F39-3689-86FFE9A61ACA}" dt="2021-10-12T08:44:55.815" v="29"/>
          <ac:spMkLst>
            <pc:docMk/>
            <pc:sldMk cId="1194440229" sldId="256"/>
            <ac:spMk id="3" creationId="{00000000-0000-0000-0000-000000000000}"/>
          </ac:spMkLst>
        </pc:spChg>
      </pc:sldChg>
    </pc:docChg>
  </pc:docChgLst>
  <pc:docChgLst>
    <pc:chgData name="Lucshaya Gunasekaran" userId="S::lg6095@highamsparkschool.co.uk::e29663f0-4a40-4178-8c17-b314a9ba0386" providerId="AD" clId="Web-{8BD09C1F-73B2-4C3F-B760-A21C2A6465CE}"/>
    <pc:docChg chg="addSld modSld">
      <pc:chgData name="Lucshaya Gunasekaran" userId="S::lg6095@highamsparkschool.co.uk::e29663f0-4a40-4178-8c17-b314a9ba0386" providerId="AD" clId="Web-{8BD09C1F-73B2-4C3F-B760-A21C2A6465CE}" dt="2021-10-12T08:34:34.223" v="200" actId="1076"/>
      <pc:docMkLst>
        <pc:docMk/>
      </pc:docMkLst>
      <pc:sldChg chg="addSp delSp modSp new">
        <pc:chgData name="Lucshaya Gunasekaran" userId="S::lg6095@highamsparkschool.co.uk::e29663f0-4a40-4178-8c17-b314a9ba0386" providerId="AD" clId="Web-{8BD09C1F-73B2-4C3F-B760-A21C2A6465CE}" dt="2021-10-12T08:20:41.221" v="98" actId="1076"/>
        <pc:sldMkLst>
          <pc:docMk/>
          <pc:sldMk cId="1065783106" sldId="257"/>
        </pc:sldMkLst>
        <pc:spChg chg="mod">
          <ac:chgData name="Lucshaya Gunasekaran" userId="S::lg6095@highamsparkschool.co.uk::e29663f0-4a40-4178-8c17-b314a9ba0386" providerId="AD" clId="Web-{8BD09C1F-73B2-4C3F-B760-A21C2A6465CE}" dt="2021-10-12T08:13:03.132" v="25" actId="20577"/>
          <ac:spMkLst>
            <pc:docMk/>
            <pc:sldMk cId="1065783106" sldId="257"/>
            <ac:spMk id="2" creationId="{5645530D-4B0B-45C9-8E34-38EE43A8A2A3}"/>
          </ac:spMkLst>
        </pc:spChg>
        <pc:spChg chg="mod">
          <ac:chgData name="Lucshaya Gunasekaran" userId="S::lg6095@highamsparkschool.co.uk::e29663f0-4a40-4178-8c17-b314a9ba0386" providerId="AD" clId="Web-{8BD09C1F-73B2-4C3F-B760-A21C2A6465CE}" dt="2021-10-12T08:17:44.695" v="53" actId="1076"/>
          <ac:spMkLst>
            <pc:docMk/>
            <pc:sldMk cId="1065783106" sldId="257"/>
            <ac:spMk id="3" creationId="{533C3461-D0C6-42EF-A69A-F020533032F3}"/>
          </ac:spMkLst>
        </pc:spChg>
        <pc:spChg chg="add del mod">
          <ac:chgData name="Lucshaya Gunasekaran" userId="S::lg6095@highamsparkschool.co.uk::e29663f0-4a40-4178-8c17-b314a9ba0386" providerId="AD" clId="Web-{8BD09C1F-73B2-4C3F-B760-A21C2A6465CE}" dt="2021-10-12T08:18:28.760" v="67"/>
          <ac:spMkLst>
            <pc:docMk/>
            <pc:sldMk cId="1065783106" sldId="257"/>
            <ac:spMk id="5" creationId="{412D9087-9ECD-49B2-8FF7-89775C560F51}"/>
          </ac:spMkLst>
        </pc:spChg>
        <pc:spChg chg="add del mod">
          <ac:chgData name="Lucshaya Gunasekaran" userId="S::lg6095@highamsparkschool.co.uk::e29663f0-4a40-4178-8c17-b314a9ba0386" providerId="AD" clId="Web-{8BD09C1F-73B2-4C3F-B760-A21C2A6465CE}" dt="2021-10-12T08:18:37.136" v="69"/>
          <ac:spMkLst>
            <pc:docMk/>
            <pc:sldMk cId="1065783106" sldId="257"/>
            <ac:spMk id="6" creationId="{0A690443-227F-4FD2-A6F6-04AB62E9A742}"/>
          </ac:spMkLst>
        </pc:spChg>
        <pc:spChg chg="add mod">
          <ac:chgData name="Lucshaya Gunasekaran" userId="S::lg6095@highamsparkschool.co.uk::e29663f0-4a40-4178-8c17-b314a9ba0386" providerId="AD" clId="Web-{8BD09C1F-73B2-4C3F-B760-A21C2A6465CE}" dt="2021-10-12T08:20:41.221" v="98" actId="1076"/>
          <ac:spMkLst>
            <pc:docMk/>
            <pc:sldMk cId="1065783106" sldId="257"/>
            <ac:spMk id="7" creationId="{57E9E4D4-D2CE-4F66-ACAA-CF9BDEAF0D0B}"/>
          </ac:spMkLst>
        </pc:spChg>
        <pc:picChg chg="add mod modCrop">
          <ac:chgData name="Lucshaya Gunasekaran" userId="S::lg6095@highamsparkschool.co.uk::e29663f0-4a40-4178-8c17-b314a9ba0386" providerId="AD" clId="Web-{8BD09C1F-73B2-4C3F-B760-A21C2A6465CE}" dt="2021-10-12T08:18:04.040" v="60" actId="1076"/>
          <ac:picMkLst>
            <pc:docMk/>
            <pc:sldMk cId="1065783106" sldId="257"/>
            <ac:picMk id="4" creationId="{E609B8F3-5843-441B-B2FE-C5F89CBA5752}"/>
          </ac:picMkLst>
        </pc:picChg>
      </pc:sldChg>
      <pc:sldChg chg="addSp modSp new mod setBg">
        <pc:chgData name="Lucshaya Gunasekaran" userId="S::lg6095@highamsparkschool.co.uk::e29663f0-4a40-4178-8c17-b314a9ba0386" providerId="AD" clId="Web-{8BD09C1F-73B2-4C3F-B760-A21C2A6465CE}" dt="2021-10-12T08:30:29.990" v="154" actId="1076"/>
        <pc:sldMkLst>
          <pc:docMk/>
          <pc:sldMk cId="292433314" sldId="258"/>
        </pc:sldMkLst>
        <pc:spChg chg="mod">
          <ac:chgData name="Lucshaya Gunasekaran" userId="S::lg6095@highamsparkschool.co.uk::e29663f0-4a40-4178-8c17-b314a9ba0386" providerId="AD" clId="Web-{8BD09C1F-73B2-4C3F-B760-A21C2A6465CE}" dt="2021-10-12T08:26:58.915" v="117" actId="1076"/>
          <ac:spMkLst>
            <pc:docMk/>
            <pc:sldMk cId="292433314" sldId="258"/>
            <ac:spMk id="2" creationId="{6064E536-A59B-4B35-8312-06072730E94F}"/>
          </ac:spMkLst>
        </pc:spChg>
        <pc:spChg chg="mod">
          <ac:chgData name="Lucshaya Gunasekaran" userId="S::lg6095@highamsparkschool.co.uk::e29663f0-4a40-4178-8c17-b314a9ba0386" providerId="AD" clId="Web-{8BD09C1F-73B2-4C3F-B760-A21C2A6465CE}" dt="2021-10-12T08:30:29.990" v="154" actId="1076"/>
          <ac:spMkLst>
            <pc:docMk/>
            <pc:sldMk cId="292433314" sldId="258"/>
            <ac:spMk id="3" creationId="{41972573-3D8F-41FE-A19D-0D8780008638}"/>
          </ac:spMkLst>
        </pc:spChg>
        <pc:spChg chg="add mod">
          <ac:chgData name="Lucshaya Gunasekaran" userId="S::lg6095@highamsparkschool.co.uk::e29663f0-4a40-4178-8c17-b314a9ba0386" providerId="AD" clId="Web-{8BD09C1F-73B2-4C3F-B760-A21C2A6465CE}" dt="2021-10-12T08:27:51.762" v="140" actId="20577"/>
          <ac:spMkLst>
            <pc:docMk/>
            <pc:sldMk cId="292433314" sldId="258"/>
            <ac:spMk id="5" creationId="{687EC438-E867-4677-A204-542DA3F08B5F}"/>
          </ac:spMkLst>
        </pc:spChg>
        <pc:spChg chg="add">
          <ac:chgData name="Lucshaya Gunasekaran" userId="S::lg6095@highamsparkschool.co.uk::e29663f0-4a40-4178-8c17-b314a9ba0386" providerId="AD" clId="Web-{8BD09C1F-73B2-4C3F-B760-A21C2A6465CE}" dt="2021-10-12T08:26:51.133" v="116"/>
          <ac:spMkLst>
            <pc:docMk/>
            <pc:sldMk cId="292433314" sldId="258"/>
            <ac:spMk id="9" creationId="{1660E788-AFA9-4A1B-9991-6AA74632A15B}"/>
          </ac:spMkLst>
        </pc:spChg>
        <pc:spChg chg="add">
          <ac:chgData name="Lucshaya Gunasekaran" userId="S::lg6095@highamsparkschool.co.uk::e29663f0-4a40-4178-8c17-b314a9ba0386" providerId="AD" clId="Web-{8BD09C1F-73B2-4C3F-B760-A21C2A6465CE}" dt="2021-10-12T08:26:51.133" v="116"/>
          <ac:spMkLst>
            <pc:docMk/>
            <pc:sldMk cId="292433314" sldId="258"/>
            <ac:spMk id="11" creationId="{867D4867-5BA7-4462-B2F6-A23F4A622AA7}"/>
          </ac:spMkLst>
        </pc:spChg>
        <pc:picChg chg="add mod">
          <ac:chgData name="Lucshaya Gunasekaran" userId="S::lg6095@highamsparkschool.co.uk::e29663f0-4a40-4178-8c17-b314a9ba0386" providerId="AD" clId="Web-{8BD09C1F-73B2-4C3F-B760-A21C2A6465CE}" dt="2021-10-12T08:26:51.133" v="116"/>
          <ac:picMkLst>
            <pc:docMk/>
            <pc:sldMk cId="292433314" sldId="258"/>
            <ac:picMk id="4" creationId="{D07FCE02-B8EB-4C76-ACA8-2E96D6300BD5}"/>
          </ac:picMkLst>
        </pc:picChg>
      </pc:sldChg>
      <pc:sldChg chg="addSp modSp new mod setBg">
        <pc:chgData name="Lucshaya Gunasekaran" userId="S::lg6095@highamsparkschool.co.uk::e29663f0-4a40-4178-8c17-b314a9ba0386" providerId="AD" clId="Web-{8BD09C1F-73B2-4C3F-B760-A21C2A6465CE}" dt="2021-10-12T08:34:34.223" v="200" actId="1076"/>
        <pc:sldMkLst>
          <pc:docMk/>
          <pc:sldMk cId="1620772776" sldId="259"/>
        </pc:sldMkLst>
        <pc:spChg chg="mod">
          <ac:chgData name="Lucshaya Gunasekaran" userId="S::lg6095@highamsparkschool.co.uk::e29663f0-4a40-4178-8c17-b314a9ba0386" providerId="AD" clId="Web-{8BD09C1F-73B2-4C3F-B760-A21C2A6465CE}" dt="2021-10-12T08:34:25.660" v="197" actId="1076"/>
          <ac:spMkLst>
            <pc:docMk/>
            <pc:sldMk cId="1620772776" sldId="259"/>
            <ac:spMk id="2" creationId="{911B4A38-44FA-4E60-97D8-57B0B5ACF829}"/>
          </ac:spMkLst>
        </pc:spChg>
        <pc:spChg chg="mod ord">
          <ac:chgData name="Lucshaya Gunasekaran" userId="S::lg6095@highamsparkschool.co.uk::e29663f0-4a40-4178-8c17-b314a9ba0386" providerId="AD" clId="Web-{8BD09C1F-73B2-4C3F-B760-A21C2A6465CE}" dt="2021-10-12T08:34:34.223" v="200" actId="1076"/>
          <ac:spMkLst>
            <pc:docMk/>
            <pc:sldMk cId="1620772776" sldId="259"/>
            <ac:spMk id="3" creationId="{FD84CBBA-718D-4C95-BF37-E06860561109}"/>
          </ac:spMkLst>
        </pc:spChg>
        <pc:spChg chg="add">
          <ac:chgData name="Lucshaya Gunasekaran" userId="S::lg6095@highamsparkschool.co.uk::e29663f0-4a40-4178-8c17-b314a9ba0386" providerId="AD" clId="Web-{8BD09C1F-73B2-4C3F-B760-A21C2A6465CE}" dt="2021-10-12T08:34:20.629" v="196"/>
          <ac:spMkLst>
            <pc:docMk/>
            <pc:sldMk cId="1620772776" sldId="259"/>
            <ac:spMk id="9" creationId="{930BC020-BDBF-49EB-9898-BAB5BF559317}"/>
          </ac:spMkLst>
        </pc:spChg>
        <pc:spChg chg="add">
          <ac:chgData name="Lucshaya Gunasekaran" userId="S::lg6095@highamsparkschool.co.uk::e29663f0-4a40-4178-8c17-b314a9ba0386" providerId="AD" clId="Web-{8BD09C1F-73B2-4C3F-B760-A21C2A6465CE}" dt="2021-10-12T08:34:20.629" v="196"/>
          <ac:spMkLst>
            <pc:docMk/>
            <pc:sldMk cId="1620772776" sldId="259"/>
            <ac:spMk id="11" creationId="{64950C64-5D81-40F1-9601-8BA0D63BAE74}"/>
          </ac:spMkLst>
        </pc:spChg>
        <pc:picChg chg="add mod">
          <ac:chgData name="Lucshaya Gunasekaran" userId="S::lg6095@highamsparkschool.co.uk::e29663f0-4a40-4178-8c17-b314a9ba0386" providerId="AD" clId="Web-{8BD09C1F-73B2-4C3F-B760-A21C2A6465CE}" dt="2021-10-12T08:34:20.629" v="196"/>
          <ac:picMkLst>
            <pc:docMk/>
            <pc:sldMk cId="1620772776" sldId="259"/>
            <ac:picMk id="4" creationId="{80186BFA-9E50-4672-9BA3-001B54D1DE9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Institutional racism in businesses</a:t>
            </a:r>
          </a:p>
        </p:txBody>
      </p:sp>
    </p:spTree>
    <p:extLst>
      <p:ext uri="{BB962C8B-B14F-4D97-AF65-F5344CB8AC3E}">
        <p14:creationId xmlns:p14="http://schemas.microsoft.com/office/powerpoint/2010/main" val="119444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530D-4B0B-45C9-8E34-38EE43A8A2A3}"/>
              </a:ext>
            </a:extLst>
          </p:cNvPr>
          <p:cNvSpPr>
            <a:spLocks noGrp="1"/>
          </p:cNvSpPr>
          <p:nvPr>
            <p:ph type="title"/>
          </p:nvPr>
        </p:nvSpPr>
        <p:spPr>
          <a:xfrm>
            <a:off x="2018224" y="337163"/>
            <a:ext cx="7729728" cy="1188720"/>
          </a:xfrm>
        </p:spPr>
        <p:txBody>
          <a:bodyPr/>
          <a:lstStyle/>
          <a:p>
            <a:r>
              <a:rPr lang="en-US" dirty="0"/>
              <a:t>How does institutional racism feed into employment practices?</a:t>
            </a:r>
          </a:p>
        </p:txBody>
      </p:sp>
      <p:sp>
        <p:nvSpPr>
          <p:cNvPr id="3" name="Content Placeholder 2">
            <a:extLst>
              <a:ext uri="{FF2B5EF4-FFF2-40B4-BE49-F238E27FC236}">
                <a16:creationId xmlns:a16="http://schemas.microsoft.com/office/drawing/2014/main" id="{533C3461-D0C6-42EF-A69A-F020533032F3}"/>
              </a:ext>
            </a:extLst>
          </p:cNvPr>
          <p:cNvSpPr>
            <a:spLocks noGrp="1"/>
          </p:cNvSpPr>
          <p:nvPr>
            <p:ph idx="1"/>
          </p:nvPr>
        </p:nvSpPr>
        <p:spPr>
          <a:xfrm>
            <a:off x="4371459" y="1674338"/>
            <a:ext cx="7729728" cy="3101983"/>
          </a:xfrm>
        </p:spPr>
        <p:txBody>
          <a:bodyPr vert="horz" lIns="91440" tIns="45720" rIns="91440" bIns="45720" rtlCol="0" anchor="t">
            <a:normAutofit fontScale="92500" lnSpcReduction="20000"/>
          </a:bodyPr>
          <a:lstStyle/>
          <a:p>
            <a:r>
              <a:rPr lang="en-US" dirty="0">
                <a:ea typeface="+mn-lt"/>
                <a:cs typeface="+mn-lt"/>
              </a:rPr>
              <a:t>Structural racism operates at the societal level and is the power used by the dominant group to provide members of the group with advantages, while disadvantaging the nondominant group.  The dominant group uses structural racism not only to obtain resources, such as employment and wages, but also to limit the nondominant group's access to these resources. </a:t>
            </a:r>
          </a:p>
          <a:p>
            <a:r>
              <a:rPr lang="en-US" dirty="0">
                <a:ea typeface="+mn-lt"/>
                <a:cs typeface="+mn-lt"/>
              </a:rPr>
              <a:t>During the Jim Crow era, structural racism sponsored by the federal and state governments explicitly created advantages for Caucasians and disadvantages for African Americans. Structural racism still exists after the Jim Crow era.</a:t>
            </a:r>
          </a:p>
          <a:p>
            <a:r>
              <a:rPr lang="en-US" dirty="0">
                <a:ea typeface="+mn-lt"/>
                <a:cs typeface="+mn-lt"/>
              </a:rPr>
              <a:t>The pre-pandemic employment rate for White British was 77% in 2019. The rate for people from the Indian ethnic group was just lower, at 76%, while most other minority groups had a lower employment rate: 69% for Black people and 56% for people in the combined Pakistani and Bangladeshi ethnic group.</a:t>
            </a:r>
            <a:endParaRPr lang="en-US" dirty="0"/>
          </a:p>
        </p:txBody>
      </p:sp>
      <p:pic>
        <p:nvPicPr>
          <p:cNvPr id="4" name="Picture 4" descr="Chart, bar chart&#10;&#10;Description automatically generated">
            <a:extLst>
              <a:ext uri="{FF2B5EF4-FFF2-40B4-BE49-F238E27FC236}">
                <a16:creationId xmlns:a16="http://schemas.microsoft.com/office/drawing/2014/main" id="{E609B8F3-5843-441B-B2FE-C5F89CBA5752}"/>
              </a:ext>
            </a:extLst>
          </p:cNvPr>
          <p:cNvPicPr>
            <a:picLocks noChangeAspect="1"/>
          </p:cNvPicPr>
          <p:nvPr/>
        </p:nvPicPr>
        <p:blipFill rotWithShape="1">
          <a:blip r:embed="rId2"/>
          <a:srcRect r="9743" b="-445"/>
          <a:stretch/>
        </p:blipFill>
        <p:spPr>
          <a:xfrm>
            <a:off x="174812" y="1716541"/>
            <a:ext cx="4211391" cy="2718983"/>
          </a:xfrm>
          <a:prstGeom prst="rect">
            <a:avLst/>
          </a:prstGeom>
        </p:spPr>
      </p:pic>
      <p:sp>
        <p:nvSpPr>
          <p:cNvPr id="7" name="TextBox 6">
            <a:extLst>
              <a:ext uri="{FF2B5EF4-FFF2-40B4-BE49-F238E27FC236}">
                <a16:creationId xmlns:a16="http://schemas.microsoft.com/office/drawing/2014/main" id="{57E9E4D4-D2CE-4F66-ACAA-CF9BDEAF0D0B}"/>
              </a:ext>
            </a:extLst>
          </p:cNvPr>
          <p:cNvSpPr txBox="1"/>
          <p:nvPr/>
        </p:nvSpPr>
        <p:spPr>
          <a:xfrm>
            <a:off x="438149" y="4629149"/>
            <a:ext cx="9365876"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mn-lt"/>
                <a:cs typeface="+mn-lt"/>
              </a:rPr>
              <a:t>- A third of non-white workers reported that they had been bullied and/or subjected to insensitive questioning</a:t>
            </a:r>
            <a:br>
              <a:rPr lang="en-US" sz="1700" dirty="0">
                <a:ea typeface="+mn-lt"/>
                <a:cs typeface="+mn-lt"/>
              </a:rPr>
            </a:br>
            <a:r>
              <a:rPr lang="en-US" sz="1700" dirty="0">
                <a:ea typeface="+mn-lt"/>
                <a:cs typeface="+mn-lt"/>
              </a:rPr>
              <a:t>- Almost 15% of women and 8% of men stated that racial discrimination had caused them to leave their job</a:t>
            </a:r>
            <a:br>
              <a:rPr lang="en-US" sz="1700" dirty="0">
                <a:ea typeface="+mn-lt"/>
                <a:cs typeface="+mn-lt"/>
              </a:rPr>
            </a:br>
            <a:r>
              <a:rPr lang="en-US" sz="1700" dirty="0">
                <a:ea typeface="+mn-lt"/>
                <a:cs typeface="+mn-lt"/>
              </a:rPr>
              <a:t>- 28% of participants who reported experiencing racism at work reported having to take a period of sick leave</a:t>
            </a:r>
            <a:br>
              <a:rPr lang="en-US" sz="1700" dirty="0">
                <a:ea typeface="+mn-lt"/>
                <a:cs typeface="+mn-lt"/>
              </a:rPr>
            </a:br>
            <a:r>
              <a:rPr lang="en-US" sz="1700" dirty="0">
                <a:ea typeface="+mn-lt"/>
                <a:cs typeface="+mn-lt"/>
              </a:rPr>
              <a:t>- Part time or non-permanent employees were more likely to report racial harassment and discrimination</a:t>
            </a:r>
            <a:endParaRPr lang="en-US" sz="1700" dirty="0"/>
          </a:p>
        </p:txBody>
      </p:sp>
    </p:spTree>
    <p:extLst>
      <p:ext uri="{BB962C8B-B14F-4D97-AF65-F5344CB8AC3E}">
        <p14:creationId xmlns:p14="http://schemas.microsoft.com/office/powerpoint/2010/main" val="106578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4E536-A59B-4B35-8312-06072730E94F}"/>
              </a:ext>
            </a:extLst>
          </p:cNvPr>
          <p:cNvSpPr>
            <a:spLocks noGrp="1"/>
          </p:cNvSpPr>
          <p:nvPr>
            <p:ph type="title"/>
          </p:nvPr>
        </p:nvSpPr>
        <p:spPr>
          <a:xfrm>
            <a:off x="643467" y="340908"/>
            <a:ext cx="3363974" cy="1728044"/>
          </a:xfrm>
          <a:noFill/>
          <a:ln>
            <a:solidFill>
              <a:schemeClr val="bg1"/>
            </a:solidFill>
          </a:ln>
        </p:spPr>
        <p:txBody>
          <a:bodyPr wrap="square">
            <a:normAutofit/>
          </a:bodyPr>
          <a:lstStyle/>
          <a:p>
            <a:r>
              <a:rPr lang="en-US">
                <a:solidFill>
                  <a:schemeClr val="bg1"/>
                </a:solidFill>
              </a:rPr>
              <a:t>What is the ethnicity pay gap?</a:t>
            </a:r>
          </a:p>
        </p:txBody>
      </p:sp>
      <p:sp>
        <p:nvSpPr>
          <p:cNvPr id="3" name="Content Placeholder 2">
            <a:extLst>
              <a:ext uri="{FF2B5EF4-FFF2-40B4-BE49-F238E27FC236}">
                <a16:creationId xmlns:a16="http://schemas.microsoft.com/office/drawing/2014/main" id="{41972573-3D8F-41FE-A19D-0D8780008638}"/>
              </a:ext>
            </a:extLst>
          </p:cNvPr>
          <p:cNvSpPr>
            <a:spLocks noGrp="1"/>
          </p:cNvSpPr>
          <p:nvPr>
            <p:ph idx="1"/>
          </p:nvPr>
        </p:nvSpPr>
        <p:spPr>
          <a:xfrm>
            <a:off x="632262" y="2223427"/>
            <a:ext cx="3363974" cy="3415622"/>
          </a:xfrm>
        </p:spPr>
        <p:txBody>
          <a:bodyPr vert="horz" lIns="91440" tIns="45720" rIns="91440" bIns="45720" rtlCol="0" anchor="t">
            <a:noAutofit/>
          </a:bodyPr>
          <a:lstStyle/>
          <a:p>
            <a:r>
              <a:rPr lang="en-US" sz="1500" dirty="0">
                <a:solidFill>
                  <a:schemeClr val="bg1"/>
                </a:solidFill>
                <a:ea typeface="+mn-lt"/>
                <a:cs typeface="+mn-lt"/>
              </a:rPr>
              <a:t>The </a:t>
            </a:r>
            <a:r>
              <a:rPr lang="en-US" sz="1500" b="1" dirty="0">
                <a:solidFill>
                  <a:schemeClr val="bg1"/>
                </a:solidFill>
                <a:ea typeface="+mn-lt"/>
                <a:cs typeface="+mn-lt"/>
              </a:rPr>
              <a:t>ethnicity pay gap</a:t>
            </a:r>
            <a:r>
              <a:rPr lang="en-US" sz="1500" dirty="0">
                <a:solidFill>
                  <a:schemeClr val="bg1"/>
                </a:solidFill>
                <a:ea typeface="+mn-lt"/>
                <a:cs typeface="+mn-lt"/>
              </a:rPr>
              <a:t> is the difference between average hourly pay rates for black, Asian and minority ethic (BAME) employees compared to white colleagues.</a:t>
            </a:r>
          </a:p>
          <a:p>
            <a:r>
              <a:rPr lang="en-US" sz="1500" dirty="0">
                <a:solidFill>
                  <a:schemeClr val="bg1"/>
                </a:solidFill>
                <a:ea typeface="+mn-lt"/>
                <a:cs typeface="+mn-lt"/>
              </a:rPr>
              <a:t>In May 2020:</a:t>
            </a:r>
            <a:endParaRPr lang="en-US" sz="1500">
              <a:solidFill>
                <a:schemeClr val="bg1"/>
              </a:solidFill>
            </a:endParaRPr>
          </a:p>
          <a:p>
            <a:pPr marL="0" indent="0">
              <a:buNone/>
            </a:pPr>
            <a:r>
              <a:rPr lang="en-US" sz="1500" dirty="0">
                <a:solidFill>
                  <a:schemeClr val="bg1"/>
                </a:solidFill>
                <a:ea typeface="+mn-lt"/>
                <a:cs typeface="+mn-lt"/>
              </a:rPr>
              <a:t>only staff from the Black ethnic group had lower monthly basic pay than White staff – Black men were paid 84p for every £1 paid to White men, and Black women were paid 93p for every £1 paid to White women</a:t>
            </a:r>
            <a:endParaRPr lang="en-US" sz="1500">
              <a:solidFill>
                <a:schemeClr val="bg1"/>
              </a:solidFill>
            </a:endParaRPr>
          </a:p>
          <a:p>
            <a:pPr marL="0" indent="0">
              <a:buNone/>
            </a:pPr>
            <a:r>
              <a:rPr lang="en-US" sz="1500" dirty="0">
                <a:solidFill>
                  <a:schemeClr val="bg1"/>
                </a:solidFill>
                <a:ea typeface="+mn-lt"/>
                <a:cs typeface="+mn-lt"/>
              </a:rPr>
              <a:t>monthly basic pay for medical staff was highest for the White ethnic group (£6,329 for men and £5,580 for women) and was lowest for the Black ethnic group (£5,041 for men and £4,465 for women)</a:t>
            </a:r>
            <a:endParaRPr lang="en-US" sz="1500" dirty="0">
              <a:solidFill>
                <a:schemeClr val="bg1"/>
              </a:solidFill>
            </a:endParaRPr>
          </a:p>
          <a:p>
            <a:endParaRPr lang="en-US" dirty="0">
              <a:solidFill>
                <a:schemeClr val="bg1"/>
              </a:solidFill>
            </a:endParaRPr>
          </a:p>
          <a:p>
            <a:endParaRPr lang="en-US">
              <a:solidFill>
                <a:schemeClr val="bg1"/>
              </a:solidFill>
            </a:endParaRPr>
          </a:p>
        </p:txBody>
      </p:sp>
      <p:pic>
        <p:nvPicPr>
          <p:cNvPr id="4" name="Picture 4" descr="Chart, bar chart&#10;&#10;Description automatically generated">
            <a:extLst>
              <a:ext uri="{FF2B5EF4-FFF2-40B4-BE49-F238E27FC236}">
                <a16:creationId xmlns:a16="http://schemas.microsoft.com/office/drawing/2014/main" id="{D07FCE02-B8EB-4C76-ACA8-2E96D6300BD5}"/>
              </a:ext>
            </a:extLst>
          </p:cNvPr>
          <p:cNvPicPr>
            <a:picLocks noChangeAspect="1"/>
          </p:cNvPicPr>
          <p:nvPr/>
        </p:nvPicPr>
        <p:blipFill>
          <a:blip r:embed="rId2"/>
          <a:stretch>
            <a:fillRect/>
          </a:stretch>
        </p:blipFill>
        <p:spPr>
          <a:xfrm>
            <a:off x="5297763" y="981088"/>
            <a:ext cx="6250769" cy="4734957"/>
          </a:xfrm>
          <a:prstGeom prst="rect">
            <a:avLst/>
          </a:prstGeom>
        </p:spPr>
      </p:pic>
      <p:sp>
        <p:nvSpPr>
          <p:cNvPr id="5" name="TextBox 4">
            <a:extLst>
              <a:ext uri="{FF2B5EF4-FFF2-40B4-BE49-F238E27FC236}">
                <a16:creationId xmlns:a16="http://schemas.microsoft.com/office/drawing/2014/main" id="{687EC438-E867-4677-A204-542DA3F08B5F}"/>
              </a:ext>
            </a:extLst>
          </p:cNvPr>
          <p:cNvSpPr txBox="1"/>
          <p:nvPr/>
        </p:nvSpPr>
        <p:spPr>
          <a:xfrm>
            <a:off x="5295900" y="544606"/>
            <a:ext cx="36508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E</a:t>
            </a:r>
            <a:r>
              <a:rPr lang="en-US" sz="1600" i="1" dirty="0"/>
              <a:t>thnic Pay gap among NHS Doctors:</a:t>
            </a:r>
          </a:p>
        </p:txBody>
      </p:sp>
    </p:spTree>
    <p:extLst>
      <p:ext uri="{BB962C8B-B14F-4D97-AF65-F5344CB8AC3E}">
        <p14:creationId xmlns:p14="http://schemas.microsoft.com/office/powerpoint/2010/main" val="29243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B4A38-44FA-4E60-97D8-57B0B5ACF829}"/>
              </a:ext>
            </a:extLst>
          </p:cNvPr>
          <p:cNvSpPr>
            <a:spLocks noGrp="1"/>
          </p:cNvSpPr>
          <p:nvPr>
            <p:ph type="title"/>
          </p:nvPr>
        </p:nvSpPr>
        <p:spPr>
          <a:xfrm>
            <a:off x="2219930" y="3635565"/>
            <a:ext cx="7729729" cy="855406"/>
          </a:xfrm>
          <a:noFill/>
          <a:ln>
            <a:solidFill>
              <a:schemeClr val="bg1"/>
            </a:solidFill>
          </a:ln>
        </p:spPr>
        <p:txBody>
          <a:bodyPr>
            <a:normAutofit/>
          </a:bodyPr>
          <a:lstStyle/>
          <a:p>
            <a:r>
              <a:rPr lang="en-US" sz="1700">
                <a:solidFill>
                  <a:schemeClr val="bg1"/>
                </a:solidFill>
              </a:rPr>
              <a:t>How did companies respond back to the BLM movement?</a:t>
            </a:r>
          </a:p>
        </p:txBody>
      </p:sp>
      <p:pic>
        <p:nvPicPr>
          <p:cNvPr id="4" name="Picture 4" descr="Text&#10;&#10;Description automatically generated">
            <a:extLst>
              <a:ext uri="{FF2B5EF4-FFF2-40B4-BE49-F238E27FC236}">
                <a16:creationId xmlns:a16="http://schemas.microsoft.com/office/drawing/2014/main" id="{80186BFA-9E50-4672-9BA3-001B54D1DE98}"/>
              </a:ext>
            </a:extLst>
          </p:cNvPr>
          <p:cNvPicPr>
            <a:picLocks noChangeAspect="1"/>
          </p:cNvPicPr>
          <p:nvPr/>
        </p:nvPicPr>
        <p:blipFill rotWithShape="1">
          <a:blip r:embed="rId2"/>
          <a:srcRect t="30607" b="15821"/>
          <a:stretch/>
        </p:blipFill>
        <p:spPr>
          <a:xfrm>
            <a:off x="20" y="-2"/>
            <a:ext cx="12191980" cy="3429000"/>
          </a:xfrm>
          <a:prstGeom prst="rect">
            <a:avLst/>
          </a:prstGeom>
        </p:spPr>
      </p:pic>
      <p:sp>
        <p:nvSpPr>
          <p:cNvPr id="3" name="Content Placeholder 2">
            <a:extLst>
              <a:ext uri="{FF2B5EF4-FFF2-40B4-BE49-F238E27FC236}">
                <a16:creationId xmlns:a16="http://schemas.microsoft.com/office/drawing/2014/main" id="{FD84CBBA-718D-4C95-BF37-E06860561109}"/>
              </a:ext>
            </a:extLst>
          </p:cNvPr>
          <p:cNvSpPr>
            <a:spLocks noGrp="1"/>
          </p:cNvSpPr>
          <p:nvPr>
            <p:ph idx="1"/>
          </p:nvPr>
        </p:nvSpPr>
        <p:spPr>
          <a:xfrm>
            <a:off x="2238412" y="4700400"/>
            <a:ext cx="7715177" cy="1271556"/>
          </a:xfrm>
        </p:spPr>
        <p:txBody>
          <a:bodyPr vert="horz" lIns="91440" tIns="45720" rIns="91440" bIns="45720" rtlCol="0" anchor="t">
            <a:noAutofit/>
          </a:bodyPr>
          <a:lstStyle/>
          <a:p>
            <a:pPr>
              <a:lnSpc>
                <a:spcPct val="90000"/>
              </a:lnSpc>
            </a:pPr>
            <a:r>
              <a:rPr lang="en-US" sz="1400" b="1" dirty="0">
                <a:solidFill>
                  <a:schemeClr val="bg1"/>
                </a:solidFill>
              </a:rPr>
              <a:t>The Quaker Oats Company</a:t>
            </a:r>
            <a:r>
              <a:rPr lang="en-US" sz="1400" dirty="0">
                <a:solidFill>
                  <a:schemeClr val="bg1"/>
                </a:solidFill>
              </a:rPr>
              <a:t>, a subsidiary of </a:t>
            </a:r>
            <a:r>
              <a:rPr lang="en-US" sz="1400" b="1" dirty="0">
                <a:solidFill>
                  <a:schemeClr val="bg1"/>
                </a:solidFill>
              </a:rPr>
              <a:t>PepsiCo</a:t>
            </a:r>
            <a:r>
              <a:rPr lang="en-US" sz="1400" dirty="0">
                <a:solidFill>
                  <a:schemeClr val="bg1"/>
                </a:solidFill>
              </a:rPr>
              <a:t>, announced it was ending its Aunt Jemima breakfast foods brand.</a:t>
            </a:r>
          </a:p>
          <a:p>
            <a:pPr>
              <a:lnSpc>
                <a:spcPct val="90000"/>
              </a:lnSpc>
            </a:pPr>
            <a:r>
              <a:rPr lang="en-US" sz="1400" b="1" dirty="0">
                <a:solidFill>
                  <a:schemeClr val="bg1"/>
                </a:solidFill>
              </a:rPr>
              <a:t>PepsiCo</a:t>
            </a:r>
            <a:r>
              <a:rPr lang="en-US" sz="1400" dirty="0">
                <a:solidFill>
                  <a:schemeClr val="bg1"/>
                </a:solidFill>
              </a:rPr>
              <a:t> also announced a five-year, $400 million initiative that includes the goal of increasing Black managerial representation by 30% and more than doubling business with Black-owned suppliers.</a:t>
            </a:r>
          </a:p>
          <a:p>
            <a:pPr>
              <a:lnSpc>
                <a:spcPct val="90000"/>
              </a:lnSpc>
            </a:pPr>
            <a:r>
              <a:rPr lang="en-US" sz="1400" b="1" dirty="0">
                <a:solidFill>
                  <a:schemeClr val="bg1"/>
                </a:solidFill>
              </a:rPr>
              <a:t>PayPal</a:t>
            </a:r>
            <a:r>
              <a:rPr lang="en-US" sz="1400" dirty="0">
                <a:solidFill>
                  <a:schemeClr val="bg1"/>
                </a:solidFill>
              </a:rPr>
              <a:t> is committing $530 million to supporting Black-owned and minority-owned businesses in the U.S., as well as bolstering its internal diversity and inclusion practices</a:t>
            </a:r>
          </a:p>
        </p:txBody>
      </p:sp>
    </p:spTree>
    <p:extLst>
      <p:ext uri="{BB962C8B-B14F-4D97-AF65-F5344CB8AC3E}">
        <p14:creationId xmlns:p14="http://schemas.microsoft.com/office/powerpoint/2010/main" val="162077277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Parcel</vt:lpstr>
      <vt:lpstr>Institutional racism in businesses</vt:lpstr>
      <vt:lpstr>How does institutional racism feed into employment practices?</vt:lpstr>
      <vt:lpstr>What is the ethnicity pay gap?</vt:lpstr>
      <vt:lpstr>How did companies respond back to the BLM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91</cp:revision>
  <dcterms:created xsi:type="dcterms:W3CDTF">2021-10-12T08:09:19Z</dcterms:created>
  <dcterms:modified xsi:type="dcterms:W3CDTF">2021-10-12T08:45:05Z</dcterms:modified>
</cp:coreProperties>
</file>