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6" r:id="rId2"/>
    <p:sldMasterId id="2147483698" r:id="rId3"/>
    <p:sldMasterId id="2147483711" r:id="rId4"/>
    <p:sldMasterId id="2147483723" r:id="rId5"/>
    <p:sldMasterId id="2147483725" r:id="rId6"/>
    <p:sldMasterId id="2147483737" r:id="rId7"/>
    <p:sldMasterId id="2147483749" r:id="rId8"/>
    <p:sldMasterId id="2147483751" r:id="rId9"/>
    <p:sldMasterId id="2147483753" r:id="rId10"/>
    <p:sldMasterId id="2147483765" r:id="rId11"/>
    <p:sldMasterId id="2147483789" r:id="rId12"/>
    <p:sldMasterId id="2147483801" r:id="rId13"/>
    <p:sldMasterId id="2147483826" r:id="rId14"/>
  </p:sldMasterIdLst>
  <p:notesMasterIdLst>
    <p:notesMasterId r:id="rId35"/>
  </p:notesMasterIdLst>
  <p:sldIdLst>
    <p:sldId id="257" r:id="rId15"/>
    <p:sldId id="258" r:id="rId16"/>
    <p:sldId id="256" r:id="rId17"/>
    <p:sldId id="265" r:id="rId18"/>
    <p:sldId id="266" r:id="rId19"/>
    <p:sldId id="277" r:id="rId20"/>
    <p:sldId id="276" r:id="rId21"/>
    <p:sldId id="280" r:id="rId22"/>
    <p:sldId id="263" r:id="rId23"/>
    <p:sldId id="275" r:id="rId24"/>
    <p:sldId id="269" r:id="rId25"/>
    <p:sldId id="270" r:id="rId26"/>
    <p:sldId id="273" r:id="rId27"/>
    <p:sldId id="282" r:id="rId28"/>
    <p:sldId id="278" r:id="rId29"/>
    <p:sldId id="264" r:id="rId30"/>
    <p:sldId id="267" r:id="rId31"/>
    <p:sldId id="268" r:id="rId32"/>
    <p:sldId id="27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208F-E927-4BBB-A473-AEC878934FCE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DE30B-4ECA-4335-888C-92D43BD4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2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Class Q - Does anyone recognise the mitochondria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0866E-0A9F-4BEB-978C-F6D0BDC40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4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A1351-F1C2-4A48-81D0-C4A14D04CDF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899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Respiration</a:t>
            </a: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5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48982-32BB-4505-9826-5FE760B5795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Respiration</a:t>
            </a: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CE80BD-C931-4ED6-A3CE-C7905A228E1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7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Respiration</a:t>
            </a: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1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9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7FD6C60-D604-467A-B6BA-206FB38EE4E5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487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729CDD1-FEE4-4262-91F0-A3BC9027ED94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4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5B17F2-1DE7-463C-B9E8-5AD0ADB181B2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71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EA14B0-CCC9-4282-AE9F-F0A7C1EA7D70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95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26A1BE2-C744-4076-BD3E-BB075B178081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45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6551051-4E1A-472C-BEAF-7DC282B38EE5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13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FD3A3EE-A416-4D63-948A-10ABF91E0F05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47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60DB9F2-8742-4FCB-915E-4004FCAF2C89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63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D192A4-1686-4D95-90E9-32A25B9F1BBC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412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A52CAF-C8C9-483A-8531-018E606B5651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AAE37D-4710-4B1B-BF84-83F88EF39817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7685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E22F77-5C07-4F74-95BF-6A5307F77400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B8ED9A-B70E-426B-835C-BAD3194F283C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297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D34DD9-77B9-4071-A33E-986C33087FE0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BBB175-D87F-48D4-AC08-23C207C29448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88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F0AB572-F52E-4FD5-8347-9BA422D08712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2F130B-3C97-4920-8317-D2CC650A9DF9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99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3608513-A028-4B6A-93D8-495BCC8E2DCE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E37F08-FE96-45D9-908A-9C764E60A03C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873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4473EF-AE66-4130-AB88-A9DAEF88881B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FBDDF0-4BD4-4C0C-831E-0CCD22EEC525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834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99D2F0-016A-448C-B561-4E608AAF084A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C0916B7-9A68-4657-B35D-9C52F64E6297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12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09162B-8602-4D94-84EC-3FE310170BF3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23C982-941B-41C7-88AA-E0AEB33249D7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2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FAD5E8-2986-4254-87B7-E5B52AAD01B8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5FA758-3D63-4FE9-BA70-A3F2B7D81FDA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87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8044CE-2C9E-4FF4-A587-4028356A2A3A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8536E8-65FE-4C4B-A95B-2E18E2A31472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1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B1DCC0-9E68-4762-964B-A448B21F81D6}" type="datetimeFigureOut">
              <a:rPr lang="en-GB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18/01/2019</a:t>
            </a:fld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u="sng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72DC008-EA4E-49BD-8037-0F6710753830}" type="slidenum">
              <a:rPr lang="en-GB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4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256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9728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E3FD95E-9156-4EF4-8F42-5A997345B3DA}" type="slidenum">
              <a:rPr lang="en-US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733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CBD5017-6CCE-4702-A074-9D2AF8AB29B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661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ECFD82B-CA15-4E4E-B0F2-5B19D2663D8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DC2F2E-D5E5-47F2-9266-1814A983C87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83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EDA9-380A-4D74-9AD7-9233F0BC8A8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24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80340E-4AD1-4998-A9DA-7A532778A62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428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BCEC54D-F0C6-4C2E-9119-D84C22CC0C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440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214DC14-E1B9-4FAE-BBBE-21EDCD7A289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485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7023CD-DD42-4DF2-9A18-DF3270F1FF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619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A72C31-60B3-45A7-8EEA-AD927290932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9366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0DEB90E-5BF8-4268-AEDA-9F563B34459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25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8C5B461-6EC4-44A4-B11E-323F62EAC1F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3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6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9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9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39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9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3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9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9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7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6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6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2032431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2012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3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38467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737904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07151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9149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88150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79593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892121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329629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111653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398686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23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74C1B2-83A4-46DB-92CF-D74FCAC8782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00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161CFB-2E3F-4DF6-8867-02CB7131DD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3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44838-6FBA-414C-94B0-473091C4610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17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9A7085-1689-4F8C-AEA3-BFF462D719B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85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D9798E-D6B4-4B16-9BE5-2AA4806734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10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70A1E9-6750-492E-BDCF-784D446C32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5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1E98B2-3CD4-4C85-A12C-B5FCD6A1F91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28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3AE2BA6-6B4B-402D-BF9F-C720B6C5AB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6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569472-F3F8-4972-A609-C6E956CF7C9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96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2DE684-7E22-4F25-AB02-042B6391E37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8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9A779F-7753-4204-9743-1FE13D6915F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60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74C1B2-83A4-46DB-92CF-D74FCAC8782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7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161CFB-2E3F-4DF6-8867-02CB7131DD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98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44838-6FBA-414C-94B0-473091C4610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75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9A7085-1689-4F8C-AEA3-BFF462D719B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5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D9798E-D6B4-4B16-9BE5-2AA4806734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70A1E9-6750-492E-BDCF-784D446C32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39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1E98B2-3CD4-4C85-A12C-B5FCD6A1F91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0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3AE2BA6-6B4B-402D-BF9F-C720B6C5AB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3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569472-F3F8-4972-A609-C6E956CF7C9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2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2DE684-7E22-4F25-AB02-042B6391E37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9A779F-7753-4204-9743-1FE13D6915F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6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74C1B2-83A4-46DB-92CF-D74FCAC8782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85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161CFB-2E3F-4DF6-8867-02CB7131DD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71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44838-6FBA-414C-94B0-473091C4610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05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9A7085-1689-4F8C-AEA3-BFF462D719B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6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D9798E-D6B4-4B16-9BE5-2AA4806734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70A1E9-6750-492E-BDCF-784D446C32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4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1E98B2-3CD4-4C85-A12C-B5FCD6A1F91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76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3AE2BA6-6B4B-402D-BF9F-C720B6C5AB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75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569472-F3F8-4972-A609-C6E956CF7C9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56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2DE684-7E22-4F25-AB02-042B6391E37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3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9A779F-7753-4204-9743-1FE13D6915F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5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96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2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74C1B2-83A4-46DB-92CF-D74FCAC8782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9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161CFB-2E3F-4DF6-8867-02CB7131DD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05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44838-6FBA-414C-94B0-473091C4610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45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9A7085-1689-4F8C-AEA3-BFF462D719B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21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D9798E-D6B4-4B16-9BE5-2AA4806734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94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70A1E9-6750-492E-BDCF-784D446C32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3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1E98B2-3CD4-4C85-A12C-B5FCD6A1F91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3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3AE2BA6-6B4B-402D-BF9F-C720B6C5AB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52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569472-F3F8-4972-A609-C6E956CF7C9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2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2DE684-7E22-4F25-AB02-042B6391E37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13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9A779F-7753-4204-9743-1FE13D6915F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75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74C1B2-83A4-46DB-92CF-D74FCAC8782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4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161CFB-2E3F-4DF6-8867-02CB7131DD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56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44838-6FBA-414C-94B0-473091C4610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5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90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9A7085-1689-4F8C-AEA3-BFF462D719B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8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D9798E-D6B4-4B16-9BE5-2AA4806734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55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70A1E9-6750-492E-BDCF-784D446C32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97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1E98B2-3CD4-4C85-A12C-B5FCD6A1F91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128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3AE2BA6-6B4B-402D-BF9F-C720B6C5ABE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1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569472-F3F8-4972-A609-C6E956CF7C99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2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2DE684-7E22-4F25-AB02-042B6391E37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36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9A779F-7753-4204-9743-1FE13D6915F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868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A657459-5DFA-4CFC-A16E-E3608C33BD6D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805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447968B-DA03-4934-A5BE-E5E1A6A28685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8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66312E-8BB2-4229-9A83-D3BC2C7212A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66312E-8BB2-4229-9A83-D3BC2C7212A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CB1F124-9093-4F3C-AD6A-41F7AD68B073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0921653-2B48-4201-B2C0-6367B8C838FB}" type="slidenum">
              <a:rPr lang="en-US" altLang="en-US" u="sng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F9F87E-705C-4EAC-8A52-E04609926AE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8Ca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Aerobic respiration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	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9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66312E-8BB2-4229-9A83-D3BC2C7212A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7" descr="slide bgro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0D497-C669-4710-890F-1102306B6DD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5124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Boardworks Ltd 2008</a:t>
            </a:r>
          </a:p>
        </p:txBody>
      </p:sp>
      <p:pic>
        <p:nvPicPr>
          <p:cNvPr id="6149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6151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66312E-8BB2-4229-9A83-D3BC2C7212A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66312E-8BB2-4229-9A83-D3BC2C7212A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7" descr="slide bgro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0D497-C669-4710-890F-1102306B6DD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5124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Boardworks Ltd 2008</a:t>
            </a:r>
          </a:p>
        </p:txBody>
      </p:sp>
      <p:pic>
        <p:nvPicPr>
          <p:cNvPr id="6149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6151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2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7" descr="slide bgro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0D497-C669-4710-890F-1102306B6DD1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5124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Boardworks Ltd 2008</a:t>
            </a:r>
          </a:p>
        </p:txBody>
      </p:sp>
      <p:pic>
        <p:nvPicPr>
          <p:cNvPr id="6149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6151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23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8182" y="636609"/>
            <a:ext cx="84958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CODE	TITLE	                             PAGE	LESSONS</a:t>
            </a:r>
          </a:p>
          <a:p>
            <a:r>
              <a:rPr lang="en-GB" dirty="0"/>
              <a:t>8C	Breathing and respiration		</a:t>
            </a:r>
          </a:p>
          <a:p>
            <a:r>
              <a:rPr lang="en-GB" dirty="0"/>
              <a:t>8Ca	Aerobic respiration    	         		 38	1</a:t>
            </a:r>
          </a:p>
          <a:p>
            <a:r>
              <a:rPr lang="en-GB" dirty="0"/>
              <a:t>8Cb	Gas exchange system	                     40	2</a:t>
            </a:r>
          </a:p>
          <a:p>
            <a:r>
              <a:rPr lang="en-GB" dirty="0"/>
              <a:t>8Cb	Means and ranges (WS)			42	3</a:t>
            </a:r>
          </a:p>
          <a:p>
            <a:r>
              <a:rPr lang="en-GB" dirty="0"/>
              <a:t>8Cc	Getting oxygen	           			44	4</a:t>
            </a:r>
          </a:p>
          <a:p>
            <a:r>
              <a:rPr lang="en-GB" dirty="0"/>
              <a:t>8Cc	Cause and effect (L&amp;C)			46	5</a:t>
            </a:r>
          </a:p>
          <a:p>
            <a:r>
              <a:rPr lang="en-GB" dirty="0"/>
              <a:t>8Cd	Comparing gas exchange			48	6</a:t>
            </a:r>
          </a:p>
          <a:p>
            <a:r>
              <a:rPr lang="en-GB" dirty="0"/>
              <a:t>8Ce	Anaerobic respiration   			50	7</a:t>
            </a:r>
          </a:p>
        </p:txBody>
      </p:sp>
    </p:spTree>
    <p:extLst>
      <p:ext uri="{BB962C8B-B14F-4D97-AF65-F5344CB8AC3E}">
        <p14:creationId xmlns:p14="http://schemas.microsoft.com/office/powerpoint/2010/main" val="34541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sz="3600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19289" y="1557339"/>
            <a:ext cx="83534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55914" y="-26988"/>
            <a:ext cx="5545137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u="sng" dirty="0">
                <a:solidFill>
                  <a:srgbClr val="3333CC"/>
                </a:solidFill>
                <a:latin typeface="Comic Sans MS" panose="030F0702030302020204" pitchFamily="66" charset="0"/>
              </a:rPr>
              <a:t>Respiration Detection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68463" y="620713"/>
            <a:ext cx="903605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The air we breathe out is called exhaled air. It is different to inhaled air (air breathed in).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Exhaled air contains;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more c_____ d______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less o______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more  water vapour.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27350" y="2333626"/>
            <a:ext cx="1258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arbon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24000" y="422116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3333CC"/>
                </a:solidFill>
                <a:latin typeface="Comic Sans MS" panose="030F0702030302020204" pitchFamily="66" charset="0"/>
              </a:rPr>
              <a:t>Exhaled air is also w______ and cleaner.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405314" y="2333626"/>
            <a:ext cx="1258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ioxide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782889" y="2981326"/>
            <a:ext cx="1258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xygen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908550" y="4205288"/>
            <a:ext cx="1258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armer</a:t>
            </a:r>
          </a:p>
        </p:txBody>
      </p:sp>
    </p:spTree>
    <p:extLst>
      <p:ext uri="{BB962C8B-B14F-4D97-AF65-F5344CB8AC3E}">
        <p14:creationId xmlns:p14="http://schemas.microsoft.com/office/powerpoint/2010/main" val="18775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/>
      <p:bldP spid="9224" grpId="0"/>
      <p:bldP spid="9228" grpId="0"/>
      <p:bldP spid="9230" grpId="0"/>
      <p:bldP spid="9231" grpId="0"/>
      <p:bldP spid="9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016553" y="-243408"/>
            <a:ext cx="8229600" cy="1143000"/>
          </a:xfrm>
        </p:spPr>
        <p:txBody>
          <a:bodyPr/>
          <a:lstStyle/>
          <a:p>
            <a:r>
              <a:rPr lang="en-GB" altLang="en-US" dirty="0"/>
              <a:t>Limewater Test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52400" y="899593"/>
            <a:ext cx="12039600" cy="4641379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What kind of gas do we breath out? How can we prove this?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u="sng" dirty="0"/>
              <a:t>Practical</a:t>
            </a:r>
          </a:p>
          <a:p>
            <a:pPr marL="0" indent="0">
              <a:buNone/>
            </a:pPr>
            <a:r>
              <a:rPr lang="en-GB" altLang="en-US" dirty="0"/>
              <a:t>1. Put a small amount of Limewater in a boiling tube.</a:t>
            </a:r>
          </a:p>
          <a:p>
            <a:pPr marL="0" indent="0">
              <a:buNone/>
            </a:pPr>
            <a:r>
              <a:rPr lang="en-GB" altLang="en-US" dirty="0"/>
              <a:t>2. Use a straw to slowly breath out into the limewater. 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What happened to the Limewater? What does this prove?</a:t>
            </a:r>
          </a:p>
          <a:p>
            <a:pPr marL="0" indent="0">
              <a:buNone/>
            </a:pPr>
            <a:r>
              <a:rPr lang="en-GB" altLang="en-US" i="1" dirty="0"/>
              <a:t>Hint: Limewater becomes cloudy when it mixes with carbon dioxide.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3970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Cobalt Chloride Paper Test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Breath onto Cobalt Chloride paper.</a:t>
            </a:r>
          </a:p>
          <a:p>
            <a:r>
              <a:rPr lang="en-GB" altLang="en-US" dirty="0"/>
              <a:t>What happens to the Cobalt Chloride paper?</a:t>
            </a:r>
          </a:p>
          <a:p>
            <a:r>
              <a:rPr lang="en-GB" altLang="en-US" dirty="0"/>
              <a:t>What does this tell you about your breath</a:t>
            </a:r>
            <a:r>
              <a:rPr lang="en-GB" altLang="en-US" dirty="0" smtClean="0"/>
              <a:t>?</a:t>
            </a:r>
          </a:p>
          <a:p>
            <a:endParaRPr lang="en-GB" altLang="en-US" dirty="0"/>
          </a:p>
          <a:p>
            <a:r>
              <a:rPr lang="en-GB" altLang="en-US" dirty="0" smtClean="0"/>
              <a:t>You can also try breathing onto a mirror so see water droplets.</a:t>
            </a:r>
            <a:endParaRPr lang="en-GB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68472" y="2228852"/>
            <a:ext cx="763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Pink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61388" y="2857503"/>
            <a:ext cx="363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Breath contains water.</a:t>
            </a:r>
          </a:p>
        </p:txBody>
      </p:sp>
    </p:spTree>
    <p:extLst>
      <p:ext uri="{BB962C8B-B14F-4D97-AF65-F5344CB8AC3E}">
        <p14:creationId xmlns:p14="http://schemas.microsoft.com/office/powerpoint/2010/main" val="362908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Tests to Detect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22" t="22599" r="12390" b="26982"/>
          <a:stretch/>
        </p:blipFill>
        <p:spPr>
          <a:xfrm>
            <a:off x="609600" y="1600201"/>
            <a:ext cx="10461171" cy="46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016553" y="-243408"/>
            <a:ext cx="8229600" cy="1143000"/>
          </a:xfrm>
        </p:spPr>
        <p:txBody>
          <a:bodyPr/>
          <a:lstStyle/>
          <a:p>
            <a:r>
              <a:rPr lang="en-GB" dirty="0"/>
              <a:t>Hydrogen Carbon Indicator</a:t>
            </a:r>
            <a:r>
              <a:rPr lang="en-GB" altLang="en-US" dirty="0" smtClean="0"/>
              <a:t> </a:t>
            </a:r>
            <a:r>
              <a:rPr lang="en-GB" altLang="en-US" dirty="0"/>
              <a:t>Test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52400" y="899593"/>
            <a:ext cx="12039600" cy="4641379"/>
          </a:xfrm>
        </p:spPr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u="sng" dirty="0"/>
              <a:t>Practical</a:t>
            </a:r>
          </a:p>
          <a:p>
            <a:pPr marL="0" indent="0">
              <a:buNone/>
            </a:pPr>
            <a:r>
              <a:rPr lang="en-GB" altLang="en-US" dirty="0"/>
              <a:t>1. Put a small amount of </a:t>
            </a:r>
            <a:r>
              <a:rPr lang="en-GB" altLang="en-US" dirty="0" smtClean="0"/>
              <a:t>hydrogen carbon indicator in </a:t>
            </a:r>
            <a:r>
              <a:rPr lang="en-GB" altLang="en-US" dirty="0"/>
              <a:t>a boiling tube.</a:t>
            </a:r>
          </a:p>
          <a:p>
            <a:pPr marL="0" indent="0">
              <a:buNone/>
            </a:pPr>
            <a:r>
              <a:rPr lang="en-GB" altLang="en-US" dirty="0"/>
              <a:t>2. Use a straw to slowly breath out into the </a:t>
            </a:r>
            <a:r>
              <a:rPr lang="en-GB" altLang="en-US" dirty="0"/>
              <a:t>hydrogen carbon indicator. 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What happened to the </a:t>
            </a:r>
            <a:r>
              <a:rPr lang="en-GB" altLang="en-US" dirty="0" smtClean="0"/>
              <a:t>colour? </a:t>
            </a:r>
            <a:r>
              <a:rPr lang="en-GB" altLang="en-US" dirty="0"/>
              <a:t>What does this prove?</a:t>
            </a:r>
          </a:p>
          <a:p>
            <a:pPr marL="0" indent="0">
              <a:buNone/>
            </a:pPr>
            <a:r>
              <a:rPr lang="en-GB" altLang="en-US" i="1" dirty="0"/>
              <a:t>Hint: </a:t>
            </a:r>
            <a:r>
              <a:rPr lang="en-GB" altLang="en-US" i="1" dirty="0"/>
              <a:t>hydrogen carbon indicator </a:t>
            </a:r>
            <a:r>
              <a:rPr lang="en-GB" altLang="en-US" i="1" dirty="0" smtClean="0"/>
              <a:t>becomes yellow</a:t>
            </a:r>
            <a:r>
              <a:rPr lang="en-GB" altLang="en-US" i="1" dirty="0"/>
              <a:t> </a:t>
            </a:r>
            <a:r>
              <a:rPr lang="en-GB" altLang="en-US" i="1" dirty="0" smtClean="0"/>
              <a:t>with carbon dioxide.</a:t>
            </a:r>
            <a:endParaRPr lang="en-GB" altLang="en-US" i="1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946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4" t="8755" b="4045"/>
          <a:stretch/>
        </p:blipFill>
        <p:spPr>
          <a:xfrm>
            <a:off x="125185" y="122238"/>
            <a:ext cx="11763067" cy="60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53976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/>
              <a:t>The equation for aerobic respiration</a:t>
            </a:r>
          </a:p>
        </p:txBody>
      </p:sp>
      <p:pic>
        <p:nvPicPr>
          <p:cNvPr id="2052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5" name="ShockwaveFlash1" r:id="rId2" imgW="8699400" imgH="5308560"/>
        </mc:Choice>
        <mc:Fallback>
          <p:control name="ShockwaveFlash1" r:id="rId2" imgW="8699400" imgH="530856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3551" y="800100"/>
                  <a:ext cx="8709025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822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53976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/>
              <a:t>Respiration and combustion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884363" y="781051"/>
            <a:ext cx="811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Burning is the reaction between a fuel and oxygen. This reaction is called </a:t>
            </a:r>
            <a:r>
              <a:rPr lang="en-GB" altLang="en-US" b="1">
                <a:solidFill>
                  <a:srgbClr val="10BC45"/>
                </a:solidFill>
                <a:latin typeface="Arial" panose="020B0604020202020204" pitchFamily="34" charset="0"/>
              </a:rPr>
              <a:t>combustion</a:t>
            </a: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1884363" y="2986088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During combustion, heat and light energy are released and carbon dioxide and water are also produced, so combustion is similar to respiration. 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1884364" y="4432300"/>
            <a:ext cx="8224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Respiration is a controlled reaction that slowly releases energy from food in the body’s cells and the cells do not catch fire!</a:t>
            </a:r>
          </a:p>
        </p:txBody>
      </p:sp>
      <p:sp>
        <p:nvSpPr>
          <p:cNvPr id="377867" name="AutoShape 11"/>
          <p:cNvSpPr>
            <a:spLocks noChangeArrowheads="1"/>
          </p:cNvSpPr>
          <p:nvPr/>
        </p:nvSpPr>
        <p:spPr bwMode="auto">
          <a:xfrm>
            <a:off x="1943100" y="1889125"/>
            <a:ext cx="8305800" cy="812800"/>
          </a:xfrm>
          <a:prstGeom prst="roundRect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087564" y="2058988"/>
            <a:ext cx="73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66"/>
                </a:solidFill>
                <a:latin typeface="Arial" panose="020B0604020202020204" pitchFamily="34" charset="0"/>
              </a:rPr>
              <a:t>fuel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3692526" y="2058988"/>
            <a:ext cx="126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66"/>
                </a:solidFill>
                <a:latin typeface="Arial" panose="020B0604020202020204" pitchFamily="34" charset="0"/>
              </a:rPr>
              <a:t>oxygen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5964239" y="2058988"/>
            <a:ext cx="237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66"/>
                </a:solidFill>
                <a:latin typeface="Arial" panose="020B0604020202020204" pitchFamily="34" charset="0"/>
              </a:rPr>
              <a:t>carbon dioxide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9221788" y="2058988"/>
            <a:ext cx="98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66"/>
                </a:solidFill>
                <a:latin typeface="Arial" panose="020B0604020202020204" pitchFamily="34" charset="0"/>
              </a:rPr>
              <a:t>water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3041651" y="2012950"/>
            <a:ext cx="422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000066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8542338" y="2014539"/>
            <a:ext cx="449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000066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5172076" y="2058988"/>
            <a:ext cx="56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66"/>
                </a:solidFill>
                <a:latin typeface="Arial" panose="020B0604020202020204" pitchFamily="34" charset="0"/>
                <a:sym typeface="Monotype Sorts" pitchFamily="2" charset="2"/>
              </a:rPr>
              <a:t></a:t>
            </a:r>
          </a:p>
        </p:txBody>
      </p:sp>
      <p:pic>
        <p:nvPicPr>
          <p:cNvPr id="377889" name="Picture 3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34" descr="easy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/>
      <p:bldP spid="377861" grpId="0"/>
      <p:bldP spid="377867" grpId="0" animBg="1"/>
      <p:bldP spid="377862" grpId="0"/>
      <p:bldP spid="377863" grpId="0"/>
      <p:bldP spid="377864" grpId="0"/>
      <p:bldP spid="377865" grpId="0"/>
      <p:bldP spid="377871" grpId="0"/>
      <p:bldP spid="377872" grpId="0"/>
      <p:bldP spid="3778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53976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/>
              <a:t>Respiration and combustion</a:t>
            </a:r>
          </a:p>
        </p:txBody>
      </p:sp>
      <p:pic>
        <p:nvPicPr>
          <p:cNvPr id="438286" name="Picture 1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9" name="ShockwaveFlash1" r:id="rId2" imgW="8699400" imgH="5308560"/>
        </mc:Choice>
        <mc:Fallback>
          <p:control name="ShockwaveFlash1" r:id="rId2" imgW="8699400" imgH="5308560">
            <p:pic>
              <p:nvPicPr>
                <p:cNvPr id="307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3551" y="800100"/>
                  <a:ext cx="8709025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6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63" t="35809" r="17203" b="37869"/>
          <a:stretch/>
        </p:blipFill>
        <p:spPr>
          <a:xfrm>
            <a:off x="269227" y="126681"/>
            <a:ext cx="9386402" cy="433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615" t="47022" r="12625" b="17723"/>
          <a:stretch/>
        </p:blipFill>
        <p:spPr>
          <a:xfrm>
            <a:off x="849085" y="4256314"/>
            <a:ext cx="10929257" cy="2307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86" y="4463143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1259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2830" y="123445"/>
            <a:ext cx="12314830" cy="3880773"/>
          </a:xfrm>
        </p:spPr>
        <p:txBody>
          <a:bodyPr>
            <a:normAutofit fontScale="25000" lnSpcReduction="20000"/>
          </a:bodyPr>
          <a:lstStyle/>
          <a:p>
            <a:r>
              <a:rPr lang="en-GB" sz="7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Developing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Identify and recall the main organs in the human gaseous exchange system.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Correctly use the terms: breathing, breathing rate, ventilation, inhalation, exhalation.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Describe the functions of the organs in the human gaseous exchange system and what happens during gas exchange.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Describe how muscles attached to ribs and the diaphragm produce breathing movements and use a model to explain how lungs expand and contract.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Describe the structure of the lungs.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Explain how diffusion occurs in terms of movement of particles.</a:t>
            </a:r>
          </a:p>
          <a:p>
            <a:r>
              <a:rPr lang="en-GB" sz="7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Securing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Use a pressure model to explain ventilation.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Explain how specialised cells keep the lungs clean (mucus production and ciliated epithelial cells).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Explain how the lungs are adapted for efficient gas exchange.</a:t>
            </a:r>
          </a:p>
          <a:p>
            <a:r>
              <a:rPr lang="en-GB" sz="7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Exceeding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Explain how and why a concentration gradient is maintained for oxygen and carbon dioxide between the blood and lungs.</a:t>
            </a:r>
          </a:p>
          <a:p>
            <a:r>
              <a:rPr lang="en-GB" sz="7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Working Scientifically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Identify the ranges of readings in data.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Explain why data with a small range is of good quality.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Calculate means and explain their use.</a:t>
            </a:r>
          </a:p>
          <a:p>
            <a:r>
              <a:rPr lang="en-GB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* Identify anomalous results in data.</a:t>
            </a:r>
          </a:p>
          <a:p>
            <a:endParaRPr lang="en-GB" sz="5600" dirty="0"/>
          </a:p>
        </p:txBody>
      </p:sp>
    </p:spTree>
    <p:extLst>
      <p:ext uri="{BB962C8B-B14F-4D97-AF65-F5344CB8AC3E}">
        <p14:creationId xmlns:p14="http://schemas.microsoft.com/office/powerpoint/2010/main" val="333686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Practical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a peak flow meter</a:t>
            </a:r>
          </a:p>
          <a:p>
            <a:pPr marL="0" indent="0">
              <a:buNone/>
            </a:pPr>
            <a:r>
              <a:rPr lang="en-GB" dirty="0"/>
              <a:t>1) Measure your peak flow and your height.</a:t>
            </a:r>
          </a:p>
          <a:p>
            <a:pPr marL="0" indent="0">
              <a:buNone/>
            </a:pPr>
            <a:r>
              <a:rPr lang="en-GB" dirty="0"/>
              <a:t>2) Work out if there is a correlation between the two using class data.</a:t>
            </a:r>
          </a:p>
        </p:txBody>
      </p:sp>
    </p:spTree>
    <p:extLst>
      <p:ext uri="{BB962C8B-B14F-4D97-AF65-F5344CB8AC3E}">
        <p14:creationId xmlns:p14="http://schemas.microsoft.com/office/powerpoint/2010/main" val="245783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551" y="193769"/>
            <a:ext cx="7766936" cy="1646302"/>
          </a:xfrm>
        </p:spPr>
        <p:txBody>
          <a:bodyPr/>
          <a:lstStyle/>
          <a:p>
            <a:r>
              <a:rPr lang="en-GB" dirty="0"/>
              <a:t>8Ca: Aerobic Respiration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791" y="2395653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-Recall what happens in aerobic respiration.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-Explain how aerobic respiration can change the surroundings.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-Compare burning (combustion) and respiration.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-Describe ways in which respiration can be detected (limewater, hydrogen carbonate indicator, heat).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9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046164"/>
            <a:ext cx="3595688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052514"/>
            <a:ext cx="21336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3071813" y="1"/>
            <a:ext cx="50403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Aerobic Respiration</a:t>
            </a:r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1524001" y="1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C/W</a:t>
            </a:r>
            <a:endParaRPr lang="en-US" altLang="en-US" sz="2400" b="1" u="sng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8134" name="Text Box 13"/>
          <p:cNvSpPr txBox="1">
            <a:spLocks noChangeArrowheads="1"/>
          </p:cNvSpPr>
          <p:nvPr/>
        </p:nvSpPr>
        <p:spPr bwMode="auto">
          <a:xfrm>
            <a:off x="7824788" y="1"/>
            <a:ext cx="284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fld id="{D8ED03EB-640F-46AD-90FF-AA3350B24C72}" type="datetime1"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t>18/01/2019</a:t>
            </a:fld>
            <a:endParaRPr lang="en-US" altLang="en-US" sz="2400" b="1" u="sng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994151"/>
            <a:ext cx="35798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933825"/>
            <a:ext cx="2133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AutoShape 18"/>
          <p:cNvSpPr>
            <a:spLocks noChangeArrowheads="1"/>
          </p:cNvSpPr>
          <p:nvPr/>
        </p:nvSpPr>
        <p:spPr bwMode="auto">
          <a:xfrm>
            <a:off x="7680326" y="2205039"/>
            <a:ext cx="2447925" cy="1728787"/>
          </a:xfrm>
          <a:prstGeom prst="cloudCallout">
            <a:avLst>
              <a:gd name="adj1" fmla="val 64736"/>
              <a:gd name="adj2" fmla="val 4525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happens next?</a:t>
            </a:r>
          </a:p>
        </p:txBody>
      </p:sp>
      <p:sp>
        <p:nvSpPr>
          <p:cNvPr id="48138" name="AutoShape 25"/>
          <p:cNvSpPr>
            <a:spLocks noChangeArrowheads="1"/>
          </p:cNvSpPr>
          <p:nvPr/>
        </p:nvSpPr>
        <p:spPr bwMode="auto">
          <a:xfrm>
            <a:off x="7896226" y="583296"/>
            <a:ext cx="3455987" cy="17287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CC33"/>
              </a:gs>
              <a:gs pos="100000">
                <a:srgbClr val="CCFF99"/>
              </a:gs>
            </a:gsLst>
            <a:lin ang="5400000" scaled="1"/>
          </a:gradFill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 scientist called Robert Boyle conducted experiments to find out what happens to things with no air supply.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7175501" y="3933826"/>
            <a:ext cx="3313113" cy="2519363"/>
          </a:xfrm>
          <a:prstGeom prst="cloudCallout">
            <a:avLst>
              <a:gd name="adj1" fmla="val 53676"/>
              <a:gd name="adj2" fmla="val 5962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</a:rPr>
              <a:t>Did the candle go out and mouse die due to a lack of </a:t>
            </a:r>
            <a:r>
              <a:rPr lang="en-GB" altLang="en-US" sz="2400" i="1">
                <a:solidFill>
                  <a:srgbClr val="000000"/>
                </a:solidFill>
              </a:rPr>
              <a:t>‘air’</a:t>
            </a:r>
            <a:r>
              <a:rPr lang="en-GB" altLang="en-US" sz="240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8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2133600" y="3248026"/>
            <a:ext cx="3024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Breathing is the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mechanical action </a:t>
            </a: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getting a___ in and out of the l_____.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343025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2954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334000" y="1800225"/>
            <a:ext cx="0" cy="2819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0" name="Rectangle 18"/>
          <p:cNvSpPr>
            <a:spLocks noChangeArrowheads="1"/>
          </p:cNvSpPr>
          <p:nvPr/>
        </p:nvSpPr>
        <p:spPr bwMode="auto">
          <a:xfrm>
            <a:off x="5541964" y="3268664"/>
            <a:ext cx="4973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Respiration is a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chemical reaction</a:t>
            </a: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that releasese_____, so we can function. It happens in cells.</a:t>
            </a:r>
          </a:p>
        </p:txBody>
      </p:sp>
      <p:sp>
        <p:nvSpPr>
          <p:cNvPr id="52231" name="AutoShape 21"/>
          <p:cNvSpPr>
            <a:spLocks noChangeArrowheads="1"/>
          </p:cNvSpPr>
          <p:nvPr/>
        </p:nvSpPr>
        <p:spPr bwMode="auto">
          <a:xfrm>
            <a:off x="1635125" y="1"/>
            <a:ext cx="8642350" cy="50482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Copy and complete the word fill below.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24276" y="4008438"/>
            <a:ext cx="784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air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6776" y="4797426"/>
            <a:ext cx="11144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lungs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2200" y="3590926"/>
            <a:ext cx="1373188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52235" name="AutoShape 18"/>
          <p:cNvSpPr>
            <a:spLocks noChangeArrowheads="1"/>
          </p:cNvSpPr>
          <p:nvPr/>
        </p:nvSpPr>
        <p:spPr bwMode="auto">
          <a:xfrm>
            <a:off x="7104063" y="4691064"/>
            <a:ext cx="3173412" cy="1728787"/>
          </a:xfrm>
          <a:prstGeom prst="cloudCallout">
            <a:avLst>
              <a:gd name="adj1" fmla="val -101282"/>
              <a:gd name="adj2" fmla="val 4622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</a:rPr>
              <a:t>So why did the mouse in the jar die?</a:t>
            </a:r>
          </a:p>
        </p:txBody>
      </p:sp>
      <p:pic>
        <p:nvPicPr>
          <p:cNvPr id="522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4" y="5027613"/>
            <a:ext cx="28463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9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1" t="20119" r="20076" b="47333"/>
          <a:stretch/>
        </p:blipFill>
        <p:spPr>
          <a:xfrm>
            <a:off x="340604" y="448258"/>
            <a:ext cx="11510791" cy="35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208314" y="908051"/>
            <a:ext cx="97100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Respiration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non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food and oxygen to make energy.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u="none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non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 are eating a piece of bread and breathing in oxygen…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u="none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non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1.Describe the path of your bread (digestive system).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non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Describe the path of your oxygen (breathing system).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non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do they meet? (circulatory system, body cells). </a:t>
            </a:r>
          </a:p>
        </p:txBody>
      </p:sp>
    </p:spTree>
    <p:extLst>
      <p:ext uri="{BB962C8B-B14F-4D97-AF65-F5344CB8AC3E}">
        <p14:creationId xmlns:p14="http://schemas.microsoft.com/office/powerpoint/2010/main" val="25752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8650" r="18095" b="15143"/>
          <a:stretch>
            <a:fillRect/>
          </a:stretch>
        </p:blipFill>
        <p:spPr bwMode="auto">
          <a:xfrm>
            <a:off x="1847851" y="115889"/>
            <a:ext cx="842486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847851" y="1125539"/>
            <a:ext cx="2303463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19289" y="2924175"/>
            <a:ext cx="2447925" cy="1512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847851" y="5157789"/>
            <a:ext cx="2303463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08889" y="2997201"/>
            <a:ext cx="2663825" cy="244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6816726" y="115889"/>
            <a:ext cx="3744913" cy="129698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444500" indent="-444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solidFill>
                  <a:srgbClr val="000000"/>
                </a:solidFill>
                <a:sym typeface="Wingdings 2" panose="05020102010507070707" pitchFamily="18" charset="2"/>
              </a:rPr>
              <a:t>B</a:t>
            </a:r>
            <a:r>
              <a:rPr lang="en-GB" altLang="en-US" sz="2400" dirty="0">
                <a:solidFill>
                  <a:srgbClr val="000000"/>
                </a:solidFill>
              </a:rPr>
              <a:t>ody parts involved in getting &amp; using energy. </a:t>
            </a:r>
          </a:p>
        </p:txBody>
      </p:sp>
    </p:spTree>
    <p:extLst>
      <p:ext uri="{BB962C8B-B14F-4D97-AF65-F5344CB8AC3E}">
        <p14:creationId xmlns:p14="http://schemas.microsoft.com/office/powerpoint/2010/main" val="13332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ChangeArrowheads="1"/>
          </p:cNvSpPr>
          <p:nvPr/>
        </p:nvSpPr>
        <p:spPr bwMode="auto">
          <a:xfrm>
            <a:off x="1563688" y="600076"/>
            <a:ext cx="8642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850" algn="l"/>
                <a:tab pos="2700338" algn="r"/>
                <a:tab pos="3330575" algn="l"/>
                <a:tab pos="4140200" algn="l"/>
                <a:tab pos="4591050" algn="l"/>
                <a:tab pos="58515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The body needs a constant supply of _______ which comes from digested food.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Glucose, from digested ___________, is an important substance that contains stored ________ energy.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In the body’s cells, glucose and ______ react to release energy. Some of this is released as _____ and the rest is used by the cells.</a:t>
            </a:r>
          </a:p>
        </p:txBody>
      </p:sp>
      <p:sp>
        <p:nvSpPr>
          <p:cNvPr id="68611" name="AutoShape 21"/>
          <p:cNvSpPr>
            <a:spLocks noChangeArrowheads="1"/>
          </p:cNvSpPr>
          <p:nvPr/>
        </p:nvSpPr>
        <p:spPr bwMode="auto">
          <a:xfrm>
            <a:off x="1635125" y="1"/>
            <a:ext cx="8642350" cy="50482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Copy and complete the word fill below.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64364" y="600076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333399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8238" y="1320801"/>
            <a:ext cx="227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333399"/>
                </a:solidFill>
                <a:latin typeface="Comic Sans MS" panose="030F0702030302020204" pitchFamily="66" charset="0"/>
              </a:rPr>
              <a:t>carbohydrates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5226" y="168116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333399"/>
                </a:solidFill>
                <a:latin typeface="Comic Sans MS" panose="030F0702030302020204" pitchFamily="66" charset="0"/>
              </a:rPr>
              <a:t>chemical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1" y="2041526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333399"/>
                </a:solidFill>
                <a:latin typeface="Comic Sans MS" panose="030F0702030302020204" pitchFamily="66" charset="0"/>
              </a:rPr>
              <a:t>oxygen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48464" y="2400301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333399"/>
                </a:solidFill>
                <a:latin typeface="Comic Sans MS" panose="030F0702030302020204" pitchFamily="66" charset="0"/>
              </a:rPr>
              <a:t>heat</a:t>
            </a:r>
          </a:p>
        </p:txBody>
      </p:sp>
      <p:sp>
        <p:nvSpPr>
          <p:cNvPr id="68617" name="TextBox 17"/>
          <p:cNvSpPr txBox="1">
            <a:spLocks noChangeArrowheads="1"/>
          </p:cNvSpPr>
          <p:nvPr/>
        </p:nvSpPr>
        <p:spPr bwMode="auto">
          <a:xfrm>
            <a:off x="1636713" y="3265488"/>
            <a:ext cx="84963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oxygen       chemical        heat	  energy    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1878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861</Words>
  <Application>Microsoft Office PowerPoint</Application>
  <PresentationFormat>Widescreen</PresentationFormat>
  <Paragraphs>134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Arial</vt:lpstr>
      <vt:lpstr>Arial Black</vt:lpstr>
      <vt:lpstr>Brush Script MT</vt:lpstr>
      <vt:lpstr>Calibri</vt:lpstr>
      <vt:lpstr>Comic Sans MS</vt:lpstr>
      <vt:lpstr>Constantia</vt:lpstr>
      <vt:lpstr>Franklin Gothic Book</vt:lpstr>
      <vt:lpstr>Monotype Sorts</vt:lpstr>
      <vt:lpstr>Rage Italic</vt:lpstr>
      <vt:lpstr>Times New Roman</vt:lpstr>
      <vt:lpstr>Trebuchet MS</vt:lpstr>
      <vt:lpstr>Wingdings</vt:lpstr>
      <vt:lpstr>Wingdings 2</vt:lpstr>
      <vt:lpstr>Wingdings 3</vt:lpstr>
      <vt:lpstr>Facet</vt:lpstr>
      <vt:lpstr>Office Theme</vt:lpstr>
      <vt:lpstr>4_Default Design</vt:lpstr>
      <vt:lpstr>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8_Default Design</vt:lpstr>
      <vt:lpstr>10_Default Design</vt:lpstr>
      <vt:lpstr>Pushpin</vt:lpstr>
      <vt:lpstr>11_Default Design</vt:lpstr>
      <vt:lpstr>PowerPoint Presentation</vt:lpstr>
      <vt:lpstr>PowerPoint Presentation</vt:lpstr>
      <vt:lpstr>8Ca: Aerobic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Limewater Test</vt:lpstr>
      <vt:lpstr>Cobalt Chloride Paper Test</vt:lpstr>
      <vt:lpstr>Other Tests to Detect Respiration</vt:lpstr>
      <vt:lpstr>Hydrogen Carbon Indicator Test</vt:lpstr>
      <vt:lpstr>PowerPoint Presentation</vt:lpstr>
      <vt:lpstr>The equation for aerobic respiration</vt:lpstr>
      <vt:lpstr>Respiration and combustion</vt:lpstr>
      <vt:lpstr>Respiration and combustion</vt:lpstr>
      <vt:lpstr>PowerPoint Presentation</vt:lpstr>
      <vt:lpstr>Optional Practical 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Zeba Motin</dc:creator>
  <cp:lastModifiedBy>Zeba Motin</cp:lastModifiedBy>
  <cp:revision>28</cp:revision>
  <dcterms:created xsi:type="dcterms:W3CDTF">2018-06-07T09:20:23Z</dcterms:created>
  <dcterms:modified xsi:type="dcterms:W3CDTF">2019-01-18T16:20:56Z</dcterms:modified>
</cp:coreProperties>
</file>