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461" r:id="rId5"/>
    <p:sldId id="462" r:id="rId6"/>
    <p:sldId id="463" r:id="rId7"/>
    <p:sldId id="511" r:id="rId8"/>
    <p:sldId id="477" r:id="rId9"/>
    <p:sldId id="464" r:id="rId10"/>
    <p:sldId id="466" r:id="rId11"/>
    <p:sldId id="465" r:id="rId12"/>
    <p:sldId id="467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501" r:id="rId22"/>
    <p:sldId id="478" r:id="rId23"/>
    <p:sldId id="480" r:id="rId24"/>
    <p:sldId id="481" r:id="rId25"/>
    <p:sldId id="482" r:id="rId26"/>
    <p:sldId id="49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052CB-97FC-4150-BEF1-A8B2F6AD7796}" type="datetimeFigureOut">
              <a:rPr lang="en-US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CAF8E-755B-413E-889A-8C58154894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4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Demo any metal reacting with acid.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0EEED7-46A9-4E98-88E5-DB2F8684623A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096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CAF8E-755B-413E-889A-8C58154894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Demo any metal reacting with acid.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0EEED7-46A9-4E98-88E5-DB2F8684623A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6636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7Fd6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CAF8E-755B-413E-889A-8C58154894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0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wig-world.com/film/acids-and-alkalis-part-2-1457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8531" y="1060997"/>
            <a:ext cx="10363200" cy="1246254"/>
          </a:xfrm>
        </p:spPr>
        <p:txBody>
          <a:bodyPr>
            <a:noAutofit/>
          </a:bodyPr>
          <a:lstStyle/>
          <a:p>
            <a:r>
              <a:rPr lang="en-GB">
                <a:latin typeface="Dotum" panose="020B0600000101010101" pitchFamily="34" charset="-127"/>
                <a:ea typeface="Dotum" panose="020B0600000101010101" pitchFamily="34" charset="-127"/>
              </a:rPr>
              <a:t>7Fd: Neutralisation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6736" y="2773570"/>
            <a:ext cx="8826789" cy="930241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GB" sz="3200">
                <a:solidFill>
                  <a:schemeClr val="tx1"/>
                </a:solidFill>
              </a:rPr>
              <a:t>Do Now: </a:t>
            </a:r>
          </a:p>
          <a:p>
            <a:pPr>
              <a:spcBef>
                <a:spcPts val="0"/>
              </a:spcBef>
            </a:pPr>
            <a:r>
              <a:rPr lang="en-GB" sz="3200"/>
              <a:t>Which is the odd one out and why?</a:t>
            </a:r>
            <a:endParaRPr lang="en-GB" sz="3200"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00256" y="260648"/>
            <a:ext cx="3577365" cy="461136"/>
          </a:xfrm>
        </p:spPr>
        <p:txBody>
          <a:bodyPr/>
          <a:lstStyle/>
          <a:p>
            <a:fld id="{1C8BA104-50D7-4B21-9874-9C97885394E8}" type="datetime1">
              <a:rPr lang="en-GB" sz="4267"/>
              <a:t>17/06/2022</a:t>
            </a:fld>
            <a:endParaRPr lang="en-GB" sz="4267"/>
          </a:p>
        </p:txBody>
      </p:sp>
      <p:pic>
        <p:nvPicPr>
          <p:cNvPr id="31746" name="Picture 2" descr="Image result for glass of 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36" y="4170130"/>
            <a:ext cx="2303030" cy="230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glass of orange juice"/>
          <p:cNvSpPr>
            <a:spLocks noChangeAspect="1" noChangeArrowheads="1"/>
          </p:cNvSpPr>
          <p:nvPr/>
        </p:nvSpPr>
        <p:spPr bwMode="auto">
          <a:xfrm>
            <a:off x="3761731" y="417013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1750" name="Picture 6" descr="Image result for glass of orange jui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4" r="17639"/>
          <a:stretch/>
        </p:blipFill>
        <p:spPr bwMode="auto">
          <a:xfrm>
            <a:off x="5157333" y="3915914"/>
            <a:ext cx="2085594" cy="2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Image result for vinegar bot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456" y="4170130"/>
            <a:ext cx="2252445" cy="225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448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191"/>
            <a:ext cx="10515600" cy="1325563"/>
          </a:xfrm>
        </p:spPr>
        <p:txBody>
          <a:bodyPr/>
          <a:lstStyle/>
          <a:p>
            <a:r>
              <a:rPr lang="en-GB"/>
              <a:t>Method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26" y="1114425"/>
            <a:ext cx="9773947" cy="51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3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/>
              <a:t>Answer the following questions in full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en-GB">
                <a:cs typeface="Arial" charset="0"/>
              </a:rPr>
              <a:t>You poured in 10cm</a:t>
            </a:r>
            <a:r>
              <a:rPr lang="en-GB" baseline="30000">
                <a:cs typeface="Arial" charset="0"/>
              </a:rPr>
              <a:t>3</a:t>
            </a:r>
            <a:r>
              <a:rPr lang="en-GB">
                <a:cs typeface="Arial" charset="0"/>
              </a:rPr>
              <a:t> of hydrochloric acid in your conical flask.                        How much alkali do you need to add to make the acid neutral?</a:t>
            </a:r>
            <a:br>
              <a:rPr lang="en-GB">
                <a:cs typeface="Arial" charset="0"/>
              </a:rPr>
            </a:br>
            <a:br>
              <a:rPr lang="en-GB">
                <a:cs typeface="Arial" charset="0"/>
              </a:rPr>
            </a:br>
            <a:endParaRPr lang="en-GB">
              <a:cs typeface="Arial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GB">
                <a:cs typeface="Arial" charset="0"/>
              </a:rPr>
              <a:t>You have 25cm</a:t>
            </a:r>
            <a:r>
              <a:rPr lang="en-GB" baseline="30000">
                <a:cs typeface="Arial" charset="0"/>
              </a:rPr>
              <a:t>3</a:t>
            </a:r>
            <a:r>
              <a:rPr lang="en-GB">
                <a:cs typeface="Arial" charset="0"/>
              </a:rPr>
              <a:t> of sodium hydroxide (alkali).</a:t>
            </a:r>
            <a:br>
              <a:rPr lang="en-GB">
                <a:cs typeface="Arial" charset="0"/>
              </a:rPr>
            </a:br>
            <a:r>
              <a:rPr lang="en-GB">
                <a:cs typeface="Arial" charset="0"/>
              </a:rPr>
              <a:t>How much acid do you need to add to make the alkali neutral?</a:t>
            </a:r>
          </a:p>
          <a:p>
            <a:pPr marL="0" indent="0">
              <a:buNone/>
            </a:pPr>
            <a:endParaRPr lang="en-GB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849437" y="4744894"/>
            <a:ext cx="8493125" cy="1768475"/>
            <a:chOff x="205" y="1781"/>
            <a:chExt cx="5350" cy="1114"/>
          </a:xfrm>
        </p:grpSpPr>
        <p:pic>
          <p:nvPicPr>
            <p:cNvPr id="5" name="Picture 8" descr="pH sca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" y="1781"/>
              <a:ext cx="5333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52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725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098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1472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1845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2218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592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2965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339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651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4023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4395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4767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13</a:t>
              </a: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5140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14</a:t>
              </a: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205" y="2607"/>
              <a:ext cx="11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GB" altLang="en-US" sz="2400" b="1">
                  <a:solidFill>
                    <a:srgbClr val="FF0000"/>
                  </a:solidFill>
                  <a:latin typeface="Arial" charset="0"/>
                </a:rPr>
                <a:t>strong acid</a:t>
              </a: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2406" y="2607"/>
              <a:ext cx="7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GB" altLang="en-US" sz="2400" b="1">
                  <a:solidFill>
                    <a:srgbClr val="10BC45"/>
                  </a:solidFill>
                  <a:latin typeface="Arial" charset="0"/>
                </a:rPr>
                <a:t>neutral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4309" y="2607"/>
              <a:ext cx="1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GB" altLang="en-US" sz="2400" b="1">
                  <a:solidFill>
                    <a:srgbClr val="3366FF"/>
                  </a:solidFill>
                  <a:latin typeface="Arial" charset="0"/>
                </a:rPr>
                <a:t>strong alkali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090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Practical: Neutralisation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>
                <a:latin typeface="+mj-lt"/>
              </a:rPr>
              <a:t>Health and Safety</a:t>
            </a:r>
            <a:br>
              <a:rPr lang="en-GB" sz="3600">
                <a:latin typeface="+mj-lt"/>
              </a:rPr>
            </a:br>
            <a:endParaRPr lang="en-GB" sz="3600">
              <a:latin typeface="+mj-lt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000">
                <a:latin typeface="+mj-lt"/>
              </a:rPr>
              <a:t>Must wear goggles.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000">
                <a:latin typeface="+mj-lt"/>
              </a:rPr>
              <a:t>Acids and Alkalis are corrosive therefore must be handled with safely and sensibly.</a:t>
            </a:r>
          </a:p>
          <a:p>
            <a:pPr marL="0" indent="0">
              <a:buNone/>
            </a:pPr>
            <a:endParaRPr lang="en-GB" sz="3600">
              <a:latin typeface="+mj-lt"/>
            </a:endParaRPr>
          </a:p>
          <a:p>
            <a:pPr marL="0" indent="0">
              <a:buNone/>
            </a:pPr>
            <a:r>
              <a:rPr lang="en-GB" sz="3600">
                <a:latin typeface="+mj-lt"/>
              </a:rPr>
              <a:t>Anyone messing will be banned from doing </a:t>
            </a:r>
            <a:r>
              <a:rPr lang="en-GB" sz="3600" err="1">
                <a:latin typeface="+mj-lt"/>
              </a:rPr>
              <a:t>practicals</a:t>
            </a:r>
            <a:r>
              <a:rPr lang="en-GB" sz="3600">
                <a:latin typeface="+mj-lt"/>
              </a:rPr>
              <a:t> for this unit. </a:t>
            </a:r>
          </a:p>
        </p:txBody>
      </p:sp>
    </p:spTree>
    <p:extLst>
      <p:ext uri="{BB962C8B-B14F-4D97-AF65-F5344CB8AC3E}">
        <p14:creationId xmlns:p14="http://schemas.microsoft.com/office/powerpoint/2010/main" val="4178106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Equipment</a:t>
            </a:r>
          </a:p>
        </p:txBody>
      </p:sp>
      <p:sp>
        <p:nvSpPr>
          <p:cNvPr id="8" name="Rectangle 6"/>
          <p:cNvSpPr/>
          <p:nvPr/>
        </p:nvSpPr>
        <p:spPr>
          <a:xfrm>
            <a:off x="838200" y="1442316"/>
            <a:ext cx="10538734" cy="49228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8">
            <a:noFill/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>
              <a:solidFill>
                <a:srgbClr val="000000"/>
              </a:solidFill>
              <a:latin typeface="Comic Sans MS" pitchFamily="66"/>
              <a:cs typeface="Arial" charset="0"/>
            </a:endParaRPr>
          </a:p>
        </p:txBody>
      </p:sp>
      <p:pic>
        <p:nvPicPr>
          <p:cNvPr id="9" name="Picture 2" descr="http://static.rapidonline.com/catalogueimages/Module/M066659P01W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8131" r="7863" b="3879"/>
          <a:stretch>
            <a:fillRect/>
          </a:stretch>
        </p:blipFill>
        <p:spPr bwMode="auto">
          <a:xfrm>
            <a:off x="9369479" y="1746539"/>
            <a:ext cx="1454902" cy="149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antsuk.com/media/catalog/product/cache/2/image/9df78eab33525d08d6e5fb8d27136e95/p/i/pipette_345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521" y="1818260"/>
            <a:ext cx="1307593" cy="161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c8.alamy.com/comp/DBD12P/a-small-bottle-of-universal-indicator-with-ph-chart-on-a-desk-in-a-DBD12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9021" r="26659" b="12779"/>
          <a:stretch>
            <a:fillRect/>
          </a:stretch>
        </p:blipFill>
        <p:spPr bwMode="auto">
          <a:xfrm>
            <a:off x="1013545" y="1549471"/>
            <a:ext cx="148907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www.bbc.co.uk/staticarchive/88d3fbd4570d358452a11389d354c39ec40ab2f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896" y="1607850"/>
            <a:ext cx="200025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http://www.bbc.co.uk/staticarchive/0c62f9bbc16b45ca851d24a62ed3ce155da359b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22" y="1607850"/>
            <a:ext cx="18986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40444" y="3980008"/>
            <a:ext cx="1563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Universal indicator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44336" y="3980154"/>
            <a:ext cx="1563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Sodium hydroxide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24761" y="4047838"/>
            <a:ext cx="1900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Hydrochloric acid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732570" y="3647788"/>
            <a:ext cx="190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pipette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969464" y="5946290"/>
            <a:ext cx="189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beakers</a:t>
            </a:r>
          </a:p>
        </p:txBody>
      </p:sp>
      <p:pic>
        <p:nvPicPr>
          <p:cNvPr id="19" name="Picture 12" descr="http://ecx.images-amazon.com/images/I/318VJqg8nO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8" t="13699" r="21100" b="11977"/>
          <a:stretch>
            <a:fillRect/>
          </a:stretch>
        </p:blipFill>
        <p:spPr bwMode="auto">
          <a:xfrm>
            <a:off x="8758317" y="4263740"/>
            <a:ext cx="15970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478284" y="3408906"/>
            <a:ext cx="189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Conical flask</a:t>
            </a:r>
          </a:p>
        </p:txBody>
      </p:sp>
    </p:spTree>
    <p:extLst>
      <p:ext uri="{BB962C8B-B14F-4D97-AF65-F5344CB8AC3E}">
        <p14:creationId xmlns:p14="http://schemas.microsoft.com/office/powerpoint/2010/main" val="208122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Class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/>
              <a:t>Organise yourselves to produce 14 flasks, one for each colour on the pH scale. Work as a team and help each other out! 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849437" y="4001294"/>
            <a:ext cx="8493125" cy="1768475"/>
            <a:chOff x="205" y="1781"/>
            <a:chExt cx="5350" cy="1114"/>
          </a:xfrm>
        </p:grpSpPr>
        <p:pic>
          <p:nvPicPr>
            <p:cNvPr id="5" name="Picture 8" descr="pH sca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" y="1781"/>
              <a:ext cx="5333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52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725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098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1472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1845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2218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592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2965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339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651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4023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4395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4767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13</a:t>
              </a: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5140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14</a:t>
              </a: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205" y="2607"/>
              <a:ext cx="11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GB" altLang="en-US" sz="2400" b="1">
                  <a:solidFill>
                    <a:srgbClr val="FF0000"/>
                  </a:solidFill>
                  <a:latin typeface="Arial" charset="0"/>
                </a:rPr>
                <a:t>strong acid</a:t>
              </a: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2406" y="2607"/>
              <a:ext cx="7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GB" altLang="en-US" sz="2400" b="1">
                  <a:solidFill>
                    <a:srgbClr val="10BC45"/>
                  </a:solidFill>
                  <a:latin typeface="Arial" charset="0"/>
                </a:rPr>
                <a:t>neutral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4309" y="2607"/>
              <a:ext cx="1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GB" altLang="en-US" sz="2400" b="1">
                  <a:solidFill>
                    <a:srgbClr val="3366FF"/>
                  </a:solidFill>
                  <a:latin typeface="Arial" charset="0"/>
                </a:rPr>
                <a:t>strong alkali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9272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/>
              <a:t>Write 1 – 5 in the margin of your book</a:t>
            </a:r>
          </a:p>
          <a:p>
            <a:pPr marL="0" indent="0">
              <a:buNone/>
            </a:pPr>
            <a:r>
              <a:rPr lang="en-GB" sz="3200"/>
              <a:t>1. </a:t>
            </a:r>
          </a:p>
          <a:p>
            <a:pPr marL="0" indent="0">
              <a:buNone/>
            </a:pPr>
            <a:r>
              <a:rPr lang="en-GB" sz="3200"/>
              <a:t>2. </a:t>
            </a:r>
          </a:p>
          <a:p>
            <a:pPr marL="0" indent="0">
              <a:buNone/>
            </a:pPr>
            <a:r>
              <a:rPr lang="en-GB" sz="3200"/>
              <a:t>3. </a:t>
            </a:r>
          </a:p>
          <a:p>
            <a:pPr marL="0" indent="0">
              <a:buNone/>
            </a:pPr>
            <a:r>
              <a:rPr lang="en-GB" sz="3200"/>
              <a:t>4.</a:t>
            </a:r>
          </a:p>
          <a:p>
            <a:pPr marL="0" indent="0">
              <a:buNone/>
            </a:pPr>
            <a:r>
              <a:rPr lang="en-GB" sz="3200"/>
              <a:t>5. 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r>
              <a:rPr lang="en-GB" sz="3200"/>
              <a:t>Watch the video and take notes – you will have a quiz based on the </a:t>
            </a:r>
            <a:r>
              <a:rPr lang="en-GB" sz="3200">
                <a:hlinkClick r:id="rId2"/>
              </a:rPr>
              <a:t>video</a:t>
            </a:r>
            <a:endParaRPr lang="en-GB" sz="3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18A0BB-B31F-407C-84AC-57A215AA0299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2656EA-506B-4865-A497-A8FBFFE81D10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E187E85-32DB-4ED2-85EB-C026FDE8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7129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Tx/>
              <a:buAutoNum type="arabicPeriod"/>
            </a:pPr>
            <a:r>
              <a:rPr lang="en-GB" altLang="en-US" sz="3200">
                <a:latin typeface="+mj-lt"/>
              </a:rPr>
              <a:t>What is a base? Is it an acid or alkali?</a:t>
            </a:r>
          </a:p>
          <a:p>
            <a:pPr marL="514350" indent="-514350">
              <a:buFontTx/>
              <a:buAutoNum type="arabicPeriod"/>
            </a:pPr>
            <a:endParaRPr lang="en-GB" altLang="en-US" sz="3200">
              <a:latin typeface="+mj-lt"/>
            </a:endParaRPr>
          </a:p>
          <a:p>
            <a:pPr marL="514350" indent="-514350">
              <a:buFontTx/>
              <a:buAutoNum type="arabicPeriod"/>
            </a:pPr>
            <a:r>
              <a:rPr lang="en-GB" altLang="en-US" sz="3200">
                <a:latin typeface="+mj-lt"/>
              </a:rPr>
              <a:t>When you react an acid with a alkali what is this chemical reaction called?</a:t>
            </a:r>
          </a:p>
          <a:p>
            <a:pPr marL="514350" indent="-514350">
              <a:buFontTx/>
              <a:buAutoNum type="arabicPeriod"/>
            </a:pPr>
            <a:endParaRPr lang="en-GB" altLang="en-US" sz="3200">
              <a:latin typeface="+mj-lt"/>
            </a:endParaRPr>
          </a:p>
          <a:p>
            <a:pPr marL="514350" indent="-514350">
              <a:buFontTx/>
              <a:buAutoNum type="arabicPeriod"/>
            </a:pPr>
            <a:r>
              <a:rPr lang="en-GB" altLang="en-US" sz="3200">
                <a:latin typeface="+mj-lt"/>
              </a:rPr>
              <a:t>Can you name an everyday example of neutralisation?</a:t>
            </a:r>
          </a:p>
          <a:p>
            <a:pPr marL="514350" indent="-514350">
              <a:buFontTx/>
              <a:buAutoNum type="arabicPeriod"/>
            </a:pPr>
            <a:endParaRPr lang="en-GB" altLang="en-US" sz="3200">
              <a:latin typeface="+mj-lt"/>
            </a:endParaRPr>
          </a:p>
          <a:p>
            <a:pPr marL="514350" indent="-514350">
              <a:buFontTx/>
              <a:buAutoNum type="arabicPeriod"/>
            </a:pPr>
            <a:r>
              <a:rPr lang="en-GB" altLang="en-US" sz="3200">
                <a:latin typeface="+mj-lt"/>
              </a:rPr>
              <a:t>Your stomach contains hydrochloric acid.  What pH is this?</a:t>
            </a:r>
          </a:p>
          <a:p>
            <a:pPr marL="514350" indent="-514350">
              <a:buFontTx/>
              <a:buAutoNum type="arabicPeriod"/>
            </a:pPr>
            <a:endParaRPr lang="en-GB" altLang="en-US" sz="3200">
              <a:latin typeface="+mj-lt"/>
            </a:endParaRPr>
          </a:p>
          <a:p>
            <a:pPr marL="514350" indent="-514350">
              <a:buFontTx/>
              <a:buAutoNum type="arabicPeriod"/>
            </a:pPr>
            <a:r>
              <a:rPr lang="en-GB" altLang="en-US" sz="3200">
                <a:latin typeface="+mj-lt"/>
              </a:rPr>
              <a:t>In every neutralisation reaction, an acid and a base combine to form……………..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249138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Tx/>
              <a:buAutoNum type="arabicPeriod"/>
            </a:pPr>
            <a:r>
              <a:rPr lang="en-GB" altLang="en-US" sz="4000">
                <a:latin typeface="+mj-lt"/>
              </a:rPr>
              <a:t>Alkali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4000">
                <a:latin typeface="+mj-lt"/>
              </a:rPr>
              <a:t>Neutralisation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4000">
                <a:latin typeface="+mj-lt"/>
              </a:rPr>
              <a:t>When indigestion tablets are taken to neutralise stomach acid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4000">
                <a:latin typeface="+mj-lt"/>
              </a:rPr>
              <a:t>pH 2 or pH 1</a:t>
            </a:r>
          </a:p>
          <a:p>
            <a:pPr marL="514350" indent="-514350">
              <a:buFontTx/>
              <a:buAutoNum type="arabicPeriod"/>
            </a:pPr>
            <a:r>
              <a:rPr lang="en-GB" altLang="en-US" sz="4000">
                <a:latin typeface="+mj-lt"/>
              </a:rPr>
              <a:t>Salt and Water</a:t>
            </a:r>
          </a:p>
        </p:txBody>
      </p:sp>
    </p:spTree>
    <p:extLst>
      <p:ext uri="{BB962C8B-B14F-4D97-AF65-F5344CB8AC3E}">
        <p14:creationId xmlns:p14="http://schemas.microsoft.com/office/powerpoint/2010/main" val="3040056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475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31" y="1475508"/>
            <a:ext cx="11076709" cy="5062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4400">
                <a:latin typeface="+mj-lt"/>
              </a:rPr>
              <a:t>In chemical reactions reactants change into products</a:t>
            </a:r>
          </a:p>
          <a:p>
            <a:pPr marL="0" indent="0">
              <a:buNone/>
            </a:pPr>
            <a:endParaRPr lang="en-GB" altLang="en-US" sz="3600">
              <a:latin typeface="+mj-lt"/>
            </a:endParaRPr>
          </a:p>
          <a:p>
            <a:pPr marL="0" indent="0">
              <a:buNone/>
            </a:pPr>
            <a:endParaRPr lang="en-GB" altLang="en-US" sz="3600">
              <a:latin typeface="+mj-lt"/>
            </a:endParaRPr>
          </a:p>
          <a:p>
            <a:pPr marL="0" indent="0">
              <a:buNone/>
            </a:pPr>
            <a:endParaRPr lang="en-GB" altLang="en-US" sz="3600">
              <a:latin typeface="+mj-lt"/>
            </a:endParaRPr>
          </a:p>
          <a:p>
            <a:pPr marL="0" indent="0">
              <a:buNone/>
            </a:pPr>
            <a:endParaRPr lang="en-GB" altLang="en-US" sz="3600">
              <a:latin typeface="+mj-lt"/>
            </a:endParaRPr>
          </a:p>
          <a:p>
            <a:pPr marL="0" indent="0">
              <a:buNone/>
            </a:pPr>
            <a:endParaRPr lang="en-GB" altLang="en-US" sz="3600">
              <a:latin typeface="+mj-lt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37096" y="3297960"/>
            <a:ext cx="9146381" cy="769441"/>
            <a:chOff x="-866125" y="1685925"/>
            <a:chExt cx="9146381" cy="769702"/>
          </a:xfrm>
        </p:grpSpPr>
        <p:sp>
          <p:nvSpPr>
            <p:cNvPr id="27655" name="TextBox 3"/>
            <p:cNvSpPr txBox="1">
              <a:spLocks noChangeArrowheads="1"/>
            </p:cNvSpPr>
            <p:nvPr/>
          </p:nvSpPr>
          <p:spPr bwMode="auto">
            <a:xfrm>
              <a:off x="-866125" y="1685925"/>
              <a:ext cx="9146381" cy="76970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4400">
                  <a:latin typeface="+mj-lt"/>
                </a:rPr>
                <a:t>      Reactants 		          Products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564440" y="2070662"/>
              <a:ext cx="15716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09750" y="4845704"/>
            <a:ext cx="8601075" cy="553998"/>
            <a:chOff x="643312" y="1685149"/>
            <a:chExt cx="6705287" cy="5555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7653" name="TextBox 9"/>
            <p:cNvSpPr txBox="1">
              <a:spLocks noChangeArrowheads="1"/>
            </p:cNvSpPr>
            <p:nvPr/>
          </p:nvSpPr>
          <p:spPr bwMode="auto">
            <a:xfrm>
              <a:off x="643312" y="1685149"/>
              <a:ext cx="6705287" cy="5555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3000">
                  <a:latin typeface="+mj-lt"/>
                </a:rPr>
                <a:t>Metals  +  Acid			      Salt  +  Hydrogen gas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076575" y="1962924"/>
              <a:ext cx="110490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18A0BB-B31F-407C-84AC-57A215AA0299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2656EA-506B-4865-A497-A8FBFFE81D10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E187E85-32DB-4ED2-85EB-C026FDE8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9427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35026"/>
            <a:ext cx="10515600" cy="2214130"/>
          </a:xfrm>
        </p:spPr>
        <p:txBody>
          <a:bodyPr/>
          <a:lstStyle/>
          <a:p>
            <a:r>
              <a:rPr lang="en-GB"/>
              <a:t>What happens when you mix an acid and an alkali?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0" name="Picture 2" descr="Image result for th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927" y="4322978"/>
            <a:ext cx="2279073" cy="227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5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130" y="195942"/>
            <a:ext cx="9753740" cy="59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3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15435"/>
            <a:ext cx="10515600" cy="221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70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41EB89-606B-4BDF-A8A5-176BBFF1F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8953B-8607-4C76-BB73-6361E13FA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36" y="0"/>
            <a:ext cx="11407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E40980-9881-4303-96C7-D37A25990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242887"/>
            <a:ext cx="1111567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35026"/>
            <a:ext cx="10515600" cy="2214130"/>
          </a:xfrm>
        </p:spPr>
        <p:txBody>
          <a:bodyPr/>
          <a:lstStyle/>
          <a:p>
            <a:r>
              <a:rPr lang="en-GB"/>
              <a:t>What happens when you mix an acid and an alkali?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72885"/>
            <a:ext cx="4592205" cy="978334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Neutralisation</a:t>
            </a:r>
          </a:p>
        </p:txBody>
      </p:sp>
      <p:pic>
        <p:nvPicPr>
          <p:cNvPr id="32770" name="Picture 2" descr="Image result for th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927" y="4322978"/>
            <a:ext cx="2279073" cy="227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018A0BB-B31F-407C-84AC-57A215AA0299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2656EA-506B-4865-A497-A8FBFFE81D10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187E85-32DB-4ED2-85EB-C026FDE8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313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31" y="1475508"/>
            <a:ext cx="11076709" cy="5062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4400">
                <a:latin typeface="+mj-lt"/>
              </a:rPr>
              <a:t>In chemical reactions reactants change into products</a:t>
            </a:r>
          </a:p>
          <a:p>
            <a:pPr marL="0" indent="0">
              <a:buNone/>
            </a:pPr>
            <a:endParaRPr lang="en-GB" altLang="en-US" sz="3600">
              <a:latin typeface="+mj-lt"/>
            </a:endParaRPr>
          </a:p>
          <a:p>
            <a:pPr marL="0" indent="0">
              <a:buNone/>
            </a:pPr>
            <a:endParaRPr lang="en-GB" altLang="en-US" sz="3600">
              <a:latin typeface="+mj-lt"/>
            </a:endParaRPr>
          </a:p>
          <a:p>
            <a:pPr marL="0" indent="0">
              <a:buNone/>
            </a:pPr>
            <a:endParaRPr lang="en-GB" altLang="en-US" sz="3600">
              <a:latin typeface="+mj-lt"/>
            </a:endParaRPr>
          </a:p>
          <a:p>
            <a:pPr marL="0" indent="0">
              <a:buNone/>
            </a:pPr>
            <a:endParaRPr lang="en-GB" altLang="en-US" sz="3600">
              <a:latin typeface="+mj-lt"/>
            </a:endParaRPr>
          </a:p>
          <a:p>
            <a:pPr marL="0" indent="0">
              <a:buNone/>
            </a:pPr>
            <a:endParaRPr lang="en-GB" altLang="en-US" sz="3600">
              <a:latin typeface="+mj-lt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37096" y="3297960"/>
            <a:ext cx="9146381" cy="769441"/>
            <a:chOff x="-866125" y="1685925"/>
            <a:chExt cx="9146381" cy="769702"/>
          </a:xfrm>
        </p:grpSpPr>
        <p:sp>
          <p:nvSpPr>
            <p:cNvPr id="27655" name="TextBox 3"/>
            <p:cNvSpPr txBox="1">
              <a:spLocks noChangeArrowheads="1"/>
            </p:cNvSpPr>
            <p:nvPr/>
          </p:nvSpPr>
          <p:spPr bwMode="auto">
            <a:xfrm>
              <a:off x="-866125" y="1685925"/>
              <a:ext cx="9146381" cy="76970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4400">
                  <a:latin typeface="+mj-lt"/>
                </a:rPr>
                <a:t>      Reactants 		          Products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564440" y="2070662"/>
              <a:ext cx="15716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09750" y="4845704"/>
            <a:ext cx="8601075" cy="553998"/>
            <a:chOff x="643312" y="1685149"/>
            <a:chExt cx="6705287" cy="55555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7653" name="TextBox 9"/>
            <p:cNvSpPr txBox="1">
              <a:spLocks noChangeArrowheads="1"/>
            </p:cNvSpPr>
            <p:nvPr/>
          </p:nvSpPr>
          <p:spPr bwMode="auto">
            <a:xfrm>
              <a:off x="643312" y="1685149"/>
              <a:ext cx="6705287" cy="5555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3000" dirty="0">
                  <a:latin typeface="+mj-lt"/>
                </a:rPr>
                <a:t>Acid  +  Alkali			      Salt  +  Water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076575" y="1962924"/>
              <a:ext cx="110490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18A0BB-B31F-407C-84AC-57A215AA0299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2656EA-506B-4865-A497-A8FBFFE81D10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E187E85-32DB-4ED2-85EB-C026FDE8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0823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81"/>
          <p:cNvSpPr txBox="1">
            <a:spLocks noChangeArrowheads="1"/>
          </p:cNvSpPr>
          <p:nvPr/>
        </p:nvSpPr>
        <p:spPr bwMode="auto">
          <a:xfrm>
            <a:off x="1720497" y="2293746"/>
            <a:ext cx="80518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GB" sz="4000" b="1">
                <a:latin typeface="+mn-lt"/>
              </a:rPr>
              <a:t>hydrochloric acid</a:t>
            </a:r>
            <a:r>
              <a:rPr lang="en-GB" sz="4000">
                <a:latin typeface="+mn-lt"/>
              </a:rPr>
              <a:t> produces </a:t>
            </a:r>
            <a:r>
              <a:rPr lang="en-GB" sz="4000" b="1">
                <a:latin typeface="+mn-lt"/>
              </a:rPr>
              <a:t>chloride salts</a:t>
            </a:r>
            <a:r>
              <a:rPr lang="en-GB" sz="4000">
                <a:latin typeface="+mn-lt"/>
              </a:rPr>
              <a:t>.</a:t>
            </a:r>
            <a:r>
              <a:rPr lang="en-GB" sz="4000" b="1">
                <a:latin typeface="+mn-lt"/>
              </a:rPr>
              <a:t> </a:t>
            </a:r>
          </a:p>
        </p:txBody>
      </p:sp>
      <p:sp>
        <p:nvSpPr>
          <p:cNvPr id="24" name="Text Box 153"/>
          <p:cNvSpPr txBox="1">
            <a:spLocks noChangeArrowheads="1"/>
          </p:cNvSpPr>
          <p:nvPr/>
        </p:nvSpPr>
        <p:spPr bwMode="auto">
          <a:xfrm>
            <a:off x="1720497" y="4086587"/>
            <a:ext cx="821264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GB" sz="4000" b="1">
                <a:latin typeface="+mn-lt"/>
              </a:rPr>
              <a:t>sulphuric acid</a:t>
            </a:r>
            <a:r>
              <a:rPr lang="en-GB" sz="4000">
                <a:latin typeface="+mn-lt"/>
              </a:rPr>
              <a:t> produces </a:t>
            </a:r>
            <a:r>
              <a:rPr lang="en-GB" sz="4000" b="1" err="1">
                <a:latin typeface="+mn-lt"/>
              </a:rPr>
              <a:t>sulfate</a:t>
            </a:r>
            <a:r>
              <a:rPr lang="en-GB" sz="4000" b="1">
                <a:latin typeface="+mn-lt"/>
              </a:rPr>
              <a:t> salts.</a:t>
            </a:r>
          </a:p>
        </p:txBody>
      </p:sp>
      <p:sp>
        <p:nvSpPr>
          <p:cNvPr id="25" name="Text Box 155"/>
          <p:cNvSpPr txBox="1">
            <a:spLocks noChangeArrowheads="1"/>
          </p:cNvSpPr>
          <p:nvPr/>
        </p:nvSpPr>
        <p:spPr bwMode="auto">
          <a:xfrm>
            <a:off x="1706210" y="5325430"/>
            <a:ext cx="806608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GB" sz="4000" b="1">
                <a:latin typeface="+mn-lt"/>
              </a:rPr>
              <a:t>nitric acid</a:t>
            </a:r>
            <a:r>
              <a:rPr lang="en-GB" sz="4000">
                <a:latin typeface="+mn-lt"/>
              </a:rPr>
              <a:t> produces </a:t>
            </a:r>
            <a:r>
              <a:rPr lang="en-GB" sz="4000" b="1">
                <a:latin typeface="+mn-lt"/>
              </a:rPr>
              <a:t>nitrate salts</a:t>
            </a:r>
            <a:r>
              <a:rPr lang="en-GB" sz="4000">
                <a:latin typeface="+mn-lt"/>
              </a:rPr>
              <a:t>.</a:t>
            </a:r>
            <a:r>
              <a:rPr lang="en-GB" sz="4000" b="1">
                <a:latin typeface="+mn-lt"/>
              </a:rPr>
              <a:t>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5495" y="671927"/>
            <a:ext cx="1184201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Neutralisation produces substances called s______.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18A0BB-B31F-407C-84AC-57A215AA0299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2656EA-506B-4865-A497-A8FBFFE81D10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187E85-32DB-4ED2-85EB-C026FDE8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325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Practical: Neutralisation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600">
                <a:latin typeface="+mj-lt"/>
              </a:rPr>
              <a:t>Health and Safety</a:t>
            </a:r>
            <a:br>
              <a:rPr lang="en-GB" sz="3600">
                <a:latin typeface="+mj-lt"/>
              </a:rPr>
            </a:br>
            <a:endParaRPr lang="en-GB" sz="3600">
              <a:latin typeface="+mj-lt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000">
                <a:latin typeface="+mj-lt"/>
              </a:rPr>
              <a:t>Must wear goggles.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000">
                <a:latin typeface="+mj-lt"/>
              </a:rPr>
              <a:t>Acids and Alkalis are corrosive therefore must be handled with safely and sensibly.</a:t>
            </a:r>
          </a:p>
          <a:p>
            <a:pPr marL="0" indent="0">
              <a:buNone/>
            </a:pPr>
            <a:endParaRPr lang="en-GB" sz="3600">
              <a:latin typeface="+mj-lt"/>
            </a:endParaRPr>
          </a:p>
          <a:p>
            <a:pPr marL="0" indent="0">
              <a:buNone/>
            </a:pPr>
            <a:r>
              <a:rPr lang="en-GB" sz="3600">
                <a:latin typeface="+mj-lt"/>
              </a:rPr>
              <a:t>Anyone messing will be banned from doing </a:t>
            </a:r>
            <a:r>
              <a:rPr lang="en-GB" sz="3600" err="1">
                <a:latin typeface="+mj-lt"/>
              </a:rPr>
              <a:t>practicals</a:t>
            </a:r>
            <a:r>
              <a:rPr lang="en-GB" sz="3600">
                <a:latin typeface="+mj-lt"/>
              </a:rPr>
              <a:t> for this unit. </a:t>
            </a:r>
          </a:p>
        </p:txBody>
      </p:sp>
    </p:spTree>
    <p:extLst>
      <p:ext uri="{BB962C8B-B14F-4D97-AF65-F5344CB8AC3E}">
        <p14:creationId xmlns:p14="http://schemas.microsoft.com/office/powerpoint/2010/main" val="87777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Equipment</a:t>
            </a:r>
          </a:p>
        </p:txBody>
      </p:sp>
      <p:sp>
        <p:nvSpPr>
          <p:cNvPr id="8" name="Rectangle 6"/>
          <p:cNvSpPr/>
          <p:nvPr/>
        </p:nvSpPr>
        <p:spPr>
          <a:xfrm>
            <a:off x="838200" y="1442316"/>
            <a:ext cx="10538734" cy="49228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8">
            <a:noFill/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>
              <a:solidFill>
                <a:srgbClr val="000000"/>
              </a:solidFill>
              <a:latin typeface="Comic Sans MS" pitchFamily="66"/>
              <a:cs typeface="Arial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kern="0">
              <a:solidFill>
                <a:srgbClr val="000000"/>
              </a:solidFill>
              <a:latin typeface="Comic Sans MS" pitchFamily="66"/>
              <a:cs typeface="Arial" charset="0"/>
            </a:endParaRPr>
          </a:p>
        </p:txBody>
      </p:sp>
      <p:pic>
        <p:nvPicPr>
          <p:cNvPr id="9" name="Picture 2" descr="http://static.rapidonline.com/catalogueimages/Module/M066659P01W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8131" r="7863" b="3879"/>
          <a:stretch>
            <a:fillRect/>
          </a:stretch>
        </p:blipFill>
        <p:spPr bwMode="auto">
          <a:xfrm>
            <a:off x="9369479" y="1746539"/>
            <a:ext cx="1454902" cy="149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antsuk.com/media/catalog/product/cache/2/image/9df78eab33525d08d6e5fb8d27136e95/p/i/pipette_345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521" y="1818260"/>
            <a:ext cx="1307593" cy="161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c8.alamy.com/comp/DBD12P/a-small-bottle-of-universal-indicator-with-ph-chart-on-a-desk-in-a-DBD12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9021" r="26659" b="12779"/>
          <a:stretch>
            <a:fillRect/>
          </a:stretch>
        </p:blipFill>
        <p:spPr bwMode="auto">
          <a:xfrm>
            <a:off x="1013545" y="1549471"/>
            <a:ext cx="148907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www.bbc.co.uk/staticarchive/88d3fbd4570d358452a11389d354c39ec40ab2f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896" y="1607850"/>
            <a:ext cx="200025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http://www.bbc.co.uk/staticarchive/0c62f9bbc16b45ca851d24a62ed3ce155da359b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22" y="1607850"/>
            <a:ext cx="18986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40444" y="3980008"/>
            <a:ext cx="1563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Universal indicator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44336" y="3980154"/>
            <a:ext cx="1563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Sodium hydroxide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24761" y="4047838"/>
            <a:ext cx="1900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Hydrochloric acid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732570" y="3647788"/>
            <a:ext cx="190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pipette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969464" y="5946290"/>
            <a:ext cx="189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beakers</a:t>
            </a:r>
          </a:p>
        </p:txBody>
      </p:sp>
      <p:pic>
        <p:nvPicPr>
          <p:cNvPr id="19" name="Picture 12" descr="http://ecx.images-amazon.com/images/I/318VJqg8nO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8" t="13699" r="21100" b="11977"/>
          <a:stretch>
            <a:fillRect/>
          </a:stretch>
        </p:blipFill>
        <p:spPr bwMode="auto">
          <a:xfrm>
            <a:off x="8758317" y="4263740"/>
            <a:ext cx="15970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478284" y="3408906"/>
            <a:ext cx="189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Conical flask</a:t>
            </a:r>
          </a:p>
        </p:txBody>
      </p:sp>
    </p:spTree>
    <p:extLst>
      <p:ext uri="{BB962C8B-B14F-4D97-AF65-F5344CB8AC3E}">
        <p14:creationId xmlns:p14="http://schemas.microsoft.com/office/powerpoint/2010/main" val="36334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461"/>
            <a:ext cx="10515600" cy="1325563"/>
          </a:xfrm>
        </p:spPr>
        <p:txBody>
          <a:bodyPr/>
          <a:lstStyle/>
          <a:p>
            <a:r>
              <a:rPr lang="en-GB"/>
              <a:t>Table of Results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4712642-53DE-4C8B-A375-B1F2B1DED2D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38200" y="1429741"/>
              <a:ext cx="10515600" cy="4508953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6165273">
                      <a:extLst>
                        <a:ext uri="{9D8B030D-6E8A-4147-A177-3AD203B41FA5}">
                          <a16:colId xmlns:a16="http://schemas.microsoft.com/office/drawing/2014/main" val="1868603314"/>
                        </a:ext>
                      </a:extLst>
                    </a:gridCol>
                    <a:gridCol w="4350327">
                      <a:extLst>
                        <a:ext uri="{9D8B030D-6E8A-4147-A177-3AD203B41FA5}">
                          <a16:colId xmlns:a16="http://schemas.microsoft.com/office/drawing/2014/main" val="1607118824"/>
                        </a:ext>
                      </a:extLst>
                    </a:gridCol>
                  </a:tblGrid>
                  <a:tr h="6773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Volume of Sodium</a:t>
                          </a:r>
                          <a:r>
                            <a:rPr lang="en-US" sz="2400" baseline="0"/>
                            <a:t> Hydroxide Added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baseline="0" dirty="0" smtClean="0">
                                      <a:latin typeface="Cambria Math" panose="02040503050406030204" pitchFamily="18" charset="0"/>
                                    </a:rPr>
                                    <m:t>𝒄𝒎</m:t>
                                  </m:r>
                                </m:e>
                                <m:sup>
                                  <m:r>
                                    <a:rPr lang="en-GB" sz="2400" b="1" i="1" baseline="0" dirty="0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err="1"/>
                            <a:t>Colour</a:t>
                          </a:r>
                          <a:r>
                            <a:rPr lang="en-US" sz="2400"/>
                            <a:t> of</a:t>
                          </a:r>
                          <a:r>
                            <a:rPr lang="en-US" sz="2400" baseline="0"/>
                            <a:t> Indicator</a:t>
                          </a:r>
                          <a:endParaRPr lang="en-US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74984356"/>
                      </a:ext>
                    </a:extLst>
                  </a:tr>
                  <a:tr h="766324"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7909165"/>
                      </a:ext>
                    </a:extLst>
                  </a:tr>
                  <a:tr h="766324"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77363903"/>
                      </a:ext>
                    </a:extLst>
                  </a:tr>
                  <a:tr h="766324"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29476"/>
                      </a:ext>
                    </a:extLst>
                  </a:tr>
                  <a:tr h="766324"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0905584"/>
                      </a:ext>
                    </a:extLst>
                  </a:tr>
                  <a:tr h="766324"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2669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4712642-53DE-4C8B-A375-B1F2B1DED2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054197"/>
                  </p:ext>
                </p:extLst>
              </p:nvPr>
            </p:nvGraphicFramePr>
            <p:xfrm>
              <a:off x="838200" y="1429741"/>
              <a:ext cx="10515600" cy="4508953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6165273">
                      <a:extLst>
                        <a:ext uri="{9D8B030D-6E8A-4147-A177-3AD203B41FA5}">
                          <a16:colId xmlns:a16="http://schemas.microsoft.com/office/drawing/2014/main" val="1868603314"/>
                        </a:ext>
                      </a:extLst>
                    </a:gridCol>
                    <a:gridCol w="4350327">
                      <a:extLst>
                        <a:ext uri="{9D8B030D-6E8A-4147-A177-3AD203B41FA5}">
                          <a16:colId xmlns:a16="http://schemas.microsoft.com/office/drawing/2014/main" val="1607118824"/>
                        </a:ext>
                      </a:extLst>
                    </a:gridCol>
                  </a:tblGrid>
                  <a:tr h="6773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" r="-70652" b="-568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err="1"/>
                            <a:t>Colour</a:t>
                          </a:r>
                          <a:r>
                            <a:rPr lang="en-US" sz="2400"/>
                            <a:t> of</a:t>
                          </a:r>
                          <a:r>
                            <a:rPr lang="en-US" sz="2400" baseline="0"/>
                            <a:t> Indicator</a:t>
                          </a:r>
                          <a:endParaRPr lang="en-US" sz="24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74984356"/>
                      </a:ext>
                    </a:extLst>
                  </a:tr>
                  <a:tr h="766324"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67909165"/>
                      </a:ext>
                    </a:extLst>
                  </a:tr>
                  <a:tr h="766324"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77363903"/>
                      </a:ext>
                    </a:extLst>
                  </a:tr>
                  <a:tr h="766324"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29476"/>
                      </a:ext>
                    </a:extLst>
                  </a:tr>
                  <a:tr h="766324"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20905584"/>
                      </a:ext>
                    </a:extLst>
                  </a:tr>
                  <a:tr h="766324"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2669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018A0BB-B31F-407C-84AC-57A215AA0299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2656EA-506B-4865-A497-A8FBFFE81D10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187E85-32DB-4ED2-85EB-C026FDE8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12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191"/>
            <a:ext cx="10515600" cy="1325563"/>
          </a:xfrm>
        </p:spPr>
        <p:txBody>
          <a:bodyPr/>
          <a:lstStyle/>
          <a:p>
            <a:r>
              <a:rPr lang="en-GB"/>
              <a:t>Method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59220"/>
            <a:ext cx="10716491" cy="4190567"/>
          </a:xfrm>
          <a:prstGeom prst="rect">
            <a:avLst/>
          </a:prstGeom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977684" y="5249787"/>
            <a:ext cx="8236631" cy="1328057"/>
            <a:chOff x="205" y="1781"/>
            <a:chExt cx="5350" cy="1114"/>
          </a:xfrm>
        </p:grpSpPr>
        <p:pic>
          <p:nvPicPr>
            <p:cNvPr id="7" name="Picture 5" descr="pH sca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" y="1781"/>
              <a:ext cx="5333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52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725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098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472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845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218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592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965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339" y="20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651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4023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4395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4767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13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5140" y="2015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altLang="en-US" sz="2400" b="1">
                  <a:solidFill>
                    <a:srgbClr val="000000"/>
                  </a:solidFill>
                  <a:latin typeface="Arial" charset="0"/>
                </a:rPr>
                <a:t>14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205" y="2607"/>
              <a:ext cx="11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GB" altLang="en-US" sz="2400" b="1">
                  <a:solidFill>
                    <a:srgbClr val="FF0000"/>
                  </a:solidFill>
                  <a:latin typeface="Arial" charset="0"/>
                </a:rPr>
                <a:t>strong acid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2406" y="2607"/>
              <a:ext cx="7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GB" altLang="en-US" sz="2400" b="1">
                  <a:solidFill>
                    <a:srgbClr val="10BC45"/>
                  </a:solidFill>
                  <a:latin typeface="Arial" charset="0"/>
                </a:rPr>
                <a:t>neutral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4309" y="2607"/>
              <a:ext cx="1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GB" altLang="en-US" sz="2400" b="1">
                  <a:solidFill>
                    <a:srgbClr val="3366FF"/>
                  </a:solidFill>
                  <a:latin typeface="Arial" charset="0"/>
                </a:rPr>
                <a:t>strong alkali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891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3D0446-ED5A-4B54-AEC8-4CF4FB62D6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8FD3D3-5F16-4D64-AADC-7C92E8B0B0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A69C90-6C34-495D-8382-A6BC6045C112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b496163d-89a1-4d48-9d31-68cb6b4034b6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aa02d93-d17b-4249-a0c5-afeca33be5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520</Words>
  <Application>Microsoft Office PowerPoint</Application>
  <PresentationFormat>Widescreen</PresentationFormat>
  <Paragraphs>160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Dotum</vt:lpstr>
      <vt:lpstr>Arial</vt:lpstr>
      <vt:lpstr>Calibri</vt:lpstr>
      <vt:lpstr>Calibri Light</vt:lpstr>
      <vt:lpstr>Cambria Math</vt:lpstr>
      <vt:lpstr>Comic Sans MS</vt:lpstr>
      <vt:lpstr>office theme</vt:lpstr>
      <vt:lpstr>7Fd: Neutralisation</vt:lpstr>
      <vt:lpstr>What happens when you mix an acid and an alkali?</vt:lpstr>
      <vt:lpstr>What happens when you mix an acid and an alkali?</vt:lpstr>
      <vt:lpstr>PowerPoint Presentation</vt:lpstr>
      <vt:lpstr>PowerPoint Presentation</vt:lpstr>
      <vt:lpstr>Practical: Neutralisation</vt:lpstr>
      <vt:lpstr>Equipment</vt:lpstr>
      <vt:lpstr>Table of Results </vt:lpstr>
      <vt:lpstr>Method</vt:lpstr>
      <vt:lpstr>Method</vt:lpstr>
      <vt:lpstr>Answer the following questions in full sentences</vt:lpstr>
      <vt:lpstr>Practical: Neutralisation</vt:lpstr>
      <vt:lpstr>Equipment</vt:lpstr>
      <vt:lpstr>Class Challenge</vt:lpstr>
      <vt:lpstr>Quick Quiz</vt:lpstr>
      <vt:lpstr>Quick Quiz</vt:lpstr>
      <vt:lpstr>Quick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7</cp:revision>
  <dcterms:created xsi:type="dcterms:W3CDTF">2019-12-10T07:44:31Z</dcterms:created>
  <dcterms:modified xsi:type="dcterms:W3CDTF">2022-06-17T11:31:04Z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