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6" r:id="rId2"/>
    <p:sldId id="280" r:id="rId3"/>
    <p:sldId id="257" r:id="rId4"/>
    <p:sldId id="281" r:id="rId5"/>
    <p:sldId id="284" r:id="rId6"/>
    <p:sldId id="285" r:id="rId7"/>
    <p:sldId id="290" r:id="rId8"/>
    <p:sldId id="289" r:id="rId9"/>
    <p:sldId id="286" r:id="rId10"/>
    <p:sldId id="291" r:id="rId11"/>
    <p:sldId id="292" r:id="rId12"/>
    <p:sldId id="299" r:id="rId13"/>
    <p:sldId id="288" r:id="rId14"/>
    <p:sldId id="302" r:id="rId15"/>
    <p:sldId id="294" r:id="rId16"/>
    <p:sldId id="300" r:id="rId17"/>
    <p:sldId id="301" r:id="rId18"/>
    <p:sldId id="287" r:id="rId19"/>
    <p:sldId id="295" r:id="rId20"/>
    <p:sldId id="296" r:id="rId21"/>
    <p:sldId id="305" r:id="rId22"/>
    <p:sldId id="303" r:id="rId23"/>
    <p:sldId id="304" r:id="rId24"/>
    <p:sldId id="293" r:id="rId25"/>
    <p:sldId id="297" r:id="rId26"/>
    <p:sldId id="2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4" autoAdjust="0"/>
    <p:restoredTop sz="84729" autoAdjust="0"/>
  </p:normalViewPr>
  <p:slideViewPr>
    <p:cSldViewPr snapToGrid="0">
      <p:cViewPr varScale="1">
        <p:scale>
          <a:sx n="44" d="100"/>
          <a:sy n="44" d="100"/>
        </p:scale>
        <p:origin x="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409A1-163D-42FD-A6E8-F8C3F4189F3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D75C1-9D4C-4966-A185-866F025AA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acids-and-alkalis-part-1-1456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Calibri" panose="020F0502020204030204" pitchFamily="34" charset="0"/>
              </a:rPr>
              <a:t>Teacher make this into a quick question and answer activity, for assessment.  Good for low ability students. 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2509005-81C3-4E0E-AB8E-51269AA28785}" type="slidenum">
              <a:rPr lang="en-GB" altLang="en-US" smtClean="0">
                <a:solidFill>
                  <a:srgbClr val="000000"/>
                </a:solidFill>
              </a:rPr>
              <a:pPr/>
              <a:t>6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4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en-GB" altLang="en-US" dirty="0" smtClean="0">
              <a:latin typeface="Calibri" panose="020F050202020403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2509005-81C3-4E0E-AB8E-51269AA28785}" type="slidenum">
              <a:rPr lang="en-GB" altLang="en-US" smtClean="0">
                <a:solidFill>
                  <a:srgbClr val="000000"/>
                </a:solidFill>
              </a:rPr>
              <a:pPr/>
              <a:t>7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7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en-GB" altLang="en-US" smtClean="0">
              <a:latin typeface="Calibri" panose="020F050202020403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B2BC05F-2ED7-447A-BD25-C6C1790D28E5}" type="slidenum">
              <a:rPr lang="en-GB" altLang="en-US" smtClean="0">
                <a:solidFill>
                  <a:srgbClr val="000000"/>
                </a:solidFill>
              </a:rPr>
              <a:pPr/>
              <a:t>13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5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Calibri" panose="020F0502020204030204" pitchFamily="34" charset="0"/>
              </a:rPr>
              <a:t>Teacher make this into a quick question and answer activity, for assessment.  Good for low ability students. 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2509005-81C3-4E0E-AB8E-51269AA28785}" type="slidenum">
              <a:rPr lang="en-GB" altLang="en-US" smtClean="0">
                <a:solidFill>
                  <a:srgbClr val="000000"/>
                </a:solidFill>
              </a:rPr>
              <a:pPr/>
              <a:t>17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1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latin typeface="Calibri" panose="020F0502020204030204" pitchFamily="34" charset="0"/>
                <a:hlinkClick r:id="rId3"/>
              </a:rPr>
              <a:t>https://www.twig-world.com/film/acids-and-alkalis-part-1-1456/</a:t>
            </a:r>
            <a:r>
              <a:rPr lang="en-GB" altLang="en-US" sz="1200" dirty="0" smtClean="0">
                <a:latin typeface="Calibri" panose="020F0502020204030204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75C1-9D4C-4966-A185-866F025AA65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75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Demo any metal reacting with acid.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0EEED7-46A9-4E98-88E5-DB2F8684623A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73145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E0C6F2-D989-4DEB-954B-065407E106F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7Fa Getting a reaction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155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8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0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64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9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5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14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4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4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87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E38D-A37F-4D85-838A-DE4DB2C8E5DB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acids-and-alkalis-part-1-1456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g-world.com/film/acids-and-alkalis-part-2-1457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7Fd3 </a:t>
            </a:r>
            <a:r>
              <a:rPr lang="en-GB" dirty="0" err="1" smtClean="0"/>
              <a:t>prac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45" t="11081" r="37335" b="7364"/>
          <a:stretch/>
        </p:blipFill>
        <p:spPr>
          <a:xfrm>
            <a:off x="6531429" y="206591"/>
            <a:ext cx="5486400" cy="64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8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0" y="0"/>
            <a:ext cx="12192000" cy="706438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600" u="sng">
                <a:latin typeface="Comic Sans MS" panose="030F0702030302020204" pitchFamily="66" charset="0"/>
              </a:rPr>
              <a:t>Practical – Neutralisation </a:t>
            </a:r>
            <a:endParaRPr lang="en-GB" altLang="en-US" sz="3600" u="sng">
              <a:latin typeface="Comic Sans MS" panose="030F0702030302020204" pitchFamily="66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" y="706438"/>
            <a:ext cx="9405256" cy="6151562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b="1" dirty="0"/>
              <a:t>Part 2: Collecting the salt</a:t>
            </a:r>
          </a:p>
          <a:p>
            <a:r>
              <a:rPr lang="en-GB" sz="2800" b="1" dirty="0"/>
              <a:t>A </a:t>
            </a:r>
            <a:r>
              <a:rPr lang="en-GB" sz="2800" dirty="0"/>
              <a:t>Measure out 10 cm3 of hydrochloric acid into an evaporating dish.</a:t>
            </a:r>
          </a:p>
          <a:p>
            <a:r>
              <a:rPr lang="en-GB" sz="2800" b="1" dirty="0"/>
              <a:t>B </a:t>
            </a:r>
            <a:r>
              <a:rPr lang="en-GB" sz="2800" dirty="0"/>
              <a:t>Measure out the volume of sodium hydroxide solution that you found in Part 1 just neutralised</a:t>
            </a:r>
          </a:p>
          <a:p>
            <a:r>
              <a:rPr lang="en-GB" sz="2800" dirty="0"/>
              <a:t>the acid. Add this to the evaporating dish.</a:t>
            </a:r>
          </a:p>
          <a:p>
            <a:r>
              <a:rPr lang="en-GB" sz="2800" b="1" dirty="0"/>
              <a:t>C </a:t>
            </a:r>
            <a:r>
              <a:rPr lang="en-GB" sz="2800" dirty="0"/>
              <a:t>Place the evaporating dish on a tripod and gauze and heat it to evaporate the water off.</a:t>
            </a:r>
          </a:p>
          <a:p>
            <a:r>
              <a:rPr lang="en-GB" sz="2800" b="1" dirty="0"/>
              <a:t>D </a:t>
            </a:r>
            <a:r>
              <a:rPr lang="en-GB" sz="2800" dirty="0"/>
              <a:t>Remove the heat when you start to see crystals forming.</a:t>
            </a:r>
          </a:p>
          <a:p>
            <a:r>
              <a:rPr lang="en-GB" sz="2800" b="1" dirty="0"/>
              <a:t>E </a:t>
            </a:r>
            <a:r>
              <a:rPr lang="en-GB" sz="2800" dirty="0"/>
              <a:t>Leave the evaporating dish overnight on a window sill to evaporate fully.</a:t>
            </a:r>
            <a:endParaRPr lang="en-GB" alt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584"/>
          <a:stretch/>
        </p:blipFill>
        <p:spPr>
          <a:xfrm>
            <a:off x="9586469" y="2525486"/>
            <a:ext cx="242431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04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4082" y="1999796"/>
            <a:ext cx="67241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8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706438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GB" altLang="en-US" sz="3600" u="sng">
              <a:latin typeface="Comic Sans MS" panose="030F0702030302020204" pitchFamily="66" charset="0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0" y="706438"/>
            <a:ext cx="12192000" cy="6151562"/>
          </a:xfrm>
          <a:prstGeom prst="rect">
            <a:avLst/>
          </a:prstGeom>
          <a:solidFill>
            <a:schemeClr val="tx1"/>
          </a:solidFill>
          <a:ln w="9528">
            <a:solidFill>
              <a:srgbClr val="BE4B48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u="sng" kern="0" dirty="0">
                <a:solidFill>
                  <a:srgbClr val="000000"/>
                </a:solidFill>
                <a:latin typeface="Comic Sans MS" pitchFamily="66"/>
              </a:rPr>
              <a:t>Method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1822451" y="781051"/>
            <a:ext cx="8493125" cy="1768475"/>
            <a:chOff x="205" y="1781"/>
            <a:chExt cx="5350" cy="1114"/>
          </a:xfrm>
        </p:grpSpPr>
        <p:pic>
          <p:nvPicPr>
            <p:cNvPr id="49159" name="Picture 5" descr="pH sca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" y="1781"/>
              <a:ext cx="5333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5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72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098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47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84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218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59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96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339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651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023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395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4767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5140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205" y="2607"/>
              <a:ext cx="11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FF0000"/>
                  </a:solidFill>
                  <a:latin typeface="Arial" charset="0"/>
                </a:rPr>
                <a:t>strong acid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406" y="2607"/>
              <a:ext cx="7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10BC45"/>
                  </a:solidFill>
                  <a:latin typeface="Arial" charset="0"/>
                </a:rPr>
                <a:t>neutral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309" y="2607"/>
              <a:ext cx="1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3366FF"/>
                  </a:solidFill>
                  <a:latin typeface="Arial" charset="0"/>
                </a:rPr>
                <a:t>strong alkali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3839" y="2995614"/>
            <a:ext cx="119660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GB" sz="3200" dirty="0">
                <a:solidFill>
                  <a:schemeClr val="bg1"/>
                </a:solidFill>
                <a:cs typeface="Arial" charset="0"/>
              </a:rPr>
              <a:t>You poured in 10cm</a:t>
            </a:r>
            <a:r>
              <a:rPr lang="en-GB" sz="3200" baseline="30000" dirty="0">
                <a:solidFill>
                  <a:schemeClr val="bg1"/>
                </a:solidFill>
                <a:cs typeface="Arial" charset="0"/>
              </a:rPr>
              <a:t>3</a:t>
            </a:r>
            <a:r>
              <a:rPr lang="en-GB" sz="3200" dirty="0">
                <a:solidFill>
                  <a:schemeClr val="bg1"/>
                </a:solidFill>
                <a:cs typeface="Arial" charset="0"/>
              </a:rPr>
              <a:t> of hydrochloric acid in your conical flask.                        </a:t>
            </a:r>
          </a:p>
          <a:p>
            <a:pPr eaLnBrk="1" hangingPunct="1">
              <a:defRPr/>
            </a:pPr>
            <a:r>
              <a:rPr lang="en-GB" sz="3200" dirty="0">
                <a:solidFill>
                  <a:schemeClr val="bg1"/>
                </a:solidFill>
                <a:cs typeface="Arial" charset="0"/>
              </a:rPr>
              <a:t>      How much alkali do you need to add to make the acid neutral</a:t>
            </a:r>
            <a:r>
              <a:rPr lang="en-GB" sz="3200" dirty="0" smtClean="0">
                <a:solidFill>
                  <a:schemeClr val="bg1"/>
                </a:solidFill>
                <a:cs typeface="Arial" charset="0"/>
              </a:rPr>
              <a:t>?</a:t>
            </a:r>
          </a:p>
          <a:p>
            <a:pPr eaLnBrk="1" hangingPunct="1">
              <a:defRPr/>
            </a:pPr>
            <a:endParaRPr lang="en-GB" sz="3200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GB" sz="3200" dirty="0">
                <a:solidFill>
                  <a:schemeClr val="bg1"/>
                </a:solidFill>
                <a:cs typeface="Arial" charset="0"/>
              </a:rPr>
              <a:t>2.   You have 25cm</a:t>
            </a:r>
            <a:r>
              <a:rPr lang="en-GB" sz="3200" baseline="30000" dirty="0">
                <a:solidFill>
                  <a:schemeClr val="bg1"/>
                </a:solidFill>
                <a:cs typeface="Arial" charset="0"/>
              </a:rPr>
              <a:t>3</a:t>
            </a:r>
            <a:r>
              <a:rPr lang="en-GB" sz="3200" dirty="0">
                <a:solidFill>
                  <a:schemeClr val="bg1"/>
                </a:solidFill>
                <a:cs typeface="Arial" charset="0"/>
              </a:rPr>
              <a:t> of sodium hydroxide (alkali).</a:t>
            </a:r>
          </a:p>
          <a:p>
            <a:pPr eaLnBrk="1" hangingPunct="1">
              <a:defRPr/>
            </a:pPr>
            <a:endParaRPr lang="en-GB" sz="3200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GB" sz="3200" dirty="0">
                <a:solidFill>
                  <a:schemeClr val="bg1"/>
                </a:solidFill>
                <a:cs typeface="Arial" charset="0"/>
              </a:rPr>
              <a:t>  </a:t>
            </a:r>
            <a:r>
              <a:rPr lang="en-GB" sz="3200" dirty="0" smtClean="0">
                <a:solidFill>
                  <a:schemeClr val="bg1"/>
                </a:solidFill>
                <a:cs typeface="Arial" charset="0"/>
              </a:rPr>
              <a:t>How </a:t>
            </a:r>
            <a:r>
              <a:rPr lang="en-GB" sz="3200" dirty="0">
                <a:solidFill>
                  <a:schemeClr val="bg1"/>
                </a:solidFill>
                <a:cs typeface="Arial" charset="0"/>
              </a:rPr>
              <a:t>much acid do you need to add to make the alkali neutral?</a:t>
            </a: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auto">
          <a:xfrm>
            <a:off x="14817" y="26989"/>
            <a:ext cx="12175066" cy="650875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75" indent="-358775">
              <a:defRPr/>
            </a:pPr>
            <a:r>
              <a:rPr lang="en-GB" sz="2400" kern="0" dirty="0">
                <a:solidFill>
                  <a:srgbClr val="FFFFFF"/>
                </a:solidFill>
                <a:cs typeface="Arial" charset="0"/>
                <a:sym typeface="Wingdings"/>
              </a:rPr>
              <a:t>	</a:t>
            </a:r>
            <a:r>
              <a:rPr lang="en-GB" sz="2400" kern="0" dirty="0">
                <a:solidFill>
                  <a:srgbClr val="FFFFFF"/>
                </a:solidFill>
                <a:latin typeface="Comic Sans MS" panose="030F0702030302020204" pitchFamily="66" charset="0"/>
                <a:cs typeface="Arial" charset="0"/>
                <a:sym typeface="Wingdings"/>
              </a:rPr>
              <a:t>Answer these questions in full sentences?</a:t>
            </a:r>
            <a:r>
              <a:rPr lang="en-GB" sz="2400" kern="0" dirty="0">
                <a:solidFill>
                  <a:srgbClr val="FFFFFF"/>
                </a:solidFill>
                <a:cs typeface="Arial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518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68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9110" y="199596"/>
            <a:ext cx="11920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>
                <a:latin typeface="+mj-lt"/>
              </a:rPr>
              <a:t>7Fd </a:t>
            </a:r>
            <a:r>
              <a:rPr lang="en-GB" sz="4400" b="1" u="sng" dirty="0" smtClean="0"/>
              <a:t>neutralisation</a:t>
            </a:r>
            <a:endParaRPr lang="en-GB" sz="44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76036" y="21852"/>
            <a:ext cx="3315964" cy="673609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 u="sng">
                <a:solidFill>
                  <a:schemeClr val="tx1"/>
                </a:solidFill>
              </a:rPr>
              <a:pPr algn="ctr"/>
              <a:t>18 July 2018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-199110" y="21852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1825" y="4950090"/>
            <a:ext cx="4512502" cy="911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4699420" y="1344774"/>
            <a:ext cx="7354421" cy="410566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3600" dirty="0" smtClean="0"/>
              <a:t>Starter: </a:t>
            </a:r>
          </a:p>
          <a:p>
            <a:pPr marL="742950" indent="-742950">
              <a:buFont typeface="Arial" panose="020B0604020202020204" pitchFamily="34" charset="0"/>
              <a:buAutoNum type="arabicPeriod"/>
              <a:defRPr/>
            </a:pPr>
            <a:r>
              <a:rPr lang="en-GB" sz="3600" dirty="0" smtClean="0"/>
              <a:t>Which pH values indicate an acidic soil?</a:t>
            </a:r>
          </a:p>
          <a:p>
            <a:pPr marL="742950" indent="-742950">
              <a:buFont typeface="Arial" panose="020B0604020202020204" pitchFamily="34" charset="0"/>
              <a:buAutoNum type="arabicPeriod"/>
              <a:defRPr/>
            </a:pPr>
            <a:r>
              <a:rPr lang="en-GB" sz="3600" dirty="0"/>
              <a:t>Which pH values indicate an </a:t>
            </a:r>
            <a:r>
              <a:rPr lang="en-GB" sz="3600" dirty="0" smtClean="0"/>
              <a:t>alkaline </a:t>
            </a:r>
            <a:r>
              <a:rPr lang="en-GB" sz="3600" dirty="0"/>
              <a:t>soil</a:t>
            </a:r>
            <a:r>
              <a:rPr lang="en-GB" sz="3600" dirty="0" smtClean="0"/>
              <a:t>?</a:t>
            </a:r>
          </a:p>
          <a:p>
            <a:pPr marL="742950" indent="-742950">
              <a:buFont typeface="Arial" panose="020B0604020202020204" pitchFamily="34" charset="0"/>
              <a:buAutoNum type="arabicPeriod"/>
              <a:defRPr/>
            </a:pPr>
            <a:r>
              <a:rPr lang="en-GB" sz="3600" dirty="0" smtClean="0"/>
              <a:t>Which plants grow well in a neutral soil?</a:t>
            </a:r>
          </a:p>
          <a:p>
            <a:pPr marL="742950" indent="-742950">
              <a:buFont typeface="Arial" panose="020B0604020202020204" pitchFamily="34" charset="0"/>
              <a:buAutoNum type="arabicPeriod"/>
              <a:defRPr/>
            </a:pPr>
            <a:endParaRPr lang="en-GB" sz="3600" dirty="0" smtClean="0"/>
          </a:p>
          <a:p>
            <a:pPr marL="742950" indent="-742950">
              <a:buFont typeface="Arial" panose="020B0604020202020204" pitchFamily="34" charset="0"/>
              <a:buAutoNum type="arabicPeriod"/>
              <a:defRPr/>
            </a:pPr>
            <a:endParaRPr lang="en-GB" sz="3600" dirty="0"/>
          </a:p>
        </p:txBody>
      </p:sp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10"/>
          <a:srcRect l="32832" t="12582" r="26641" b="19873"/>
          <a:stretch/>
        </p:blipFill>
        <p:spPr>
          <a:xfrm>
            <a:off x="170339" y="1205011"/>
            <a:ext cx="4528457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0" y="1"/>
            <a:ext cx="12192000" cy="1412875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600" u="sng">
                <a:latin typeface="Comic Sans MS" panose="030F0702030302020204" pitchFamily="66" charset="0"/>
              </a:rPr>
              <a:t>Practical – Neutralisation</a:t>
            </a:r>
            <a:endParaRPr lang="en-GB" altLang="en-US" sz="3600" u="sng">
              <a:latin typeface="Comic Sans MS" panose="030F0702030302020204" pitchFamily="66" charset="0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-1" y="1412876"/>
            <a:ext cx="12192001" cy="5445125"/>
          </a:xfrm>
          <a:prstGeom prst="rect">
            <a:avLst/>
          </a:pr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u="sng" kern="0" dirty="0">
                <a:solidFill>
                  <a:srgbClr val="000000"/>
                </a:solidFill>
                <a:latin typeface="Comic Sans MS" pitchFamily="66"/>
              </a:rPr>
              <a:t>Risk Assessment and Health and Safety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u="sng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kern="0" dirty="0">
                <a:solidFill>
                  <a:srgbClr val="000000"/>
                </a:solidFill>
                <a:latin typeface="Comic Sans MS" pitchFamily="66"/>
              </a:rPr>
              <a:t>Must wear goggles.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kern="0" dirty="0">
                <a:solidFill>
                  <a:srgbClr val="000000"/>
                </a:solidFill>
                <a:latin typeface="Comic Sans MS" pitchFamily="66"/>
              </a:rPr>
              <a:t>Acids and Alkalis are corrosive therefore must be handled with safely and sensibly.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kern="0" dirty="0">
                <a:solidFill>
                  <a:srgbClr val="000000"/>
                </a:solidFill>
                <a:latin typeface="Comic Sans MS" pitchFamily="66"/>
              </a:rPr>
              <a:t>You will be working in groups of 3.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774826" y="5013325"/>
            <a:ext cx="8569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3000">
                <a:latin typeface="Comic Sans MS" panose="030F0702030302020204" pitchFamily="66" charset="0"/>
              </a:rPr>
              <a:t>Anyone seen </a:t>
            </a:r>
            <a:r>
              <a:rPr lang="en-GB" altLang="en-US" sz="3000" b="1" u="sng">
                <a:latin typeface="Comic Sans MS" panose="030F0702030302020204" pitchFamily="66" charset="0"/>
              </a:rPr>
              <a:t>misbehaving</a:t>
            </a:r>
            <a:r>
              <a:rPr lang="en-GB" altLang="en-US" sz="3000">
                <a:latin typeface="Comic Sans MS" panose="030F0702030302020204" pitchFamily="66" charset="0"/>
              </a:rPr>
              <a:t> will be sent out and </a:t>
            </a:r>
            <a:r>
              <a:rPr lang="en-GB" altLang="en-US" sz="3000" b="1" u="sng">
                <a:latin typeface="Comic Sans MS" panose="030F0702030302020204" pitchFamily="66" charset="0"/>
              </a:rPr>
              <a:t>banned</a:t>
            </a:r>
            <a:r>
              <a:rPr lang="en-GB" altLang="en-US" sz="3000">
                <a:latin typeface="Comic Sans MS" panose="030F0702030302020204" pitchFamily="66" charset="0"/>
              </a:rPr>
              <a:t> from doing practicals for this unit!!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6" y="1412876"/>
            <a:ext cx="13684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4486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1"/>
            <a:ext cx="12192000" cy="836613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600" u="sng">
                <a:latin typeface="Comic Sans MS" panose="030F0702030302020204" pitchFamily="66" charset="0"/>
              </a:rPr>
              <a:t>Equipment</a:t>
            </a:r>
            <a:endParaRPr lang="en-GB" altLang="en-US" sz="3600" u="sng">
              <a:latin typeface="Comic Sans MS" panose="030F0702030302020204" pitchFamily="66" charset="0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0" y="836614"/>
            <a:ext cx="12192000" cy="6021387"/>
          </a:xfrm>
          <a:prstGeom prst="rect">
            <a:avLst/>
          </a:pr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</p:txBody>
      </p:sp>
      <p:pic>
        <p:nvPicPr>
          <p:cNvPr id="45060" name="Picture 2" descr="http://static.rapidonline.com/catalogueimages/Module/M066659P01W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8131" r="7863" b="3879"/>
          <a:stretch>
            <a:fillRect/>
          </a:stretch>
        </p:blipFill>
        <p:spPr bwMode="auto">
          <a:xfrm>
            <a:off x="6456363" y="4724400"/>
            <a:ext cx="17272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http://antsuk.com/media/catalog/product/cache/2/image/9df78eab33525d08d6e5fb8d27136e95/p/i/pipette_345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8" y="1831976"/>
            <a:ext cx="186531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http://c8.alamy.com/comp/DBD12P/a-small-bottle-of-universal-indicator-with-ph-chart-on-a-desk-in-a-DBD12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9021" r="26659" b="12779"/>
          <a:stretch>
            <a:fillRect/>
          </a:stretch>
        </p:blipFill>
        <p:spPr bwMode="auto">
          <a:xfrm>
            <a:off x="1847851" y="1809751"/>
            <a:ext cx="148907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8" descr="http://www.bbc.co.uk/staticarchive/88d3fbd4570d358452a11389d354c39ec40ab2f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803401"/>
            <a:ext cx="200025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0" descr="http://www.bbc.co.uk/staticarchive/0c62f9bbc16b45ca851d24a62ed3ce155da359b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1774825"/>
            <a:ext cx="18986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47850" y="869951"/>
            <a:ext cx="156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Universal indicator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24339" y="989014"/>
            <a:ext cx="156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Sodium hydroxide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67439" y="995364"/>
            <a:ext cx="1900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Hydrochloric acid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796339" y="1143000"/>
            <a:ext cx="190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pipette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22650" y="4400550"/>
            <a:ext cx="189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beakers</a:t>
            </a:r>
          </a:p>
        </p:txBody>
      </p:sp>
      <p:pic>
        <p:nvPicPr>
          <p:cNvPr id="45070" name="Picture 12" descr="http://ecx.images-amazon.com/images/I/318VJqg8nO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t="13699" r="21100" b="11977"/>
          <a:stretch>
            <a:fillRect/>
          </a:stretch>
        </p:blipFill>
        <p:spPr bwMode="auto">
          <a:xfrm>
            <a:off x="3408364" y="4811714"/>
            <a:ext cx="15970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56363" y="4324350"/>
            <a:ext cx="189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Conical flask</a:t>
            </a:r>
          </a:p>
        </p:txBody>
      </p:sp>
    </p:spTree>
    <p:extLst>
      <p:ext uri="{BB962C8B-B14F-4D97-AF65-F5344CB8AC3E}">
        <p14:creationId xmlns:p14="http://schemas.microsoft.com/office/powerpoint/2010/main" val="36960583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3859214" y="188914"/>
            <a:ext cx="7984443" cy="214629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sz="3200" b="1" dirty="0">
                <a:solidFill>
                  <a:schemeClr val="bg1"/>
                </a:solidFill>
                <a:latin typeface="Arial" charset="0"/>
              </a:rPr>
              <a:t>Class challenge</a:t>
            </a:r>
            <a:r>
              <a:rPr lang="en-GB" altLang="en-US" sz="3200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 eaLnBrk="1" hangingPunct="1">
              <a:defRPr/>
            </a:pPr>
            <a:r>
              <a:rPr lang="en-GB" altLang="en-US" sz="3200" dirty="0">
                <a:solidFill>
                  <a:schemeClr val="bg1"/>
                </a:solidFill>
                <a:latin typeface="Arial" charset="0"/>
              </a:rPr>
              <a:t>Organise yourselves to produce 14 flasks, one for each colour on the pH scale. Work as a team &amp; help each other out!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46520" y="103188"/>
            <a:ext cx="3095625" cy="2232025"/>
          </a:xfrm>
          <a:prstGeom prst="cloudCallout">
            <a:avLst>
              <a:gd name="adj1" fmla="val -53796"/>
              <a:gd name="adj2" fmla="val 67782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GB" altLang="en-US" sz="2400">
                <a:solidFill>
                  <a:srgbClr val="000000"/>
                </a:solidFill>
                <a:latin typeface="Arial" charset="0"/>
              </a:rPr>
              <a:t>Can we get all 14 colours on the pH scale?</a:t>
            </a:r>
          </a:p>
        </p:txBody>
      </p:sp>
      <p:grpSp>
        <p:nvGrpSpPr>
          <p:cNvPr id="48132" name="Group 7"/>
          <p:cNvGrpSpPr>
            <a:grpSpLocks/>
          </p:cNvGrpSpPr>
          <p:nvPr/>
        </p:nvGrpSpPr>
        <p:grpSpPr bwMode="auto">
          <a:xfrm>
            <a:off x="1847851" y="2708276"/>
            <a:ext cx="8493125" cy="1768475"/>
            <a:chOff x="205" y="1781"/>
            <a:chExt cx="5350" cy="1114"/>
          </a:xfrm>
        </p:grpSpPr>
        <p:pic>
          <p:nvPicPr>
            <p:cNvPr id="48134" name="Picture 8" descr="pH sca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" y="1781"/>
              <a:ext cx="5333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35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72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1098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3804" name="Text Box 12"/>
            <p:cNvSpPr txBox="1">
              <a:spLocks noChangeArrowheads="1"/>
            </p:cNvSpPr>
            <p:nvPr/>
          </p:nvSpPr>
          <p:spPr bwMode="auto">
            <a:xfrm>
              <a:off x="147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184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3806" name="Text Box 14"/>
            <p:cNvSpPr txBox="1">
              <a:spLocks noChangeArrowheads="1"/>
            </p:cNvSpPr>
            <p:nvPr/>
          </p:nvSpPr>
          <p:spPr bwMode="auto">
            <a:xfrm>
              <a:off x="2218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3807" name="Text Box 15"/>
            <p:cNvSpPr txBox="1">
              <a:spLocks noChangeArrowheads="1"/>
            </p:cNvSpPr>
            <p:nvPr/>
          </p:nvSpPr>
          <p:spPr bwMode="auto">
            <a:xfrm>
              <a:off x="259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3808" name="Text Box 16"/>
            <p:cNvSpPr txBox="1">
              <a:spLocks noChangeArrowheads="1"/>
            </p:cNvSpPr>
            <p:nvPr/>
          </p:nvSpPr>
          <p:spPr bwMode="auto">
            <a:xfrm>
              <a:off x="296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3809" name="Text Box 17"/>
            <p:cNvSpPr txBox="1">
              <a:spLocks noChangeArrowheads="1"/>
            </p:cNvSpPr>
            <p:nvPr/>
          </p:nvSpPr>
          <p:spPr bwMode="auto">
            <a:xfrm>
              <a:off x="3339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3651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3811" name="Text Box 19"/>
            <p:cNvSpPr txBox="1">
              <a:spLocks noChangeArrowheads="1"/>
            </p:cNvSpPr>
            <p:nvPr/>
          </p:nvSpPr>
          <p:spPr bwMode="auto">
            <a:xfrm>
              <a:off x="4023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33812" name="Text Box 20"/>
            <p:cNvSpPr txBox="1">
              <a:spLocks noChangeArrowheads="1"/>
            </p:cNvSpPr>
            <p:nvPr/>
          </p:nvSpPr>
          <p:spPr bwMode="auto">
            <a:xfrm>
              <a:off x="4395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33813" name="Text Box 21"/>
            <p:cNvSpPr txBox="1">
              <a:spLocks noChangeArrowheads="1"/>
            </p:cNvSpPr>
            <p:nvPr/>
          </p:nvSpPr>
          <p:spPr bwMode="auto">
            <a:xfrm>
              <a:off x="4767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33814" name="Text Box 22"/>
            <p:cNvSpPr txBox="1">
              <a:spLocks noChangeArrowheads="1"/>
            </p:cNvSpPr>
            <p:nvPr/>
          </p:nvSpPr>
          <p:spPr bwMode="auto">
            <a:xfrm>
              <a:off x="5140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33815" name="Text Box 23"/>
            <p:cNvSpPr txBox="1">
              <a:spLocks noChangeArrowheads="1"/>
            </p:cNvSpPr>
            <p:nvPr/>
          </p:nvSpPr>
          <p:spPr bwMode="auto">
            <a:xfrm>
              <a:off x="205" y="2607"/>
              <a:ext cx="11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FF0000"/>
                  </a:solidFill>
                  <a:latin typeface="Arial" charset="0"/>
                </a:rPr>
                <a:t>strong acid</a:t>
              </a:r>
            </a:p>
          </p:txBody>
        </p:sp>
        <p:sp>
          <p:nvSpPr>
            <p:cNvPr id="33816" name="Text Box 24"/>
            <p:cNvSpPr txBox="1">
              <a:spLocks noChangeArrowheads="1"/>
            </p:cNvSpPr>
            <p:nvPr/>
          </p:nvSpPr>
          <p:spPr bwMode="auto">
            <a:xfrm>
              <a:off x="2406" y="2607"/>
              <a:ext cx="7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10BC45"/>
                  </a:solidFill>
                  <a:latin typeface="Arial" charset="0"/>
                </a:rPr>
                <a:t>neutral</a:t>
              </a:r>
            </a:p>
          </p:txBody>
        </p:sp>
        <p:sp>
          <p:nvSpPr>
            <p:cNvPr id="33817" name="Text Box 25"/>
            <p:cNvSpPr txBox="1">
              <a:spLocks noChangeArrowheads="1"/>
            </p:cNvSpPr>
            <p:nvPr/>
          </p:nvSpPr>
          <p:spPr bwMode="auto">
            <a:xfrm>
              <a:off x="4309" y="2607"/>
              <a:ext cx="1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3366FF"/>
                  </a:solidFill>
                  <a:latin typeface="Arial" charset="0"/>
                </a:rPr>
                <a:t>strong alkali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449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19288" y="188913"/>
            <a:ext cx="8229600" cy="79216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3000" u="sng" kern="0" dirty="0">
                <a:latin typeface="Comic Sans MS" panose="030F0702030302020204" pitchFamily="66" charset="0"/>
                <a:hlinkClick r:id="rId3"/>
              </a:rPr>
              <a:t>Quick Quiz</a:t>
            </a:r>
            <a:endParaRPr lang="en-GB" sz="3000" u="sng" kern="0" dirty="0">
              <a:latin typeface="Comic Sans MS" panose="030F0702030302020204" pitchFamily="66" charset="0"/>
            </a:endParaRP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559028" y="877031"/>
            <a:ext cx="9589860" cy="80557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75" indent="-358775">
              <a:defRPr/>
            </a:pPr>
            <a:r>
              <a:rPr lang="en-GB" sz="3200" kern="0" dirty="0">
                <a:solidFill>
                  <a:srgbClr val="FFFFFF"/>
                </a:solidFill>
                <a:cs typeface="Arial" charset="0"/>
                <a:sym typeface="Wingdings"/>
              </a:rPr>
              <a:t>	</a:t>
            </a:r>
            <a:r>
              <a:rPr lang="en-GB" sz="3200" kern="0" dirty="0">
                <a:solidFill>
                  <a:srgbClr val="FFFFFF"/>
                </a:solidFill>
                <a:latin typeface="Comic Sans MS" panose="030F0702030302020204" pitchFamily="66" charset="0"/>
                <a:cs typeface="Arial" charset="0"/>
                <a:sym typeface="Wingdings"/>
              </a:rPr>
              <a:t>Write 1-5 down the margin in your book</a:t>
            </a:r>
            <a:r>
              <a:rPr lang="en-GB" sz="3200" kern="0" dirty="0">
                <a:solidFill>
                  <a:srgbClr val="FFFFFF"/>
                </a:solidFill>
                <a:cs typeface="Arial" charset="0"/>
                <a:sym typeface="Wingdings"/>
              </a:rPr>
              <a:t>	</a:t>
            </a:r>
            <a:endParaRPr lang="en-GB" sz="3200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36059" y="5337585"/>
            <a:ext cx="11996057" cy="978807"/>
          </a:xfrm>
          <a:prstGeom prst="roundRect">
            <a:avLst>
              <a:gd name="adj" fmla="val 13342"/>
            </a:avLst>
          </a:prstGeom>
          <a:solidFill>
            <a:srgbClr val="009242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75" indent="-358775">
              <a:buFont typeface="Webdings"/>
              <a:buChar char="N"/>
              <a:defRPr/>
            </a:pPr>
            <a:r>
              <a:rPr lang="en-GB" sz="2400" kern="0" dirty="0">
                <a:solidFill>
                  <a:srgbClr val="FFFFFF"/>
                </a:solidFill>
                <a:latin typeface="Comic Sans MS" panose="030F0702030302020204" pitchFamily="66" charset="0"/>
                <a:cs typeface="Arial" charset="0"/>
                <a:sym typeface="Webdings"/>
              </a:rPr>
              <a:t>Watch the video, as you are listening write notes.  You will have a quick quiz based on the video. </a:t>
            </a:r>
            <a:r>
              <a:rPr lang="en-GB" sz="2400" kern="0" dirty="0">
                <a:solidFill>
                  <a:srgbClr val="FFFFFF"/>
                </a:solidFill>
                <a:latin typeface="Comic Sans MS" panose="030F0702030302020204" pitchFamily="66" charset="0"/>
                <a:cs typeface="Arial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875393" y="2348475"/>
            <a:ext cx="576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2.</a:t>
            </a:r>
          </a:p>
        </p:txBody>
      </p:sp>
      <p:sp>
        <p:nvSpPr>
          <p:cNvPr id="53254" name="TextBox 7"/>
          <p:cNvSpPr txBox="1">
            <a:spLocks noChangeArrowheads="1"/>
          </p:cNvSpPr>
          <p:nvPr/>
        </p:nvSpPr>
        <p:spPr bwMode="auto">
          <a:xfrm>
            <a:off x="875393" y="1682609"/>
            <a:ext cx="576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1.</a:t>
            </a:r>
          </a:p>
        </p:txBody>
      </p:sp>
      <p:sp>
        <p:nvSpPr>
          <p:cNvPr id="53255" name="TextBox 8"/>
          <p:cNvSpPr txBox="1">
            <a:spLocks noChangeArrowheads="1"/>
          </p:cNvSpPr>
          <p:nvPr/>
        </p:nvSpPr>
        <p:spPr bwMode="auto">
          <a:xfrm>
            <a:off x="875393" y="2993281"/>
            <a:ext cx="576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3.</a:t>
            </a:r>
          </a:p>
        </p:txBody>
      </p:sp>
      <p:sp>
        <p:nvSpPr>
          <p:cNvPr id="53256" name="TextBox 9"/>
          <p:cNvSpPr txBox="1">
            <a:spLocks noChangeArrowheads="1"/>
          </p:cNvSpPr>
          <p:nvPr/>
        </p:nvSpPr>
        <p:spPr bwMode="auto">
          <a:xfrm>
            <a:off x="875393" y="3659147"/>
            <a:ext cx="576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4.</a:t>
            </a:r>
          </a:p>
        </p:txBody>
      </p:sp>
      <p:sp>
        <p:nvSpPr>
          <p:cNvPr id="53257" name="TextBox 10"/>
          <p:cNvSpPr txBox="1">
            <a:spLocks noChangeArrowheads="1"/>
          </p:cNvSpPr>
          <p:nvPr/>
        </p:nvSpPr>
        <p:spPr bwMode="auto">
          <a:xfrm>
            <a:off x="875394" y="4322503"/>
            <a:ext cx="576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4819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71475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-152400" y="954087"/>
            <a:ext cx="12344400" cy="5767387"/>
          </a:xfrm>
        </p:spPr>
        <p:txBody>
          <a:bodyPr>
            <a:normAutofit fontScale="92500" lnSpcReduction="10000"/>
          </a:bodyPr>
          <a:lstStyle/>
          <a:p>
            <a:pPr marL="538163" lvl="1" indent="-358775"/>
            <a:r>
              <a:rPr lang="en-GB" altLang="en-US" sz="2800" dirty="0"/>
              <a:t>Recall that acids react with alkalis and this is called neutralisation. </a:t>
            </a:r>
          </a:p>
          <a:p>
            <a:pPr marL="538163" lvl="1" indent="-358775"/>
            <a:r>
              <a:rPr lang="en-GB" altLang="en-US" sz="2800" dirty="0"/>
              <a:t>Explain how chemical reactions are different to physical changes. </a:t>
            </a:r>
          </a:p>
          <a:p>
            <a:pPr marL="538163" lvl="1" indent="-358775"/>
            <a:r>
              <a:rPr lang="en-GB" altLang="en-US" sz="2800" dirty="0"/>
              <a:t>Interpret a word equation to identify the products and reactants in a chemical reaction. </a:t>
            </a:r>
          </a:p>
          <a:p>
            <a:pPr marL="538163" lvl="1" indent="-358775"/>
            <a:r>
              <a:rPr lang="en-GB" altLang="en-US" sz="2800" dirty="0"/>
              <a:t>Recall some applications of neutralisation (changing the pH of soils). </a:t>
            </a:r>
          </a:p>
          <a:p>
            <a:pPr marL="538163" lvl="1" indent="-358775"/>
            <a:r>
              <a:rPr lang="en-GB" altLang="en-US" sz="2800" dirty="0"/>
              <a:t>Supply missing reactants or products to complete a word equation. </a:t>
            </a:r>
            <a:endParaRPr lang="en-GB" altLang="en-US" sz="2800" dirty="0" smtClean="0"/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Model simple reactions using word equations.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Describe the reactions of acids with alkalis (including the salts produced by hydrochloric, </a:t>
            </a:r>
            <a:r>
              <a:rPr lang="en-GB" altLang="en-US" sz="2800" dirty="0" err="1"/>
              <a:t>sulfuric</a:t>
            </a:r>
            <a:r>
              <a:rPr lang="en-GB" altLang="en-US" sz="2800" dirty="0"/>
              <a:t> and nitric acids).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Explain how everyday examples of neutralisation are useful (changing the pH of soils).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Apply ideas about the pH scale to explain the changes that take place on neutralisation and dilution.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dirty="0"/>
              <a:t>Plot and interpret graphs of pH against volume of acid or alkali added in a neutralisation reaction. </a:t>
            </a:r>
          </a:p>
          <a:p>
            <a:pPr marL="538163" lvl="1" indent="-358775"/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178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>
          <a:xfrm>
            <a:off x="1919288" y="-1714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000" u="sng">
                <a:latin typeface="Comic Sans MS" panose="030F0702030302020204" pitchFamily="66" charset="0"/>
                <a:hlinkClick r:id="rId2"/>
              </a:rPr>
              <a:t>Quick Quiz</a:t>
            </a:r>
            <a:endParaRPr lang="en-GB" altLang="en-US" sz="3000" u="sng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3029" y="971550"/>
            <a:ext cx="11604171" cy="6104163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eriod"/>
            </a:pPr>
            <a:r>
              <a:rPr lang="en-GB" altLang="en-US" dirty="0">
                <a:latin typeface="Comic Sans MS" panose="030F0702030302020204" pitchFamily="66" charset="0"/>
              </a:rPr>
              <a:t>What is a base? Is it an acid or alkali?</a:t>
            </a:r>
          </a:p>
          <a:p>
            <a:pPr marL="514350" indent="-514350">
              <a:buFontTx/>
              <a:buAutoNum type="arabicPeriod"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rabicPeriod"/>
            </a:pPr>
            <a:r>
              <a:rPr lang="en-GB" altLang="en-US" dirty="0">
                <a:latin typeface="Comic Sans MS" panose="030F0702030302020204" pitchFamily="66" charset="0"/>
              </a:rPr>
              <a:t>When you react an acid with a alkali what is this chemical reaction called?</a:t>
            </a:r>
          </a:p>
          <a:p>
            <a:pPr marL="514350" indent="-514350">
              <a:buFontTx/>
              <a:buAutoNum type="arabicPeriod"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rabicPeriod"/>
            </a:pPr>
            <a:r>
              <a:rPr lang="en-GB" altLang="en-US" dirty="0">
                <a:latin typeface="Comic Sans MS" panose="030F0702030302020204" pitchFamily="66" charset="0"/>
              </a:rPr>
              <a:t>Can you name an everyday example of neutralisation?</a:t>
            </a:r>
          </a:p>
          <a:p>
            <a:pPr marL="514350" indent="-514350">
              <a:buFontTx/>
              <a:buAutoNum type="arabicPeriod"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rabicPeriod"/>
            </a:pPr>
            <a:r>
              <a:rPr lang="en-GB" altLang="en-US" dirty="0">
                <a:latin typeface="Comic Sans MS" panose="030F0702030302020204" pitchFamily="66" charset="0"/>
              </a:rPr>
              <a:t>Your stomach contains hydrochloric acid.  What pH is this?</a:t>
            </a:r>
          </a:p>
          <a:p>
            <a:pPr marL="514350" indent="-514350">
              <a:buFontTx/>
              <a:buAutoNum type="arabicPeriod"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rabicPeriod"/>
            </a:pPr>
            <a:r>
              <a:rPr lang="en-GB" altLang="en-US" dirty="0">
                <a:latin typeface="Comic Sans MS" panose="030F0702030302020204" pitchFamily="66" charset="0"/>
              </a:rPr>
              <a:t>In every neutralisation reaction, an acid and a base combine to form……………..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58863" y="1490435"/>
            <a:ext cx="2736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Alkali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8863" y="2809420"/>
            <a:ext cx="2736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Neutralisation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30742" y="3920139"/>
            <a:ext cx="11161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When indigestion tablets are taken to neutralise stomach acid.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58863" y="4874365"/>
            <a:ext cx="806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pH 2 or pH 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84388" y="6351812"/>
            <a:ext cx="806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Salt + water </a:t>
            </a:r>
          </a:p>
        </p:txBody>
      </p:sp>
    </p:spTree>
    <p:extLst>
      <p:ext uri="{BB962C8B-B14F-4D97-AF65-F5344CB8AC3E}">
        <p14:creationId xmlns:p14="http://schemas.microsoft.com/office/powerpoint/2010/main" val="55468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1720497" y="2293746"/>
            <a:ext cx="80518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 b="1" dirty="0" smtClean="0">
                <a:latin typeface="+mn-lt"/>
              </a:rPr>
              <a:t>hydrochloric acid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smtClean="0">
                <a:latin typeface="+mn-lt"/>
              </a:rPr>
              <a:t>produces </a:t>
            </a:r>
            <a:r>
              <a:rPr lang="en-GB" sz="4000" b="1" dirty="0" smtClean="0">
                <a:latin typeface="+mn-lt"/>
              </a:rPr>
              <a:t>chloride salts</a:t>
            </a:r>
            <a:r>
              <a:rPr lang="en-GB" sz="4000" dirty="0" smtClean="0">
                <a:latin typeface="+mn-lt"/>
              </a:rPr>
              <a:t>.</a:t>
            </a:r>
            <a:r>
              <a:rPr lang="en-GB" sz="4000" b="1" dirty="0" smtClean="0">
                <a:latin typeface="+mn-lt"/>
              </a:rPr>
              <a:t> </a:t>
            </a:r>
            <a:endParaRPr lang="en-GB" sz="4000" b="1" dirty="0">
              <a:latin typeface="+mn-lt"/>
            </a:endParaRPr>
          </a:p>
        </p:txBody>
      </p:sp>
      <p:sp>
        <p:nvSpPr>
          <p:cNvPr id="24" name="Text Box 153"/>
          <p:cNvSpPr txBox="1">
            <a:spLocks noChangeArrowheads="1"/>
          </p:cNvSpPr>
          <p:nvPr/>
        </p:nvSpPr>
        <p:spPr bwMode="auto">
          <a:xfrm>
            <a:off x="1720497" y="4086587"/>
            <a:ext cx="8212643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 b="1" dirty="0" smtClean="0">
                <a:latin typeface="+mn-lt"/>
              </a:rPr>
              <a:t>sulphuric acid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smtClean="0">
                <a:latin typeface="+mn-lt"/>
              </a:rPr>
              <a:t>produces </a:t>
            </a:r>
            <a:r>
              <a:rPr lang="en-GB" sz="4000" b="1" dirty="0" err="1" smtClean="0">
                <a:latin typeface="+mn-lt"/>
              </a:rPr>
              <a:t>sulfate</a:t>
            </a:r>
            <a:r>
              <a:rPr lang="en-GB" sz="4000" b="1" dirty="0" smtClean="0">
                <a:latin typeface="+mn-lt"/>
              </a:rPr>
              <a:t> salts.</a:t>
            </a:r>
            <a:endParaRPr lang="en-GB" sz="4000" b="1" dirty="0">
              <a:latin typeface="+mn-lt"/>
            </a:endParaRPr>
          </a:p>
        </p:txBody>
      </p:sp>
      <p:sp>
        <p:nvSpPr>
          <p:cNvPr id="25" name="Text Box 155"/>
          <p:cNvSpPr txBox="1">
            <a:spLocks noChangeArrowheads="1"/>
          </p:cNvSpPr>
          <p:nvPr/>
        </p:nvSpPr>
        <p:spPr bwMode="auto">
          <a:xfrm>
            <a:off x="1706210" y="5325430"/>
            <a:ext cx="8066087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 b="1" dirty="0" smtClean="0">
                <a:latin typeface="+mn-lt"/>
              </a:rPr>
              <a:t>nitric acid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smtClean="0">
                <a:latin typeface="+mn-lt"/>
              </a:rPr>
              <a:t>produces </a:t>
            </a:r>
            <a:r>
              <a:rPr lang="en-GB" sz="4000" b="1" dirty="0" smtClean="0">
                <a:latin typeface="+mn-lt"/>
              </a:rPr>
              <a:t>nitrate salts</a:t>
            </a:r>
            <a:r>
              <a:rPr lang="en-GB" sz="4000" dirty="0" smtClean="0">
                <a:latin typeface="+mn-lt"/>
              </a:rPr>
              <a:t>.</a:t>
            </a:r>
            <a:r>
              <a:rPr lang="en-GB" sz="4000" b="1" dirty="0" smtClean="0">
                <a:latin typeface="+mn-lt"/>
              </a:rPr>
              <a:t> </a:t>
            </a:r>
            <a:endParaRPr lang="en-GB" sz="4000" b="1" dirty="0"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5495" y="671927"/>
            <a:ext cx="1184201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Neutralisation produces substances called s______.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6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275" y="295275"/>
            <a:ext cx="8629650" cy="626745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mtClean="0">
                <a:latin typeface="Comic Sans MS" panose="030F0702030302020204" pitchFamily="66" charset="0"/>
              </a:rPr>
              <a:t>In chemical reactions:</a:t>
            </a:r>
          </a:p>
          <a:p>
            <a:pPr marL="0" indent="0">
              <a:buNone/>
            </a:pPr>
            <a:endParaRPr lang="en-GB" altLang="en-US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mtClean="0">
                <a:latin typeface="Comic Sans MS" panose="030F0702030302020204" pitchFamily="66" charset="0"/>
              </a:rPr>
              <a:t>Reactants change into products</a:t>
            </a:r>
          </a:p>
          <a:p>
            <a:pPr marL="0" indent="0">
              <a:buNone/>
            </a:pPr>
            <a:endParaRPr lang="en-GB" altLang="en-US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altLang="en-US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altLang="en-US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altLang="en-US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altLang="en-US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600">
                <a:latin typeface="Comic Sans MS" panose="030F0702030302020204" pitchFamily="66" charset="0"/>
              </a:rPr>
              <a:t>Watch the demo and try and write down the reactants and products</a:t>
            </a:r>
          </a:p>
          <a:p>
            <a:pPr marL="0" indent="0">
              <a:buNone/>
            </a:pPr>
            <a:endParaRPr lang="en-GB" altLang="en-US" sz="20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(Mg + HCl)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95451" y="2525714"/>
            <a:ext cx="8829675" cy="1200329"/>
            <a:chOff x="171450" y="1685925"/>
            <a:chExt cx="8829675" cy="1200736"/>
          </a:xfrm>
        </p:grpSpPr>
        <p:sp>
          <p:nvSpPr>
            <p:cNvPr id="27655" name="TextBox 3"/>
            <p:cNvSpPr txBox="1">
              <a:spLocks noChangeArrowheads="1"/>
            </p:cNvSpPr>
            <p:nvPr/>
          </p:nvSpPr>
          <p:spPr bwMode="auto">
            <a:xfrm>
              <a:off x="171450" y="1685925"/>
              <a:ext cx="8829675" cy="12007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600">
                  <a:latin typeface="Comic Sans MS" panose="030F0702030302020204" pitchFamily="66" charset="0"/>
                </a:rPr>
                <a:t>      Reactants 					Products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514725" y="2008296"/>
              <a:ext cx="15716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95451" y="3895726"/>
            <a:ext cx="8829675" cy="1015663"/>
            <a:chOff x="171450" y="1685925"/>
            <a:chExt cx="8829675" cy="1018509"/>
          </a:xfrm>
        </p:grpSpPr>
        <p:sp>
          <p:nvSpPr>
            <p:cNvPr id="27653" name="TextBox 9"/>
            <p:cNvSpPr txBox="1">
              <a:spLocks noChangeArrowheads="1"/>
            </p:cNvSpPr>
            <p:nvPr/>
          </p:nvSpPr>
          <p:spPr bwMode="auto">
            <a:xfrm>
              <a:off x="171450" y="1685925"/>
              <a:ext cx="8829675" cy="101850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000">
                  <a:latin typeface="Comic Sans MS" panose="030F0702030302020204" pitchFamily="66" charset="0"/>
                </a:rPr>
                <a:t>Metals  +  Acid			    Salt  +  Hydrogen gas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076575" y="1962924"/>
              <a:ext cx="11049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5207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Odd-one-out</a:t>
            </a:r>
          </a:p>
        </p:txBody>
      </p:sp>
      <p:pic>
        <p:nvPicPr>
          <p:cNvPr id="29699" name="Picture 3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076" name="ShockwaveFlash1" r:id="rId2" imgW="8699400" imgH="5308560"/>
        </mc:Choice>
        <mc:Fallback>
          <p:control name="ShockwaveFlash1" r:id="rId2" imgW="8699400" imgH="5308560">
            <p:pic>
              <p:nvPicPr>
                <p:cNvPr id="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86707" y="1146176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075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130" y="195942"/>
            <a:ext cx="9753740" cy="59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94191"/>
            <a:ext cx="10515600" cy="221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63" t="9079" r="37616" b="5363"/>
          <a:stretch/>
        </p:blipFill>
        <p:spPr>
          <a:xfrm>
            <a:off x="6617369" y="0"/>
            <a:ext cx="5574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9110" y="199596"/>
            <a:ext cx="1192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 smtClean="0">
                <a:latin typeface="+mj-lt"/>
              </a:rPr>
              <a:t>7Fd </a:t>
            </a:r>
            <a:r>
              <a:rPr lang="en-GB" sz="4000" b="1" u="sng" dirty="0" smtClean="0"/>
              <a:t>neutralisation</a:t>
            </a:r>
            <a:endParaRPr lang="en-GB" sz="40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76036" y="21852"/>
            <a:ext cx="3315964" cy="673609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 u="sng">
                <a:solidFill>
                  <a:schemeClr val="tx1"/>
                </a:solidFill>
              </a:rPr>
              <a:pPr algn="ctr"/>
              <a:t>18 July 2018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-199110" y="21852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1825" y="4950090"/>
            <a:ext cx="4512502" cy="911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536614" y="1441146"/>
            <a:ext cx="9580843" cy="38663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3600" dirty="0" smtClean="0"/>
              <a:t>Which one is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3600" dirty="0" smtClean="0"/>
              <a:t>the odd one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3600" dirty="0" smtClean="0"/>
              <a:t>out and why?</a:t>
            </a:r>
            <a:endParaRPr lang="en-GB" sz="3600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0" t="12895" r="44943" b="48344"/>
          <a:stretch>
            <a:fillRect/>
          </a:stretch>
        </p:blipFill>
        <p:spPr bwMode="auto">
          <a:xfrm>
            <a:off x="3977822" y="1814219"/>
            <a:ext cx="5702417" cy="309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6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 txBox="1">
            <a:spLocks noGrp="1"/>
          </p:cNvSpPr>
          <p:nvPr>
            <p:ph type="title"/>
          </p:nvPr>
        </p:nvSpPr>
        <p:spPr>
          <a:xfrm>
            <a:off x="2495551" y="1196975"/>
            <a:ext cx="7427913" cy="23622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</a:rPr>
              <a:t>What happens when you mix an acid and an alkali?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040189" y="4724400"/>
            <a:ext cx="4338637" cy="85883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GB" altLang="en-US" sz="4400"/>
              <a:t>Neutralisation!</a:t>
            </a:r>
          </a:p>
        </p:txBody>
      </p:sp>
    </p:spTree>
    <p:extLst>
      <p:ext uri="{BB962C8B-B14F-4D97-AF65-F5344CB8AC3E}">
        <p14:creationId xmlns:p14="http://schemas.microsoft.com/office/powerpoint/2010/main" val="13790492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0" y="1"/>
            <a:ext cx="12192000" cy="1412875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600" u="sng">
                <a:latin typeface="Comic Sans MS" panose="030F0702030302020204" pitchFamily="66" charset="0"/>
              </a:rPr>
              <a:t>Practical – Neutralisation</a:t>
            </a:r>
            <a:endParaRPr lang="en-GB" altLang="en-US" sz="3600" u="sng">
              <a:latin typeface="Comic Sans MS" panose="030F0702030302020204" pitchFamily="66" charset="0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-1" y="1412876"/>
            <a:ext cx="12192001" cy="5445125"/>
          </a:xfrm>
          <a:prstGeom prst="rect">
            <a:avLst/>
          </a:pr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u="sng" kern="0" dirty="0">
                <a:solidFill>
                  <a:srgbClr val="000000"/>
                </a:solidFill>
                <a:latin typeface="Comic Sans MS" pitchFamily="66"/>
              </a:rPr>
              <a:t>Risk Assessment and Health and Safety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u="sng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kern="0" dirty="0">
                <a:solidFill>
                  <a:srgbClr val="000000"/>
                </a:solidFill>
                <a:latin typeface="Comic Sans MS" pitchFamily="66"/>
              </a:rPr>
              <a:t>Must wear goggles.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kern="0" dirty="0">
                <a:solidFill>
                  <a:srgbClr val="000000"/>
                </a:solidFill>
                <a:latin typeface="Comic Sans MS" pitchFamily="66"/>
              </a:rPr>
              <a:t>Acids and Alkalis are corrosive therefore must be handled with safely and sensibly.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kern="0" dirty="0">
                <a:solidFill>
                  <a:srgbClr val="000000"/>
                </a:solidFill>
                <a:latin typeface="Comic Sans MS" pitchFamily="66"/>
              </a:rPr>
              <a:t>You will be working in groups of 3.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774826" y="5013325"/>
            <a:ext cx="8569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3000">
                <a:latin typeface="Comic Sans MS" panose="030F0702030302020204" pitchFamily="66" charset="0"/>
              </a:rPr>
              <a:t>Anyone seen </a:t>
            </a:r>
            <a:r>
              <a:rPr lang="en-GB" altLang="en-US" sz="3000" b="1" u="sng">
                <a:latin typeface="Comic Sans MS" panose="030F0702030302020204" pitchFamily="66" charset="0"/>
              </a:rPr>
              <a:t>misbehaving</a:t>
            </a:r>
            <a:r>
              <a:rPr lang="en-GB" altLang="en-US" sz="3000">
                <a:latin typeface="Comic Sans MS" panose="030F0702030302020204" pitchFamily="66" charset="0"/>
              </a:rPr>
              <a:t> will be sent out and </a:t>
            </a:r>
            <a:r>
              <a:rPr lang="en-GB" altLang="en-US" sz="3000" b="1" u="sng">
                <a:latin typeface="Comic Sans MS" panose="030F0702030302020204" pitchFamily="66" charset="0"/>
              </a:rPr>
              <a:t>banned</a:t>
            </a:r>
            <a:r>
              <a:rPr lang="en-GB" altLang="en-US" sz="3000">
                <a:latin typeface="Comic Sans MS" panose="030F0702030302020204" pitchFamily="66" charset="0"/>
              </a:rPr>
              <a:t> from doing practicals for this unit!!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6" y="1412876"/>
            <a:ext cx="13684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235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1"/>
            <a:ext cx="12192000" cy="836613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600" u="sng">
                <a:latin typeface="Comic Sans MS" panose="030F0702030302020204" pitchFamily="66" charset="0"/>
              </a:rPr>
              <a:t>Equipment</a:t>
            </a:r>
            <a:endParaRPr lang="en-GB" altLang="en-US" sz="3600" u="sng">
              <a:latin typeface="Comic Sans MS" panose="030F0702030302020204" pitchFamily="66" charset="0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0" y="836614"/>
            <a:ext cx="12192000" cy="6021387"/>
          </a:xfrm>
          <a:prstGeom prst="rect">
            <a:avLst/>
          </a:pr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</p:txBody>
      </p:sp>
      <p:pic>
        <p:nvPicPr>
          <p:cNvPr id="45060" name="Picture 2" descr="http://static.rapidonline.com/catalogueimages/Module/M066659P01W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8131" r="7863" b="3879"/>
          <a:stretch>
            <a:fillRect/>
          </a:stretch>
        </p:blipFill>
        <p:spPr bwMode="auto">
          <a:xfrm>
            <a:off x="6456363" y="4724400"/>
            <a:ext cx="17272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http://antsuk.com/media/catalog/product/cache/2/image/9df78eab33525d08d6e5fb8d27136e95/p/i/pipette_345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8" y="1831976"/>
            <a:ext cx="186531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http://c8.alamy.com/comp/DBD12P/a-small-bottle-of-universal-indicator-with-ph-chart-on-a-desk-in-a-DBD12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9021" r="26659" b="12779"/>
          <a:stretch>
            <a:fillRect/>
          </a:stretch>
        </p:blipFill>
        <p:spPr bwMode="auto">
          <a:xfrm>
            <a:off x="1847851" y="1809751"/>
            <a:ext cx="148907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8" descr="http://www.bbc.co.uk/staticarchive/88d3fbd4570d358452a11389d354c39ec40ab2f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803401"/>
            <a:ext cx="200025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0" descr="http://www.bbc.co.uk/staticarchive/0c62f9bbc16b45ca851d24a62ed3ce155da359b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1774825"/>
            <a:ext cx="18986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47850" y="869951"/>
            <a:ext cx="156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Universal indicator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24339" y="989014"/>
            <a:ext cx="156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Sodium hydroxide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67439" y="995364"/>
            <a:ext cx="1900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Hydrochloric acid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796339" y="1143000"/>
            <a:ext cx="190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pipette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22650" y="4400550"/>
            <a:ext cx="189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beakers</a:t>
            </a:r>
          </a:p>
        </p:txBody>
      </p:sp>
      <p:pic>
        <p:nvPicPr>
          <p:cNvPr id="45070" name="Picture 12" descr="http://ecx.images-amazon.com/images/I/318VJqg8nO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t="13699" r="21100" b="11977"/>
          <a:stretch>
            <a:fillRect/>
          </a:stretch>
        </p:blipFill>
        <p:spPr bwMode="auto">
          <a:xfrm>
            <a:off x="3408364" y="4811714"/>
            <a:ext cx="15970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56363" y="4324350"/>
            <a:ext cx="189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Conical flask</a:t>
            </a:r>
          </a:p>
        </p:txBody>
      </p:sp>
    </p:spTree>
    <p:extLst>
      <p:ext uri="{BB962C8B-B14F-4D97-AF65-F5344CB8AC3E}">
        <p14:creationId xmlns:p14="http://schemas.microsoft.com/office/powerpoint/2010/main" val="3729276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1"/>
            <a:ext cx="12192000" cy="836613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600" u="sng" dirty="0" smtClean="0">
                <a:latin typeface="Comic Sans MS" panose="030F0702030302020204" pitchFamily="66" charset="0"/>
              </a:rPr>
              <a:t>Copy the table</a:t>
            </a:r>
            <a:endParaRPr lang="en-GB" altLang="en-US" sz="3600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0" y="836614"/>
            <a:ext cx="12192000" cy="6021387"/>
          </a:xfrm>
          <a:prstGeom prst="rect">
            <a:avLst/>
          </a:pr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7836"/>
          <a:stretch/>
        </p:blipFill>
        <p:spPr>
          <a:xfrm>
            <a:off x="1392009" y="2656115"/>
            <a:ext cx="7986147" cy="18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274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7Fd3 </a:t>
            </a:r>
            <a:r>
              <a:rPr lang="en-GB" dirty="0" err="1" smtClean="0"/>
              <a:t>prac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45" t="8078" r="37053" b="5363"/>
          <a:stretch/>
        </p:blipFill>
        <p:spPr>
          <a:xfrm>
            <a:off x="6468003" y="0"/>
            <a:ext cx="5549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3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0" y="0"/>
            <a:ext cx="12192000" cy="706438"/>
          </a:xfrm>
          <a:prstGeom prst="rect">
            <a:avLst/>
          </a:prstGeom>
          <a:gradFill rotWithShape="0"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miter lim="800000"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600" u="sng">
                <a:latin typeface="Comic Sans MS" panose="030F0702030302020204" pitchFamily="66" charset="0"/>
              </a:rPr>
              <a:t>Practical – Neutralisation </a:t>
            </a:r>
            <a:endParaRPr lang="en-GB" altLang="en-US" sz="3600" u="sng">
              <a:latin typeface="Comic Sans MS" panose="030F0702030302020204" pitchFamily="66" charset="0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0" y="706438"/>
            <a:ext cx="12192000" cy="6151562"/>
          </a:xfrm>
          <a:prstGeom prst="rect">
            <a:avLst/>
          </a:prstGeom>
          <a:solidFill>
            <a:schemeClr val="tx1"/>
          </a:solidFill>
          <a:ln w="9528">
            <a:solidFill>
              <a:srgbClr val="BE4B48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u="sng" kern="0" dirty="0">
                <a:solidFill>
                  <a:srgbClr val="000000"/>
                </a:solidFill>
                <a:latin typeface="Comic Sans MS" pitchFamily="66"/>
              </a:rPr>
              <a:t>Method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 dirty="0">
              <a:solidFill>
                <a:srgbClr val="000000"/>
              </a:solidFill>
              <a:latin typeface="Comic Sans MS" pitchFamily="66"/>
              <a:cs typeface="Arial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" y="706438"/>
            <a:ext cx="11734800" cy="4741247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200" b="1" dirty="0"/>
              <a:t>Part 1: Neutralisation</a:t>
            </a:r>
          </a:p>
          <a:p>
            <a:r>
              <a:rPr lang="en-GB" sz="2200" b="1" dirty="0"/>
              <a:t>A </a:t>
            </a:r>
            <a:r>
              <a:rPr lang="en-GB" sz="2200" dirty="0"/>
              <a:t>Measure out 10 cm3 of hydrochloric acid (CARE! Corrosive) into the boiling tube.</a:t>
            </a:r>
          </a:p>
          <a:p>
            <a:r>
              <a:rPr lang="en-GB" sz="2200" b="1" dirty="0"/>
              <a:t>B </a:t>
            </a:r>
            <a:r>
              <a:rPr lang="en-GB" sz="2200" dirty="0"/>
              <a:t>Add a few drops of the indicator solution. Record the name of the indicator and its colour in</a:t>
            </a:r>
          </a:p>
          <a:p>
            <a:r>
              <a:rPr lang="en-GB" sz="2200" dirty="0"/>
              <a:t>the acid.</a:t>
            </a:r>
          </a:p>
          <a:p>
            <a:r>
              <a:rPr lang="en-GB" sz="2200" b="1" dirty="0"/>
              <a:t>C </a:t>
            </a:r>
            <a:r>
              <a:rPr lang="en-GB" sz="2200" dirty="0"/>
              <a:t>Use a clean measuring cylinder to measure out 15 cm3 of sodium hydroxide solution</a:t>
            </a:r>
          </a:p>
          <a:p>
            <a:r>
              <a:rPr lang="en-GB" sz="2200" dirty="0"/>
              <a:t>(CARE! Corrosive).</a:t>
            </a:r>
          </a:p>
          <a:p>
            <a:r>
              <a:rPr lang="en-GB" sz="2200" b="1" dirty="0"/>
              <a:t>D </a:t>
            </a:r>
            <a:r>
              <a:rPr lang="en-GB" sz="2200" dirty="0"/>
              <a:t>Add the sodium hydroxide 1 cm3 at a time to the acid in the boiling tube. Shake gently after</a:t>
            </a:r>
          </a:p>
          <a:p>
            <a:r>
              <a:rPr lang="en-GB" sz="2200" dirty="0"/>
              <a:t>each addition and record the colour of the indicator.</a:t>
            </a:r>
          </a:p>
          <a:p>
            <a:r>
              <a:rPr lang="en-GB" sz="2200" b="1" dirty="0"/>
              <a:t>E </a:t>
            </a:r>
            <a:r>
              <a:rPr lang="en-GB" sz="2200" dirty="0"/>
              <a:t>When you have used up all your sodium hydroxide solution collect another 10 cm3 in the</a:t>
            </a:r>
          </a:p>
          <a:p>
            <a:r>
              <a:rPr lang="en-GB" sz="2200" dirty="0"/>
              <a:t>measuring cylinder and continue to add it 1 cm3 at a time to the boiling tube.</a:t>
            </a:r>
          </a:p>
          <a:p>
            <a:r>
              <a:rPr lang="en-GB" sz="2200" b="1" dirty="0"/>
              <a:t>F </a:t>
            </a:r>
            <a:r>
              <a:rPr lang="en-GB" sz="2200" dirty="0"/>
              <a:t>Wash out your apparatus and repeat the experiment.</a:t>
            </a:r>
            <a:endParaRPr lang="en-GB" altLang="en-US" sz="2200" dirty="0">
              <a:solidFill>
                <a:srgbClr val="000000"/>
              </a:solidFill>
            </a:endParaRPr>
          </a:p>
        </p:txBody>
      </p:sp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1865312" y="5529943"/>
            <a:ext cx="8236631" cy="1328057"/>
            <a:chOff x="205" y="1781"/>
            <a:chExt cx="5350" cy="1114"/>
          </a:xfrm>
        </p:grpSpPr>
        <p:pic>
          <p:nvPicPr>
            <p:cNvPr id="47111" name="Picture 5" descr="pH sca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" y="1781"/>
              <a:ext cx="5333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5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72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098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47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84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218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 dirty="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59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96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339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651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023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395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4767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5140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205" y="2607"/>
              <a:ext cx="11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FF0000"/>
                  </a:solidFill>
                  <a:latin typeface="Arial" charset="0"/>
                </a:rPr>
                <a:t>strong acid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406" y="2607"/>
              <a:ext cx="7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10BC45"/>
                  </a:solidFill>
                  <a:latin typeface="Arial" charset="0"/>
                </a:rPr>
                <a:t>neutral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309" y="2607"/>
              <a:ext cx="1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3366FF"/>
                  </a:solidFill>
                  <a:latin typeface="Arial" charset="0"/>
                </a:rPr>
                <a:t>strong alkali</a:t>
              </a:r>
            </a:p>
          </p:txBody>
        </p:sp>
      </p:grpSp>
      <p:sp>
        <p:nvSpPr>
          <p:cNvPr id="24" name="Text Box 24"/>
          <p:cNvSpPr txBox="1">
            <a:spLocks noChangeArrowheads="1"/>
          </p:cNvSpPr>
          <p:nvPr/>
        </p:nvSpPr>
        <p:spPr bwMode="auto">
          <a:xfrm rot="1088163">
            <a:off x="-305241" y="6132513"/>
            <a:ext cx="2498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b="1" i="1" dirty="0">
                <a:solidFill>
                  <a:srgbClr val="FFFF00"/>
                </a:solidFill>
                <a:latin typeface="Comic Sans MS" pitchFamily="66" charset="0"/>
              </a:rPr>
              <a:t>Don’t mix up the pipettes!</a:t>
            </a:r>
          </a:p>
        </p:txBody>
      </p:sp>
    </p:spTree>
    <p:extLst>
      <p:ext uri="{BB962C8B-B14F-4D97-AF65-F5344CB8AC3E}">
        <p14:creationId xmlns:p14="http://schemas.microsoft.com/office/powerpoint/2010/main" val="2465837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967</Words>
  <Application>Microsoft Office PowerPoint</Application>
  <PresentationFormat>Widescreen</PresentationFormat>
  <Paragraphs>219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MS PGothic</vt:lpstr>
      <vt:lpstr>Arial</vt:lpstr>
      <vt:lpstr>Calibri</vt:lpstr>
      <vt:lpstr>Calibri Light</vt:lpstr>
      <vt:lpstr>Comic Sans MS</vt:lpstr>
      <vt:lpstr>Trebuchet MS</vt:lpstr>
      <vt:lpstr>Webdings</vt:lpstr>
      <vt:lpstr>Wingdings</vt:lpstr>
      <vt:lpstr>Office Theme</vt:lpstr>
      <vt:lpstr>7Fd3 prac</vt:lpstr>
      <vt:lpstr>Objectives</vt:lpstr>
      <vt:lpstr>PowerPoint Presentation</vt:lpstr>
      <vt:lpstr>What happens when you mix an acid and an alkali?</vt:lpstr>
      <vt:lpstr>PowerPoint Presentation</vt:lpstr>
      <vt:lpstr>PowerPoint Presentation</vt:lpstr>
      <vt:lpstr>PowerPoint Presentation</vt:lpstr>
      <vt:lpstr>7Fd3 prac</vt:lpstr>
      <vt:lpstr>PowerPoint Presentation</vt:lpstr>
      <vt:lpstr>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Quiz</vt:lpstr>
      <vt:lpstr>PowerPoint Presentation</vt:lpstr>
      <vt:lpstr>PowerPoint Presentation</vt:lpstr>
      <vt:lpstr>Odd-one-out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 Olyabek</dc:creator>
  <cp:lastModifiedBy>F Olyabek</cp:lastModifiedBy>
  <cp:revision>20</cp:revision>
  <dcterms:created xsi:type="dcterms:W3CDTF">2018-07-16T14:23:37Z</dcterms:created>
  <dcterms:modified xsi:type="dcterms:W3CDTF">2018-07-18T08:41:23Z</dcterms:modified>
</cp:coreProperties>
</file>