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11" r:id="rId5"/>
    <p:sldMasterId id="2147483735" r:id="rId6"/>
    <p:sldMasterId id="2147483747" r:id="rId7"/>
    <p:sldMasterId id="2147483759" r:id="rId8"/>
    <p:sldMasterId id="2147483775" r:id="rId9"/>
    <p:sldMasterId id="2147483840" r:id="rId10"/>
    <p:sldMasterId id="2147483842" r:id="rId11"/>
    <p:sldMasterId id="2147483855" r:id="rId12"/>
    <p:sldMasterId id="2147483868" r:id="rId13"/>
  </p:sldMasterIdLst>
  <p:notesMasterIdLst>
    <p:notesMasterId r:id="rId51"/>
  </p:notesMasterIdLst>
  <p:sldIdLst>
    <p:sldId id="299" r:id="rId14"/>
    <p:sldId id="283"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277" r:id="rId35"/>
    <p:sldId id="300" r:id="rId36"/>
    <p:sldId id="297" r:id="rId37"/>
    <p:sldId id="258" r:id="rId38"/>
    <p:sldId id="265" r:id="rId39"/>
    <p:sldId id="271" r:id="rId40"/>
    <p:sldId id="295" r:id="rId41"/>
    <p:sldId id="296" r:id="rId42"/>
    <p:sldId id="298" r:id="rId43"/>
    <p:sldId id="267" r:id="rId44"/>
    <p:sldId id="268" r:id="rId45"/>
    <p:sldId id="259" r:id="rId46"/>
    <p:sldId id="260" r:id="rId47"/>
    <p:sldId id="261" r:id="rId48"/>
    <p:sldId id="262" r:id="rId49"/>
    <p:sldId id="266" r:id="rId50"/>
  </p:sldIdLst>
  <p:sldSz cx="9144000" cy="5143500" type="screen16x9"/>
  <p:notesSz cx="6858000" cy="9144000"/>
  <p:defaultText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66FF66"/>
    <a:srgbClr val="EAEAEA"/>
    <a:srgbClr val="CC0000"/>
    <a:srgbClr val="FFCC00"/>
    <a:srgbClr val="009242"/>
    <a:srgbClr val="CC99FF"/>
    <a:srgbClr val="CCECFF"/>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2" y="3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30/04/2019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979187124"/>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mn-lt"/>
                <a:ea typeface="+mn-ea"/>
                <a:cs typeface="+mn-cs"/>
              </a:rPr>
              <a:t>Establish that they are all made using unicellular fungi called yeasts. </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24377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A02A86-4421-47E5-8B7A-2977EF6D04B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863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8D4965-1BA3-4614-A3E9-F8ED86284A1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838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3ADF24-9A81-40A2-97FF-2D029D786A2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419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GB" altLang="en-US"/>
              <a:t>Boardworks GCSE Separate Sciences: Physics</a:t>
            </a:r>
          </a:p>
          <a:p>
            <a:r>
              <a:rPr lang="en-GB" altLang="en-US"/>
              <a:t>Equations of Motion</a:t>
            </a:r>
          </a:p>
        </p:txBody>
      </p:sp>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5F7A1C-8F30-4150-9825-B786A9052241}" type="slidenum">
              <a:rPr lang="en-GB" altLang="en-US">
                <a:solidFill>
                  <a:prstClr val="black"/>
                </a:solidFill>
              </a:rPr>
              <a:pPr algn="r" eaLnBrk="1" hangingPunct="1"/>
              <a:t>24</a:t>
            </a:fld>
            <a:endParaRPr lang="en-GB" altLang="en-US">
              <a:solidFill>
                <a:prstClr val="black"/>
              </a:solidFill>
            </a:endParaRPr>
          </a:p>
        </p:txBody>
      </p:sp>
      <p:sp>
        <p:nvSpPr>
          <p:cNvPr id="8294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smtClean="0"/>
              <a:t>Glossary</a:t>
            </a:r>
          </a:p>
          <a:p>
            <a:pPr eaLnBrk="1" hangingPunct="1">
              <a:spcBef>
                <a:spcPct val="0"/>
              </a:spcBef>
            </a:pPr>
            <a:r>
              <a:rPr lang="en-GB" altLang="en-US" b="1" smtClean="0"/>
              <a:t>acceleration</a:t>
            </a:r>
            <a:r>
              <a:rPr lang="en-GB" altLang="en-US" smtClean="0"/>
              <a:t> – The rate of change of an object’s velocity.</a:t>
            </a:r>
          </a:p>
          <a:p>
            <a:pPr eaLnBrk="1" hangingPunct="1">
              <a:spcBef>
                <a:spcPct val="0"/>
              </a:spcBef>
            </a:pPr>
            <a:r>
              <a:rPr lang="en-GB" altLang="en-US" b="1" smtClean="0"/>
              <a:t>displacement</a:t>
            </a:r>
            <a:r>
              <a:rPr lang="en-GB" altLang="en-US" smtClean="0"/>
              <a:t> – The vector quantity that gives the straight line distance from the previous point to the current point in a given direction.</a:t>
            </a:r>
          </a:p>
          <a:p>
            <a:pPr eaLnBrk="1" hangingPunct="1">
              <a:spcBef>
                <a:spcPct val="0"/>
              </a:spcBef>
            </a:pPr>
            <a:r>
              <a:rPr lang="en-GB" altLang="en-US" b="1" smtClean="0"/>
              <a:t>distance</a:t>
            </a:r>
            <a:r>
              <a:rPr lang="en-GB" altLang="en-US" smtClean="0"/>
              <a:t> – The scalar quantity that describes the actual distance covered between points along the path travelled.</a:t>
            </a:r>
          </a:p>
          <a:p>
            <a:pPr eaLnBrk="1" hangingPunct="1">
              <a:spcBef>
                <a:spcPct val="0"/>
              </a:spcBef>
            </a:pPr>
            <a:r>
              <a:rPr lang="en-GB" altLang="en-US" b="1" smtClean="0"/>
              <a:t>scalar</a:t>
            </a:r>
            <a:r>
              <a:rPr lang="en-GB" altLang="en-US" smtClean="0"/>
              <a:t> – A quantity that has magnitude only.</a:t>
            </a:r>
          </a:p>
          <a:p>
            <a:pPr eaLnBrk="1" hangingPunct="1">
              <a:spcBef>
                <a:spcPct val="0"/>
              </a:spcBef>
            </a:pPr>
            <a:r>
              <a:rPr lang="en-GB" altLang="en-US" b="1" smtClean="0"/>
              <a:t>vector</a:t>
            </a:r>
            <a:r>
              <a:rPr lang="en-GB" altLang="en-US" smtClean="0"/>
              <a:t> – A quantity that has both magnitude and direction.</a:t>
            </a:r>
          </a:p>
          <a:p>
            <a:pPr eaLnBrk="1" hangingPunct="1">
              <a:spcBef>
                <a:spcPct val="0"/>
              </a:spcBef>
            </a:pPr>
            <a:r>
              <a:rPr lang="en-GB" altLang="en-US" b="1" smtClean="0"/>
              <a:t>velocity</a:t>
            </a:r>
            <a:r>
              <a:rPr lang="en-GB" altLang="en-US" smtClean="0"/>
              <a:t> – A vector quantity describing the speed of an object in a given direction.</a:t>
            </a:r>
          </a:p>
          <a:p>
            <a:pPr eaLnBrk="1" hangingPunct="1">
              <a:spcBef>
                <a:spcPct val="0"/>
              </a:spcBef>
            </a:pPr>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FA946-96D3-4D6E-B846-4BFDA4E73D69}" type="slidenum">
              <a:rPr lang="en-GB" smtClean="0"/>
              <a:pPr/>
              <a:t>25</a:t>
            </a:fld>
            <a:endParaRPr lang="en-GB"/>
          </a:p>
        </p:txBody>
      </p:sp>
    </p:spTree>
    <p:extLst>
      <p:ext uri="{BB962C8B-B14F-4D97-AF65-F5344CB8AC3E}">
        <p14:creationId xmlns:p14="http://schemas.microsoft.com/office/powerpoint/2010/main" val="128860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BD670-B198-4E69-9E84-3FC5D2EE95D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578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AE916E-24A5-48CA-9628-F81F9897D07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894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79F95A-4F28-421C-88D1-FC9E4989D88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753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3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6558A-48EA-41BB-BAF9-4B4F56D1EB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555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BB0FBC-BD1A-4418-87D7-F95845F1FCE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224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09FA09-E3D5-4D73-97B5-6A5E6868259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420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2ADC65-6430-476F-A5A5-1B4027A2290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727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A7087D-DBD9-4D07-A9A5-E2D14727635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705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928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584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1137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4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2622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3944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083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8"/>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38"/>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317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41"/>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01"/>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2763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30/04/2019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45"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80" tIns="34290" rIns="68580" bIns="34290"/>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80" tIns="34290" rIns="68580" bIns="34290"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40" y="0"/>
            <a:ext cx="12239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hangingPunct="1">
              <a:spcBef>
                <a:spcPct val="50000"/>
              </a:spcBef>
            </a:pPr>
            <a:r>
              <a:rPr lang="en-GB" altLang="en-US" sz="1800" b="1" u="sng" dirty="0">
                <a:solidFill>
                  <a:prstClr val="black"/>
                </a:solidFill>
                <a:latin typeface="Calibri"/>
              </a:rPr>
              <a:t>C/W</a:t>
            </a:r>
            <a:endParaRPr lang="en-US" altLang="en-US" sz="1800" b="1" u="sng" dirty="0">
              <a:solidFill>
                <a:prstClr val="black"/>
              </a:solidFill>
              <a:latin typeface="Calibri"/>
            </a:endParaRPr>
          </a:p>
        </p:txBody>
      </p:sp>
      <p:sp>
        <p:nvSpPr>
          <p:cNvPr id="13" name="Text Box 4"/>
          <p:cNvSpPr txBox="1">
            <a:spLocks noChangeArrowheads="1"/>
          </p:cNvSpPr>
          <p:nvPr userDrawn="1"/>
        </p:nvSpPr>
        <p:spPr bwMode="auto">
          <a:xfrm>
            <a:off x="6300789" y="0"/>
            <a:ext cx="28432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hangingPunct="1">
              <a:spcBef>
                <a:spcPct val="50000"/>
              </a:spcBef>
            </a:pPr>
            <a:fld id="{677E633D-E132-4B6F-9594-19CA31BC42BA}" type="datetime1">
              <a:rPr lang="en-GB" altLang="en-US" sz="1800" b="1" u="sng">
                <a:solidFill>
                  <a:prstClr val="black"/>
                </a:solidFill>
                <a:latin typeface="Calibri"/>
              </a:rPr>
              <a:pPr algn="r" defTabSz="685800" eaLnBrk="1" hangingPunct="1">
                <a:spcBef>
                  <a:spcPct val="50000"/>
                </a:spcBef>
              </a:pPr>
              <a:t>30/04/2019</a:t>
            </a:fld>
            <a:endParaRPr lang="en-US" altLang="en-US" sz="1800" b="1" u="sng" dirty="0">
              <a:solidFill>
                <a:prstClr val="black"/>
              </a:solidFill>
              <a:latin typeface="Calibri"/>
            </a:endParaRPr>
          </a:p>
        </p:txBody>
      </p:sp>
    </p:spTree>
    <p:extLst>
      <p:ext uri="{BB962C8B-B14F-4D97-AF65-F5344CB8AC3E}">
        <p14:creationId xmlns:p14="http://schemas.microsoft.com/office/powerpoint/2010/main" val="4134540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40"/>
            <a:ext cx="2133600" cy="273844"/>
          </a:xfrm>
        </p:spPr>
        <p:txBody>
          <a:bodyPr/>
          <a:lstStyle/>
          <a:p>
            <a:fld id="{D0F12BD9-119F-4329-886E-D9C33FC28988}" type="datetimeFigureOut">
              <a:rPr lang="en-GB" smtClean="0">
                <a:solidFill>
                  <a:prstClr val="black">
                    <a:tint val="75000"/>
                  </a:prstClr>
                </a:solidFill>
              </a:rPr>
              <a:pPr/>
              <a:t>30/04/2019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40"/>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40"/>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3"/>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defTabSz="685800"/>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397"/>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77"/>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600"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defTabSz="685800"/>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defTabSz="685800"/>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490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390072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8Da</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Unicellular or multicellular</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35195202"/>
      </p:ext>
    </p:extLst>
  </p:cSld>
  <p:clrMapOvr>
    <a:masterClrMapping/>
  </p:clrMapOvr>
  <p:transition>
    <p:sndAc>
      <p:stSnd>
        <p:snd r:embed="rId1" name="click.wav"/>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28602346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8Db</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Microscopic fungi</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27632568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336231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9078717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2490826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323924938"/>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141820441"/>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76383383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24136734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51477732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92841687"/>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27905882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22408737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8Dc</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Bacteria</a:t>
            </a:r>
          </a:p>
        </p:txBody>
      </p:sp>
      <p:sp>
        <p:nvSpPr>
          <p:cNvPr id="3" name="Content Placeholder 2"/>
          <p:cNvSpPr>
            <a:spLocks noGrp="1"/>
          </p:cNvSpPr>
          <p:nvPr>
            <p:ph idx="1"/>
          </p:nvPr>
        </p:nvSpPr>
        <p:spPr>
          <a:xfrm>
            <a:off x="468314" y="789553"/>
            <a:ext cx="8207375" cy="3772923"/>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63915578"/>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1488534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28428389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8975924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542520021"/>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456160991"/>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10965759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34088269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33194026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87622340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02534822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51435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Straight Connector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a:ea typeface="+mn-ea"/>
              <a:cs typeface="+mn-cs"/>
            </a:endParaRPr>
          </a:p>
        </p:txBody>
      </p:sp>
      <p:sp>
        <p:nvSpPr>
          <p:cNvPr id="12" name="Title 11"/>
          <p:cNvSpPr>
            <a:spLocks noGrp="1"/>
          </p:cNvSpPr>
          <p:nvPr>
            <p:ph type="ctrTitle"/>
          </p:nvPr>
        </p:nvSpPr>
        <p:spPr>
          <a:xfrm>
            <a:off x="3366868" y="400050"/>
            <a:ext cx="5105400" cy="2151126"/>
          </a:xfrm>
        </p:spPr>
        <p:txBody>
          <a:bodyPr lIns="45720" tIns="0" rIns="45720">
            <a:noAutofit/>
          </a:bodyPr>
          <a:lstStyle>
            <a:lvl1pPr algn="r">
              <a:defRPr sz="315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2654898"/>
            <a:ext cx="5114778" cy="825936"/>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pPr defTabSz="685800"/>
            <a:fld id="{264E2B72-BBD1-41C6-9CAD-4E9EA5984F15}" type="datetimeFigureOut">
              <a:rPr lang="en-GB" smtClean="0"/>
              <a:pPr defTabSz="685800"/>
              <a:t>30/04/2019</a:t>
            </a:fld>
            <a:endParaRPr lang="en-GB"/>
          </a:p>
        </p:txBody>
      </p:sp>
      <p:sp>
        <p:nvSpPr>
          <p:cNvPr id="18" name="Footer Placeholder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pPr defTabSz="685800"/>
            <a:endParaRPr lang="en-GB"/>
          </a:p>
        </p:txBody>
      </p:sp>
      <p:sp>
        <p:nvSpPr>
          <p:cNvPr id="29" name="Slide Number Placeholder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pPr defTabSz="685800"/>
            <a:fld id="{EC3362DC-059F-4A75-B0A3-3DED32B2372F}" type="slidenum">
              <a:rPr lang="en-GB" smtClean="0"/>
              <a:pPr defTabSz="685800"/>
              <a:t>‹#›</a:t>
            </a:fld>
            <a:endParaRPr lang="en-GB"/>
          </a:p>
        </p:txBody>
      </p:sp>
    </p:spTree>
    <p:extLst>
      <p:ext uri="{BB962C8B-B14F-4D97-AF65-F5344CB8AC3E}">
        <p14:creationId xmlns:p14="http://schemas.microsoft.com/office/powerpoint/2010/main" val="453828948"/>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5" name="Footer Placeholder 4"/>
          <p:cNvSpPr>
            <a:spLocks noGrp="1"/>
          </p:cNvSpPr>
          <p:nvPr>
            <p:ph type="ftr" sz="quarter" idx="11"/>
          </p:nvPr>
        </p:nvSpPr>
        <p:spPr/>
        <p:txBody>
          <a:bodyPr/>
          <a:lstStyle/>
          <a:p>
            <a:pPr defTabSz="685800"/>
            <a:endParaRPr lang="en-GB">
              <a:solidFill>
                <a:srgbClr val="47596C"/>
              </a:solidFill>
            </a:endParaRPr>
          </a:p>
        </p:txBody>
      </p:sp>
      <p:sp>
        <p:nvSpPr>
          <p:cNvPr id="6" name="Slide Number Placeholder 5"/>
          <p:cNvSpPr>
            <a:spLocks noGrp="1"/>
          </p:cNvSpPr>
          <p:nvPr>
            <p:ph type="sldNum" sz="quarter" idx="12"/>
          </p:nvPr>
        </p:nvSpPr>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24552932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6378"/>
            <a:ext cx="6255488" cy="1021556"/>
          </a:xfrm>
        </p:spPr>
        <p:txBody>
          <a:bodyPr tIns="0" anchor="t"/>
          <a:lstStyle>
            <a:lvl1pPr algn="r">
              <a:buNone/>
              <a:defRPr sz="315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428751"/>
            <a:ext cx="6255488" cy="557630"/>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5" name="Footer Placeholder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pPr defTabSz="685800"/>
            <a:endParaRPr lang="en-GB">
              <a:solidFill>
                <a:srgbClr val="47596C"/>
              </a:solidFill>
            </a:endParaRPr>
          </a:p>
        </p:txBody>
      </p:sp>
      <p:sp>
        <p:nvSpPr>
          <p:cNvPr id="6" name="Slide Number Placeholder 5"/>
          <p:cNvSpPr>
            <a:spLocks noGrp="1"/>
          </p:cNvSpPr>
          <p:nvPr>
            <p:ph type="sldNum" sz="quarter" idx="12"/>
          </p:nvPr>
        </p:nvSpPr>
        <p:spPr>
          <a:xfrm>
            <a:off x="6733952" y="4916334"/>
            <a:ext cx="588336" cy="171450"/>
          </a:xfrm>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3060274110"/>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3520440" cy="3394472"/>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200151"/>
            <a:ext cx="3520440" cy="3394472"/>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6" name="Footer Placeholder 5"/>
          <p:cNvSpPr>
            <a:spLocks noGrp="1"/>
          </p:cNvSpPr>
          <p:nvPr>
            <p:ph type="ftr" sz="quarter" idx="11"/>
          </p:nvPr>
        </p:nvSpPr>
        <p:spPr/>
        <p:txBody>
          <a:bodyPr/>
          <a:lstStyle/>
          <a:p>
            <a:pPr defTabSz="685800"/>
            <a:endParaRPr lang="en-GB">
              <a:solidFill>
                <a:srgbClr val="47596C"/>
              </a:solidFill>
            </a:endParaRPr>
          </a:p>
        </p:txBody>
      </p:sp>
      <p:sp>
        <p:nvSpPr>
          <p:cNvPr id="7" name="Slide Number Placeholder 6"/>
          <p:cNvSpPr>
            <a:spLocks noGrp="1"/>
          </p:cNvSpPr>
          <p:nvPr>
            <p:ph type="sldNum" sz="quarter" idx="12"/>
          </p:nvPr>
        </p:nvSpPr>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336827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83880"/>
            <a:ext cx="3520440" cy="30861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283880"/>
            <a:ext cx="3520440" cy="30861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8" name="Footer Placeholder 7"/>
          <p:cNvSpPr>
            <a:spLocks noGrp="1"/>
          </p:cNvSpPr>
          <p:nvPr>
            <p:ph type="ftr" sz="quarter" idx="11"/>
          </p:nvPr>
        </p:nvSpPr>
        <p:spPr/>
        <p:txBody>
          <a:bodyPr/>
          <a:lstStyle/>
          <a:p>
            <a:pPr defTabSz="685800"/>
            <a:endParaRPr lang="en-GB">
              <a:solidFill>
                <a:srgbClr val="47596C"/>
              </a:solidFill>
            </a:endParaRPr>
          </a:p>
        </p:txBody>
      </p:sp>
      <p:sp>
        <p:nvSpPr>
          <p:cNvPr id="9" name="Slide Number Placeholder 8"/>
          <p:cNvSpPr>
            <a:spLocks noGrp="1"/>
          </p:cNvSpPr>
          <p:nvPr>
            <p:ph type="sldNum" sz="quarter" idx="12"/>
          </p:nvPr>
        </p:nvSpPr>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2158667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4" name="Footer Placeholder 3"/>
          <p:cNvSpPr>
            <a:spLocks noGrp="1"/>
          </p:cNvSpPr>
          <p:nvPr>
            <p:ph type="ftr" sz="quarter" idx="11"/>
          </p:nvPr>
        </p:nvSpPr>
        <p:spPr/>
        <p:txBody>
          <a:bodyPr/>
          <a:lstStyle/>
          <a:p>
            <a:pPr defTabSz="685800"/>
            <a:endParaRPr lang="en-GB">
              <a:solidFill>
                <a:srgbClr val="47596C"/>
              </a:solidFill>
            </a:endParaRPr>
          </a:p>
        </p:txBody>
      </p:sp>
      <p:sp>
        <p:nvSpPr>
          <p:cNvPr id="5" name="Slide Number Placeholder 4"/>
          <p:cNvSpPr>
            <a:spLocks noGrp="1"/>
          </p:cNvSpPr>
          <p:nvPr>
            <p:ph type="sldNum" sz="quarter" idx="12"/>
          </p:nvPr>
        </p:nvSpPr>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14145480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pPr defTabSz="685800"/>
            <a:endParaRPr lang="en-GB">
              <a:solidFill>
                <a:srgbClr val="47596C"/>
              </a:solidFill>
            </a:endParaRPr>
          </a:p>
        </p:txBody>
      </p:sp>
      <p:sp>
        <p:nvSpPr>
          <p:cNvPr id="4" name="Slide Number Placeholder 3"/>
          <p:cNvSpPr>
            <a:spLocks noGrp="1"/>
          </p:cNvSpPr>
          <p:nvPr>
            <p:ph type="sldNum" sz="quarter" idx="12"/>
          </p:nvPr>
        </p:nvSpPr>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36803406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5897880" cy="880110"/>
          </a:xfrm>
        </p:spPr>
        <p:txBody>
          <a:bodyPr wrap="square" anchor="b"/>
          <a:lstStyle>
            <a:lvl1pPr algn="l">
              <a:buNone/>
              <a:defRPr lang="en-US" sz="18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0"/>
            <a:ext cx="7239000" cy="3278814"/>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6" name="Footer Placeholder 5"/>
          <p:cNvSpPr>
            <a:spLocks noGrp="1"/>
          </p:cNvSpPr>
          <p:nvPr>
            <p:ph type="ftr" sz="quarter" idx="11"/>
          </p:nvPr>
        </p:nvSpPr>
        <p:spPr/>
        <p:txBody>
          <a:bodyPr/>
          <a:lstStyle/>
          <a:p>
            <a:pPr defTabSz="685800"/>
            <a:endParaRPr lang="en-GB">
              <a:solidFill>
                <a:srgbClr val="47596C"/>
              </a:solidFill>
            </a:endParaRPr>
          </a:p>
        </p:txBody>
      </p:sp>
      <p:sp>
        <p:nvSpPr>
          <p:cNvPr id="7" name="Slide Number Placeholder 6"/>
          <p:cNvSpPr>
            <a:spLocks noGrp="1"/>
          </p:cNvSpPr>
          <p:nvPr>
            <p:ph type="sldNum" sz="quarter" idx="12"/>
          </p:nvPr>
        </p:nvSpPr>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9427390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5389098" y="857250"/>
            <a:ext cx="3429000" cy="1543050"/>
          </a:xfrm>
        </p:spPr>
        <p:txBody>
          <a:bodyPr vert="horz" anchor="b"/>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pPr defTabSz="685800"/>
            <a:fld id="{264E2B72-BBD1-41C6-9CAD-4E9EA5984F15}" type="datetimeFigureOut">
              <a:rPr lang="en-GB" smtClean="0">
                <a:solidFill>
                  <a:srgbClr val="D6ECFF"/>
                </a:solidFill>
              </a:rPr>
              <a:pPr defTabSz="685800"/>
              <a:t>30/04/2019</a:t>
            </a:fld>
            <a:endParaRPr lang="en-GB">
              <a:solidFill>
                <a:srgbClr val="D6ECFF"/>
              </a:solidFill>
            </a:endParaRPr>
          </a:p>
        </p:txBody>
      </p:sp>
      <p:sp>
        <p:nvSpPr>
          <p:cNvPr id="6" name="Footer Placeholder 5"/>
          <p:cNvSpPr>
            <a:spLocks noGrp="1"/>
          </p:cNvSpPr>
          <p:nvPr>
            <p:ph type="ftr" sz="quarter" idx="11"/>
          </p:nvPr>
        </p:nvSpPr>
        <p:spPr/>
        <p:txBody>
          <a:bodyPr/>
          <a:lstStyle/>
          <a:p>
            <a:pPr defTabSz="685800"/>
            <a:endParaRPr lang="en-GB">
              <a:solidFill>
                <a:srgbClr val="D6ECFF"/>
              </a:solidFill>
            </a:endParaRPr>
          </a:p>
        </p:txBody>
      </p:sp>
      <p:sp>
        <p:nvSpPr>
          <p:cNvPr id="7" name="Slide Number Placeholder 6"/>
          <p:cNvSpPr>
            <a:spLocks noGrp="1"/>
          </p:cNvSpPr>
          <p:nvPr>
            <p:ph type="sldNum" sz="quarter" idx="12"/>
          </p:nvPr>
        </p:nvSpPr>
        <p:spPr/>
        <p:txBody>
          <a:bodyPr/>
          <a:lstStyle/>
          <a:p>
            <a:pPr defTabSz="685800"/>
            <a:fld id="{EC3362DC-059F-4A75-B0A3-3DED32B2372F}" type="slidenum">
              <a:rPr lang="en-GB" smtClean="0">
                <a:solidFill>
                  <a:srgbClr val="D6ECFF"/>
                </a:solidFill>
              </a:rPr>
              <a:pPr defTabSz="685800"/>
              <a:t>‹#›</a:t>
            </a:fld>
            <a:endParaRPr lang="en-GB">
              <a:solidFill>
                <a:srgbClr val="D6ECFF"/>
              </a:solidFill>
            </a:endParaRPr>
          </a:p>
        </p:txBody>
      </p:sp>
      <p:sp>
        <p:nvSpPr>
          <p:cNvPr id="10" name="Picture Placeholder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24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531698693"/>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5" name="Footer Placeholder 4"/>
          <p:cNvSpPr>
            <a:spLocks noGrp="1"/>
          </p:cNvSpPr>
          <p:nvPr>
            <p:ph type="ftr" sz="quarter" idx="11"/>
          </p:nvPr>
        </p:nvSpPr>
        <p:spPr/>
        <p:txBody>
          <a:bodyPr/>
          <a:lstStyle/>
          <a:p>
            <a:pPr defTabSz="685800"/>
            <a:endParaRPr lang="en-GB">
              <a:solidFill>
                <a:srgbClr val="47596C"/>
              </a:solidFill>
            </a:endParaRPr>
          </a:p>
        </p:txBody>
      </p:sp>
      <p:sp>
        <p:nvSpPr>
          <p:cNvPr id="6" name="Slide Number Placeholder 5"/>
          <p:cNvSpPr>
            <a:spLocks noGrp="1"/>
          </p:cNvSpPr>
          <p:nvPr>
            <p:ph type="sldNum" sz="quarter" idx="12"/>
          </p:nvPr>
        </p:nvSpPr>
        <p:spPr/>
        <p:txBody>
          <a:bodyPr/>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15873635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06217"/>
            <a:ext cx="1524000" cy="4388644"/>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2"/>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4918459"/>
            <a:ext cx="2002464" cy="170177"/>
          </a:xfrm>
        </p:spPr>
        <p:txBody>
          <a:bodyPr/>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5" name="Footer Placeholder 4"/>
          <p:cNvSpPr>
            <a:spLocks noGrp="1"/>
          </p:cNvSpPr>
          <p:nvPr>
            <p:ph type="ftr" sz="quarter" idx="11"/>
          </p:nvPr>
        </p:nvSpPr>
        <p:spPr>
          <a:xfrm>
            <a:off x="457200" y="4917186"/>
            <a:ext cx="3657600" cy="171450"/>
          </a:xfrm>
        </p:spPr>
        <p:txBody>
          <a:bodyPr/>
          <a:lstStyle/>
          <a:p>
            <a:pPr defTabSz="685800"/>
            <a:endParaRPr lang="en-GB">
              <a:solidFill>
                <a:srgbClr val="47596C"/>
              </a:solidFill>
            </a:endParaRPr>
          </a:p>
        </p:txBody>
      </p:sp>
      <p:sp>
        <p:nvSpPr>
          <p:cNvPr id="6" name="Slide Number Placeholder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19630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8"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dirty="0"/>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21"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7" y="1389850"/>
            <a:ext cx="4041775"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7"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8" y="1275608"/>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8" y="1350002"/>
            <a:ext cx="8207375" cy="3232863"/>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8" y="1383620"/>
            <a:ext cx="8207375" cy="3178857"/>
          </a:xfrm>
          <a:prstGeom prst="rect">
            <a:avLst/>
          </a:prstGeom>
        </p:spPr>
        <p:txBody>
          <a:bodyPr/>
          <a:lstStyle>
            <a:lvl1pPr marL="0" indent="0">
              <a:buFontTx/>
              <a:buNone/>
              <a:defRPr>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39" indent="-271439" algn="l">
              <a:defRPr sz="18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8" y="1383620"/>
            <a:ext cx="8207375" cy="3178857"/>
          </a:xfrm>
          <a:prstGeom prst="rect">
            <a:avLst/>
          </a:prstGeom>
        </p:spPr>
        <p:txBody>
          <a:bodyPr/>
          <a:lstStyle>
            <a:lvl1pPr marL="0" indent="0">
              <a:buFontTx/>
              <a:buNone/>
              <a:defRPr b="0">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31"/>
            <a:ext cx="6858000" cy="1241822"/>
          </a:xfrm>
          <a:prstGeom prst="rect">
            <a:avLst/>
          </a:prstGeom>
        </p:spPr>
        <p:txBody>
          <a:bodyPr lIns="91432" tIns="45716" rIns="91432" bIns="45716"/>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9"/>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lIns="91432" tIns="45716" rIns="91432" bIns="45716"/>
          <a:lstStyle>
            <a:lvl1pPr marL="0" indent="0">
              <a:buNone/>
              <a:defRPr sz="1800"/>
            </a:lvl1pPr>
            <a:lvl2pPr marL="342857" indent="0">
              <a:buNone/>
              <a:defRPr sz="1500"/>
            </a:lvl2pPr>
            <a:lvl3pPr marL="685715" indent="0">
              <a:buNone/>
              <a:defRPr sz="1400"/>
            </a:lvl3pPr>
            <a:lvl4pPr marL="1028573" indent="0">
              <a:buNone/>
              <a:defRPr sz="1200"/>
            </a:lvl4pPr>
            <a:lvl5pPr marL="1371430" indent="0">
              <a:buNone/>
              <a:defRPr sz="1200"/>
            </a:lvl5pPr>
            <a:lvl6pPr marL="1714289" indent="0">
              <a:buNone/>
              <a:defRPr sz="1200"/>
            </a:lvl6pPr>
            <a:lvl7pPr marL="2057144" indent="0">
              <a:buNone/>
              <a:defRPr sz="1200"/>
            </a:lvl7pPr>
            <a:lvl8pPr marL="2400000" indent="0">
              <a:buNone/>
              <a:defRPr sz="1200"/>
            </a:lvl8pPr>
            <a:lvl9pPr marL="2742857"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5"/>
            <a:ext cx="4629150" cy="3655219"/>
          </a:xfrm>
          <a:prstGeom prst="rect">
            <a:avLst/>
          </a:prstGeom>
        </p:spPr>
        <p:txBody>
          <a:bodyPr lIns="91432" tIns="45716" rIns="91432" bIns="45716"/>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5"/>
            <a:ext cx="4629150" cy="3655219"/>
          </a:xfrm>
          <a:prstGeom prst="rect">
            <a:avLst/>
          </a:prstGeom>
        </p:spPr>
        <p:txBody>
          <a:bodyPr lIns="91432" tIns="45716" rIns="91432" bIns="45716"/>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4" y="40481"/>
            <a:ext cx="6054725" cy="4592241"/>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57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669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00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02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9151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993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808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978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19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358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78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lIns="91432" tIns="45716" rIns="91432" bIns="45716"/>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smtClean="0"/>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30" y="40481"/>
            <a:ext cx="2111375" cy="45541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02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1513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48"/>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1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200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7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326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88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165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1509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3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465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52"/>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5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144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55"/>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2"/>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17"/>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81304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30/04/2019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57" y="741164"/>
            <a:ext cx="3960019" cy="47987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74" tIns="34289" rIns="68574" bIns="3428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402457" y="2368434"/>
            <a:ext cx="4048725"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74" tIns="34289" rIns="68574" bIns="34289" rtlCol="0">
            <a:normAutofit fontScale="92500"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52" y="4"/>
            <a:ext cx="122396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b="1" u="sng" dirty="0">
                <a:solidFill>
                  <a:prstClr val="black"/>
                </a:solidFill>
                <a:latin typeface="Calibri"/>
              </a:rPr>
              <a:t>C/W</a:t>
            </a:r>
            <a:endParaRPr lang="en-US" altLang="en-US" sz="2800" b="1" u="sng" dirty="0">
              <a:solidFill>
                <a:prstClr val="black"/>
              </a:solidFill>
              <a:latin typeface="Calibri"/>
            </a:endParaRPr>
          </a:p>
        </p:txBody>
      </p:sp>
      <p:sp>
        <p:nvSpPr>
          <p:cNvPr id="13" name="Text Box 4"/>
          <p:cNvSpPr txBox="1">
            <a:spLocks noChangeArrowheads="1"/>
          </p:cNvSpPr>
          <p:nvPr userDrawn="1"/>
        </p:nvSpPr>
        <p:spPr bwMode="auto">
          <a:xfrm>
            <a:off x="6300789" y="4"/>
            <a:ext cx="28432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2800" b="1" u="sng">
                <a:solidFill>
                  <a:prstClr val="black"/>
                </a:solidFill>
                <a:latin typeface="Calibri"/>
              </a:rPr>
              <a:pPr algn="r" eaLnBrk="1" hangingPunct="1">
                <a:spcBef>
                  <a:spcPct val="50000"/>
                </a:spcBef>
              </a:pPr>
              <a:t>30/04/2019</a:t>
            </a:fld>
            <a:endParaRPr lang="en-US" altLang="en-US" sz="2800" b="1" u="sng" dirty="0">
              <a:solidFill>
                <a:prstClr val="black"/>
              </a:solidFill>
              <a:latin typeface="Calibri"/>
            </a:endParaRPr>
          </a:p>
        </p:txBody>
      </p:sp>
    </p:spTree>
    <p:extLst>
      <p:ext uri="{BB962C8B-B14F-4D97-AF65-F5344CB8AC3E}">
        <p14:creationId xmlns:p14="http://schemas.microsoft.com/office/powerpoint/2010/main" val="332805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54"/>
            <a:ext cx="2133600" cy="273844"/>
          </a:xfrm>
        </p:spPr>
        <p:txBody>
          <a:bodyPr/>
          <a:lstStyle/>
          <a:p>
            <a:fld id="{D0F12BD9-119F-4329-886E-D9C33FC28988}" type="datetimeFigureOut">
              <a:rPr lang="en-GB" smtClean="0">
                <a:solidFill>
                  <a:prstClr val="black">
                    <a:tint val="75000"/>
                  </a:prstClr>
                </a:solidFill>
              </a:rPr>
              <a:pPr/>
              <a:t>30/04/2019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54"/>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54"/>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5"/>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74" tIns="34289" rIns="68574" bIns="34289" rtlCol="0" anchor="ctr"/>
          <a:lstStyle/>
          <a:p>
            <a:pPr algn="ctr"/>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413"/>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90"/>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464"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74" tIns="34289" rIns="68574" bIns="34289" rtlCol="0" anchor="ctr"/>
          <a:lstStyle/>
          <a:p>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74" tIns="34289" rIns="68574" bIns="34289" rtlCol="0" anchor="ctr"/>
          <a:lstStyle/>
          <a:p>
            <a:pPr algn="ctr"/>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860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17190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385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176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5"/>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40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3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1.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image" Target="../media/image10.jpe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9.jpe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audio" Target="../media/audio1.wav"/></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10.jpe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9.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audio" Target="../media/audio1.wav"/></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jpg"/><Relationship Id="rId2" Type="http://schemas.openxmlformats.org/officeDocument/2006/relationships/slideLayout" Target="../slideLayouts/slideLayout35.xml"/><Relationship Id="rId16"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8.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9.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smtClean="0"/>
              <a:pPr/>
              <a:t>30/04/2019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71687"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33805489"/>
      </p:ext>
    </p:extLst>
  </p:cSld>
  <p:clrMap bg1="lt1" tx1="dk1" bg2="lt2" tx2="dk2" accent1="accent1" accent2="accent2" accent3="accent3" accent4="accent4" accent5="accent5" accent6="accent6" hlink="hlink" folHlink="folHlink"/>
  <p:sldLayoutIdLst>
    <p:sldLayoutId id="214748384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tmplLst>
          <p:tmpl lvl="1">
            <p:tnLst>
              <p:par>
                <p:cTn presetID="1" presetClass="entr" presetSubtype="0" fill="hold" nodeType="clickEffect">
                  <p:stCondLst>
                    <p:cond delay="0"/>
                  </p:stCondLst>
                  <p:childTnLst>
                    <p:set>
                      <p:cBhvr>
                        <p:cTn dur="1" fill="hold">
                          <p:stCondLst>
                            <p:cond delay="499"/>
                          </p:stCondLst>
                        </p:cTn>
                        <p:tgtEl>
                          <p:spTgt spid="7168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90252110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243308160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51435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Title Placeholder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207062"/>
            <a:ext cx="7239000" cy="36347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750">
                <a:solidFill>
                  <a:schemeClr val="tx2"/>
                </a:solidFill>
              </a:defRPr>
            </a:lvl1pPr>
            <a:extLst/>
          </a:lstStyle>
          <a:p>
            <a:pPr defTabSz="685800"/>
            <a:fld id="{264E2B72-BBD1-41C6-9CAD-4E9EA5984F15}" type="datetimeFigureOut">
              <a:rPr lang="en-GB" smtClean="0">
                <a:solidFill>
                  <a:srgbClr val="47596C"/>
                </a:solidFill>
              </a:rPr>
              <a:pPr defTabSz="685800"/>
              <a:t>30/04/2019</a:t>
            </a:fld>
            <a:endParaRPr lang="en-GB">
              <a:solidFill>
                <a:srgbClr val="47596C"/>
              </a:solidFill>
            </a:endParaRPr>
          </a:p>
        </p:txBody>
      </p:sp>
      <p:sp>
        <p:nvSpPr>
          <p:cNvPr id="4" name="Footer Placeholder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750">
                <a:solidFill>
                  <a:schemeClr val="tx2"/>
                </a:solidFill>
              </a:defRPr>
            </a:lvl1pPr>
            <a:extLst/>
          </a:lstStyle>
          <a:p>
            <a:pPr defTabSz="685800"/>
            <a:endParaRPr lang="en-GB">
              <a:solidFill>
                <a:srgbClr val="47596C"/>
              </a:solidFill>
            </a:endParaRPr>
          </a:p>
        </p:txBody>
      </p:sp>
      <p:sp>
        <p:nvSpPr>
          <p:cNvPr id="16" name="Slide Number Placeholder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825">
                <a:solidFill>
                  <a:schemeClr val="tx2"/>
                </a:solidFill>
              </a:defRPr>
            </a:lvl1pPr>
            <a:extLst/>
          </a:lstStyle>
          <a:p>
            <a:pPr defTabSz="685800"/>
            <a:fld id="{EC3362DC-059F-4A75-B0A3-3DED32B2372F}" type="slidenum">
              <a:rPr lang="en-GB" smtClean="0">
                <a:solidFill>
                  <a:srgbClr val="47596C"/>
                </a:solidFill>
              </a:rPr>
              <a:pPr defTabSz="685800"/>
              <a:t>‹#›</a:t>
            </a:fld>
            <a:endParaRPr lang="en-GB">
              <a:solidFill>
                <a:srgbClr val="47596C"/>
              </a:solidFill>
            </a:endParaRPr>
          </a:p>
        </p:txBody>
      </p:sp>
    </p:spTree>
    <p:extLst>
      <p:ext uri="{BB962C8B-B14F-4D97-AF65-F5344CB8AC3E}">
        <p14:creationId xmlns:p14="http://schemas.microsoft.com/office/powerpoint/2010/main" val="99713161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1" latinLnBrk="0" hangingPunct="1">
        <a:spcBef>
          <a:spcPct val="0"/>
        </a:spcBef>
        <a:buNone/>
        <a:defRPr kumimoji="0" sz="285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05740" indent="-205740" algn="l" rtl="0" eaLnBrk="1" latinLnBrk="0" hangingPunct="1">
        <a:spcBef>
          <a:spcPts val="450"/>
        </a:spcBef>
        <a:buClr>
          <a:schemeClr val="tx2"/>
        </a:buClr>
        <a:buSzPct val="73000"/>
        <a:buFont typeface="Wingdings 2"/>
        <a:buChar char=""/>
        <a:defRPr kumimoji="0" sz="1950" kern="1200" baseline="0">
          <a:solidFill>
            <a:schemeClr val="tx1"/>
          </a:solidFill>
          <a:latin typeface="+mn-lt"/>
          <a:ea typeface="+mn-ea"/>
          <a:cs typeface="+mn-cs"/>
        </a:defRPr>
      </a:lvl1pPr>
      <a:lvl2pPr marL="390906" indent="-171450" algn="l" rtl="0" eaLnBrk="1" latinLnBrk="0" hangingPunct="1">
        <a:spcBef>
          <a:spcPts val="375"/>
        </a:spcBef>
        <a:buClr>
          <a:schemeClr val="accent4"/>
        </a:buClr>
        <a:buSzPct val="80000"/>
        <a:buFont typeface="Wingdings 2"/>
        <a:buChar char=""/>
        <a:defRPr kumimoji="0" sz="1725" kern="1200">
          <a:solidFill>
            <a:schemeClr val="tx1">
              <a:tint val="85000"/>
            </a:schemeClr>
          </a:solidFill>
          <a:latin typeface="+mn-lt"/>
          <a:ea typeface="+mn-ea"/>
          <a:cs typeface="+mn-cs"/>
        </a:defRPr>
      </a:lvl2pPr>
      <a:lvl3pPr marL="569214" indent="-171450" algn="l" rtl="0" eaLnBrk="1" latinLnBrk="0" hangingPunct="1">
        <a:spcBef>
          <a:spcPts val="300"/>
        </a:spcBef>
        <a:buClr>
          <a:schemeClr val="accent4"/>
        </a:buClr>
        <a:buSzPct val="60000"/>
        <a:buFont typeface="Wingdings"/>
        <a:buChar char=""/>
        <a:defRPr kumimoji="0" sz="1500" kern="1200">
          <a:solidFill>
            <a:schemeClr val="tx1"/>
          </a:solidFill>
          <a:latin typeface="+mn-lt"/>
          <a:ea typeface="+mn-ea"/>
          <a:cs typeface="+mn-cs"/>
        </a:defRPr>
      </a:lvl3pPr>
      <a:lvl4pPr marL="754380" indent="-171450" algn="l" rtl="0" eaLnBrk="1" latinLnBrk="0" hangingPunct="1">
        <a:spcBef>
          <a:spcPct val="20000"/>
        </a:spcBef>
        <a:buClr>
          <a:schemeClr val="accent4"/>
        </a:buClr>
        <a:buSzPct val="80000"/>
        <a:buFont typeface="Wingdings 2"/>
        <a:buChar char=""/>
        <a:defRPr kumimoji="0" sz="1500" kern="1200">
          <a:solidFill>
            <a:schemeClr val="tx1">
              <a:tint val="85000"/>
            </a:schemeClr>
          </a:solidFill>
          <a:latin typeface="+mn-lt"/>
          <a:ea typeface="+mn-ea"/>
          <a:cs typeface="+mn-cs"/>
        </a:defRPr>
      </a:lvl4pPr>
      <a:lvl5pPr marL="960120" indent="-171450" algn="l" rtl="0" eaLnBrk="1" latinLnBrk="0" hangingPunct="1">
        <a:spcBef>
          <a:spcPts val="300"/>
        </a:spcBef>
        <a:buClr>
          <a:schemeClr val="accent4"/>
        </a:buClr>
        <a:buSzPct val="70000"/>
        <a:buFont typeface="Wingdings"/>
        <a:buChar char=""/>
        <a:defRPr kumimoji="0" sz="1350"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10"/>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lIns="91432" tIns="45716" rIns="91432" bIns="45716" rtlCol="0">
            <a:noAutofit/>
          </a:bodyPr>
          <a:lstStyle/>
          <a:p>
            <a:r>
              <a:rPr lang="en-GB" sz="1800" b="1" dirty="0"/>
              <a:t>CP1a</a:t>
            </a:r>
          </a:p>
        </p:txBody>
      </p:sp>
      <p:sp>
        <p:nvSpPr>
          <p:cNvPr id="16" name="TextBox 15"/>
          <p:cNvSpPr txBox="1"/>
          <p:nvPr userDrawn="1"/>
        </p:nvSpPr>
        <p:spPr>
          <a:xfrm>
            <a:off x="2854474" y="129247"/>
            <a:ext cx="5698976" cy="271550"/>
          </a:xfrm>
          <a:prstGeom prst="rect">
            <a:avLst/>
          </a:prstGeom>
          <a:noFill/>
        </p:spPr>
        <p:txBody>
          <a:bodyPr wrap="square" lIns="91432" tIns="45716" rIns="91432" bIns="45716" rtlCol="0">
            <a:noAutofit/>
          </a:bodyPr>
          <a:lstStyle/>
          <a:p>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Vectors and scalars</a:t>
            </a:r>
            <a:r>
              <a:rPr lang="en-GB" sz="1500" dirty="0"/>
              <a:t> </a:t>
            </a:r>
            <a:endParaRPr lang="en-GB" sz="1500" b="0" dirty="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866" algn="ctr" rtl="0" fontAlgn="base">
        <a:spcBef>
          <a:spcPct val="0"/>
        </a:spcBef>
        <a:spcAft>
          <a:spcPct val="0"/>
        </a:spcAft>
        <a:defRPr sz="3300">
          <a:solidFill>
            <a:schemeClr val="tx2"/>
          </a:solidFill>
          <a:latin typeface="Verdana" pitchFamily="34" charset="0"/>
        </a:defRPr>
      </a:lvl6pPr>
      <a:lvl7pPr marL="685732" algn="ctr" rtl="0" fontAlgn="base">
        <a:spcBef>
          <a:spcPct val="0"/>
        </a:spcBef>
        <a:spcAft>
          <a:spcPct val="0"/>
        </a:spcAft>
        <a:defRPr sz="3300">
          <a:solidFill>
            <a:schemeClr val="tx2"/>
          </a:solidFill>
          <a:latin typeface="Verdana" pitchFamily="34" charset="0"/>
        </a:defRPr>
      </a:lvl7pPr>
      <a:lvl8pPr marL="1028598" algn="ctr" rtl="0" fontAlgn="base">
        <a:spcBef>
          <a:spcPct val="0"/>
        </a:spcBef>
        <a:spcAft>
          <a:spcPct val="0"/>
        </a:spcAft>
        <a:defRPr sz="3300">
          <a:solidFill>
            <a:schemeClr val="tx2"/>
          </a:solidFill>
          <a:latin typeface="Verdana" pitchFamily="34" charset="0"/>
        </a:defRPr>
      </a:lvl8pPr>
      <a:lvl9pPr marL="1371464" algn="ctr" rtl="0" fontAlgn="base">
        <a:spcBef>
          <a:spcPct val="0"/>
        </a:spcBef>
        <a:spcAft>
          <a:spcPct val="0"/>
        </a:spcAft>
        <a:defRPr sz="3300">
          <a:solidFill>
            <a:schemeClr val="tx2"/>
          </a:solidFill>
          <a:latin typeface="Verdana" pitchFamily="34" charset="0"/>
        </a:defRPr>
      </a:lvl9pPr>
    </p:titleStyle>
    <p:bodyStyle>
      <a:lvl1pPr marL="257150" indent="-2571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157" indent="-21429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165"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030"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2896"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762" indent="-171434" algn="l" rtl="0" fontAlgn="base">
        <a:spcBef>
          <a:spcPct val="20000"/>
        </a:spcBef>
        <a:spcAft>
          <a:spcPct val="0"/>
        </a:spcAft>
        <a:buFont typeface="Wingdings" pitchFamily="2" charset="2"/>
        <a:defRPr sz="1800">
          <a:solidFill>
            <a:schemeClr val="tx1"/>
          </a:solidFill>
          <a:latin typeface="+mn-lt"/>
        </a:defRPr>
      </a:lvl6pPr>
      <a:lvl7pPr marL="2228628" indent="-171434" algn="l" rtl="0" fontAlgn="base">
        <a:spcBef>
          <a:spcPct val="20000"/>
        </a:spcBef>
        <a:spcAft>
          <a:spcPct val="0"/>
        </a:spcAft>
        <a:buFont typeface="Wingdings" pitchFamily="2" charset="2"/>
        <a:defRPr sz="1800">
          <a:solidFill>
            <a:schemeClr val="tx1"/>
          </a:solidFill>
          <a:latin typeface="+mn-lt"/>
        </a:defRPr>
      </a:lvl7pPr>
      <a:lvl8pPr marL="2571494" indent="-171434" algn="l" rtl="0" fontAlgn="base">
        <a:spcBef>
          <a:spcPct val="20000"/>
        </a:spcBef>
        <a:spcAft>
          <a:spcPct val="0"/>
        </a:spcAft>
        <a:buFont typeface="Wingdings" pitchFamily="2" charset="2"/>
        <a:defRPr sz="1800">
          <a:solidFill>
            <a:schemeClr val="tx1"/>
          </a:solidFill>
          <a:latin typeface="+mn-lt"/>
        </a:defRPr>
      </a:lvl8pPr>
      <a:lvl9pPr marL="2914361" indent="-171434"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6" y="15"/>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52" y="4991114"/>
            <a:ext cx="655637" cy="2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spcBef>
                <a:spcPct val="50000"/>
              </a:spcBef>
            </a:pPr>
            <a:fld id="{FAB59FCC-0A3A-46DF-A152-5F287C56295E}" type="slidenum">
              <a:rPr lang="en-GB" altLang="en-US" sz="800" b="0">
                <a:solidFill>
                  <a:srgbClr val="5B0091"/>
                </a:solidFill>
                <a:cs typeface="Arial" panose="020B0604020202020204" pitchFamily="34" charset="0"/>
              </a:rPr>
              <a:pPr>
                <a:spcBef>
                  <a:spcPct val="50000"/>
                </a:spcBef>
              </a:pPr>
              <a:t>‹#›</a:t>
            </a:fld>
            <a:r>
              <a:rPr lang="en-GB" altLang="en-US" sz="80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4"/>
            <a:ext cx="2133600" cy="21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eaLnBrk="0" hangingPunct="0"/>
            <a:r>
              <a:rPr lang="en-GB" altLang="en-US" sz="80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5"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20"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57" algn="l" rtl="0" fontAlgn="base">
        <a:spcBef>
          <a:spcPct val="0"/>
        </a:spcBef>
        <a:spcAft>
          <a:spcPct val="0"/>
        </a:spcAft>
        <a:defRPr sz="2100" b="1">
          <a:solidFill>
            <a:srgbClr val="286DA6"/>
          </a:solidFill>
          <a:latin typeface="Arial" panose="020B0604020202020204" pitchFamily="34" charset="0"/>
        </a:defRPr>
      </a:lvl6pPr>
      <a:lvl7pPr marL="685715" algn="l" rtl="0" fontAlgn="base">
        <a:spcBef>
          <a:spcPct val="0"/>
        </a:spcBef>
        <a:spcAft>
          <a:spcPct val="0"/>
        </a:spcAft>
        <a:defRPr sz="2100" b="1">
          <a:solidFill>
            <a:srgbClr val="286DA6"/>
          </a:solidFill>
          <a:latin typeface="Arial" panose="020B0604020202020204" pitchFamily="34" charset="0"/>
        </a:defRPr>
      </a:lvl7pPr>
      <a:lvl8pPr marL="1028573" algn="l" rtl="0" fontAlgn="base">
        <a:spcBef>
          <a:spcPct val="0"/>
        </a:spcBef>
        <a:spcAft>
          <a:spcPct val="0"/>
        </a:spcAft>
        <a:defRPr sz="2100" b="1">
          <a:solidFill>
            <a:srgbClr val="286DA6"/>
          </a:solidFill>
          <a:latin typeface="Arial" panose="020B0604020202020204" pitchFamily="34" charset="0"/>
        </a:defRPr>
      </a:lvl8pPr>
      <a:lvl9pPr marL="1371430" algn="l" rtl="0" fontAlgn="base">
        <a:spcBef>
          <a:spcPct val="0"/>
        </a:spcBef>
        <a:spcAft>
          <a:spcPct val="0"/>
        </a:spcAft>
        <a:defRPr sz="2100" b="1">
          <a:solidFill>
            <a:srgbClr val="286DA6"/>
          </a:solidFill>
          <a:latin typeface="Arial" panose="020B0604020202020204" pitchFamily="34" charset="0"/>
        </a:defRPr>
      </a:lvl9pPr>
    </p:titleStyle>
    <p:bodyStyle>
      <a:lvl1pPr marL="257144" indent="-257144" algn="l" rtl="0" fontAlgn="base">
        <a:spcBef>
          <a:spcPct val="20000"/>
        </a:spcBef>
        <a:spcAft>
          <a:spcPct val="0"/>
        </a:spcAft>
        <a:buChar char="•"/>
        <a:defRPr sz="2400" kern="1200">
          <a:solidFill>
            <a:schemeClr val="tx1"/>
          </a:solidFill>
          <a:latin typeface="+mn-lt"/>
          <a:ea typeface="+mn-ea"/>
          <a:cs typeface="+mn-cs"/>
        </a:defRPr>
      </a:lvl1pPr>
      <a:lvl2pPr marL="557143" indent="-214288" algn="l" rtl="0" fontAlgn="base">
        <a:spcBef>
          <a:spcPct val="20000"/>
        </a:spcBef>
        <a:spcAft>
          <a:spcPct val="0"/>
        </a:spcAft>
        <a:buChar char="–"/>
        <a:defRPr sz="2100" kern="1200">
          <a:solidFill>
            <a:schemeClr val="tx1"/>
          </a:solidFill>
          <a:latin typeface="+mn-lt"/>
          <a:ea typeface="+mn-ea"/>
          <a:cs typeface="+mn-cs"/>
        </a:defRPr>
      </a:lvl2pPr>
      <a:lvl3pPr marL="857144" indent="-171430" algn="l" rtl="0" fontAlgn="base">
        <a:spcBef>
          <a:spcPct val="20000"/>
        </a:spcBef>
        <a:spcAft>
          <a:spcPct val="0"/>
        </a:spcAft>
        <a:buChar char="•"/>
        <a:defRPr sz="1800" kern="1200">
          <a:solidFill>
            <a:schemeClr val="tx1"/>
          </a:solidFill>
          <a:latin typeface="+mn-lt"/>
          <a:ea typeface="+mn-ea"/>
          <a:cs typeface="+mn-cs"/>
        </a:defRPr>
      </a:lvl3pPr>
      <a:lvl4pPr marL="1200000" indent="-171430" algn="l" rtl="0" fontAlgn="base">
        <a:spcBef>
          <a:spcPct val="20000"/>
        </a:spcBef>
        <a:spcAft>
          <a:spcPct val="0"/>
        </a:spcAft>
        <a:buChar char="–"/>
        <a:defRPr sz="1500" kern="1200">
          <a:solidFill>
            <a:schemeClr val="tx1"/>
          </a:solidFill>
          <a:latin typeface="+mn-lt"/>
          <a:ea typeface="+mn-ea"/>
          <a:cs typeface="+mn-cs"/>
        </a:defRPr>
      </a:lvl4pPr>
      <a:lvl5pPr marL="1542857" indent="-171430" algn="l" rtl="0" fontAlgn="base">
        <a:spcBef>
          <a:spcPct val="20000"/>
        </a:spcBef>
        <a:spcAft>
          <a:spcPct val="0"/>
        </a:spcAft>
        <a:buChar char="»"/>
        <a:defRPr sz="15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400B8C58-DC63-41BB-A367-8F81CC307D9D}" type="datetimeFigureOut">
              <a:rPr lang="en-GB" smtClean="0">
                <a:solidFill>
                  <a:prstClr val="black">
                    <a:tint val="75000"/>
                  </a:prstClr>
                </a:solidFill>
              </a:rPr>
              <a:pPr defTabSz="914310"/>
              <a:t>30/04/2019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E4852F26-BDD7-4D66-962E-FBC5EEF69B01}" type="slidenum">
              <a:rPr lang="en-GB" smtClean="0">
                <a:solidFill>
                  <a:prstClr val="black">
                    <a:tint val="75000"/>
                  </a:prstClr>
                </a:solidFill>
              </a:rPr>
              <a:pPr defTabSz="914310"/>
              <a:t>‹#›</a:t>
            </a:fld>
            <a:endParaRPr lang="en-GB">
              <a:solidFill>
                <a:prstClr val="black">
                  <a:tint val="75000"/>
                </a:prstClr>
              </a:solidFill>
            </a:endParaRPr>
          </a:p>
        </p:txBody>
      </p:sp>
    </p:spTree>
    <p:extLst>
      <p:ext uri="{BB962C8B-B14F-4D97-AF65-F5344CB8AC3E}">
        <p14:creationId xmlns:p14="http://schemas.microsoft.com/office/powerpoint/2010/main" val="24230971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9" y="4"/>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2" y="4991105"/>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defTabSz="914310" fontAlgn="base">
              <a:spcBef>
                <a:spcPct val="50000"/>
              </a:spcBef>
              <a:spcAft>
                <a:spcPct val="0"/>
              </a:spcAft>
            </a:pPr>
            <a:fld id="{7A3AF35F-028F-4719-B3FA-C1992370E411}" type="slidenum">
              <a:rPr lang="en-GB" altLang="en-US" sz="1000" smtClean="0">
                <a:solidFill>
                  <a:srgbClr val="5B0091"/>
                </a:solidFill>
                <a:cs typeface="Arial" charset="0"/>
              </a:rPr>
              <a:pPr algn="ctr" defTabSz="914310" fontAlgn="base">
                <a:spcBef>
                  <a:spcPct val="50000"/>
                </a:spcBef>
                <a:spcAft>
                  <a:spcPct val="0"/>
                </a:spcAft>
              </a:pPr>
              <a:t>‹#›</a:t>
            </a:fld>
            <a:r>
              <a:rPr lang="en-GB" altLang="en-US" sz="1000" smtClean="0">
                <a:solidFill>
                  <a:srgbClr val="5B0091"/>
                </a:solidFill>
                <a:cs typeface="Arial" charset="0"/>
              </a:rPr>
              <a:t> of 32</a:t>
            </a:r>
          </a:p>
        </p:txBody>
      </p:sp>
      <p:sp>
        <p:nvSpPr>
          <p:cNvPr id="140292" name="Text Box 4"/>
          <p:cNvSpPr txBox="1">
            <a:spLocks noChangeArrowheads="1"/>
          </p:cNvSpPr>
          <p:nvPr userDrawn="1"/>
        </p:nvSpPr>
        <p:spPr bwMode="auto">
          <a:xfrm>
            <a:off x="6445250" y="4991105"/>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defTabSz="914310" eaLnBrk="0" fontAlgn="base" hangingPunct="0">
              <a:spcBef>
                <a:spcPct val="0"/>
              </a:spcBef>
              <a:spcAft>
                <a:spcPct val="0"/>
              </a:spcAft>
            </a:pPr>
            <a:r>
              <a:rPr lang="en-GB" altLang="en-US" sz="1000" smtClean="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154" algn="l" rtl="0" fontAlgn="base">
        <a:spcBef>
          <a:spcPct val="0"/>
        </a:spcBef>
        <a:spcAft>
          <a:spcPct val="0"/>
        </a:spcAft>
        <a:defRPr sz="2800" b="1">
          <a:solidFill>
            <a:srgbClr val="286DA6"/>
          </a:solidFill>
          <a:latin typeface="Arial" charset="0"/>
        </a:defRPr>
      </a:lvl6pPr>
      <a:lvl7pPr marL="914310" algn="l" rtl="0" fontAlgn="base">
        <a:spcBef>
          <a:spcPct val="0"/>
        </a:spcBef>
        <a:spcAft>
          <a:spcPct val="0"/>
        </a:spcAft>
        <a:defRPr sz="2800" b="1">
          <a:solidFill>
            <a:srgbClr val="286DA6"/>
          </a:solidFill>
          <a:latin typeface="Arial" charset="0"/>
        </a:defRPr>
      </a:lvl7pPr>
      <a:lvl8pPr marL="1371464" algn="l" rtl="0" fontAlgn="base">
        <a:spcBef>
          <a:spcPct val="0"/>
        </a:spcBef>
        <a:spcAft>
          <a:spcPct val="0"/>
        </a:spcAft>
        <a:defRPr sz="2800" b="1">
          <a:solidFill>
            <a:srgbClr val="286DA6"/>
          </a:solidFill>
          <a:latin typeface="Arial" charset="0"/>
        </a:defRPr>
      </a:lvl8pPr>
      <a:lvl9pPr marL="1828619" algn="l" rtl="0" fontAlgn="base">
        <a:spcBef>
          <a:spcPct val="0"/>
        </a:spcBef>
        <a:spcAft>
          <a:spcPct val="0"/>
        </a:spcAft>
        <a:defRPr sz="2800" b="1">
          <a:solidFill>
            <a:srgbClr val="286DA6"/>
          </a:solidFill>
          <a:latin typeface="Arial" charset="0"/>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7" indent="-285722" algn="l" rtl="0" fontAlgn="base">
        <a:spcBef>
          <a:spcPct val="20000"/>
        </a:spcBef>
        <a:spcAft>
          <a:spcPct val="0"/>
        </a:spcAft>
        <a:buChar char="–"/>
        <a:defRPr sz="2800">
          <a:solidFill>
            <a:schemeClr val="tx1"/>
          </a:solidFill>
          <a:latin typeface="+mn-lt"/>
        </a:defRPr>
      </a:lvl2pPr>
      <a:lvl3pPr marL="1142887" indent="-228576" algn="l" rtl="0" fontAlgn="base">
        <a:spcBef>
          <a:spcPct val="20000"/>
        </a:spcBef>
        <a:spcAft>
          <a:spcPct val="0"/>
        </a:spcAft>
        <a:buChar char="•"/>
        <a:defRPr sz="2400">
          <a:solidFill>
            <a:schemeClr val="tx1"/>
          </a:solidFill>
          <a:latin typeface="+mn-lt"/>
        </a:defRPr>
      </a:lvl3pPr>
      <a:lvl4pPr marL="1600040" indent="-228576" algn="l" rtl="0" fontAlgn="base">
        <a:spcBef>
          <a:spcPct val="20000"/>
        </a:spcBef>
        <a:spcAft>
          <a:spcPct val="0"/>
        </a:spcAft>
        <a:buChar char="–"/>
        <a:defRPr sz="2000">
          <a:solidFill>
            <a:schemeClr val="tx1"/>
          </a:solidFill>
          <a:latin typeface="+mn-lt"/>
        </a:defRPr>
      </a:lvl4pPr>
      <a:lvl5pPr marL="2057195" indent="-228576" algn="l" rtl="0" fontAlgn="base">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4" tIns="34289" rIns="68574" bIns="3428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74" tIns="34289" rIns="68574"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36"/>
            <a:ext cx="21336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9EE4FE77-FB8F-440E-ACC6-C186698785E6}" type="datetimeFigureOut">
              <a:rPr lang="en-GB" smtClean="0">
                <a:solidFill>
                  <a:prstClr val="black">
                    <a:tint val="75000"/>
                  </a:prstClr>
                </a:solidFill>
              </a:rPr>
              <a:pPr/>
              <a:t>30/04/2019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36"/>
            <a:ext cx="28956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36"/>
            <a:ext cx="21336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63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22"/>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9EE4FE77-FB8F-440E-ACC6-C186698785E6}" type="datetimeFigureOut">
              <a:rPr lang="en-GB" smtClean="0">
                <a:solidFill>
                  <a:prstClr val="black">
                    <a:tint val="75000"/>
                  </a:prstClr>
                </a:solidFill>
              </a:rPr>
              <a:pPr defTabSz="685800"/>
              <a:t>30/04/2019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22"/>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22"/>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A7784E81-0231-46C4-B9F6-13669B726ED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38630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highamspark.fireflycloud.net/" TargetMode="External"/><Relationship Id="rId7" Type="http://schemas.openxmlformats.org/officeDocument/2006/relationships/hyperlink" Target="https://www.youtube.com/channel/UCuvnztKGXBYUuEm6LUmFLGg" TargetMode="External"/><Relationship Id="rId2" Type="http://schemas.openxmlformats.org/officeDocument/2006/relationships/notesSlide" Target="../notesSlides/notesSlide1.xml"/><Relationship Id="rId1" Type="http://schemas.openxmlformats.org/officeDocument/2006/relationships/slideLayout" Target="../slideLayouts/slideLayout93.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hyperlink" Target="https://www.pearsonactivelearn.com/"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twitter.com/hpscience"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25.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25.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2.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6.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1.png"/><Relationship Id="rId18" Type="http://schemas.openxmlformats.org/officeDocument/2006/relationships/image" Target="../media/image44.jpeg"/><Relationship Id="rId26" Type="http://schemas.openxmlformats.org/officeDocument/2006/relationships/image" Target="../media/image50.png"/><Relationship Id="rId3" Type="http://schemas.openxmlformats.org/officeDocument/2006/relationships/notesSlide" Target="../notesSlides/notesSlide14.xml"/><Relationship Id="rId21" Type="http://schemas.openxmlformats.org/officeDocument/2006/relationships/image" Target="../media/image46.jpeg"/><Relationship Id="rId7" Type="http://schemas.openxmlformats.org/officeDocument/2006/relationships/image" Target="../media/image37.png"/><Relationship Id="rId12" Type="http://schemas.openxmlformats.org/officeDocument/2006/relationships/image" Target="../media/image14.png"/><Relationship Id="rId17" Type="http://schemas.openxmlformats.org/officeDocument/2006/relationships/hyperlink" Target="http://www.google.com/url?sa=i&amp;rct=j&amp;q=&amp;esrc=s&amp;source=images&amp;cd=&amp;cad=rja&amp;uact=8&amp;docid=zInxbeK6TiuQdM&amp;tbnid=tqq80cDGDuDFXM:&amp;ved=0CAUQjRw&amp;url=http://demux.co.uk/blog/video-evidence-why-wont-all-dvds-work-in-your-dvd-player/&amp;ei=74VOU-GyA6_50gX8y4HoDg&amp;bvm=bv.64764171,d.d2k&amp;psig=AFQjCNHDXZBmaWWt2X1gRHYGOT4UVwwfSQ&amp;ust=1397741422351615" TargetMode="External"/><Relationship Id="rId25" Type="http://schemas.openxmlformats.org/officeDocument/2006/relationships/image" Target="../media/image49.png"/><Relationship Id="rId33" Type="http://schemas.openxmlformats.org/officeDocument/2006/relationships/image" Target="../media/image53.png"/><Relationship Id="rId2" Type="http://schemas.openxmlformats.org/officeDocument/2006/relationships/slideLayout" Target="../slideLayouts/slideLayout7.xml"/><Relationship Id="rId16" Type="http://schemas.openxmlformats.org/officeDocument/2006/relationships/image" Target="../media/image43.jpeg"/><Relationship Id="rId20" Type="http://schemas.openxmlformats.org/officeDocument/2006/relationships/image" Target="../media/image45.gif"/><Relationship Id="rId29" Type="http://schemas.openxmlformats.org/officeDocument/2006/relationships/image" Target="../media/image52.png"/><Relationship Id="rId1" Type="http://schemas.openxmlformats.org/officeDocument/2006/relationships/vmlDrawing" Target="../drawings/vmlDrawing2.vml"/><Relationship Id="rId6" Type="http://schemas.openxmlformats.org/officeDocument/2006/relationships/image" Target="../media/image36.png"/><Relationship Id="rId11" Type="http://schemas.openxmlformats.org/officeDocument/2006/relationships/image" Target="../media/image40.jpeg"/><Relationship Id="rId24" Type="http://schemas.openxmlformats.org/officeDocument/2006/relationships/image" Target="../media/image48.png"/><Relationship Id="rId32" Type="http://schemas.openxmlformats.org/officeDocument/2006/relationships/image" Target="../media/image12.png"/><Relationship Id="rId5" Type="http://schemas.openxmlformats.org/officeDocument/2006/relationships/image" Target="../media/image35.wmf"/><Relationship Id="rId15" Type="http://schemas.openxmlformats.org/officeDocument/2006/relationships/hyperlink" Target="https://www.google.com/url?sa=i&amp;rct=j&amp;q=&amp;esrc=s&amp;source=images&amp;cd=&amp;cad=rja&amp;uact=8&amp;docid=3O2HzmmLaPBbWM&amp;tbnid=f1NL8qhiqHE1sM:&amp;ved=0CAUQjRw&amp;url=https://vimeo.com/&amp;ei=0IVOU53uNKfP0QWu0oHoBw&amp;bvm=bv.64764171,d.d2k&amp;psig=AFQjCNGOoN6Eg4RjZPDO3dYdZU1K2gfJaQ&amp;ust=1397741380798313" TargetMode="External"/><Relationship Id="rId23" Type="http://schemas.openxmlformats.org/officeDocument/2006/relationships/image" Target="../media/image47.png"/><Relationship Id="rId28" Type="http://schemas.openxmlformats.org/officeDocument/2006/relationships/image" Target="../media/image51.jpeg"/><Relationship Id="rId10" Type="http://schemas.openxmlformats.org/officeDocument/2006/relationships/image" Target="../media/image39.jpeg"/><Relationship Id="rId19" Type="http://schemas.openxmlformats.org/officeDocument/2006/relationships/hyperlink" Target="http://www.google.com/url?sa=i&amp;rct=j&amp;q=&amp;esrc=s&amp;source=images&amp;cd=&amp;cad=rja&amp;uact=8&amp;docid=C43MYYDPIfpn2M&amp;tbnid=QAbw63W2eIa83M:&amp;ved=0CAUQjRw&amp;url=http://adriancheok.info/category-speech/adrian-david-cheok-speaker-new-scientist-panel/&amp;ei=P4ZOU8OwEfKY0QX-2YGwBw&amp;bvm=bv.64764171,d.d2k&amp;psig=AFQjCNFkby2tpRwe-DKrnfZEF7NlAqb_Vw&amp;ust=1397741492186946" TargetMode="External"/><Relationship Id="rId31" Type="http://schemas.openxmlformats.org/officeDocument/2006/relationships/hyperlink" Target="https://highamspark.fireflycloud.net/" TargetMode="External"/><Relationship Id="rId4" Type="http://schemas.openxmlformats.org/officeDocument/2006/relationships/oleObject" Target="../embeddings/oleObject3.bin"/><Relationship Id="rId9"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4" Type="http://schemas.openxmlformats.org/officeDocument/2006/relationships/image" Target="../media/image42.gif"/><Relationship Id="rId22"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7" Type="http://schemas.openxmlformats.org/officeDocument/2006/relationships/hyperlink" Target="http://www.mobileapptesting.com/wp-content/uploads/2012/10/Mobile-Apps.jpg" TargetMode="External"/><Relationship Id="rId30"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www.google.com/url?sa=i&amp;rct=j&amp;q=&amp;esrc=s&amp;source=images&amp;cd=&amp;cad=rja&amp;uact=8&amp;docid=wISj3_swnIIF6M&amp;tbnid=YffVb-vLlK7K_M:&amp;ved=0CAUQjRw&amp;url=http://office.about.com/od/Office365/ss/Excel-2013-Gallery-Of-Features.htm&amp;ei=XZFOU4edM9Ca0QWbsICwDw&amp;bvm=bv.64764171,d.d2k&amp;psig=AFQjCNGq6d2h63N8FeL414jsjquknsGVdg&amp;ust=139774434841085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4.bp.blogspot.com/-fzqWo07SXiA/UF8v2zGw1FI/AAAAAAAAAD0/29ok1MNQQTA/s1600/ClassDojo-Logo-Wordpress.jpg" TargetMode="Externa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5.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983" y="1329612"/>
            <a:ext cx="8174432" cy="971550"/>
          </a:xfrm>
        </p:spPr>
        <p:txBody>
          <a:bodyPr>
            <a:normAutofit/>
          </a:bodyPr>
          <a:lstStyle/>
          <a:p>
            <a:r>
              <a:rPr lang="en-GB" dirty="0" smtClean="0">
                <a:latin typeface="+mj-lt"/>
              </a:rPr>
              <a:t>To be able to use pie charts to analyse and interpret data. </a:t>
            </a:r>
            <a:endParaRPr lang="en-GB" dirty="0">
              <a:latin typeface="+mj-lt"/>
            </a:endParaRPr>
          </a:p>
        </p:txBody>
      </p:sp>
      <p:sp>
        <p:nvSpPr>
          <p:cNvPr id="4" name="Text Placeholder 3"/>
          <p:cNvSpPr>
            <a:spLocks noGrp="1"/>
          </p:cNvSpPr>
          <p:nvPr>
            <p:ph type="body" sz="quarter" idx="14"/>
          </p:nvPr>
        </p:nvSpPr>
        <p:spPr>
          <a:xfrm>
            <a:off x="51" y="2874073"/>
            <a:ext cx="9143950" cy="2269431"/>
          </a:xfrm>
          <a:solidFill>
            <a:srgbClr val="EAEAEA"/>
          </a:solidFill>
        </p:spPr>
        <p:txBody>
          <a:bodyPr/>
          <a:lstStyle/>
          <a:p>
            <a:endParaRPr lang="en-GB" dirty="0"/>
          </a:p>
        </p:txBody>
      </p:sp>
      <p:sp>
        <p:nvSpPr>
          <p:cNvPr id="10" name="Text Box 17"/>
          <p:cNvSpPr txBox="1">
            <a:spLocks noChangeArrowheads="1"/>
          </p:cNvSpPr>
          <p:nvPr/>
        </p:nvSpPr>
        <p:spPr bwMode="auto">
          <a:xfrm>
            <a:off x="203878" y="123885"/>
            <a:ext cx="8043504" cy="5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3" tIns="34289" rIns="68573"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715" fontAlgn="base">
              <a:spcBef>
                <a:spcPct val="0"/>
              </a:spcBef>
              <a:spcAft>
                <a:spcPct val="0"/>
              </a:spcAft>
              <a:defRPr/>
            </a:pPr>
            <a:r>
              <a:rPr lang="en-GB" sz="3200" u="sng" kern="0" dirty="0" smtClean="0">
                <a:solidFill>
                  <a:srgbClr val="000000"/>
                </a:solidFill>
                <a:latin typeface="Comic Sans MS" pitchFamily="66" charset="0"/>
              </a:rPr>
              <a:t>8Dc Pie Charts</a:t>
            </a:r>
            <a:endParaRPr lang="en-GB" sz="3200" u="sng" kern="0" dirty="0">
              <a:solidFill>
                <a:srgbClr val="000000"/>
              </a:solidFill>
              <a:latin typeface="Comic Sans MS" pitchFamily="66" charset="0"/>
            </a:endParaRPr>
          </a:p>
        </p:txBody>
      </p:sp>
      <p:pic>
        <p:nvPicPr>
          <p:cNvPr id="11"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81" y="4635356"/>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92488" y="4723837"/>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247702" y="4698923"/>
            <a:ext cx="857891" cy="361217"/>
          </a:xfrm>
          <a:prstGeom prst="rect">
            <a:avLst/>
          </a:prstGeom>
        </p:spPr>
      </p:pic>
      <p:pic>
        <p:nvPicPr>
          <p:cNvPr id="16"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18610" y="4718957"/>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18"/>
          <p:cNvSpPr>
            <a:spLocks noChangeArrowheads="1"/>
          </p:cNvSpPr>
          <p:nvPr/>
        </p:nvSpPr>
        <p:spPr bwMode="auto">
          <a:xfrm>
            <a:off x="0" y="2688946"/>
            <a:ext cx="3228762" cy="1743555"/>
          </a:xfrm>
          <a:prstGeom prst="cloudCallout">
            <a:avLst>
              <a:gd name="adj1" fmla="val 70466"/>
              <a:gd name="adj2" fmla="val 55234"/>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do you already know about pie charts?</a:t>
            </a:r>
            <a:endParaRPr lang="en-GB" altLang="en-US" sz="1800" dirty="0">
              <a:solidFill>
                <a:srgbClr val="000000"/>
              </a:solidFill>
              <a:latin typeface="Arial" panose="020B0604020202020204" pitchFamily="34" charset="0"/>
            </a:endParaRPr>
          </a:p>
        </p:txBody>
      </p:sp>
      <p:pic>
        <p:nvPicPr>
          <p:cNvPr id="2" name="Picture 1"/>
          <p:cNvPicPr>
            <a:picLocks noChangeAspect="1"/>
          </p:cNvPicPr>
          <p:nvPr/>
        </p:nvPicPr>
        <p:blipFill>
          <a:blip r:embed="rId11"/>
          <a:stretch>
            <a:fillRect/>
          </a:stretch>
        </p:blipFill>
        <p:spPr>
          <a:xfrm>
            <a:off x="4705648" y="2874073"/>
            <a:ext cx="2390775" cy="1914525"/>
          </a:xfrm>
          <a:prstGeom prst="rect">
            <a:avLst/>
          </a:prstGeom>
        </p:spPr>
      </p:pic>
    </p:spTree>
    <p:extLst>
      <p:ext uri="{BB962C8B-B14F-4D97-AF65-F5344CB8AC3E}">
        <p14:creationId xmlns:p14="http://schemas.microsoft.com/office/powerpoint/2010/main" val="3067171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a:xfrm>
            <a:off x="1494235" y="1357313"/>
            <a:ext cx="6155531" cy="1350169"/>
          </a:xfrm>
        </p:spPr>
        <p:txBody>
          <a:bodyPr/>
          <a:lstStyle/>
          <a:p>
            <a:pPr marL="0" indent="0" eaLnBrk="1" hangingPunct="1">
              <a:buNone/>
            </a:pPr>
            <a:r>
              <a:rPr lang="en-US" altLang="en-US" sz="2100"/>
              <a:t>Which type of chart or graph do you think should be used to show how the number of </a:t>
            </a:r>
            <a:r>
              <a:rPr lang="en-US" altLang="en-US" sz="2100" i="1"/>
              <a:t>Salmonella </a:t>
            </a:r>
            <a:r>
              <a:rPr lang="en-US" altLang="en-US" sz="2100"/>
              <a:t>food poisoning cases in the UK changed from 1981 to 2000?</a:t>
            </a:r>
            <a:endParaRPr lang="en-GB" altLang="en-US" sz="2100"/>
          </a:p>
        </p:txBody>
      </p:sp>
      <p:sp>
        <p:nvSpPr>
          <p:cNvPr id="6758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078255997"/>
      </p:ext>
    </p:extLst>
  </p:cSld>
  <p:clrMapOvr>
    <a:masterClrMapping/>
  </p:clrMapOvr>
  <p:transition>
    <p:sndAc>
      <p:stSnd>
        <p:snd r:embed="rId3"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1494235" y="679848"/>
            <a:ext cx="6155531" cy="1244203"/>
          </a:xfrm>
        </p:spPr>
        <p:txBody>
          <a:bodyPr/>
          <a:lstStyle/>
          <a:p>
            <a:pPr marL="0" indent="0" eaLnBrk="1" hangingPunct="1">
              <a:spcBef>
                <a:spcPct val="10000"/>
              </a:spcBef>
              <a:buNone/>
            </a:pPr>
            <a:r>
              <a:rPr lang="en-GB" altLang="en-US" sz="1950">
                <a:solidFill>
                  <a:srgbClr val="636825"/>
                </a:solidFill>
              </a:rPr>
              <a:t>Line graph</a:t>
            </a:r>
          </a:p>
          <a:p>
            <a:pPr marL="0" indent="0" eaLnBrk="1" hangingPunct="1">
              <a:spcBef>
                <a:spcPct val="10000"/>
              </a:spcBef>
              <a:buNone/>
            </a:pPr>
            <a:r>
              <a:rPr lang="en-GB" altLang="en-US" sz="1950"/>
              <a:t>Use a line graph when you know the independent variable and dependent variable are linked, such as how something changes over time.</a:t>
            </a:r>
          </a:p>
        </p:txBody>
      </p:sp>
      <p:sp>
        <p:nvSpPr>
          <p:cNvPr id="6963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pic>
        <p:nvPicPr>
          <p:cNvPr id="69638" name="Picture 6" descr="esws_at_8Dc_act_aw_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10" y="2085976"/>
            <a:ext cx="3940969" cy="269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19094"/>
      </p:ext>
    </p:extLst>
  </p:cSld>
  <p:clrMapOvr>
    <a:masterClrMapping/>
  </p:clrMapOvr>
  <p:transition>
    <p:sndAc>
      <p:stSnd>
        <p:snd r:embed="rId3"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Rectangle 3"/>
          <p:cNvSpPr>
            <a:spLocks noGrp="1" noChangeArrowheads="1"/>
          </p:cNvSpPr>
          <p:nvPr>
            <p:ph idx="1"/>
          </p:nvPr>
        </p:nvSpPr>
        <p:spPr>
          <a:xfrm>
            <a:off x="1439467" y="1357312"/>
            <a:ext cx="6155531" cy="1376363"/>
          </a:xfrm>
        </p:spPr>
        <p:txBody>
          <a:bodyPr/>
          <a:lstStyle/>
          <a:p>
            <a:pPr marL="0" indent="0" eaLnBrk="1" hangingPunct="1">
              <a:buNone/>
            </a:pPr>
            <a:r>
              <a:rPr lang="en-US" altLang="en-US" sz="2100"/>
              <a:t>Which type of chart or graph do you think should be used to look for a relationship between the number of food poisoning cases and monthly mean temperature?</a:t>
            </a:r>
            <a:endParaRPr lang="en-GB" altLang="en-US" sz="2100"/>
          </a:p>
        </p:txBody>
      </p:sp>
      <p:sp>
        <p:nvSpPr>
          <p:cNvPr id="7168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241765159"/>
      </p:ext>
    </p:extLst>
  </p:cSld>
  <p:clrMapOvr>
    <a:masterClrMapping/>
  </p:clrMapOvr>
  <p:transition>
    <p:sndAc>
      <p:stSnd>
        <p:snd r:embed="rId3"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Rectangle 3"/>
          <p:cNvSpPr>
            <a:spLocks noGrp="1" noChangeArrowheads="1"/>
          </p:cNvSpPr>
          <p:nvPr>
            <p:ph idx="1"/>
          </p:nvPr>
        </p:nvSpPr>
        <p:spPr>
          <a:xfrm>
            <a:off x="1494235" y="679848"/>
            <a:ext cx="6155531" cy="972740"/>
          </a:xfrm>
        </p:spPr>
        <p:txBody>
          <a:bodyPr/>
          <a:lstStyle/>
          <a:p>
            <a:pPr marL="0" indent="0" eaLnBrk="1" hangingPunct="1">
              <a:spcBef>
                <a:spcPct val="10000"/>
              </a:spcBef>
              <a:buNone/>
            </a:pPr>
            <a:r>
              <a:rPr lang="en-GB" altLang="en-US" sz="1950">
                <a:solidFill>
                  <a:srgbClr val="636825"/>
                </a:solidFill>
              </a:rPr>
              <a:t>Scatter graph</a:t>
            </a:r>
          </a:p>
          <a:p>
            <a:pPr marL="0" indent="0" eaLnBrk="1" hangingPunct="1">
              <a:spcBef>
                <a:spcPct val="10000"/>
              </a:spcBef>
              <a:buNone/>
            </a:pPr>
            <a:r>
              <a:rPr lang="en-GB" altLang="en-US" sz="1950"/>
              <a:t>Use a scatter graph to look for a relationship between two variables.</a:t>
            </a:r>
          </a:p>
        </p:txBody>
      </p:sp>
      <p:sp>
        <p:nvSpPr>
          <p:cNvPr id="7373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pic>
        <p:nvPicPr>
          <p:cNvPr id="73734" name="Picture 6" descr="esws_at_8Dc_act_aw_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935" y="1685925"/>
            <a:ext cx="4644628" cy="308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28427"/>
      </p:ext>
    </p:extLst>
  </p:cSld>
  <p:clrMapOvr>
    <a:masterClrMapping/>
  </p:clrMapOvr>
  <p:transition>
    <p:sndAc>
      <p:stSnd>
        <p:snd r:embed="rId3"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138" t="42871" r="23888" b="32795"/>
          <a:stretch/>
        </p:blipFill>
        <p:spPr>
          <a:xfrm>
            <a:off x="0" y="77637"/>
            <a:ext cx="6337177" cy="1785667"/>
          </a:xfrm>
          <a:prstGeom prst="rect">
            <a:avLst/>
          </a:prstGeom>
        </p:spPr>
      </p:pic>
      <p:pic>
        <p:nvPicPr>
          <p:cNvPr id="5" name="Picture 4"/>
          <p:cNvPicPr>
            <a:picLocks noChangeAspect="1"/>
          </p:cNvPicPr>
          <p:nvPr/>
        </p:nvPicPr>
        <p:blipFill rotWithShape="1">
          <a:blip r:embed="rId3"/>
          <a:srcRect l="24207" t="22290" r="24796" b="29243"/>
          <a:stretch/>
        </p:blipFill>
        <p:spPr>
          <a:xfrm>
            <a:off x="60386" y="2109158"/>
            <a:ext cx="4458545" cy="2648310"/>
          </a:xfrm>
          <a:prstGeom prst="rect">
            <a:avLst/>
          </a:prstGeom>
        </p:spPr>
      </p:pic>
      <p:pic>
        <p:nvPicPr>
          <p:cNvPr id="6" name="Picture 5"/>
          <p:cNvPicPr>
            <a:picLocks noChangeAspect="1"/>
          </p:cNvPicPr>
          <p:nvPr/>
        </p:nvPicPr>
        <p:blipFill rotWithShape="1">
          <a:blip r:embed="rId4"/>
          <a:srcRect l="25354" t="22525" r="26551" b="29597"/>
          <a:stretch/>
        </p:blipFill>
        <p:spPr>
          <a:xfrm>
            <a:off x="4804913" y="2109158"/>
            <a:ext cx="4097108" cy="2549106"/>
          </a:xfrm>
          <a:prstGeom prst="rect">
            <a:avLst/>
          </a:prstGeom>
        </p:spPr>
      </p:pic>
    </p:spTree>
    <p:extLst>
      <p:ext uri="{BB962C8B-B14F-4D97-AF65-F5344CB8AC3E}">
        <p14:creationId xmlns:p14="http://schemas.microsoft.com/office/powerpoint/2010/main" val="64601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1"/>
                </a:solidFill>
                <a:latin typeface="Arial" panose="020B0604020202020204" pitchFamily="34" charset="0"/>
                <a:cs typeface="Arial" panose="020B0604020202020204" pitchFamily="34" charset="0"/>
              </a:rPr>
              <a:t>angles</a:t>
            </a:r>
            <a:endParaRPr lang="en-GB" u="sng"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t>How many degrees are there in a full </a:t>
            </a:r>
            <a:r>
              <a:rPr lang="en-GB" dirty="0" smtClean="0"/>
              <a:t>turn of a circle?</a:t>
            </a:r>
            <a:endParaRPr lang="en-GB" dirty="0" smtClean="0"/>
          </a:p>
          <a:p>
            <a:pPr>
              <a:buFont typeface="Wingdings" pitchFamily="2" charset="2"/>
              <a:buChar char="Ø"/>
            </a:pPr>
            <a:r>
              <a:rPr lang="en-GB" dirty="0" smtClean="0">
                <a:solidFill>
                  <a:schemeClr val="accent2">
                    <a:lumMod val="75000"/>
                  </a:schemeClr>
                </a:solidFill>
              </a:rPr>
              <a:t>Answer 360</a:t>
            </a:r>
            <a:r>
              <a:rPr lang="en-GB" dirty="0" smtClean="0">
                <a:solidFill>
                  <a:schemeClr val="accent2">
                    <a:lumMod val="75000"/>
                  </a:schemeClr>
                </a:solidFill>
                <a:latin typeface="Cambria Math"/>
                <a:ea typeface="Cambria Math"/>
              </a:rPr>
              <a:t>°</a:t>
            </a:r>
          </a:p>
          <a:p>
            <a:r>
              <a:rPr lang="en-GB" dirty="0" smtClean="0"/>
              <a:t>How many degrees are there in a half </a:t>
            </a:r>
            <a:r>
              <a:rPr lang="en-GB" dirty="0"/>
              <a:t>turn of a circle?</a:t>
            </a:r>
            <a:endParaRPr lang="en-GB" dirty="0" smtClean="0"/>
          </a:p>
          <a:p>
            <a:pPr>
              <a:buFont typeface="Wingdings" pitchFamily="2" charset="2"/>
              <a:buChar char="Ø"/>
            </a:pPr>
            <a:r>
              <a:rPr lang="en-GB" dirty="0" smtClean="0">
                <a:solidFill>
                  <a:schemeClr val="accent2">
                    <a:lumMod val="75000"/>
                  </a:schemeClr>
                </a:solidFill>
              </a:rPr>
              <a:t>Answer 360</a:t>
            </a:r>
            <a:r>
              <a:rPr lang="en-GB" dirty="0" smtClean="0">
                <a:solidFill>
                  <a:schemeClr val="accent2">
                    <a:lumMod val="75000"/>
                  </a:schemeClr>
                </a:solidFill>
                <a:latin typeface="Cambria Math"/>
                <a:ea typeface="Cambria Math"/>
              </a:rPr>
              <a:t>° ÷ </a:t>
            </a:r>
            <a:r>
              <a:rPr lang="en-GB" dirty="0" smtClean="0">
                <a:solidFill>
                  <a:schemeClr val="accent2">
                    <a:lumMod val="75000"/>
                  </a:schemeClr>
                </a:solidFill>
              </a:rPr>
              <a:t>2 = 180</a:t>
            </a:r>
            <a:r>
              <a:rPr lang="en-GB" dirty="0" smtClean="0">
                <a:solidFill>
                  <a:schemeClr val="accent2">
                    <a:lumMod val="75000"/>
                  </a:schemeClr>
                </a:solidFill>
                <a:latin typeface="Cambria Math"/>
                <a:ea typeface="Cambria Math"/>
              </a:rPr>
              <a:t>°</a:t>
            </a:r>
            <a:endParaRPr lang="en-GB" dirty="0" smtClean="0">
              <a:solidFill>
                <a:schemeClr val="accent2">
                  <a:lumMod val="75000"/>
                </a:schemeClr>
              </a:solidFill>
            </a:endParaRPr>
          </a:p>
          <a:p>
            <a:r>
              <a:rPr lang="en-GB" dirty="0" smtClean="0"/>
              <a:t>How many degrees are there in a quarter </a:t>
            </a:r>
            <a:r>
              <a:rPr lang="en-GB" dirty="0"/>
              <a:t>turn of a circle?</a:t>
            </a:r>
            <a:endParaRPr lang="en-GB" dirty="0" smtClean="0"/>
          </a:p>
          <a:p>
            <a:pPr>
              <a:buFont typeface="Wingdings" pitchFamily="2" charset="2"/>
              <a:buChar char="Ø"/>
            </a:pPr>
            <a:r>
              <a:rPr lang="en-GB" dirty="0" smtClean="0">
                <a:solidFill>
                  <a:schemeClr val="accent2">
                    <a:lumMod val="75000"/>
                  </a:schemeClr>
                </a:solidFill>
              </a:rPr>
              <a:t>Answer 360</a:t>
            </a:r>
            <a:r>
              <a:rPr lang="en-GB" dirty="0" smtClean="0">
                <a:solidFill>
                  <a:schemeClr val="accent2">
                    <a:lumMod val="75000"/>
                  </a:schemeClr>
                </a:solidFill>
                <a:latin typeface="Cambria Math"/>
                <a:ea typeface="Cambria Math"/>
              </a:rPr>
              <a:t>° ÷ </a:t>
            </a:r>
            <a:r>
              <a:rPr lang="en-GB" dirty="0" smtClean="0">
                <a:solidFill>
                  <a:schemeClr val="accent2">
                    <a:lumMod val="75000"/>
                  </a:schemeClr>
                </a:solidFill>
              </a:rPr>
              <a:t>4 = 90</a:t>
            </a:r>
            <a:r>
              <a:rPr lang="en-GB" dirty="0" smtClean="0">
                <a:solidFill>
                  <a:schemeClr val="accent2">
                    <a:lumMod val="75000"/>
                  </a:schemeClr>
                </a:solidFill>
                <a:latin typeface="Cambria Math"/>
                <a:ea typeface="Cambria Math"/>
              </a:rPr>
              <a:t>°</a:t>
            </a:r>
          </a:p>
        </p:txBody>
      </p:sp>
    </p:spTree>
    <p:extLst>
      <p:ext uri="{BB962C8B-B14F-4D97-AF65-F5344CB8AC3E}">
        <p14:creationId xmlns:p14="http://schemas.microsoft.com/office/powerpoint/2010/main" val="537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4730" y="-391734"/>
            <a:ext cx="5429250" cy="857250"/>
          </a:xfrm>
        </p:spPr>
        <p:txBody>
          <a:bodyPr/>
          <a:lstStyle/>
          <a:p>
            <a:r>
              <a:rPr lang="en-GB" u="sng" dirty="0" smtClean="0"/>
              <a:t>Pie chart example</a:t>
            </a:r>
            <a:endParaRPr lang="en-GB" u="sng" dirty="0"/>
          </a:p>
        </p:txBody>
      </p:sp>
      <p:sp>
        <p:nvSpPr>
          <p:cNvPr id="3" name="Content Placeholder 2"/>
          <p:cNvSpPr>
            <a:spLocks noGrp="1"/>
          </p:cNvSpPr>
          <p:nvPr>
            <p:ph idx="1"/>
          </p:nvPr>
        </p:nvSpPr>
        <p:spPr>
          <a:xfrm>
            <a:off x="1223628" y="573528"/>
            <a:ext cx="6048672" cy="3634740"/>
          </a:xfrm>
        </p:spPr>
        <p:txBody>
          <a:bodyPr>
            <a:normAutofit/>
          </a:bodyPr>
          <a:lstStyle/>
          <a:p>
            <a:r>
              <a:rPr lang="en-GB" sz="1800" dirty="0"/>
              <a:t>Draw a pie chart to show the favourite colour of 60 year </a:t>
            </a:r>
            <a:r>
              <a:rPr lang="en-GB" sz="1800" dirty="0" smtClean="0"/>
              <a:t>8 </a:t>
            </a:r>
            <a:r>
              <a:rPr lang="en-GB" sz="1800" dirty="0"/>
              <a:t>pupils</a:t>
            </a:r>
            <a:endParaRPr lang="en-GB" sz="1800" dirty="0"/>
          </a:p>
        </p:txBody>
      </p:sp>
      <p:graphicFrame>
        <p:nvGraphicFramePr>
          <p:cNvPr id="25" name="Table 24"/>
          <p:cNvGraphicFramePr>
            <a:graphicFrameLocks noGrp="1"/>
          </p:cNvGraphicFramePr>
          <p:nvPr/>
        </p:nvGraphicFramePr>
        <p:xfrm>
          <a:off x="1277634" y="1326918"/>
          <a:ext cx="2322258" cy="1973580"/>
        </p:xfrm>
        <a:graphic>
          <a:graphicData uri="http://schemas.openxmlformats.org/drawingml/2006/table">
            <a:tbl>
              <a:tblPr firstRow="1" bandRow="1">
                <a:tableStyleId>{2A488322-F2BA-4B5B-9748-0D474271808F}</a:tableStyleId>
              </a:tblPr>
              <a:tblGrid>
                <a:gridCol w="1161129">
                  <a:extLst>
                    <a:ext uri="{9D8B030D-6E8A-4147-A177-3AD203B41FA5}">
                      <a16:colId xmlns:a16="http://schemas.microsoft.com/office/drawing/2014/main" val="20000"/>
                    </a:ext>
                  </a:extLst>
                </a:gridCol>
                <a:gridCol w="1161129">
                  <a:extLst>
                    <a:ext uri="{9D8B030D-6E8A-4147-A177-3AD203B41FA5}">
                      <a16:colId xmlns:a16="http://schemas.microsoft.com/office/drawing/2014/main" val="20001"/>
                    </a:ext>
                  </a:extLst>
                </a:gridCol>
              </a:tblGrid>
              <a:tr h="278130">
                <a:tc>
                  <a:txBody>
                    <a:bodyPr/>
                    <a:lstStyle/>
                    <a:p>
                      <a:pPr algn="ctr"/>
                      <a:r>
                        <a:rPr lang="en-GB" sz="1400" dirty="0" smtClean="0"/>
                        <a:t>Colour</a:t>
                      </a:r>
                      <a:endParaRPr lang="en-GB" sz="1400" dirty="0"/>
                    </a:p>
                  </a:txBody>
                  <a:tcPr marL="68580" marR="68580" marT="34290" marB="34290"/>
                </a:tc>
                <a:tc>
                  <a:txBody>
                    <a:bodyPr/>
                    <a:lstStyle/>
                    <a:p>
                      <a:pPr algn="ctr"/>
                      <a:r>
                        <a:rPr lang="en-GB" sz="1400" dirty="0" smtClean="0"/>
                        <a:t>Frequency</a:t>
                      </a:r>
                      <a:endParaRPr lang="en-GB" sz="1400" dirty="0"/>
                    </a:p>
                  </a:txBody>
                  <a:tcPr marL="68580" marR="68580" marT="34290" marB="34290"/>
                </a:tc>
                <a:extLst>
                  <a:ext uri="{0D108BD9-81ED-4DB2-BD59-A6C34878D82A}">
                    <a16:rowId xmlns:a16="http://schemas.microsoft.com/office/drawing/2014/main" val="10000"/>
                  </a:ext>
                </a:extLst>
              </a:tr>
              <a:tr h="278130">
                <a:tc>
                  <a:txBody>
                    <a:bodyPr/>
                    <a:lstStyle/>
                    <a:p>
                      <a:pPr algn="ctr"/>
                      <a:r>
                        <a:rPr lang="en-GB" sz="1400" dirty="0" smtClean="0"/>
                        <a:t>Red</a:t>
                      </a:r>
                      <a:endParaRPr lang="en-GB" sz="1400" dirty="0"/>
                    </a:p>
                  </a:txBody>
                  <a:tcPr marL="68580" marR="68580" marT="34290" marB="34290"/>
                </a:tc>
                <a:tc>
                  <a:txBody>
                    <a:bodyPr/>
                    <a:lstStyle/>
                    <a:p>
                      <a:pPr algn="ctr"/>
                      <a:r>
                        <a:rPr lang="en-GB" sz="1400" dirty="0" smtClean="0"/>
                        <a:t>17</a:t>
                      </a:r>
                      <a:endParaRPr lang="en-GB" sz="1400" dirty="0"/>
                    </a:p>
                  </a:txBody>
                  <a:tcPr marL="68580" marR="68580" marT="34290" marB="34290"/>
                </a:tc>
                <a:extLst>
                  <a:ext uri="{0D108BD9-81ED-4DB2-BD59-A6C34878D82A}">
                    <a16:rowId xmlns:a16="http://schemas.microsoft.com/office/drawing/2014/main" val="10001"/>
                  </a:ext>
                </a:extLst>
              </a:tr>
              <a:tr h="278130">
                <a:tc>
                  <a:txBody>
                    <a:bodyPr/>
                    <a:lstStyle/>
                    <a:p>
                      <a:pPr algn="ctr"/>
                      <a:r>
                        <a:rPr lang="en-GB" sz="1400" dirty="0" smtClean="0"/>
                        <a:t>Green</a:t>
                      </a:r>
                      <a:endParaRPr lang="en-GB" sz="1400" dirty="0"/>
                    </a:p>
                  </a:txBody>
                  <a:tcPr marL="68580" marR="68580" marT="34290" marB="34290"/>
                </a:tc>
                <a:tc>
                  <a:txBody>
                    <a:bodyPr/>
                    <a:lstStyle/>
                    <a:p>
                      <a:pPr algn="ctr"/>
                      <a:r>
                        <a:rPr lang="en-GB" sz="1400" dirty="0" smtClean="0"/>
                        <a:t>8</a:t>
                      </a:r>
                      <a:endParaRPr lang="en-GB" sz="1400" dirty="0"/>
                    </a:p>
                  </a:txBody>
                  <a:tcPr marL="68580" marR="68580" marT="34290" marB="34290"/>
                </a:tc>
                <a:extLst>
                  <a:ext uri="{0D108BD9-81ED-4DB2-BD59-A6C34878D82A}">
                    <a16:rowId xmlns:a16="http://schemas.microsoft.com/office/drawing/2014/main" val="10002"/>
                  </a:ext>
                </a:extLst>
              </a:tr>
              <a:tr h="278130">
                <a:tc>
                  <a:txBody>
                    <a:bodyPr/>
                    <a:lstStyle/>
                    <a:p>
                      <a:pPr algn="ctr"/>
                      <a:r>
                        <a:rPr lang="en-GB" sz="1400" dirty="0" smtClean="0"/>
                        <a:t>Blue</a:t>
                      </a:r>
                      <a:endParaRPr lang="en-GB" sz="1400" dirty="0"/>
                    </a:p>
                  </a:txBody>
                  <a:tcPr marL="68580" marR="68580" marT="34290" marB="34290"/>
                </a:tc>
                <a:tc>
                  <a:txBody>
                    <a:bodyPr/>
                    <a:lstStyle/>
                    <a:p>
                      <a:pPr algn="ctr"/>
                      <a:r>
                        <a:rPr lang="en-GB" sz="1400" dirty="0" smtClean="0"/>
                        <a:t>21</a:t>
                      </a:r>
                      <a:endParaRPr lang="en-GB" sz="1400" dirty="0"/>
                    </a:p>
                  </a:txBody>
                  <a:tcPr marL="68580" marR="68580" marT="34290" marB="34290"/>
                </a:tc>
                <a:extLst>
                  <a:ext uri="{0D108BD9-81ED-4DB2-BD59-A6C34878D82A}">
                    <a16:rowId xmlns:a16="http://schemas.microsoft.com/office/drawing/2014/main" val="10003"/>
                  </a:ext>
                </a:extLst>
              </a:tr>
              <a:tr h="278130">
                <a:tc>
                  <a:txBody>
                    <a:bodyPr/>
                    <a:lstStyle/>
                    <a:p>
                      <a:pPr algn="ctr"/>
                      <a:r>
                        <a:rPr lang="en-GB" sz="1400" dirty="0" smtClean="0"/>
                        <a:t>Yellow</a:t>
                      </a:r>
                      <a:endParaRPr lang="en-GB" sz="1400" dirty="0"/>
                    </a:p>
                  </a:txBody>
                  <a:tcPr marL="68580" marR="68580" marT="34290" marB="34290"/>
                </a:tc>
                <a:tc>
                  <a:txBody>
                    <a:bodyPr/>
                    <a:lstStyle/>
                    <a:p>
                      <a:pPr algn="ctr"/>
                      <a:r>
                        <a:rPr lang="en-GB" sz="1400" dirty="0" smtClean="0"/>
                        <a:t>3</a:t>
                      </a:r>
                      <a:endParaRPr lang="en-GB" sz="1400" dirty="0"/>
                    </a:p>
                  </a:txBody>
                  <a:tcPr marL="68580" marR="68580" marT="34290" marB="34290"/>
                </a:tc>
                <a:extLst>
                  <a:ext uri="{0D108BD9-81ED-4DB2-BD59-A6C34878D82A}">
                    <a16:rowId xmlns:a16="http://schemas.microsoft.com/office/drawing/2014/main" val="10004"/>
                  </a:ext>
                </a:extLst>
              </a:tr>
              <a:tr h="278130">
                <a:tc>
                  <a:txBody>
                    <a:bodyPr/>
                    <a:lstStyle/>
                    <a:p>
                      <a:pPr algn="ctr"/>
                      <a:r>
                        <a:rPr lang="en-GB" sz="1400" dirty="0" smtClean="0"/>
                        <a:t>Other</a:t>
                      </a:r>
                      <a:endParaRPr lang="en-GB"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GB" sz="1400" dirty="0" smtClean="0"/>
                        <a:t>11</a:t>
                      </a:r>
                      <a:endParaRPr lang="en-GB"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8130">
                <a:tc>
                  <a:txBody>
                    <a:bodyPr/>
                    <a:lstStyle/>
                    <a:p>
                      <a:pPr algn="ctr"/>
                      <a:r>
                        <a:rPr lang="en-GB" sz="1400" dirty="0" smtClean="0"/>
                        <a:t>Total</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tc>
                  <a:txBody>
                    <a:bodyPr/>
                    <a:lstStyle/>
                    <a:p>
                      <a:pPr algn="ctr"/>
                      <a:r>
                        <a:rPr lang="en-GB" sz="1400" dirty="0" smtClean="0"/>
                        <a:t>60</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extLst>
                  <a:ext uri="{0D108BD9-81ED-4DB2-BD59-A6C34878D82A}">
                    <a16:rowId xmlns:a16="http://schemas.microsoft.com/office/drawing/2014/main" val="10006"/>
                  </a:ext>
                </a:extLst>
              </a:tr>
            </a:tbl>
          </a:graphicData>
        </a:graphic>
      </p:graphicFrame>
      <p:sp>
        <p:nvSpPr>
          <p:cNvPr id="57" name="Rectangle 4"/>
          <p:cNvSpPr txBox="1">
            <a:spLocks noChangeArrowheads="1"/>
          </p:cNvSpPr>
          <p:nvPr/>
        </p:nvSpPr>
        <p:spPr>
          <a:xfrm>
            <a:off x="1331640" y="3489852"/>
            <a:ext cx="5829300" cy="1485900"/>
          </a:xfrm>
          <a:prstGeom prst="rect">
            <a:avLst/>
          </a:prstGeom>
        </p:spPr>
        <p:txBody>
          <a:bodyPr/>
          <a:lstStyle/>
          <a:p>
            <a:pPr marL="205740" indent="-205740" defTabSz="685800">
              <a:spcBef>
                <a:spcPct val="50000"/>
              </a:spcBef>
              <a:buFontTx/>
              <a:buChar char="•"/>
              <a:defRPr/>
            </a:pPr>
            <a:r>
              <a:rPr lang="en-GB" sz="1500" dirty="0">
                <a:solidFill>
                  <a:prstClr val="black"/>
                </a:solidFill>
                <a:latin typeface="Trebuchet MS"/>
              </a:rPr>
              <a:t>There are 60 people in this survey. To show these results in a pie chart we need to share 360</a:t>
            </a:r>
            <a:r>
              <a:rPr lang="en-GB" sz="1500" dirty="0">
                <a:solidFill>
                  <a:prstClr val="black"/>
                </a:solidFill>
                <a:latin typeface="Trebuchet MS"/>
                <a:cs typeface="Tahoma" pitchFamily="34" charset="0"/>
              </a:rPr>
              <a:t>° between 60 people.</a:t>
            </a:r>
          </a:p>
          <a:p>
            <a:pPr marL="205740" indent="-205740" defTabSz="685800">
              <a:spcBef>
                <a:spcPct val="50000"/>
              </a:spcBef>
              <a:buFontTx/>
              <a:buChar char="•"/>
              <a:defRPr/>
            </a:pPr>
            <a:r>
              <a:rPr lang="en-GB" sz="1500" dirty="0">
                <a:solidFill>
                  <a:prstClr val="black"/>
                </a:solidFill>
                <a:latin typeface="Trebuchet MS"/>
                <a:cs typeface="Tahoma" pitchFamily="34" charset="0"/>
              </a:rPr>
              <a:t>360°÷ 60 = 6°</a:t>
            </a:r>
          </a:p>
          <a:p>
            <a:pPr marL="205740" indent="-205740" defTabSz="685800">
              <a:spcBef>
                <a:spcPts val="450"/>
              </a:spcBef>
              <a:buClr>
                <a:srgbClr val="47596C"/>
              </a:buClr>
              <a:buSzPct val="73000"/>
              <a:buFont typeface="Wingdings 2"/>
              <a:buChar char=""/>
              <a:defRPr/>
            </a:pPr>
            <a:endParaRPr lang="en-GB" sz="1800" dirty="0">
              <a:solidFill>
                <a:prstClr val="black"/>
              </a:solidFill>
              <a:latin typeface="Trebuchet MS"/>
            </a:endParaRPr>
          </a:p>
        </p:txBody>
      </p:sp>
      <p:sp>
        <p:nvSpPr>
          <p:cNvPr id="58" name="TextBox 57"/>
          <p:cNvSpPr txBox="1"/>
          <p:nvPr/>
        </p:nvSpPr>
        <p:spPr>
          <a:xfrm>
            <a:off x="1601670" y="4407954"/>
            <a:ext cx="3363421" cy="323165"/>
          </a:xfrm>
          <a:prstGeom prst="rect">
            <a:avLst/>
          </a:prstGeom>
          <a:solidFill>
            <a:schemeClr val="accent6">
              <a:lumMod val="20000"/>
              <a:lumOff val="80000"/>
            </a:schemeClr>
          </a:solidFill>
          <a:ln>
            <a:solidFill>
              <a:schemeClr val="accent6"/>
            </a:solidFill>
          </a:ln>
        </p:spPr>
        <p:txBody>
          <a:bodyPr wrap="none" rtlCol="0">
            <a:spAutoFit/>
          </a:bodyPr>
          <a:lstStyle/>
          <a:p>
            <a:pPr defTabSz="685800"/>
            <a:r>
              <a:rPr lang="en-GB" sz="1500" dirty="0">
                <a:solidFill>
                  <a:prstClr val="black"/>
                </a:solidFill>
                <a:latin typeface="Trebuchet MS"/>
              </a:rPr>
              <a:t>Each person gets 6</a:t>
            </a:r>
            <a:r>
              <a:rPr lang="en-GB" sz="1500" dirty="0">
                <a:solidFill>
                  <a:prstClr val="black"/>
                </a:solidFill>
                <a:latin typeface="Trebuchet MS"/>
                <a:cs typeface="Tahoma" pitchFamily="34" charset="0"/>
              </a:rPr>
              <a:t>°</a:t>
            </a:r>
            <a:r>
              <a:rPr lang="en-GB" sz="1500" dirty="0">
                <a:solidFill>
                  <a:prstClr val="black"/>
                </a:solidFill>
                <a:latin typeface="Trebuchet MS"/>
              </a:rPr>
              <a:t> of the pie chart.</a:t>
            </a:r>
            <a:endParaRPr lang="en-GB" sz="1500" dirty="0">
              <a:solidFill>
                <a:prstClr val="black"/>
              </a:solidFill>
              <a:latin typeface="Trebuchet MS"/>
            </a:endParaRPr>
          </a:p>
        </p:txBody>
      </p:sp>
      <p:graphicFrame>
        <p:nvGraphicFramePr>
          <p:cNvPr id="59" name="Table 58"/>
          <p:cNvGraphicFramePr>
            <a:graphicFrameLocks noGrp="1"/>
          </p:cNvGraphicFramePr>
          <p:nvPr/>
        </p:nvGraphicFramePr>
        <p:xfrm>
          <a:off x="3599892" y="1329612"/>
          <a:ext cx="2322258" cy="1973580"/>
        </p:xfrm>
        <a:graphic>
          <a:graphicData uri="http://schemas.openxmlformats.org/drawingml/2006/table">
            <a:tbl>
              <a:tblPr firstRow="1" bandRow="1">
                <a:tableStyleId>{2A488322-F2BA-4B5B-9748-0D474271808F}</a:tableStyleId>
              </a:tblPr>
              <a:tblGrid>
                <a:gridCol w="1161129">
                  <a:extLst>
                    <a:ext uri="{9D8B030D-6E8A-4147-A177-3AD203B41FA5}">
                      <a16:colId xmlns:a16="http://schemas.microsoft.com/office/drawing/2014/main" val="20000"/>
                    </a:ext>
                  </a:extLst>
                </a:gridCol>
                <a:gridCol w="1161129">
                  <a:extLst>
                    <a:ext uri="{9D8B030D-6E8A-4147-A177-3AD203B41FA5}">
                      <a16:colId xmlns:a16="http://schemas.microsoft.com/office/drawing/2014/main" val="20001"/>
                    </a:ext>
                  </a:extLst>
                </a:gridCol>
              </a:tblGrid>
              <a:tr h="278130">
                <a:tc>
                  <a:txBody>
                    <a:bodyPr/>
                    <a:lstStyle/>
                    <a:p>
                      <a:pPr algn="ctr"/>
                      <a:r>
                        <a:rPr lang="en-GB" sz="1400" dirty="0" smtClean="0"/>
                        <a:t>Working</a:t>
                      </a:r>
                      <a:endParaRPr lang="en-GB" sz="1400" dirty="0"/>
                    </a:p>
                  </a:txBody>
                  <a:tcPr marL="68580" marR="68580" marT="34290" marB="34290"/>
                </a:tc>
                <a:tc>
                  <a:txBody>
                    <a:bodyPr/>
                    <a:lstStyle/>
                    <a:p>
                      <a:pPr algn="ctr"/>
                      <a:r>
                        <a:rPr lang="en-GB" sz="1400" dirty="0" smtClean="0"/>
                        <a:t>Angle</a:t>
                      </a:r>
                      <a:endParaRPr lang="en-GB" sz="1400" dirty="0"/>
                    </a:p>
                  </a:txBody>
                  <a:tcPr marL="68580" marR="68580" marT="34290" marB="34290"/>
                </a:tc>
                <a:extLst>
                  <a:ext uri="{0D108BD9-81ED-4DB2-BD59-A6C34878D82A}">
                    <a16:rowId xmlns:a16="http://schemas.microsoft.com/office/drawing/2014/main" val="10000"/>
                  </a:ext>
                </a:extLst>
              </a:tr>
              <a:tr h="278130">
                <a:tc>
                  <a:txBody>
                    <a:bodyPr/>
                    <a:lstStyle/>
                    <a:p>
                      <a:pPr algn="ctr"/>
                      <a:r>
                        <a:rPr lang="en-GB" sz="1400" dirty="0" smtClean="0"/>
                        <a:t>17 x 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tc>
                  <a:txBody>
                    <a:bodyPr/>
                    <a:lstStyle/>
                    <a:p>
                      <a:pPr algn="ctr"/>
                      <a:r>
                        <a:rPr lang="en-GB" sz="1400" dirty="0" smtClean="0"/>
                        <a:t>102</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1"/>
                  </a:ext>
                </a:extLst>
              </a:tr>
              <a:tr h="278130">
                <a:tc>
                  <a:txBody>
                    <a:bodyPr/>
                    <a:lstStyle/>
                    <a:p>
                      <a:pPr algn="ctr"/>
                      <a:r>
                        <a:rPr lang="en-GB" sz="1400" dirty="0" smtClean="0"/>
                        <a:t>8 x 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tc>
                  <a:txBody>
                    <a:bodyPr/>
                    <a:lstStyle/>
                    <a:p>
                      <a:pPr algn="ctr"/>
                      <a:r>
                        <a:rPr lang="en-GB" sz="1400" dirty="0" smtClean="0"/>
                        <a:t>48</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2"/>
                  </a:ext>
                </a:extLst>
              </a:tr>
              <a:tr h="278130">
                <a:tc>
                  <a:txBody>
                    <a:bodyPr/>
                    <a:lstStyle/>
                    <a:p>
                      <a:pPr algn="ctr"/>
                      <a:r>
                        <a:rPr lang="en-GB" sz="1400" dirty="0" smtClean="0"/>
                        <a:t>21 x 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tc>
                  <a:txBody>
                    <a:bodyPr/>
                    <a:lstStyle/>
                    <a:p>
                      <a:pPr algn="ctr"/>
                      <a:r>
                        <a:rPr lang="en-GB" sz="1400" dirty="0" smtClean="0"/>
                        <a:t>126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3"/>
                  </a:ext>
                </a:extLst>
              </a:tr>
              <a:tr h="278130">
                <a:tc>
                  <a:txBody>
                    <a:bodyPr/>
                    <a:lstStyle/>
                    <a:p>
                      <a:pPr algn="ctr"/>
                      <a:r>
                        <a:rPr lang="en-GB" sz="1400" dirty="0" smtClean="0"/>
                        <a:t>3 x 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tc>
                  <a:txBody>
                    <a:bodyPr/>
                    <a:lstStyle/>
                    <a:p>
                      <a:pPr algn="ctr"/>
                      <a:r>
                        <a:rPr lang="en-GB" sz="1400" dirty="0" smtClean="0"/>
                        <a:t>18</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4"/>
                  </a:ext>
                </a:extLst>
              </a:tr>
              <a:tr h="278130">
                <a:tc>
                  <a:txBody>
                    <a:bodyPr/>
                    <a:lstStyle/>
                    <a:p>
                      <a:pPr algn="ctr"/>
                      <a:r>
                        <a:rPr lang="en-GB" sz="1400" dirty="0" smtClean="0"/>
                        <a:t>11 x 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GB" sz="1400" dirty="0" smtClean="0"/>
                        <a:t>66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8130">
                <a:tc>
                  <a:txBody>
                    <a:bodyPr/>
                    <a:lstStyle/>
                    <a:p>
                      <a:pPr algn="ctr"/>
                      <a:r>
                        <a:rPr lang="en-GB" sz="1400" dirty="0" smtClean="0"/>
                        <a:t>60 x 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tc>
                  <a:txBody>
                    <a:bodyPr/>
                    <a:lstStyle/>
                    <a:p>
                      <a:pPr algn="ctr"/>
                      <a:r>
                        <a:rPr lang="en-GB" sz="1400" dirty="0" smtClean="0"/>
                        <a:t>360</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extLst>
                  <a:ext uri="{0D108BD9-81ED-4DB2-BD59-A6C34878D82A}">
                    <a16:rowId xmlns:a16="http://schemas.microsoft.com/office/drawing/2014/main" val="10006"/>
                  </a:ext>
                </a:extLst>
              </a:tr>
            </a:tbl>
          </a:graphicData>
        </a:graphic>
      </p:graphicFrame>
      <p:sp>
        <p:nvSpPr>
          <p:cNvPr id="72" name="Rectangle 71"/>
          <p:cNvSpPr/>
          <p:nvPr/>
        </p:nvSpPr>
        <p:spPr>
          <a:xfrm>
            <a:off x="4734018" y="1178145"/>
            <a:ext cx="1350150" cy="2106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spTree>
    <p:extLst>
      <p:ext uri="{BB962C8B-B14F-4D97-AF65-F5344CB8AC3E}">
        <p14:creationId xmlns:p14="http://schemas.microsoft.com/office/powerpoint/2010/main" val="21418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www.schooluniformshop.co.uk/shopimages/products/normal/st-hx52465.jpg"/>
          <p:cNvPicPr>
            <a:picLocks noChangeAspect="1" noChangeArrowheads="1"/>
          </p:cNvPicPr>
          <p:nvPr/>
        </p:nvPicPr>
        <p:blipFill>
          <a:blip r:embed="rId2" cstate="print"/>
          <a:srcRect t="30427" b="34853"/>
          <a:stretch>
            <a:fillRect/>
          </a:stretch>
        </p:blipFill>
        <p:spPr bwMode="auto">
          <a:xfrm>
            <a:off x="3977934" y="1021048"/>
            <a:ext cx="3000483" cy="1562630"/>
          </a:xfrm>
          <a:prstGeom prst="rect">
            <a:avLst/>
          </a:prstGeom>
          <a:noFill/>
        </p:spPr>
      </p:pic>
      <p:pic>
        <p:nvPicPr>
          <p:cNvPr id="66" name="Picture 2" descr="http://www.schooluniformshop.co.uk/shopimages/products/normal/st-hx52465.jpg"/>
          <p:cNvPicPr>
            <a:picLocks noChangeAspect="1" noChangeArrowheads="1"/>
          </p:cNvPicPr>
          <p:nvPr/>
        </p:nvPicPr>
        <p:blipFill>
          <a:blip r:embed="rId2" cstate="print"/>
          <a:srcRect t="30427" b="34853"/>
          <a:stretch>
            <a:fillRect/>
          </a:stretch>
        </p:blipFill>
        <p:spPr bwMode="auto">
          <a:xfrm rot="15480000">
            <a:off x="3366418" y="1761663"/>
            <a:ext cx="3000483" cy="1562630"/>
          </a:xfrm>
          <a:prstGeom prst="rect">
            <a:avLst/>
          </a:prstGeom>
          <a:noFill/>
        </p:spPr>
      </p:pic>
      <p:pic>
        <p:nvPicPr>
          <p:cNvPr id="75" name="Picture 2" descr="http://www.schooluniformshop.co.uk/shopimages/products/normal/st-hx52465.jpg"/>
          <p:cNvPicPr>
            <a:picLocks noChangeAspect="1" noChangeArrowheads="1"/>
          </p:cNvPicPr>
          <p:nvPr/>
        </p:nvPicPr>
        <p:blipFill>
          <a:blip r:embed="rId2" cstate="print"/>
          <a:srcRect t="30427" b="34853"/>
          <a:stretch>
            <a:fillRect/>
          </a:stretch>
        </p:blipFill>
        <p:spPr bwMode="auto">
          <a:xfrm rot="12600000">
            <a:off x="3667256" y="2176793"/>
            <a:ext cx="3000483" cy="1562630"/>
          </a:xfrm>
          <a:prstGeom prst="rect">
            <a:avLst/>
          </a:prstGeom>
          <a:noFill/>
        </p:spPr>
      </p:pic>
      <p:sp>
        <p:nvSpPr>
          <p:cNvPr id="2" name="Title 1"/>
          <p:cNvSpPr>
            <a:spLocks noGrp="1"/>
          </p:cNvSpPr>
          <p:nvPr>
            <p:ph type="title"/>
          </p:nvPr>
        </p:nvSpPr>
        <p:spPr>
          <a:xfrm>
            <a:off x="1244730" y="-391734"/>
            <a:ext cx="5429250" cy="857250"/>
          </a:xfrm>
        </p:spPr>
        <p:txBody>
          <a:bodyPr/>
          <a:lstStyle/>
          <a:p>
            <a:r>
              <a:rPr lang="en-GB" u="sng" dirty="0" smtClean="0"/>
              <a:t>Pie chart example</a:t>
            </a:r>
            <a:endParaRPr lang="en-GB" u="sng" dirty="0"/>
          </a:p>
        </p:txBody>
      </p:sp>
      <p:graphicFrame>
        <p:nvGraphicFramePr>
          <p:cNvPr id="25" name="Table 24"/>
          <p:cNvGraphicFramePr>
            <a:graphicFrameLocks noGrp="1"/>
          </p:cNvGraphicFramePr>
          <p:nvPr/>
        </p:nvGraphicFramePr>
        <p:xfrm>
          <a:off x="1277634" y="1326918"/>
          <a:ext cx="2322258" cy="1973580"/>
        </p:xfrm>
        <a:graphic>
          <a:graphicData uri="http://schemas.openxmlformats.org/drawingml/2006/table">
            <a:tbl>
              <a:tblPr firstRow="1" bandRow="1">
                <a:tableStyleId>{2A488322-F2BA-4B5B-9748-0D474271808F}</a:tableStyleId>
              </a:tblPr>
              <a:tblGrid>
                <a:gridCol w="1161129">
                  <a:extLst>
                    <a:ext uri="{9D8B030D-6E8A-4147-A177-3AD203B41FA5}">
                      <a16:colId xmlns:a16="http://schemas.microsoft.com/office/drawing/2014/main" val="20000"/>
                    </a:ext>
                  </a:extLst>
                </a:gridCol>
                <a:gridCol w="1161129">
                  <a:extLst>
                    <a:ext uri="{9D8B030D-6E8A-4147-A177-3AD203B41FA5}">
                      <a16:colId xmlns:a16="http://schemas.microsoft.com/office/drawing/2014/main" val="20001"/>
                    </a:ext>
                  </a:extLst>
                </a:gridCol>
              </a:tblGrid>
              <a:tr h="278130">
                <a:tc>
                  <a:txBody>
                    <a:bodyPr/>
                    <a:lstStyle/>
                    <a:p>
                      <a:pPr algn="ctr"/>
                      <a:r>
                        <a:rPr lang="en-GB" sz="1400" dirty="0" smtClean="0"/>
                        <a:t>Colour</a:t>
                      </a:r>
                      <a:endParaRPr lang="en-GB" sz="1400" dirty="0"/>
                    </a:p>
                  </a:txBody>
                  <a:tcPr marL="68580" marR="68580" marT="34290" marB="34290"/>
                </a:tc>
                <a:tc>
                  <a:txBody>
                    <a:bodyPr/>
                    <a:lstStyle/>
                    <a:p>
                      <a:pPr algn="ctr"/>
                      <a:r>
                        <a:rPr lang="en-GB" sz="1400" dirty="0" smtClean="0"/>
                        <a:t>Angle</a:t>
                      </a:r>
                      <a:endParaRPr lang="en-GB" sz="1400" dirty="0"/>
                    </a:p>
                  </a:txBody>
                  <a:tcPr marL="68580" marR="68580" marT="34290" marB="34290"/>
                </a:tc>
                <a:extLst>
                  <a:ext uri="{0D108BD9-81ED-4DB2-BD59-A6C34878D82A}">
                    <a16:rowId xmlns:a16="http://schemas.microsoft.com/office/drawing/2014/main" val="10000"/>
                  </a:ext>
                </a:extLst>
              </a:tr>
              <a:tr h="278130">
                <a:tc>
                  <a:txBody>
                    <a:bodyPr/>
                    <a:lstStyle/>
                    <a:p>
                      <a:pPr algn="ctr"/>
                      <a:r>
                        <a:rPr lang="en-GB" sz="1400" dirty="0" smtClean="0"/>
                        <a:t>Red</a:t>
                      </a:r>
                      <a:endParaRPr lang="en-GB" sz="1400" dirty="0"/>
                    </a:p>
                  </a:txBody>
                  <a:tcPr marL="68580" marR="68580" marT="34290" marB="34290"/>
                </a:tc>
                <a:tc>
                  <a:txBody>
                    <a:bodyPr/>
                    <a:lstStyle/>
                    <a:p>
                      <a:pPr algn="ctr"/>
                      <a:r>
                        <a:rPr lang="en-GB" sz="1400" dirty="0" smtClean="0"/>
                        <a:t>102</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1"/>
                  </a:ext>
                </a:extLst>
              </a:tr>
              <a:tr h="278130">
                <a:tc>
                  <a:txBody>
                    <a:bodyPr/>
                    <a:lstStyle/>
                    <a:p>
                      <a:pPr algn="ctr"/>
                      <a:r>
                        <a:rPr lang="en-GB" sz="1400" dirty="0" smtClean="0"/>
                        <a:t>Green</a:t>
                      </a:r>
                      <a:endParaRPr lang="en-GB" sz="1400" dirty="0"/>
                    </a:p>
                  </a:txBody>
                  <a:tcPr marL="68580" marR="68580" marT="34290" marB="34290"/>
                </a:tc>
                <a:tc>
                  <a:txBody>
                    <a:bodyPr/>
                    <a:lstStyle/>
                    <a:p>
                      <a:pPr algn="ctr"/>
                      <a:r>
                        <a:rPr lang="en-GB" sz="1400" dirty="0" smtClean="0"/>
                        <a:t>48</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2"/>
                  </a:ext>
                </a:extLst>
              </a:tr>
              <a:tr h="278130">
                <a:tc>
                  <a:txBody>
                    <a:bodyPr/>
                    <a:lstStyle/>
                    <a:p>
                      <a:pPr algn="ctr"/>
                      <a:r>
                        <a:rPr lang="en-GB" sz="1400" dirty="0" smtClean="0"/>
                        <a:t>Blue</a:t>
                      </a:r>
                      <a:endParaRPr lang="en-GB" sz="1400" dirty="0"/>
                    </a:p>
                  </a:txBody>
                  <a:tcPr marL="68580" marR="68580" marT="34290" marB="34290"/>
                </a:tc>
                <a:tc>
                  <a:txBody>
                    <a:bodyPr/>
                    <a:lstStyle/>
                    <a:p>
                      <a:pPr algn="ctr"/>
                      <a:r>
                        <a:rPr lang="en-GB" sz="1400" dirty="0" smtClean="0"/>
                        <a:t>126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3"/>
                  </a:ext>
                </a:extLst>
              </a:tr>
              <a:tr h="278130">
                <a:tc>
                  <a:txBody>
                    <a:bodyPr/>
                    <a:lstStyle/>
                    <a:p>
                      <a:pPr algn="ctr"/>
                      <a:r>
                        <a:rPr lang="en-GB" sz="1400" dirty="0" smtClean="0"/>
                        <a:t>Yellow</a:t>
                      </a:r>
                      <a:endParaRPr lang="en-GB" sz="1400" dirty="0"/>
                    </a:p>
                  </a:txBody>
                  <a:tcPr marL="68580" marR="68580" marT="34290" marB="34290"/>
                </a:tc>
                <a:tc>
                  <a:txBody>
                    <a:bodyPr/>
                    <a:lstStyle/>
                    <a:p>
                      <a:pPr algn="ctr"/>
                      <a:r>
                        <a:rPr lang="en-GB" sz="1400" dirty="0" smtClean="0"/>
                        <a:t>18</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4"/>
                  </a:ext>
                </a:extLst>
              </a:tr>
              <a:tr h="278130">
                <a:tc>
                  <a:txBody>
                    <a:bodyPr/>
                    <a:lstStyle/>
                    <a:p>
                      <a:pPr algn="ctr"/>
                      <a:r>
                        <a:rPr lang="en-GB" sz="1400" dirty="0" smtClean="0"/>
                        <a:t>Other</a:t>
                      </a:r>
                      <a:endParaRPr lang="en-GB"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GB" sz="1400" dirty="0" smtClean="0"/>
                        <a:t>66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8130">
                <a:tc>
                  <a:txBody>
                    <a:bodyPr/>
                    <a:lstStyle/>
                    <a:p>
                      <a:pPr algn="ctr"/>
                      <a:r>
                        <a:rPr lang="en-GB" sz="1400" dirty="0" smtClean="0"/>
                        <a:t>Total</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tc>
                  <a:txBody>
                    <a:bodyPr/>
                    <a:lstStyle/>
                    <a:p>
                      <a:pPr algn="ctr"/>
                      <a:r>
                        <a:rPr lang="en-GB" sz="1400" dirty="0" smtClean="0"/>
                        <a:t>360</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extLst>
                  <a:ext uri="{0D108BD9-81ED-4DB2-BD59-A6C34878D82A}">
                    <a16:rowId xmlns:a16="http://schemas.microsoft.com/office/drawing/2014/main" val="10006"/>
                  </a:ext>
                </a:extLst>
              </a:tr>
            </a:tbl>
          </a:graphicData>
        </a:graphic>
      </p:graphicFrame>
      <p:grpSp>
        <p:nvGrpSpPr>
          <p:cNvPr id="4" name="Group 50"/>
          <p:cNvGrpSpPr/>
          <p:nvPr/>
        </p:nvGrpSpPr>
        <p:grpSpPr>
          <a:xfrm rot="16200000">
            <a:off x="4387892" y="649626"/>
            <a:ext cx="2175090" cy="3535064"/>
            <a:chOff x="4720076" y="1844824"/>
            <a:chExt cx="1868148" cy="3507875"/>
          </a:xfrm>
        </p:grpSpPr>
        <p:grpSp>
          <p:nvGrpSpPr>
            <p:cNvPr id="26" name="Group 3"/>
            <p:cNvGrpSpPr/>
            <p:nvPr/>
          </p:nvGrpSpPr>
          <p:grpSpPr>
            <a:xfrm>
              <a:off x="5580112" y="1844824"/>
              <a:ext cx="1008112" cy="1787079"/>
              <a:chOff x="7512051" y="1681163"/>
              <a:chExt cx="825500" cy="1643063"/>
            </a:xfrm>
          </p:grpSpPr>
          <p:sp>
            <p:nvSpPr>
              <p:cNvPr id="5" name="Freeform 6"/>
              <p:cNvSpPr>
                <a:spLocks/>
              </p:cNvSpPr>
              <p:nvPr/>
            </p:nvSpPr>
            <p:spPr bwMode="auto">
              <a:xfrm>
                <a:off x="8161338" y="2798763"/>
                <a:ext cx="176213" cy="366713"/>
              </a:xfrm>
              <a:custGeom>
                <a:avLst/>
                <a:gdLst/>
                <a:ahLst/>
                <a:cxnLst>
                  <a:cxn ang="0">
                    <a:pos x="154" y="462"/>
                  </a:cxn>
                  <a:cxn ang="0">
                    <a:pos x="223" y="38"/>
                  </a:cxn>
                  <a:cxn ang="0">
                    <a:pos x="143" y="0"/>
                  </a:cxn>
                  <a:cxn ang="0">
                    <a:pos x="19" y="83"/>
                  </a:cxn>
                  <a:cxn ang="0">
                    <a:pos x="0" y="281"/>
                  </a:cxn>
                  <a:cxn ang="0">
                    <a:pos x="67" y="448"/>
                  </a:cxn>
                  <a:cxn ang="0">
                    <a:pos x="154" y="462"/>
                  </a:cxn>
                  <a:cxn ang="0">
                    <a:pos x="154" y="462"/>
                  </a:cxn>
                </a:cxnLst>
                <a:rect l="0" t="0" r="r" b="b"/>
                <a:pathLst>
                  <a:path w="223" h="462">
                    <a:moveTo>
                      <a:pt x="154" y="462"/>
                    </a:moveTo>
                    <a:lnTo>
                      <a:pt x="223" y="38"/>
                    </a:lnTo>
                    <a:lnTo>
                      <a:pt x="143" y="0"/>
                    </a:lnTo>
                    <a:lnTo>
                      <a:pt x="19" y="83"/>
                    </a:lnTo>
                    <a:lnTo>
                      <a:pt x="0" y="281"/>
                    </a:lnTo>
                    <a:lnTo>
                      <a:pt x="67" y="448"/>
                    </a:lnTo>
                    <a:lnTo>
                      <a:pt x="154" y="462"/>
                    </a:lnTo>
                    <a:lnTo>
                      <a:pt x="154" y="462"/>
                    </a:lnTo>
                    <a:close/>
                  </a:path>
                </a:pathLst>
              </a:custGeom>
              <a:solidFill>
                <a:srgbClr val="DBF5A8"/>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6" name="Freeform 7"/>
              <p:cNvSpPr>
                <a:spLocks/>
              </p:cNvSpPr>
              <p:nvPr/>
            </p:nvSpPr>
            <p:spPr bwMode="auto">
              <a:xfrm>
                <a:off x="7896226" y="2111375"/>
                <a:ext cx="207963" cy="273050"/>
              </a:xfrm>
              <a:custGeom>
                <a:avLst/>
                <a:gdLst/>
                <a:ahLst/>
                <a:cxnLst>
                  <a:cxn ang="0">
                    <a:pos x="263" y="305"/>
                  </a:cxn>
                  <a:cxn ang="0">
                    <a:pos x="149" y="12"/>
                  </a:cxn>
                  <a:cxn ang="0">
                    <a:pos x="71" y="0"/>
                  </a:cxn>
                  <a:cxn ang="0">
                    <a:pos x="0" y="61"/>
                  </a:cxn>
                  <a:cxn ang="0">
                    <a:pos x="113" y="326"/>
                  </a:cxn>
                  <a:cxn ang="0">
                    <a:pos x="210" y="345"/>
                  </a:cxn>
                  <a:cxn ang="0">
                    <a:pos x="263" y="305"/>
                  </a:cxn>
                  <a:cxn ang="0">
                    <a:pos x="263" y="305"/>
                  </a:cxn>
                </a:cxnLst>
                <a:rect l="0" t="0" r="r" b="b"/>
                <a:pathLst>
                  <a:path w="263" h="345">
                    <a:moveTo>
                      <a:pt x="263" y="305"/>
                    </a:moveTo>
                    <a:lnTo>
                      <a:pt x="149" y="12"/>
                    </a:lnTo>
                    <a:lnTo>
                      <a:pt x="71" y="0"/>
                    </a:lnTo>
                    <a:lnTo>
                      <a:pt x="0" y="61"/>
                    </a:lnTo>
                    <a:lnTo>
                      <a:pt x="113" y="326"/>
                    </a:lnTo>
                    <a:lnTo>
                      <a:pt x="210" y="345"/>
                    </a:lnTo>
                    <a:lnTo>
                      <a:pt x="263" y="305"/>
                    </a:lnTo>
                    <a:lnTo>
                      <a:pt x="263" y="305"/>
                    </a:lnTo>
                    <a:close/>
                  </a:path>
                </a:pathLst>
              </a:custGeom>
              <a:solidFill>
                <a:srgbClr val="DBF5A8"/>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7" name="Freeform 9"/>
              <p:cNvSpPr>
                <a:spLocks/>
              </p:cNvSpPr>
              <p:nvPr/>
            </p:nvSpPr>
            <p:spPr bwMode="auto">
              <a:xfrm>
                <a:off x="7932738" y="1865313"/>
                <a:ext cx="111125" cy="130175"/>
              </a:xfrm>
              <a:custGeom>
                <a:avLst/>
                <a:gdLst/>
                <a:ahLst/>
                <a:cxnLst>
                  <a:cxn ang="0">
                    <a:pos x="131" y="43"/>
                  </a:cxn>
                  <a:cxn ang="0">
                    <a:pos x="141" y="98"/>
                  </a:cxn>
                  <a:cxn ang="0">
                    <a:pos x="112" y="163"/>
                  </a:cxn>
                  <a:cxn ang="0">
                    <a:pos x="19" y="127"/>
                  </a:cxn>
                  <a:cxn ang="0">
                    <a:pos x="19" y="123"/>
                  </a:cxn>
                  <a:cxn ang="0">
                    <a:pos x="19" y="119"/>
                  </a:cxn>
                  <a:cxn ang="0">
                    <a:pos x="17" y="116"/>
                  </a:cxn>
                  <a:cxn ang="0">
                    <a:pos x="17" y="112"/>
                  </a:cxn>
                  <a:cxn ang="0">
                    <a:pos x="15" y="106"/>
                  </a:cxn>
                  <a:cxn ang="0">
                    <a:pos x="15" y="102"/>
                  </a:cxn>
                  <a:cxn ang="0">
                    <a:pos x="13" y="98"/>
                  </a:cxn>
                  <a:cxn ang="0">
                    <a:pos x="13" y="97"/>
                  </a:cxn>
                  <a:cxn ang="0">
                    <a:pos x="11" y="93"/>
                  </a:cxn>
                  <a:cxn ang="0">
                    <a:pos x="9" y="89"/>
                  </a:cxn>
                  <a:cxn ang="0">
                    <a:pos x="9" y="85"/>
                  </a:cxn>
                  <a:cxn ang="0">
                    <a:pos x="8" y="81"/>
                  </a:cxn>
                  <a:cxn ang="0">
                    <a:pos x="4" y="76"/>
                  </a:cxn>
                  <a:cxn ang="0">
                    <a:pos x="0" y="72"/>
                  </a:cxn>
                  <a:cxn ang="0">
                    <a:pos x="29" y="0"/>
                  </a:cxn>
                  <a:cxn ang="0">
                    <a:pos x="131" y="43"/>
                  </a:cxn>
                  <a:cxn ang="0">
                    <a:pos x="131" y="43"/>
                  </a:cxn>
                </a:cxnLst>
                <a:rect l="0" t="0" r="r" b="b"/>
                <a:pathLst>
                  <a:path w="141" h="163">
                    <a:moveTo>
                      <a:pt x="131" y="43"/>
                    </a:moveTo>
                    <a:lnTo>
                      <a:pt x="141" y="98"/>
                    </a:lnTo>
                    <a:lnTo>
                      <a:pt x="112" y="163"/>
                    </a:lnTo>
                    <a:lnTo>
                      <a:pt x="19" y="127"/>
                    </a:lnTo>
                    <a:lnTo>
                      <a:pt x="19" y="123"/>
                    </a:lnTo>
                    <a:lnTo>
                      <a:pt x="19" y="119"/>
                    </a:lnTo>
                    <a:lnTo>
                      <a:pt x="17" y="116"/>
                    </a:lnTo>
                    <a:lnTo>
                      <a:pt x="17" y="112"/>
                    </a:lnTo>
                    <a:lnTo>
                      <a:pt x="15" y="106"/>
                    </a:lnTo>
                    <a:lnTo>
                      <a:pt x="15" y="102"/>
                    </a:lnTo>
                    <a:lnTo>
                      <a:pt x="13" y="98"/>
                    </a:lnTo>
                    <a:lnTo>
                      <a:pt x="13" y="97"/>
                    </a:lnTo>
                    <a:lnTo>
                      <a:pt x="11" y="93"/>
                    </a:lnTo>
                    <a:lnTo>
                      <a:pt x="9" y="89"/>
                    </a:lnTo>
                    <a:lnTo>
                      <a:pt x="9" y="85"/>
                    </a:lnTo>
                    <a:lnTo>
                      <a:pt x="8" y="81"/>
                    </a:lnTo>
                    <a:lnTo>
                      <a:pt x="4" y="76"/>
                    </a:lnTo>
                    <a:lnTo>
                      <a:pt x="0" y="72"/>
                    </a:lnTo>
                    <a:lnTo>
                      <a:pt x="29" y="0"/>
                    </a:lnTo>
                    <a:lnTo>
                      <a:pt x="131" y="43"/>
                    </a:lnTo>
                    <a:lnTo>
                      <a:pt x="131" y="43"/>
                    </a:lnTo>
                    <a:close/>
                  </a:path>
                </a:pathLst>
              </a:custGeom>
              <a:solidFill>
                <a:srgbClr val="DBF5A8"/>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8" name="Freeform 16"/>
              <p:cNvSpPr>
                <a:spLocks/>
              </p:cNvSpPr>
              <p:nvPr/>
            </p:nvSpPr>
            <p:spPr bwMode="auto">
              <a:xfrm>
                <a:off x="7512051" y="2078038"/>
                <a:ext cx="338138" cy="1201738"/>
              </a:xfrm>
              <a:custGeom>
                <a:avLst/>
                <a:gdLst/>
                <a:ahLst/>
                <a:cxnLst>
                  <a:cxn ang="0">
                    <a:pos x="0" y="1361"/>
                  </a:cxn>
                  <a:cxn ang="0">
                    <a:pos x="91" y="1513"/>
                  </a:cxn>
                  <a:cxn ang="0">
                    <a:pos x="91" y="1367"/>
                  </a:cxn>
                  <a:cxn ang="0">
                    <a:pos x="424" y="15"/>
                  </a:cxn>
                  <a:cxn ang="0">
                    <a:pos x="339" y="0"/>
                  </a:cxn>
                  <a:cxn ang="0">
                    <a:pos x="0" y="1361"/>
                  </a:cxn>
                  <a:cxn ang="0">
                    <a:pos x="0" y="1361"/>
                  </a:cxn>
                </a:cxnLst>
                <a:rect l="0" t="0" r="r" b="b"/>
                <a:pathLst>
                  <a:path w="424" h="1513">
                    <a:moveTo>
                      <a:pt x="0" y="1361"/>
                    </a:moveTo>
                    <a:lnTo>
                      <a:pt x="91" y="1513"/>
                    </a:lnTo>
                    <a:lnTo>
                      <a:pt x="91" y="1367"/>
                    </a:lnTo>
                    <a:lnTo>
                      <a:pt x="424" y="15"/>
                    </a:lnTo>
                    <a:lnTo>
                      <a:pt x="339" y="0"/>
                    </a:lnTo>
                    <a:lnTo>
                      <a:pt x="0" y="1361"/>
                    </a:lnTo>
                    <a:lnTo>
                      <a:pt x="0" y="136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9" name="Freeform 17"/>
              <p:cNvSpPr>
                <a:spLocks/>
              </p:cNvSpPr>
              <p:nvPr/>
            </p:nvSpPr>
            <p:spPr bwMode="auto">
              <a:xfrm>
                <a:off x="7729538" y="1849438"/>
                <a:ext cx="282575" cy="285750"/>
              </a:xfrm>
              <a:custGeom>
                <a:avLst/>
                <a:gdLst/>
                <a:ahLst/>
                <a:cxnLst>
                  <a:cxn ang="0">
                    <a:pos x="166" y="315"/>
                  </a:cxn>
                  <a:cxn ang="0">
                    <a:pos x="166" y="346"/>
                  </a:cxn>
                  <a:cxn ang="0">
                    <a:pos x="149" y="355"/>
                  </a:cxn>
                  <a:cxn ang="0">
                    <a:pos x="118" y="346"/>
                  </a:cxn>
                  <a:cxn ang="0">
                    <a:pos x="93" y="336"/>
                  </a:cxn>
                  <a:cxn ang="0">
                    <a:pos x="53" y="306"/>
                  </a:cxn>
                  <a:cxn ang="0">
                    <a:pos x="23" y="268"/>
                  </a:cxn>
                  <a:cxn ang="0">
                    <a:pos x="12" y="241"/>
                  </a:cxn>
                  <a:cxn ang="0">
                    <a:pos x="4" y="214"/>
                  </a:cxn>
                  <a:cxn ang="0">
                    <a:pos x="0" y="184"/>
                  </a:cxn>
                  <a:cxn ang="0">
                    <a:pos x="2" y="152"/>
                  </a:cxn>
                  <a:cxn ang="0">
                    <a:pos x="10" y="121"/>
                  </a:cxn>
                  <a:cxn ang="0">
                    <a:pos x="21" y="93"/>
                  </a:cxn>
                  <a:cxn ang="0">
                    <a:pos x="38" y="68"/>
                  </a:cxn>
                  <a:cxn ang="0">
                    <a:pos x="71" y="36"/>
                  </a:cxn>
                  <a:cxn ang="0">
                    <a:pos x="97" y="19"/>
                  </a:cxn>
                  <a:cxn ang="0">
                    <a:pos x="126" y="7"/>
                  </a:cxn>
                  <a:cxn ang="0">
                    <a:pos x="154" y="0"/>
                  </a:cxn>
                  <a:cxn ang="0">
                    <a:pos x="187" y="0"/>
                  </a:cxn>
                  <a:cxn ang="0">
                    <a:pos x="217" y="3"/>
                  </a:cxn>
                  <a:cxn ang="0">
                    <a:pos x="247" y="15"/>
                  </a:cxn>
                  <a:cxn ang="0">
                    <a:pos x="274" y="28"/>
                  </a:cxn>
                  <a:cxn ang="0">
                    <a:pos x="305" y="53"/>
                  </a:cxn>
                  <a:cxn ang="0">
                    <a:pos x="327" y="81"/>
                  </a:cxn>
                  <a:cxn ang="0">
                    <a:pos x="343" y="110"/>
                  </a:cxn>
                  <a:cxn ang="0">
                    <a:pos x="352" y="138"/>
                  </a:cxn>
                  <a:cxn ang="0">
                    <a:pos x="356" y="171"/>
                  </a:cxn>
                  <a:cxn ang="0">
                    <a:pos x="356" y="201"/>
                  </a:cxn>
                  <a:cxn ang="0">
                    <a:pos x="348" y="232"/>
                  </a:cxn>
                  <a:cxn ang="0">
                    <a:pos x="337" y="260"/>
                  </a:cxn>
                  <a:cxn ang="0">
                    <a:pos x="322" y="285"/>
                  </a:cxn>
                  <a:cxn ang="0">
                    <a:pos x="299" y="311"/>
                  </a:cxn>
                  <a:cxn ang="0">
                    <a:pos x="265" y="336"/>
                  </a:cxn>
                  <a:cxn ang="0">
                    <a:pos x="238" y="348"/>
                  </a:cxn>
                  <a:cxn ang="0">
                    <a:pos x="209" y="355"/>
                  </a:cxn>
                  <a:cxn ang="0">
                    <a:pos x="183" y="355"/>
                  </a:cxn>
                  <a:cxn ang="0">
                    <a:pos x="183" y="325"/>
                  </a:cxn>
                  <a:cxn ang="0">
                    <a:pos x="183" y="292"/>
                  </a:cxn>
                  <a:cxn ang="0">
                    <a:pos x="217" y="281"/>
                  </a:cxn>
                  <a:cxn ang="0">
                    <a:pos x="251" y="260"/>
                  </a:cxn>
                  <a:cxn ang="0">
                    <a:pos x="278" y="230"/>
                  </a:cxn>
                  <a:cxn ang="0">
                    <a:pos x="293" y="190"/>
                  </a:cxn>
                  <a:cxn ang="0">
                    <a:pos x="297" y="148"/>
                  </a:cxn>
                  <a:cxn ang="0">
                    <a:pos x="286" y="106"/>
                  </a:cxn>
                  <a:cxn ang="0">
                    <a:pos x="261" y="70"/>
                  </a:cxn>
                  <a:cxn ang="0">
                    <a:pos x="225" y="43"/>
                  </a:cxn>
                  <a:cxn ang="0">
                    <a:pos x="183" y="32"/>
                  </a:cxn>
                  <a:cxn ang="0">
                    <a:pos x="150" y="34"/>
                  </a:cxn>
                  <a:cxn ang="0">
                    <a:pos x="109" y="47"/>
                  </a:cxn>
                  <a:cxn ang="0">
                    <a:pos x="74" y="74"/>
                  </a:cxn>
                  <a:cxn ang="0">
                    <a:pos x="51" y="112"/>
                  </a:cxn>
                  <a:cxn ang="0">
                    <a:pos x="42" y="154"/>
                  </a:cxn>
                  <a:cxn ang="0">
                    <a:pos x="48" y="199"/>
                  </a:cxn>
                  <a:cxn ang="0">
                    <a:pos x="65" y="237"/>
                  </a:cxn>
                  <a:cxn ang="0">
                    <a:pos x="95" y="268"/>
                  </a:cxn>
                  <a:cxn ang="0">
                    <a:pos x="133" y="287"/>
                  </a:cxn>
                </a:cxnLst>
                <a:rect l="0" t="0" r="r" b="b"/>
                <a:pathLst>
                  <a:path w="358" h="359">
                    <a:moveTo>
                      <a:pt x="166" y="292"/>
                    </a:moveTo>
                    <a:lnTo>
                      <a:pt x="166" y="294"/>
                    </a:lnTo>
                    <a:lnTo>
                      <a:pt x="166" y="298"/>
                    </a:lnTo>
                    <a:lnTo>
                      <a:pt x="166" y="302"/>
                    </a:lnTo>
                    <a:lnTo>
                      <a:pt x="166" y="308"/>
                    </a:lnTo>
                    <a:lnTo>
                      <a:pt x="166" y="311"/>
                    </a:lnTo>
                    <a:lnTo>
                      <a:pt x="166" y="315"/>
                    </a:lnTo>
                    <a:lnTo>
                      <a:pt x="166" y="321"/>
                    </a:lnTo>
                    <a:lnTo>
                      <a:pt x="166" y="325"/>
                    </a:lnTo>
                    <a:lnTo>
                      <a:pt x="166" y="330"/>
                    </a:lnTo>
                    <a:lnTo>
                      <a:pt x="166" y="334"/>
                    </a:lnTo>
                    <a:lnTo>
                      <a:pt x="166" y="338"/>
                    </a:lnTo>
                    <a:lnTo>
                      <a:pt x="166" y="342"/>
                    </a:lnTo>
                    <a:lnTo>
                      <a:pt x="166" y="346"/>
                    </a:lnTo>
                    <a:lnTo>
                      <a:pt x="166" y="349"/>
                    </a:lnTo>
                    <a:lnTo>
                      <a:pt x="166" y="353"/>
                    </a:lnTo>
                    <a:lnTo>
                      <a:pt x="166" y="357"/>
                    </a:lnTo>
                    <a:lnTo>
                      <a:pt x="162" y="355"/>
                    </a:lnTo>
                    <a:lnTo>
                      <a:pt x="156" y="355"/>
                    </a:lnTo>
                    <a:lnTo>
                      <a:pt x="152" y="355"/>
                    </a:lnTo>
                    <a:lnTo>
                      <a:pt x="149" y="355"/>
                    </a:lnTo>
                    <a:lnTo>
                      <a:pt x="143" y="353"/>
                    </a:lnTo>
                    <a:lnTo>
                      <a:pt x="139" y="353"/>
                    </a:lnTo>
                    <a:lnTo>
                      <a:pt x="135" y="351"/>
                    </a:lnTo>
                    <a:lnTo>
                      <a:pt x="131" y="351"/>
                    </a:lnTo>
                    <a:lnTo>
                      <a:pt x="128" y="349"/>
                    </a:lnTo>
                    <a:lnTo>
                      <a:pt x="124" y="348"/>
                    </a:lnTo>
                    <a:lnTo>
                      <a:pt x="118" y="346"/>
                    </a:lnTo>
                    <a:lnTo>
                      <a:pt x="116" y="346"/>
                    </a:lnTo>
                    <a:lnTo>
                      <a:pt x="112" y="344"/>
                    </a:lnTo>
                    <a:lnTo>
                      <a:pt x="109" y="342"/>
                    </a:lnTo>
                    <a:lnTo>
                      <a:pt x="105" y="340"/>
                    </a:lnTo>
                    <a:lnTo>
                      <a:pt x="101" y="340"/>
                    </a:lnTo>
                    <a:lnTo>
                      <a:pt x="95" y="338"/>
                    </a:lnTo>
                    <a:lnTo>
                      <a:pt x="93" y="336"/>
                    </a:lnTo>
                    <a:lnTo>
                      <a:pt x="90" y="332"/>
                    </a:lnTo>
                    <a:lnTo>
                      <a:pt x="86" y="330"/>
                    </a:lnTo>
                    <a:lnTo>
                      <a:pt x="78" y="327"/>
                    </a:lnTo>
                    <a:lnTo>
                      <a:pt x="72" y="323"/>
                    </a:lnTo>
                    <a:lnTo>
                      <a:pt x="65" y="317"/>
                    </a:lnTo>
                    <a:lnTo>
                      <a:pt x="59" y="311"/>
                    </a:lnTo>
                    <a:lnTo>
                      <a:pt x="53" y="306"/>
                    </a:lnTo>
                    <a:lnTo>
                      <a:pt x="48" y="300"/>
                    </a:lnTo>
                    <a:lnTo>
                      <a:pt x="42" y="294"/>
                    </a:lnTo>
                    <a:lnTo>
                      <a:pt x="36" y="289"/>
                    </a:lnTo>
                    <a:lnTo>
                      <a:pt x="32" y="281"/>
                    </a:lnTo>
                    <a:lnTo>
                      <a:pt x="27" y="275"/>
                    </a:lnTo>
                    <a:lnTo>
                      <a:pt x="25" y="272"/>
                    </a:lnTo>
                    <a:lnTo>
                      <a:pt x="23" y="268"/>
                    </a:lnTo>
                    <a:lnTo>
                      <a:pt x="21" y="264"/>
                    </a:lnTo>
                    <a:lnTo>
                      <a:pt x="19" y="260"/>
                    </a:lnTo>
                    <a:lnTo>
                      <a:pt x="17" y="256"/>
                    </a:lnTo>
                    <a:lnTo>
                      <a:pt x="15" y="253"/>
                    </a:lnTo>
                    <a:lnTo>
                      <a:pt x="15" y="249"/>
                    </a:lnTo>
                    <a:lnTo>
                      <a:pt x="13" y="245"/>
                    </a:lnTo>
                    <a:lnTo>
                      <a:pt x="12" y="241"/>
                    </a:lnTo>
                    <a:lnTo>
                      <a:pt x="10" y="237"/>
                    </a:lnTo>
                    <a:lnTo>
                      <a:pt x="8" y="234"/>
                    </a:lnTo>
                    <a:lnTo>
                      <a:pt x="8" y="230"/>
                    </a:lnTo>
                    <a:lnTo>
                      <a:pt x="6" y="226"/>
                    </a:lnTo>
                    <a:lnTo>
                      <a:pt x="6" y="222"/>
                    </a:lnTo>
                    <a:lnTo>
                      <a:pt x="4" y="216"/>
                    </a:lnTo>
                    <a:lnTo>
                      <a:pt x="4" y="214"/>
                    </a:lnTo>
                    <a:lnTo>
                      <a:pt x="2" y="209"/>
                    </a:lnTo>
                    <a:lnTo>
                      <a:pt x="2" y="205"/>
                    </a:lnTo>
                    <a:lnTo>
                      <a:pt x="2" y="201"/>
                    </a:lnTo>
                    <a:lnTo>
                      <a:pt x="2" y="195"/>
                    </a:lnTo>
                    <a:lnTo>
                      <a:pt x="0" y="192"/>
                    </a:lnTo>
                    <a:lnTo>
                      <a:pt x="0" y="188"/>
                    </a:lnTo>
                    <a:lnTo>
                      <a:pt x="0" y="184"/>
                    </a:lnTo>
                    <a:lnTo>
                      <a:pt x="0" y="180"/>
                    </a:lnTo>
                    <a:lnTo>
                      <a:pt x="0" y="175"/>
                    </a:lnTo>
                    <a:lnTo>
                      <a:pt x="0" y="171"/>
                    </a:lnTo>
                    <a:lnTo>
                      <a:pt x="0" y="165"/>
                    </a:lnTo>
                    <a:lnTo>
                      <a:pt x="2" y="161"/>
                    </a:lnTo>
                    <a:lnTo>
                      <a:pt x="2" y="156"/>
                    </a:lnTo>
                    <a:lnTo>
                      <a:pt x="2" y="152"/>
                    </a:lnTo>
                    <a:lnTo>
                      <a:pt x="2" y="146"/>
                    </a:lnTo>
                    <a:lnTo>
                      <a:pt x="4" y="144"/>
                    </a:lnTo>
                    <a:lnTo>
                      <a:pt x="4" y="138"/>
                    </a:lnTo>
                    <a:lnTo>
                      <a:pt x="6" y="135"/>
                    </a:lnTo>
                    <a:lnTo>
                      <a:pt x="6" y="129"/>
                    </a:lnTo>
                    <a:lnTo>
                      <a:pt x="8" y="125"/>
                    </a:lnTo>
                    <a:lnTo>
                      <a:pt x="10" y="121"/>
                    </a:lnTo>
                    <a:lnTo>
                      <a:pt x="12" y="118"/>
                    </a:lnTo>
                    <a:lnTo>
                      <a:pt x="13" y="114"/>
                    </a:lnTo>
                    <a:lnTo>
                      <a:pt x="15" y="110"/>
                    </a:lnTo>
                    <a:lnTo>
                      <a:pt x="15" y="104"/>
                    </a:lnTo>
                    <a:lnTo>
                      <a:pt x="17" y="100"/>
                    </a:lnTo>
                    <a:lnTo>
                      <a:pt x="19" y="97"/>
                    </a:lnTo>
                    <a:lnTo>
                      <a:pt x="21" y="93"/>
                    </a:lnTo>
                    <a:lnTo>
                      <a:pt x="23" y="89"/>
                    </a:lnTo>
                    <a:lnTo>
                      <a:pt x="25" y="85"/>
                    </a:lnTo>
                    <a:lnTo>
                      <a:pt x="29" y="81"/>
                    </a:lnTo>
                    <a:lnTo>
                      <a:pt x="31" y="79"/>
                    </a:lnTo>
                    <a:lnTo>
                      <a:pt x="32" y="76"/>
                    </a:lnTo>
                    <a:lnTo>
                      <a:pt x="36" y="72"/>
                    </a:lnTo>
                    <a:lnTo>
                      <a:pt x="38" y="68"/>
                    </a:lnTo>
                    <a:lnTo>
                      <a:pt x="42" y="64"/>
                    </a:lnTo>
                    <a:lnTo>
                      <a:pt x="48" y="59"/>
                    </a:lnTo>
                    <a:lnTo>
                      <a:pt x="53" y="53"/>
                    </a:lnTo>
                    <a:lnTo>
                      <a:pt x="59" y="47"/>
                    </a:lnTo>
                    <a:lnTo>
                      <a:pt x="65" y="41"/>
                    </a:lnTo>
                    <a:lnTo>
                      <a:pt x="69" y="38"/>
                    </a:lnTo>
                    <a:lnTo>
                      <a:pt x="71" y="36"/>
                    </a:lnTo>
                    <a:lnTo>
                      <a:pt x="74" y="32"/>
                    </a:lnTo>
                    <a:lnTo>
                      <a:pt x="78" y="30"/>
                    </a:lnTo>
                    <a:lnTo>
                      <a:pt x="82" y="28"/>
                    </a:lnTo>
                    <a:lnTo>
                      <a:pt x="86" y="24"/>
                    </a:lnTo>
                    <a:lnTo>
                      <a:pt x="90" y="22"/>
                    </a:lnTo>
                    <a:lnTo>
                      <a:pt x="93" y="21"/>
                    </a:lnTo>
                    <a:lnTo>
                      <a:pt x="97" y="19"/>
                    </a:lnTo>
                    <a:lnTo>
                      <a:pt x="101" y="17"/>
                    </a:lnTo>
                    <a:lnTo>
                      <a:pt x="105" y="15"/>
                    </a:lnTo>
                    <a:lnTo>
                      <a:pt x="109" y="15"/>
                    </a:lnTo>
                    <a:lnTo>
                      <a:pt x="112" y="13"/>
                    </a:lnTo>
                    <a:lnTo>
                      <a:pt x="116" y="11"/>
                    </a:lnTo>
                    <a:lnTo>
                      <a:pt x="120" y="9"/>
                    </a:lnTo>
                    <a:lnTo>
                      <a:pt x="126" y="7"/>
                    </a:lnTo>
                    <a:lnTo>
                      <a:pt x="129" y="5"/>
                    </a:lnTo>
                    <a:lnTo>
                      <a:pt x="133" y="5"/>
                    </a:lnTo>
                    <a:lnTo>
                      <a:pt x="137" y="3"/>
                    </a:lnTo>
                    <a:lnTo>
                      <a:pt x="141" y="3"/>
                    </a:lnTo>
                    <a:lnTo>
                      <a:pt x="145" y="2"/>
                    </a:lnTo>
                    <a:lnTo>
                      <a:pt x="150" y="2"/>
                    </a:lnTo>
                    <a:lnTo>
                      <a:pt x="154" y="0"/>
                    </a:lnTo>
                    <a:lnTo>
                      <a:pt x="160" y="0"/>
                    </a:lnTo>
                    <a:lnTo>
                      <a:pt x="164" y="0"/>
                    </a:lnTo>
                    <a:lnTo>
                      <a:pt x="169" y="0"/>
                    </a:lnTo>
                    <a:lnTo>
                      <a:pt x="173" y="0"/>
                    </a:lnTo>
                    <a:lnTo>
                      <a:pt x="179" y="0"/>
                    </a:lnTo>
                    <a:lnTo>
                      <a:pt x="183" y="0"/>
                    </a:lnTo>
                    <a:lnTo>
                      <a:pt x="187" y="0"/>
                    </a:lnTo>
                    <a:lnTo>
                      <a:pt x="190" y="0"/>
                    </a:lnTo>
                    <a:lnTo>
                      <a:pt x="196" y="0"/>
                    </a:lnTo>
                    <a:lnTo>
                      <a:pt x="200" y="0"/>
                    </a:lnTo>
                    <a:lnTo>
                      <a:pt x="206" y="2"/>
                    </a:lnTo>
                    <a:lnTo>
                      <a:pt x="209" y="2"/>
                    </a:lnTo>
                    <a:lnTo>
                      <a:pt x="213" y="3"/>
                    </a:lnTo>
                    <a:lnTo>
                      <a:pt x="217" y="3"/>
                    </a:lnTo>
                    <a:lnTo>
                      <a:pt x="223" y="5"/>
                    </a:lnTo>
                    <a:lnTo>
                      <a:pt x="227" y="5"/>
                    </a:lnTo>
                    <a:lnTo>
                      <a:pt x="230" y="7"/>
                    </a:lnTo>
                    <a:lnTo>
                      <a:pt x="234" y="9"/>
                    </a:lnTo>
                    <a:lnTo>
                      <a:pt x="240" y="11"/>
                    </a:lnTo>
                    <a:lnTo>
                      <a:pt x="244" y="13"/>
                    </a:lnTo>
                    <a:lnTo>
                      <a:pt x="247" y="15"/>
                    </a:lnTo>
                    <a:lnTo>
                      <a:pt x="251" y="15"/>
                    </a:lnTo>
                    <a:lnTo>
                      <a:pt x="255" y="17"/>
                    </a:lnTo>
                    <a:lnTo>
                      <a:pt x="259" y="19"/>
                    </a:lnTo>
                    <a:lnTo>
                      <a:pt x="263" y="21"/>
                    </a:lnTo>
                    <a:lnTo>
                      <a:pt x="266" y="22"/>
                    </a:lnTo>
                    <a:lnTo>
                      <a:pt x="270" y="24"/>
                    </a:lnTo>
                    <a:lnTo>
                      <a:pt x="274" y="28"/>
                    </a:lnTo>
                    <a:lnTo>
                      <a:pt x="278" y="30"/>
                    </a:lnTo>
                    <a:lnTo>
                      <a:pt x="282" y="32"/>
                    </a:lnTo>
                    <a:lnTo>
                      <a:pt x="286" y="36"/>
                    </a:lnTo>
                    <a:lnTo>
                      <a:pt x="287" y="38"/>
                    </a:lnTo>
                    <a:lnTo>
                      <a:pt x="291" y="41"/>
                    </a:lnTo>
                    <a:lnTo>
                      <a:pt x="299" y="47"/>
                    </a:lnTo>
                    <a:lnTo>
                      <a:pt x="305" y="53"/>
                    </a:lnTo>
                    <a:lnTo>
                      <a:pt x="310" y="59"/>
                    </a:lnTo>
                    <a:lnTo>
                      <a:pt x="316" y="64"/>
                    </a:lnTo>
                    <a:lnTo>
                      <a:pt x="318" y="68"/>
                    </a:lnTo>
                    <a:lnTo>
                      <a:pt x="322" y="72"/>
                    </a:lnTo>
                    <a:lnTo>
                      <a:pt x="324" y="76"/>
                    </a:lnTo>
                    <a:lnTo>
                      <a:pt x="327" y="79"/>
                    </a:lnTo>
                    <a:lnTo>
                      <a:pt x="327" y="81"/>
                    </a:lnTo>
                    <a:lnTo>
                      <a:pt x="331" y="85"/>
                    </a:lnTo>
                    <a:lnTo>
                      <a:pt x="333" y="89"/>
                    </a:lnTo>
                    <a:lnTo>
                      <a:pt x="335" y="93"/>
                    </a:lnTo>
                    <a:lnTo>
                      <a:pt x="337" y="97"/>
                    </a:lnTo>
                    <a:lnTo>
                      <a:pt x="339" y="100"/>
                    </a:lnTo>
                    <a:lnTo>
                      <a:pt x="341" y="104"/>
                    </a:lnTo>
                    <a:lnTo>
                      <a:pt x="343" y="110"/>
                    </a:lnTo>
                    <a:lnTo>
                      <a:pt x="345" y="114"/>
                    </a:lnTo>
                    <a:lnTo>
                      <a:pt x="346" y="118"/>
                    </a:lnTo>
                    <a:lnTo>
                      <a:pt x="346" y="121"/>
                    </a:lnTo>
                    <a:lnTo>
                      <a:pt x="348" y="125"/>
                    </a:lnTo>
                    <a:lnTo>
                      <a:pt x="350" y="129"/>
                    </a:lnTo>
                    <a:lnTo>
                      <a:pt x="350" y="135"/>
                    </a:lnTo>
                    <a:lnTo>
                      <a:pt x="352" y="138"/>
                    </a:lnTo>
                    <a:lnTo>
                      <a:pt x="354" y="144"/>
                    </a:lnTo>
                    <a:lnTo>
                      <a:pt x="354" y="146"/>
                    </a:lnTo>
                    <a:lnTo>
                      <a:pt x="354" y="152"/>
                    </a:lnTo>
                    <a:lnTo>
                      <a:pt x="356" y="156"/>
                    </a:lnTo>
                    <a:lnTo>
                      <a:pt x="356" y="161"/>
                    </a:lnTo>
                    <a:lnTo>
                      <a:pt x="356" y="165"/>
                    </a:lnTo>
                    <a:lnTo>
                      <a:pt x="356" y="171"/>
                    </a:lnTo>
                    <a:lnTo>
                      <a:pt x="356" y="175"/>
                    </a:lnTo>
                    <a:lnTo>
                      <a:pt x="358" y="180"/>
                    </a:lnTo>
                    <a:lnTo>
                      <a:pt x="356" y="184"/>
                    </a:lnTo>
                    <a:lnTo>
                      <a:pt x="356" y="188"/>
                    </a:lnTo>
                    <a:lnTo>
                      <a:pt x="356" y="192"/>
                    </a:lnTo>
                    <a:lnTo>
                      <a:pt x="356" y="197"/>
                    </a:lnTo>
                    <a:lnTo>
                      <a:pt x="356" y="201"/>
                    </a:lnTo>
                    <a:lnTo>
                      <a:pt x="354" y="205"/>
                    </a:lnTo>
                    <a:lnTo>
                      <a:pt x="354" y="211"/>
                    </a:lnTo>
                    <a:lnTo>
                      <a:pt x="354" y="214"/>
                    </a:lnTo>
                    <a:lnTo>
                      <a:pt x="352" y="218"/>
                    </a:lnTo>
                    <a:lnTo>
                      <a:pt x="350" y="222"/>
                    </a:lnTo>
                    <a:lnTo>
                      <a:pt x="350" y="228"/>
                    </a:lnTo>
                    <a:lnTo>
                      <a:pt x="348" y="232"/>
                    </a:lnTo>
                    <a:lnTo>
                      <a:pt x="346" y="235"/>
                    </a:lnTo>
                    <a:lnTo>
                      <a:pt x="346" y="239"/>
                    </a:lnTo>
                    <a:lnTo>
                      <a:pt x="345" y="243"/>
                    </a:lnTo>
                    <a:lnTo>
                      <a:pt x="343" y="249"/>
                    </a:lnTo>
                    <a:lnTo>
                      <a:pt x="341" y="253"/>
                    </a:lnTo>
                    <a:lnTo>
                      <a:pt x="339" y="256"/>
                    </a:lnTo>
                    <a:lnTo>
                      <a:pt x="337" y="260"/>
                    </a:lnTo>
                    <a:lnTo>
                      <a:pt x="335" y="262"/>
                    </a:lnTo>
                    <a:lnTo>
                      <a:pt x="333" y="266"/>
                    </a:lnTo>
                    <a:lnTo>
                      <a:pt x="331" y="270"/>
                    </a:lnTo>
                    <a:lnTo>
                      <a:pt x="329" y="273"/>
                    </a:lnTo>
                    <a:lnTo>
                      <a:pt x="327" y="277"/>
                    </a:lnTo>
                    <a:lnTo>
                      <a:pt x="324" y="281"/>
                    </a:lnTo>
                    <a:lnTo>
                      <a:pt x="322" y="285"/>
                    </a:lnTo>
                    <a:lnTo>
                      <a:pt x="320" y="289"/>
                    </a:lnTo>
                    <a:lnTo>
                      <a:pt x="316" y="292"/>
                    </a:lnTo>
                    <a:lnTo>
                      <a:pt x="314" y="294"/>
                    </a:lnTo>
                    <a:lnTo>
                      <a:pt x="310" y="298"/>
                    </a:lnTo>
                    <a:lnTo>
                      <a:pt x="308" y="302"/>
                    </a:lnTo>
                    <a:lnTo>
                      <a:pt x="306" y="306"/>
                    </a:lnTo>
                    <a:lnTo>
                      <a:pt x="299" y="311"/>
                    </a:lnTo>
                    <a:lnTo>
                      <a:pt x="293" y="315"/>
                    </a:lnTo>
                    <a:lnTo>
                      <a:pt x="286" y="321"/>
                    </a:lnTo>
                    <a:lnTo>
                      <a:pt x="280" y="327"/>
                    </a:lnTo>
                    <a:lnTo>
                      <a:pt x="276" y="329"/>
                    </a:lnTo>
                    <a:lnTo>
                      <a:pt x="272" y="330"/>
                    </a:lnTo>
                    <a:lnTo>
                      <a:pt x="268" y="332"/>
                    </a:lnTo>
                    <a:lnTo>
                      <a:pt x="265" y="336"/>
                    </a:lnTo>
                    <a:lnTo>
                      <a:pt x="261" y="338"/>
                    </a:lnTo>
                    <a:lnTo>
                      <a:pt x="257" y="338"/>
                    </a:lnTo>
                    <a:lnTo>
                      <a:pt x="255" y="340"/>
                    </a:lnTo>
                    <a:lnTo>
                      <a:pt x="251" y="344"/>
                    </a:lnTo>
                    <a:lnTo>
                      <a:pt x="246" y="344"/>
                    </a:lnTo>
                    <a:lnTo>
                      <a:pt x="242" y="346"/>
                    </a:lnTo>
                    <a:lnTo>
                      <a:pt x="238" y="348"/>
                    </a:lnTo>
                    <a:lnTo>
                      <a:pt x="234" y="349"/>
                    </a:lnTo>
                    <a:lnTo>
                      <a:pt x="230" y="349"/>
                    </a:lnTo>
                    <a:lnTo>
                      <a:pt x="225" y="351"/>
                    </a:lnTo>
                    <a:lnTo>
                      <a:pt x="221" y="353"/>
                    </a:lnTo>
                    <a:lnTo>
                      <a:pt x="217" y="353"/>
                    </a:lnTo>
                    <a:lnTo>
                      <a:pt x="211" y="355"/>
                    </a:lnTo>
                    <a:lnTo>
                      <a:pt x="209" y="355"/>
                    </a:lnTo>
                    <a:lnTo>
                      <a:pt x="204" y="355"/>
                    </a:lnTo>
                    <a:lnTo>
                      <a:pt x="200" y="357"/>
                    </a:lnTo>
                    <a:lnTo>
                      <a:pt x="194" y="357"/>
                    </a:lnTo>
                    <a:lnTo>
                      <a:pt x="190" y="357"/>
                    </a:lnTo>
                    <a:lnTo>
                      <a:pt x="187" y="359"/>
                    </a:lnTo>
                    <a:lnTo>
                      <a:pt x="183" y="359"/>
                    </a:lnTo>
                    <a:lnTo>
                      <a:pt x="183" y="355"/>
                    </a:lnTo>
                    <a:lnTo>
                      <a:pt x="183" y="351"/>
                    </a:lnTo>
                    <a:lnTo>
                      <a:pt x="183" y="348"/>
                    </a:lnTo>
                    <a:lnTo>
                      <a:pt x="183" y="344"/>
                    </a:lnTo>
                    <a:lnTo>
                      <a:pt x="183" y="338"/>
                    </a:lnTo>
                    <a:lnTo>
                      <a:pt x="183" y="334"/>
                    </a:lnTo>
                    <a:lnTo>
                      <a:pt x="183" y="330"/>
                    </a:lnTo>
                    <a:lnTo>
                      <a:pt x="183" y="325"/>
                    </a:lnTo>
                    <a:lnTo>
                      <a:pt x="183" y="321"/>
                    </a:lnTo>
                    <a:lnTo>
                      <a:pt x="183" y="315"/>
                    </a:lnTo>
                    <a:lnTo>
                      <a:pt x="183" y="311"/>
                    </a:lnTo>
                    <a:lnTo>
                      <a:pt x="183" y="306"/>
                    </a:lnTo>
                    <a:lnTo>
                      <a:pt x="183" y="302"/>
                    </a:lnTo>
                    <a:lnTo>
                      <a:pt x="183" y="296"/>
                    </a:lnTo>
                    <a:lnTo>
                      <a:pt x="183" y="292"/>
                    </a:lnTo>
                    <a:lnTo>
                      <a:pt x="183" y="289"/>
                    </a:lnTo>
                    <a:lnTo>
                      <a:pt x="188" y="289"/>
                    </a:lnTo>
                    <a:lnTo>
                      <a:pt x="194" y="287"/>
                    </a:lnTo>
                    <a:lnTo>
                      <a:pt x="200" y="287"/>
                    </a:lnTo>
                    <a:lnTo>
                      <a:pt x="206" y="285"/>
                    </a:lnTo>
                    <a:lnTo>
                      <a:pt x="211" y="283"/>
                    </a:lnTo>
                    <a:lnTo>
                      <a:pt x="217" y="281"/>
                    </a:lnTo>
                    <a:lnTo>
                      <a:pt x="223" y="277"/>
                    </a:lnTo>
                    <a:lnTo>
                      <a:pt x="228" y="275"/>
                    </a:lnTo>
                    <a:lnTo>
                      <a:pt x="232" y="273"/>
                    </a:lnTo>
                    <a:lnTo>
                      <a:pt x="236" y="270"/>
                    </a:lnTo>
                    <a:lnTo>
                      <a:pt x="242" y="266"/>
                    </a:lnTo>
                    <a:lnTo>
                      <a:pt x="247" y="264"/>
                    </a:lnTo>
                    <a:lnTo>
                      <a:pt x="251" y="260"/>
                    </a:lnTo>
                    <a:lnTo>
                      <a:pt x="255" y="256"/>
                    </a:lnTo>
                    <a:lnTo>
                      <a:pt x="261" y="253"/>
                    </a:lnTo>
                    <a:lnTo>
                      <a:pt x="265" y="249"/>
                    </a:lnTo>
                    <a:lnTo>
                      <a:pt x="268" y="243"/>
                    </a:lnTo>
                    <a:lnTo>
                      <a:pt x="272" y="237"/>
                    </a:lnTo>
                    <a:lnTo>
                      <a:pt x="274" y="234"/>
                    </a:lnTo>
                    <a:lnTo>
                      <a:pt x="278" y="230"/>
                    </a:lnTo>
                    <a:lnTo>
                      <a:pt x="282" y="224"/>
                    </a:lnTo>
                    <a:lnTo>
                      <a:pt x="284" y="218"/>
                    </a:lnTo>
                    <a:lnTo>
                      <a:pt x="286" y="213"/>
                    </a:lnTo>
                    <a:lnTo>
                      <a:pt x="289" y="209"/>
                    </a:lnTo>
                    <a:lnTo>
                      <a:pt x="291" y="201"/>
                    </a:lnTo>
                    <a:lnTo>
                      <a:pt x="293" y="195"/>
                    </a:lnTo>
                    <a:lnTo>
                      <a:pt x="293" y="190"/>
                    </a:lnTo>
                    <a:lnTo>
                      <a:pt x="295" y="186"/>
                    </a:lnTo>
                    <a:lnTo>
                      <a:pt x="297" y="178"/>
                    </a:lnTo>
                    <a:lnTo>
                      <a:pt x="297" y="173"/>
                    </a:lnTo>
                    <a:lnTo>
                      <a:pt x="299" y="167"/>
                    </a:lnTo>
                    <a:lnTo>
                      <a:pt x="299" y="161"/>
                    </a:lnTo>
                    <a:lnTo>
                      <a:pt x="299" y="154"/>
                    </a:lnTo>
                    <a:lnTo>
                      <a:pt x="297" y="148"/>
                    </a:lnTo>
                    <a:lnTo>
                      <a:pt x="297" y="140"/>
                    </a:lnTo>
                    <a:lnTo>
                      <a:pt x="295" y="135"/>
                    </a:lnTo>
                    <a:lnTo>
                      <a:pt x="293" y="129"/>
                    </a:lnTo>
                    <a:lnTo>
                      <a:pt x="291" y="123"/>
                    </a:lnTo>
                    <a:lnTo>
                      <a:pt x="289" y="118"/>
                    </a:lnTo>
                    <a:lnTo>
                      <a:pt x="287" y="112"/>
                    </a:lnTo>
                    <a:lnTo>
                      <a:pt x="286" y="106"/>
                    </a:lnTo>
                    <a:lnTo>
                      <a:pt x="282" y="100"/>
                    </a:lnTo>
                    <a:lnTo>
                      <a:pt x="278" y="95"/>
                    </a:lnTo>
                    <a:lnTo>
                      <a:pt x="276" y="89"/>
                    </a:lnTo>
                    <a:lnTo>
                      <a:pt x="272" y="83"/>
                    </a:lnTo>
                    <a:lnTo>
                      <a:pt x="268" y="79"/>
                    </a:lnTo>
                    <a:lnTo>
                      <a:pt x="265" y="74"/>
                    </a:lnTo>
                    <a:lnTo>
                      <a:pt x="261" y="70"/>
                    </a:lnTo>
                    <a:lnTo>
                      <a:pt x="255" y="66"/>
                    </a:lnTo>
                    <a:lnTo>
                      <a:pt x="251" y="62"/>
                    </a:lnTo>
                    <a:lnTo>
                      <a:pt x="246" y="59"/>
                    </a:lnTo>
                    <a:lnTo>
                      <a:pt x="242" y="55"/>
                    </a:lnTo>
                    <a:lnTo>
                      <a:pt x="236" y="51"/>
                    </a:lnTo>
                    <a:lnTo>
                      <a:pt x="230" y="47"/>
                    </a:lnTo>
                    <a:lnTo>
                      <a:pt x="225" y="43"/>
                    </a:lnTo>
                    <a:lnTo>
                      <a:pt x="219" y="43"/>
                    </a:lnTo>
                    <a:lnTo>
                      <a:pt x="213" y="40"/>
                    </a:lnTo>
                    <a:lnTo>
                      <a:pt x="208" y="38"/>
                    </a:lnTo>
                    <a:lnTo>
                      <a:pt x="202" y="36"/>
                    </a:lnTo>
                    <a:lnTo>
                      <a:pt x="196" y="36"/>
                    </a:lnTo>
                    <a:lnTo>
                      <a:pt x="188" y="34"/>
                    </a:lnTo>
                    <a:lnTo>
                      <a:pt x="183" y="32"/>
                    </a:lnTo>
                    <a:lnTo>
                      <a:pt x="177" y="32"/>
                    </a:lnTo>
                    <a:lnTo>
                      <a:pt x="169" y="32"/>
                    </a:lnTo>
                    <a:lnTo>
                      <a:pt x="166" y="32"/>
                    </a:lnTo>
                    <a:lnTo>
                      <a:pt x="162" y="32"/>
                    </a:lnTo>
                    <a:lnTo>
                      <a:pt x="160" y="32"/>
                    </a:lnTo>
                    <a:lnTo>
                      <a:pt x="156" y="32"/>
                    </a:lnTo>
                    <a:lnTo>
                      <a:pt x="150" y="34"/>
                    </a:lnTo>
                    <a:lnTo>
                      <a:pt x="143" y="36"/>
                    </a:lnTo>
                    <a:lnTo>
                      <a:pt x="137" y="36"/>
                    </a:lnTo>
                    <a:lnTo>
                      <a:pt x="131" y="38"/>
                    </a:lnTo>
                    <a:lnTo>
                      <a:pt x="126" y="40"/>
                    </a:lnTo>
                    <a:lnTo>
                      <a:pt x="120" y="43"/>
                    </a:lnTo>
                    <a:lnTo>
                      <a:pt x="114" y="43"/>
                    </a:lnTo>
                    <a:lnTo>
                      <a:pt x="109" y="47"/>
                    </a:lnTo>
                    <a:lnTo>
                      <a:pt x="103" y="51"/>
                    </a:lnTo>
                    <a:lnTo>
                      <a:pt x="97" y="55"/>
                    </a:lnTo>
                    <a:lnTo>
                      <a:pt x="91" y="59"/>
                    </a:lnTo>
                    <a:lnTo>
                      <a:pt x="88" y="62"/>
                    </a:lnTo>
                    <a:lnTo>
                      <a:pt x="82" y="66"/>
                    </a:lnTo>
                    <a:lnTo>
                      <a:pt x="78" y="70"/>
                    </a:lnTo>
                    <a:lnTo>
                      <a:pt x="74" y="74"/>
                    </a:lnTo>
                    <a:lnTo>
                      <a:pt x="71" y="79"/>
                    </a:lnTo>
                    <a:lnTo>
                      <a:pt x="67" y="83"/>
                    </a:lnTo>
                    <a:lnTo>
                      <a:pt x="63" y="89"/>
                    </a:lnTo>
                    <a:lnTo>
                      <a:pt x="59" y="95"/>
                    </a:lnTo>
                    <a:lnTo>
                      <a:pt x="57" y="100"/>
                    </a:lnTo>
                    <a:lnTo>
                      <a:pt x="53" y="106"/>
                    </a:lnTo>
                    <a:lnTo>
                      <a:pt x="51" y="112"/>
                    </a:lnTo>
                    <a:lnTo>
                      <a:pt x="48" y="118"/>
                    </a:lnTo>
                    <a:lnTo>
                      <a:pt x="48" y="123"/>
                    </a:lnTo>
                    <a:lnTo>
                      <a:pt x="44" y="129"/>
                    </a:lnTo>
                    <a:lnTo>
                      <a:pt x="44" y="135"/>
                    </a:lnTo>
                    <a:lnTo>
                      <a:pt x="42" y="140"/>
                    </a:lnTo>
                    <a:lnTo>
                      <a:pt x="42" y="148"/>
                    </a:lnTo>
                    <a:lnTo>
                      <a:pt x="42" y="154"/>
                    </a:lnTo>
                    <a:lnTo>
                      <a:pt x="42" y="161"/>
                    </a:lnTo>
                    <a:lnTo>
                      <a:pt x="42" y="167"/>
                    </a:lnTo>
                    <a:lnTo>
                      <a:pt x="42" y="175"/>
                    </a:lnTo>
                    <a:lnTo>
                      <a:pt x="42" y="180"/>
                    </a:lnTo>
                    <a:lnTo>
                      <a:pt x="44" y="188"/>
                    </a:lnTo>
                    <a:lnTo>
                      <a:pt x="44" y="192"/>
                    </a:lnTo>
                    <a:lnTo>
                      <a:pt x="48" y="199"/>
                    </a:lnTo>
                    <a:lnTo>
                      <a:pt x="48" y="205"/>
                    </a:lnTo>
                    <a:lnTo>
                      <a:pt x="51" y="211"/>
                    </a:lnTo>
                    <a:lnTo>
                      <a:pt x="53" y="216"/>
                    </a:lnTo>
                    <a:lnTo>
                      <a:pt x="55" y="222"/>
                    </a:lnTo>
                    <a:lnTo>
                      <a:pt x="59" y="228"/>
                    </a:lnTo>
                    <a:lnTo>
                      <a:pt x="63" y="234"/>
                    </a:lnTo>
                    <a:lnTo>
                      <a:pt x="65" y="237"/>
                    </a:lnTo>
                    <a:lnTo>
                      <a:pt x="69" y="241"/>
                    </a:lnTo>
                    <a:lnTo>
                      <a:pt x="72" y="247"/>
                    </a:lnTo>
                    <a:lnTo>
                      <a:pt x="78" y="253"/>
                    </a:lnTo>
                    <a:lnTo>
                      <a:pt x="82" y="256"/>
                    </a:lnTo>
                    <a:lnTo>
                      <a:pt x="86" y="260"/>
                    </a:lnTo>
                    <a:lnTo>
                      <a:pt x="90" y="264"/>
                    </a:lnTo>
                    <a:lnTo>
                      <a:pt x="95" y="268"/>
                    </a:lnTo>
                    <a:lnTo>
                      <a:pt x="101" y="270"/>
                    </a:lnTo>
                    <a:lnTo>
                      <a:pt x="105" y="273"/>
                    </a:lnTo>
                    <a:lnTo>
                      <a:pt x="110" y="277"/>
                    </a:lnTo>
                    <a:lnTo>
                      <a:pt x="116" y="279"/>
                    </a:lnTo>
                    <a:lnTo>
                      <a:pt x="122" y="281"/>
                    </a:lnTo>
                    <a:lnTo>
                      <a:pt x="128" y="285"/>
                    </a:lnTo>
                    <a:lnTo>
                      <a:pt x="133" y="287"/>
                    </a:lnTo>
                    <a:lnTo>
                      <a:pt x="141" y="289"/>
                    </a:lnTo>
                    <a:lnTo>
                      <a:pt x="147" y="289"/>
                    </a:lnTo>
                    <a:lnTo>
                      <a:pt x="152" y="289"/>
                    </a:lnTo>
                    <a:lnTo>
                      <a:pt x="160" y="291"/>
                    </a:lnTo>
                    <a:lnTo>
                      <a:pt x="166" y="292"/>
                    </a:lnTo>
                    <a:lnTo>
                      <a:pt x="166" y="29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0" name="Freeform 18"/>
              <p:cNvSpPr>
                <a:spLocks/>
              </p:cNvSpPr>
              <p:nvPr/>
            </p:nvSpPr>
            <p:spPr bwMode="auto">
              <a:xfrm>
                <a:off x="7845426" y="2081213"/>
                <a:ext cx="39688" cy="53975"/>
              </a:xfrm>
              <a:custGeom>
                <a:avLst/>
                <a:gdLst/>
                <a:ahLst/>
                <a:cxnLst>
                  <a:cxn ang="0">
                    <a:pos x="19" y="65"/>
                  </a:cxn>
                  <a:cxn ang="0">
                    <a:pos x="36" y="67"/>
                  </a:cxn>
                  <a:cxn ang="0">
                    <a:pos x="51" y="33"/>
                  </a:cxn>
                  <a:cxn ang="0">
                    <a:pos x="36" y="0"/>
                  </a:cxn>
                  <a:cxn ang="0">
                    <a:pos x="19" y="0"/>
                  </a:cxn>
                  <a:cxn ang="0">
                    <a:pos x="0" y="31"/>
                  </a:cxn>
                  <a:cxn ang="0">
                    <a:pos x="19" y="65"/>
                  </a:cxn>
                  <a:cxn ang="0">
                    <a:pos x="19" y="65"/>
                  </a:cxn>
                </a:cxnLst>
                <a:rect l="0" t="0" r="r" b="b"/>
                <a:pathLst>
                  <a:path w="51" h="67">
                    <a:moveTo>
                      <a:pt x="19" y="65"/>
                    </a:moveTo>
                    <a:lnTo>
                      <a:pt x="36" y="67"/>
                    </a:lnTo>
                    <a:lnTo>
                      <a:pt x="51" y="33"/>
                    </a:lnTo>
                    <a:lnTo>
                      <a:pt x="36" y="0"/>
                    </a:lnTo>
                    <a:lnTo>
                      <a:pt x="19" y="0"/>
                    </a:lnTo>
                    <a:lnTo>
                      <a:pt x="0" y="31"/>
                    </a:lnTo>
                    <a:lnTo>
                      <a:pt x="19" y="65"/>
                    </a:lnTo>
                    <a:lnTo>
                      <a:pt x="19" y="6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1" name="Freeform 19"/>
              <p:cNvSpPr>
                <a:spLocks/>
              </p:cNvSpPr>
              <p:nvPr/>
            </p:nvSpPr>
            <p:spPr bwMode="auto">
              <a:xfrm>
                <a:off x="7885113" y="2049463"/>
                <a:ext cx="401638" cy="1163638"/>
              </a:xfrm>
              <a:custGeom>
                <a:avLst/>
                <a:gdLst/>
                <a:ahLst/>
                <a:cxnLst>
                  <a:cxn ang="0">
                    <a:pos x="0" y="51"/>
                  </a:cxn>
                  <a:cxn ang="0">
                    <a:pos x="415" y="996"/>
                  </a:cxn>
                  <a:cxn ang="0">
                    <a:pos x="392" y="1270"/>
                  </a:cxn>
                  <a:cxn ang="0">
                    <a:pos x="438" y="1466"/>
                  </a:cxn>
                  <a:cxn ang="0">
                    <a:pos x="487" y="1285"/>
                  </a:cxn>
                  <a:cxn ang="0">
                    <a:pos x="506" y="996"/>
                  </a:cxn>
                  <a:cxn ang="0">
                    <a:pos x="82" y="0"/>
                  </a:cxn>
                  <a:cxn ang="0">
                    <a:pos x="0" y="51"/>
                  </a:cxn>
                  <a:cxn ang="0">
                    <a:pos x="0" y="51"/>
                  </a:cxn>
                </a:cxnLst>
                <a:rect l="0" t="0" r="r" b="b"/>
                <a:pathLst>
                  <a:path w="506" h="1466">
                    <a:moveTo>
                      <a:pt x="0" y="51"/>
                    </a:moveTo>
                    <a:lnTo>
                      <a:pt x="415" y="996"/>
                    </a:lnTo>
                    <a:lnTo>
                      <a:pt x="392" y="1270"/>
                    </a:lnTo>
                    <a:lnTo>
                      <a:pt x="438" y="1466"/>
                    </a:lnTo>
                    <a:lnTo>
                      <a:pt x="487" y="1285"/>
                    </a:lnTo>
                    <a:lnTo>
                      <a:pt x="506" y="996"/>
                    </a:lnTo>
                    <a:lnTo>
                      <a:pt x="82" y="0"/>
                    </a:lnTo>
                    <a:lnTo>
                      <a:pt x="0" y="51"/>
                    </a:lnTo>
                    <a:lnTo>
                      <a:pt x="0" y="5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2" name="Freeform 20"/>
              <p:cNvSpPr>
                <a:spLocks/>
              </p:cNvSpPr>
              <p:nvPr/>
            </p:nvSpPr>
            <p:spPr bwMode="auto">
              <a:xfrm>
                <a:off x="7802563" y="1681163"/>
                <a:ext cx="104775" cy="300038"/>
              </a:xfrm>
              <a:custGeom>
                <a:avLst/>
                <a:gdLst/>
                <a:ahLst/>
                <a:cxnLst>
                  <a:cxn ang="0">
                    <a:pos x="35" y="376"/>
                  </a:cxn>
                  <a:cxn ang="0">
                    <a:pos x="0" y="3"/>
                  </a:cxn>
                  <a:cxn ang="0">
                    <a:pos x="132" y="0"/>
                  </a:cxn>
                  <a:cxn ang="0">
                    <a:pos x="128" y="378"/>
                  </a:cxn>
                  <a:cxn ang="0">
                    <a:pos x="35" y="376"/>
                  </a:cxn>
                  <a:cxn ang="0">
                    <a:pos x="35" y="376"/>
                  </a:cxn>
                </a:cxnLst>
                <a:rect l="0" t="0" r="r" b="b"/>
                <a:pathLst>
                  <a:path w="132" h="378">
                    <a:moveTo>
                      <a:pt x="35" y="376"/>
                    </a:moveTo>
                    <a:lnTo>
                      <a:pt x="0" y="3"/>
                    </a:lnTo>
                    <a:lnTo>
                      <a:pt x="132" y="0"/>
                    </a:lnTo>
                    <a:lnTo>
                      <a:pt x="128" y="378"/>
                    </a:lnTo>
                    <a:lnTo>
                      <a:pt x="35" y="376"/>
                    </a:lnTo>
                    <a:lnTo>
                      <a:pt x="35" y="37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3" name="Freeform 21"/>
              <p:cNvSpPr>
                <a:spLocks/>
              </p:cNvSpPr>
              <p:nvPr/>
            </p:nvSpPr>
            <p:spPr bwMode="auto">
              <a:xfrm>
                <a:off x="7632701" y="2386013"/>
                <a:ext cx="554038" cy="57150"/>
              </a:xfrm>
              <a:custGeom>
                <a:avLst/>
                <a:gdLst/>
                <a:ahLst/>
                <a:cxnLst>
                  <a:cxn ang="0">
                    <a:pos x="0" y="22"/>
                  </a:cxn>
                  <a:cxn ang="0">
                    <a:pos x="693" y="0"/>
                  </a:cxn>
                  <a:cxn ang="0">
                    <a:pos x="699" y="59"/>
                  </a:cxn>
                  <a:cxn ang="0">
                    <a:pos x="0" y="72"/>
                  </a:cxn>
                  <a:cxn ang="0">
                    <a:pos x="0" y="22"/>
                  </a:cxn>
                  <a:cxn ang="0">
                    <a:pos x="0" y="22"/>
                  </a:cxn>
                </a:cxnLst>
                <a:rect l="0" t="0" r="r" b="b"/>
                <a:pathLst>
                  <a:path w="699" h="72">
                    <a:moveTo>
                      <a:pt x="0" y="22"/>
                    </a:moveTo>
                    <a:lnTo>
                      <a:pt x="693" y="0"/>
                    </a:lnTo>
                    <a:lnTo>
                      <a:pt x="699" y="59"/>
                    </a:lnTo>
                    <a:lnTo>
                      <a:pt x="0" y="72"/>
                    </a:lnTo>
                    <a:lnTo>
                      <a:pt x="0" y="22"/>
                    </a:lnTo>
                    <a:lnTo>
                      <a:pt x="0" y="2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4" name="Freeform 22"/>
              <p:cNvSpPr>
                <a:spLocks/>
              </p:cNvSpPr>
              <p:nvPr/>
            </p:nvSpPr>
            <p:spPr bwMode="auto">
              <a:xfrm>
                <a:off x="7851776" y="2328863"/>
                <a:ext cx="79375" cy="171450"/>
              </a:xfrm>
              <a:custGeom>
                <a:avLst/>
                <a:gdLst/>
                <a:ahLst/>
                <a:cxnLst>
                  <a:cxn ang="0">
                    <a:pos x="55" y="215"/>
                  </a:cxn>
                  <a:cxn ang="0">
                    <a:pos x="65" y="209"/>
                  </a:cxn>
                  <a:cxn ang="0">
                    <a:pos x="74" y="202"/>
                  </a:cxn>
                  <a:cxn ang="0">
                    <a:pos x="80" y="194"/>
                  </a:cxn>
                  <a:cxn ang="0">
                    <a:pos x="84" y="187"/>
                  </a:cxn>
                  <a:cxn ang="0">
                    <a:pos x="88" y="179"/>
                  </a:cxn>
                  <a:cxn ang="0">
                    <a:pos x="90" y="171"/>
                  </a:cxn>
                  <a:cxn ang="0">
                    <a:pos x="93" y="162"/>
                  </a:cxn>
                  <a:cxn ang="0">
                    <a:pos x="95" y="154"/>
                  </a:cxn>
                  <a:cxn ang="0">
                    <a:pos x="97" y="143"/>
                  </a:cxn>
                  <a:cxn ang="0">
                    <a:pos x="99" y="133"/>
                  </a:cxn>
                  <a:cxn ang="0">
                    <a:pos x="101" y="124"/>
                  </a:cxn>
                  <a:cxn ang="0">
                    <a:pos x="101" y="112"/>
                  </a:cxn>
                  <a:cxn ang="0">
                    <a:pos x="101" y="103"/>
                  </a:cxn>
                  <a:cxn ang="0">
                    <a:pos x="101" y="92"/>
                  </a:cxn>
                  <a:cxn ang="0">
                    <a:pos x="99" y="80"/>
                  </a:cxn>
                  <a:cxn ang="0">
                    <a:pos x="97" y="71"/>
                  </a:cxn>
                  <a:cxn ang="0">
                    <a:pos x="95" y="59"/>
                  </a:cxn>
                  <a:cxn ang="0">
                    <a:pos x="93" y="52"/>
                  </a:cxn>
                  <a:cxn ang="0">
                    <a:pos x="90" y="42"/>
                  </a:cxn>
                  <a:cxn ang="0">
                    <a:pos x="88" y="35"/>
                  </a:cxn>
                  <a:cxn ang="0">
                    <a:pos x="84" y="27"/>
                  </a:cxn>
                  <a:cxn ang="0">
                    <a:pos x="80" y="19"/>
                  </a:cxn>
                  <a:cxn ang="0">
                    <a:pos x="74" y="12"/>
                  </a:cxn>
                  <a:cxn ang="0">
                    <a:pos x="65" y="4"/>
                  </a:cxn>
                  <a:cxn ang="0">
                    <a:pos x="55" y="0"/>
                  </a:cxn>
                  <a:cxn ang="0">
                    <a:pos x="46" y="0"/>
                  </a:cxn>
                  <a:cxn ang="0">
                    <a:pos x="34" y="4"/>
                  </a:cxn>
                  <a:cxn ang="0">
                    <a:pos x="25" y="12"/>
                  </a:cxn>
                  <a:cxn ang="0">
                    <a:pos x="19" y="19"/>
                  </a:cxn>
                  <a:cxn ang="0">
                    <a:pos x="15" y="27"/>
                  </a:cxn>
                  <a:cxn ang="0">
                    <a:pos x="12" y="35"/>
                  </a:cxn>
                  <a:cxn ang="0">
                    <a:pos x="8" y="42"/>
                  </a:cxn>
                  <a:cxn ang="0">
                    <a:pos x="6" y="52"/>
                  </a:cxn>
                  <a:cxn ang="0">
                    <a:pos x="4" y="59"/>
                  </a:cxn>
                  <a:cxn ang="0">
                    <a:pos x="2" y="71"/>
                  </a:cxn>
                  <a:cxn ang="0">
                    <a:pos x="0" y="80"/>
                  </a:cxn>
                  <a:cxn ang="0">
                    <a:pos x="0" y="92"/>
                  </a:cxn>
                  <a:cxn ang="0">
                    <a:pos x="0" y="103"/>
                  </a:cxn>
                  <a:cxn ang="0">
                    <a:pos x="0" y="112"/>
                  </a:cxn>
                  <a:cxn ang="0">
                    <a:pos x="0" y="124"/>
                  </a:cxn>
                  <a:cxn ang="0">
                    <a:pos x="0" y="133"/>
                  </a:cxn>
                  <a:cxn ang="0">
                    <a:pos x="2" y="143"/>
                  </a:cxn>
                  <a:cxn ang="0">
                    <a:pos x="4" y="154"/>
                  </a:cxn>
                  <a:cxn ang="0">
                    <a:pos x="6" y="162"/>
                  </a:cxn>
                  <a:cxn ang="0">
                    <a:pos x="8" y="171"/>
                  </a:cxn>
                  <a:cxn ang="0">
                    <a:pos x="12" y="179"/>
                  </a:cxn>
                  <a:cxn ang="0">
                    <a:pos x="15" y="187"/>
                  </a:cxn>
                  <a:cxn ang="0">
                    <a:pos x="19" y="194"/>
                  </a:cxn>
                  <a:cxn ang="0">
                    <a:pos x="25" y="202"/>
                  </a:cxn>
                  <a:cxn ang="0">
                    <a:pos x="34" y="209"/>
                  </a:cxn>
                  <a:cxn ang="0">
                    <a:pos x="46" y="215"/>
                  </a:cxn>
                  <a:cxn ang="0">
                    <a:pos x="52" y="215"/>
                  </a:cxn>
                </a:cxnLst>
                <a:rect l="0" t="0" r="r" b="b"/>
                <a:pathLst>
                  <a:path w="101" h="215">
                    <a:moveTo>
                      <a:pt x="52" y="215"/>
                    </a:moveTo>
                    <a:lnTo>
                      <a:pt x="55" y="215"/>
                    </a:lnTo>
                    <a:lnTo>
                      <a:pt x="59" y="213"/>
                    </a:lnTo>
                    <a:lnTo>
                      <a:pt x="65" y="209"/>
                    </a:lnTo>
                    <a:lnTo>
                      <a:pt x="69" y="208"/>
                    </a:lnTo>
                    <a:lnTo>
                      <a:pt x="74" y="202"/>
                    </a:lnTo>
                    <a:lnTo>
                      <a:pt x="78" y="196"/>
                    </a:lnTo>
                    <a:lnTo>
                      <a:pt x="80" y="194"/>
                    </a:lnTo>
                    <a:lnTo>
                      <a:pt x="82" y="190"/>
                    </a:lnTo>
                    <a:lnTo>
                      <a:pt x="84" y="187"/>
                    </a:lnTo>
                    <a:lnTo>
                      <a:pt x="86" y="183"/>
                    </a:lnTo>
                    <a:lnTo>
                      <a:pt x="88" y="179"/>
                    </a:lnTo>
                    <a:lnTo>
                      <a:pt x="88" y="175"/>
                    </a:lnTo>
                    <a:lnTo>
                      <a:pt x="90" y="171"/>
                    </a:lnTo>
                    <a:lnTo>
                      <a:pt x="92" y="168"/>
                    </a:lnTo>
                    <a:lnTo>
                      <a:pt x="93" y="162"/>
                    </a:lnTo>
                    <a:lnTo>
                      <a:pt x="93" y="158"/>
                    </a:lnTo>
                    <a:lnTo>
                      <a:pt x="95" y="154"/>
                    </a:lnTo>
                    <a:lnTo>
                      <a:pt x="97" y="149"/>
                    </a:lnTo>
                    <a:lnTo>
                      <a:pt x="97" y="143"/>
                    </a:lnTo>
                    <a:lnTo>
                      <a:pt x="99" y="139"/>
                    </a:lnTo>
                    <a:lnTo>
                      <a:pt x="99" y="133"/>
                    </a:lnTo>
                    <a:lnTo>
                      <a:pt x="101" y="128"/>
                    </a:lnTo>
                    <a:lnTo>
                      <a:pt x="101" y="124"/>
                    </a:lnTo>
                    <a:lnTo>
                      <a:pt x="101" y="118"/>
                    </a:lnTo>
                    <a:lnTo>
                      <a:pt x="101" y="112"/>
                    </a:lnTo>
                    <a:lnTo>
                      <a:pt x="101" y="107"/>
                    </a:lnTo>
                    <a:lnTo>
                      <a:pt x="101" y="103"/>
                    </a:lnTo>
                    <a:lnTo>
                      <a:pt x="101" y="97"/>
                    </a:lnTo>
                    <a:lnTo>
                      <a:pt x="101" y="92"/>
                    </a:lnTo>
                    <a:lnTo>
                      <a:pt x="101" y="86"/>
                    </a:lnTo>
                    <a:lnTo>
                      <a:pt x="99" y="80"/>
                    </a:lnTo>
                    <a:lnTo>
                      <a:pt x="99" y="74"/>
                    </a:lnTo>
                    <a:lnTo>
                      <a:pt x="97" y="71"/>
                    </a:lnTo>
                    <a:lnTo>
                      <a:pt x="97" y="65"/>
                    </a:lnTo>
                    <a:lnTo>
                      <a:pt x="95" y="59"/>
                    </a:lnTo>
                    <a:lnTo>
                      <a:pt x="93" y="55"/>
                    </a:lnTo>
                    <a:lnTo>
                      <a:pt x="93" y="52"/>
                    </a:lnTo>
                    <a:lnTo>
                      <a:pt x="92" y="48"/>
                    </a:lnTo>
                    <a:lnTo>
                      <a:pt x="90" y="42"/>
                    </a:lnTo>
                    <a:lnTo>
                      <a:pt x="88" y="38"/>
                    </a:lnTo>
                    <a:lnTo>
                      <a:pt x="88" y="35"/>
                    </a:lnTo>
                    <a:lnTo>
                      <a:pt x="86" y="31"/>
                    </a:lnTo>
                    <a:lnTo>
                      <a:pt x="84" y="27"/>
                    </a:lnTo>
                    <a:lnTo>
                      <a:pt x="82" y="23"/>
                    </a:lnTo>
                    <a:lnTo>
                      <a:pt x="80" y="19"/>
                    </a:lnTo>
                    <a:lnTo>
                      <a:pt x="78" y="17"/>
                    </a:lnTo>
                    <a:lnTo>
                      <a:pt x="74" y="12"/>
                    </a:lnTo>
                    <a:lnTo>
                      <a:pt x="69" y="8"/>
                    </a:lnTo>
                    <a:lnTo>
                      <a:pt x="65" y="4"/>
                    </a:lnTo>
                    <a:lnTo>
                      <a:pt x="59" y="2"/>
                    </a:lnTo>
                    <a:lnTo>
                      <a:pt x="55" y="0"/>
                    </a:lnTo>
                    <a:lnTo>
                      <a:pt x="52" y="0"/>
                    </a:lnTo>
                    <a:lnTo>
                      <a:pt x="46" y="0"/>
                    </a:lnTo>
                    <a:lnTo>
                      <a:pt x="40" y="2"/>
                    </a:lnTo>
                    <a:lnTo>
                      <a:pt x="34" y="4"/>
                    </a:lnTo>
                    <a:lnTo>
                      <a:pt x="31" y="8"/>
                    </a:lnTo>
                    <a:lnTo>
                      <a:pt x="25" y="12"/>
                    </a:lnTo>
                    <a:lnTo>
                      <a:pt x="21" y="17"/>
                    </a:lnTo>
                    <a:lnTo>
                      <a:pt x="19" y="19"/>
                    </a:lnTo>
                    <a:lnTo>
                      <a:pt x="17" y="23"/>
                    </a:lnTo>
                    <a:lnTo>
                      <a:pt x="15" y="27"/>
                    </a:lnTo>
                    <a:lnTo>
                      <a:pt x="14" y="31"/>
                    </a:lnTo>
                    <a:lnTo>
                      <a:pt x="12" y="35"/>
                    </a:lnTo>
                    <a:lnTo>
                      <a:pt x="10" y="38"/>
                    </a:lnTo>
                    <a:lnTo>
                      <a:pt x="8" y="42"/>
                    </a:lnTo>
                    <a:lnTo>
                      <a:pt x="8" y="48"/>
                    </a:lnTo>
                    <a:lnTo>
                      <a:pt x="6" y="52"/>
                    </a:lnTo>
                    <a:lnTo>
                      <a:pt x="6" y="55"/>
                    </a:lnTo>
                    <a:lnTo>
                      <a:pt x="4" y="59"/>
                    </a:lnTo>
                    <a:lnTo>
                      <a:pt x="4" y="65"/>
                    </a:lnTo>
                    <a:lnTo>
                      <a:pt x="2" y="71"/>
                    </a:lnTo>
                    <a:lnTo>
                      <a:pt x="2" y="74"/>
                    </a:lnTo>
                    <a:lnTo>
                      <a:pt x="0" y="80"/>
                    </a:lnTo>
                    <a:lnTo>
                      <a:pt x="0" y="86"/>
                    </a:lnTo>
                    <a:lnTo>
                      <a:pt x="0" y="92"/>
                    </a:lnTo>
                    <a:lnTo>
                      <a:pt x="0" y="97"/>
                    </a:lnTo>
                    <a:lnTo>
                      <a:pt x="0" y="103"/>
                    </a:lnTo>
                    <a:lnTo>
                      <a:pt x="0" y="107"/>
                    </a:lnTo>
                    <a:lnTo>
                      <a:pt x="0" y="112"/>
                    </a:lnTo>
                    <a:lnTo>
                      <a:pt x="0" y="118"/>
                    </a:lnTo>
                    <a:lnTo>
                      <a:pt x="0" y="124"/>
                    </a:lnTo>
                    <a:lnTo>
                      <a:pt x="0" y="128"/>
                    </a:lnTo>
                    <a:lnTo>
                      <a:pt x="0" y="133"/>
                    </a:lnTo>
                    <a:lnTo>
                      <a:pt x="2" y="139"/>
                    </a:lnTo>
                    <a:lnTo>
                      <a:pt x="2" y="143"/>
                    </a:lnTo>
                    <a:lnTo>
                      <a:pt x="4" y="149"/>
                    </a:lnTo>
                    <a:lnTo>
                      <a:pt x="4" y="154"/>
                    </a:lnTo>
                    <a:lnTo>
                      <a:pt x="6" y="158"/>
                    </a:lnTo>
                    <a:lnTo>
                      <a:pt x="6" y="162"/>
                    </a:lnTo>
                    <a:lnTo>
                      <a:pt x="8" y="168"/>
                    </a:lnTo>
                    <a:lnTo>
                      <a:pt x="8" y="171"/>
                    </a:lnTo>
                    <a:lnTo>
                      <a:pt x="10" y="175"/>
                    </a:lnTo>
                    <a:lnTo>
                      <a:pt x="12" y="179"/>
                    </a:lnTo>
                    <a:lnTo>
                      <a:pt x="14" y="183"/>
                    </a:lnTo>
                    <a:lnTo>
                      <a:pt x="15" y="187"/>
                    </a:lnTo>
                    <a:lnTo>
                      <a:pt x="17" y="190"/>
                    </a:lnTo>
                    <a:lnTo>
                      <a:pt x="19" y="194"/>
                    </a:lnTo>
                    <a:lnTo>
                      <a:pt x="21" y="196"/>
                    </a:lnTo>
                    <a:lnTo>
                      <a:pt x="25" y="202"/>
                    </a:lnTo>
                    <a:lnTo>
                      <a:pt x="31" y="208"/>
                    </a:lnTo>
                    <a:lnTo>
                      <a:pt x="34" y="209"/>
                    </a:lnTo>
                    <a:lnTo>
                      <a:pt x="40" y="213"/>
                    </a:lnTo>
                    <a:lnTo>
                      <a:pt x="46" y="215"/>
                    </a:lnTo>
                    <a:lnTo>
                      <a:pt x="52" y="215"/>
                    </a:lnTo>
                    <a:lnTo>
                      <a:pt x="52" y="2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5" name="Freeform 23"/>
              <p:cNvSpPr>
                <a:spLocks/>
              </p:cNvSpPr>
              <p:nvPr/>
            </p:nvSpPr>
            <p:spPr bwMode="auto">
              <a:xfrm>
                <a:off x="7642226" y="2111375"/>
                <a:ext cx="169863" cy="590550"/>
              </a:xfrm>
              <a:custGeom>
                <a:avLst/>
                <a:gdLst/>
                <a:ahLst/>
                <a:cxnLst>
                  <a:cxn ang="0">
                    <a:pos x="190" y="0"/>
                  </a:cxn>
                  <a:cxn ang="0">
                    <a:pos x="0" y="744"/>
                  </a:cxn>
                  <a:cxn ang="0">
                    <a:pos x="22" y="736"/>
                  </a:cxn>
                  <a:cxn ang="0">
                    <a:pos x="213" y="14"/>
                  </a:cxn>
                  <a:cxn ang="0">
                    <a:pos x="190" y="0"/>
                  </a:cxn>
                  <a:cxn ang="0">
                    <a:pos x="190" y="0"/>
                  </a:cxn>
                </a:cxnLst>
                <a:rect l="0" t="0" r="r" b="b"/>
                <a:pathLst>
                  <a:path w="213" h="744">
                    <a:moveTo>
                      <a:pt x="190" y="0"/>
                    </a:moveTo>
                    <a:lnTo>
                      <a:pt x="0" y="744"/>
                    </a:lnTo>
                    <a:lnTo>
                      <a:pt x="22" y="736"/>
                    </a:lnTo>
                    <a:lnTo>
                      <a:pt x="213" y="14"/>
                    </a:lnTo>
                    <a:lnTo>
                      <a:pt x="190" y="0"/>
                    </a:lnTo>
                    <a:lnTo>
                      <a:pt x="190"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6" name="Freeform 24"/>
              <p:cNvSpPr>
                <a:spLocks/>
              </p:cNvSpPr>
              <p:nvPr/>
            </p:nvSpPr>
            <p:spPr bwMode="auto">
              <a:xfrm>
                <a:off x="7593013" y="2665413"/>
                <a:ext cx="127000" cy="128588"/>
              </a:xfrm>
              <a:custGeom>
                <a:avLst/>
                <a:gdLst/>
                <a:ahLst/>
                <a:cxnLst>
                  <a:cxn ang="0">
                    <a:pos x="124" y="149"/>
                  </a:cxn>
                  <a:cxn ang="0">
                    <a:pos x="135" y="139"/>
                  </a:cxn>
                  <a:cxn ang="0">
                    <a:pos x="146" y="128"/>
                  </a:cxn>
                  <a:cxn ang="0">
                    <a:pos x="150" y="118"/>
                  </a:cxn>
                  <a:cxn ang="0">
                    <a:pos x="154" y="111"/>
                  </a:cxn>
                  <a:cxn ang="0">
                    <a:pos x="156" y="103"/>
                  </a:cxn>
                  <a:cxn ang="0">
                    <a:pos x="158" y="95"/>
                  </a:cxn>
                  <a:cxn ang="0">
                    <a:pos x="160" y="88"/>
                  </a:cxn>
                  <a:cxn ang="0">
                    <a:pos x="160" y="80"/>
                  </a:cxn>
                  <a:cxn ang="0">
                    <a:pos x="160" y="73"/>
                  </a:cxn>
                  <a:cxn ang="0">
                    <a:pos x="158" y="63"/>
                  </a:cxn>
                  <a:cxn ang="0">
                    <a:pos x="156" y="55"/>
                  </a:cxn>
                  <a:cxn ang="0">
                    <a:pos x="152" y="48"/>
                  </a:cxn>
                  <a:cxn ang="0">
                    <a:pos x="148" y="42"/>
                  </a:cxn>
                  <a:cxn ang="0">
                    <a:pos x="144" y="35"/>
                  </a:cxn>
                  <a:cxn ang="0">
                    <a:pos x="137" y="25"/>
                  </a:cxn>
                  <a:cxn ang="0">
                    <a:pos x="125" y="14"/>
                  </a:cxn>
                  <a:cxn ang="0">
                    <a:pos x="114" y="8"/>
                  </a:cxn>
                  <a:cxn ang="0">
                    <a:pos x="106" y="6"/>
                  </a:cxn>
                  <a:cxn ang="0">
                    <a:pos x="99" y="2"/>
                  </a:cxn>
                  <a:cxn ang="0">
                    <a:pos x="93" y="0"/>
                  </a:cxn>
                  <a:cxn ang="0">
                    <a:pos x="85" y="0"/>
                  </a:cxn>
                  <a:cxn ang="0">
                    <a:pos x="78" y="0"/>
                  </a:cxn>
                  <a:cxn ang="0">
                    <a:pos x="70" y="0"/>
                  </a:cxn>
                  <a:cxn ang="0">
                    <a:pos x="61" y="2"/>
                  </a:cxn>
                  <a:cxn ang="0">
                    <a:pos x="53" y="4"/>
                  </a:cxn>
                  <a:cxn ang="0">
                    <a:pos x="47" y="8"/>
                  </a:cxn>
                  <a:cxn ang="0">
                    <a:pos x="40" y="12"/>
                  </a:cxn>
                  <a:cxn ang="0">
                    <a:pos x="32" y="16"/>
                  </a:cxn>
                  <a:cxn ang="0">
                    <a:pos x="23" y="23"/>
                  </a:cxn>
                  <a:cxn ang="0">
                    <a:pos x="11" y="35"/>
                  </a:cxn>
                  <a:cxn ang="0">
                    <a:pos x="6" y="46"/>
                  </a:cxn>
                  <a:cxn ang="0">
                    <a:pos x="4" y="54"/>
                  </a:cxn>
                  <a:cxn ang="0">
                    <a:pos x="2" y="61"/>
                  </a:cxn>
                  <a:cxn ang="0">
                    <a:pos x="0" y="69"/>
                  </a:cxn>
                  <a:cxn ang="0">
                    <a:pos x="0" y="74"/>
                  </a:cxn>
                  <a:cxn ang="0">
                    <a:pos x="0" y="82"/>
                  </a:cxn>
                  <a:cxn ang="0">
                    <a:pos x="0" y="92"/>
                  </a:cxn>
                  <a:cxn ang="0">
                    <a:pos x="2" y="97"/>
                  </a:cxn>
                  <a:cxn ang="0">
                    <a:pos x="4" y="107"/>
                  </a:cxn>
                  <a:cxn ang="0">
                    <a:pos x="6" y="114"/>
                  </a:cxn>
                  <a:cxn ang="0">
                    <a:pos x="11" y="120"/>
                  </a:cxn>
                  <a:cxn ang="0">
                    <a:pos x="15" y="128"/>
                  </a:cxn>
                  <a:cxn ang="0">
                    <a:pos x="23" y="137"/>
                  </a:cxn>
                  <a:cxn ang="0">
                    <a:pos x="34" y="147"/>
                  </a:cxn>
                  <a:cxn ang="0">
                    <a:pos x="44" y="152"/>
                  </a:cxn>
                  <a:cxn ang="0">
                    <a:pos x="51" y="156"/>
                  </a:cxn>
                  <a:cxn ang="0">
                    <a:pos x="59" y="158"/>
                  </a:cxn>
                  <a:cxn ang="0">
                    <a:pos x="66" y="160"/>
                  </a:cxn>
                  <a:cxn ang="0">
                    <a:pos x="74" y="162"/>
                  </a:cxn>
                  <a:cxn ang="0">
                    <a:pos x="82" y="162"/>
                  </a:cxn>
                  <a:cxn ang="0">
                    <a:pos x="89" y="160"/>
                  </a:cxn>
                  <a:cxn ang="0">
                    <a:pos x="97" y="160"/>
                  </a:cxn>
                  <a:cxn ang="0">
                    <a:pos x="105" y="158"/>
                  </a:cxn>
                  <a:cxn ang="0">
                    <a:pos x="112" y="154"/>
                  </a:cxn>
                  <a:cxn ang="0">
                    <a:pos x="118" y="152"/>
                  </a:cxn>
                </a:cxnLst>
                <a:rect l="0" t="0" r="r" b="b"/>
                <a:pathLst>
                  <a:path w="160" h="162">
                    <a:moveTo>
                      <a:pt x="118" y="152"/>
                    </a:moveTo>
                    <a:lnTo>
                      <a:pt x="124" y="149"/>
                    </a:lnTo>
                    <a:lnTo>
                      <a:pt x="129" y="145"/>
                    </a:lnTo>
                    <a:lnTo>
                      <a:pt x="135" y="139"/>
                    </a:lnTo>
                    <a:lnTo>
                      <a:pt x="141" y="133"/>
                    </a:lnTo>
                    <a:lnTo>
                      <a:pt x="146" y="128"/>
                    </a:lnTo>
                    <a:lnTo>
                      <a:pt x="150" y="120"/>
                    </a:lnTo>
                    <a:lnTo>
                      <a:pt x="150" y="118"/>
                    </a:lnTo>
                    <a:lnTo>
                      <a:pt x="152" y="114"/>
                    </a:lnTo>
                    <a:lnTo>
                      <a:pt x="154" y="111"/>
                    </a:lnTo>
                    <a:lnTo>
                      <a:pt x="156" y="107"/>
                    </a:lnTo>
                    <a:lnTo>
                      <a:pt x="156" y="103"/>
                    </a:lnTo>
                    <a:lnTo>
                      <a:pt x="158" y="99"/>
                    </a:lnTo>
                    <a:lnTo>
                      <a:pt x="158" y="95"/>
                    </a:lnTo>
                    <a:lnTo>
                      <a:pt x="160" y="92"/>
                    </a:lnTo>
                    <a:lnTo>
                      <a:pt x="160" y="88"/>
                    </a:lnTo>
                    <a:lnTo>
                      <a:pt x="160" y="84"/>
                    </a:lnTo>
                    <a:lnTo>
                      <a:pt x="160" y="80"/>
                    </a:lnTo>
                    <a:lnTo>
                      <a:pt x="160" y="76"/>
                    </a:lnTo>
                    <a:lnTo>
                      <a:pt x="160" y="73"/>
                    </a:lnTo>
                    <a:lnTo>
                      <a:pt x="158" y="69"/>
                    </a:lnTo>
                    <a:lnTo>
                      <a:pt x="158" y="63"/>
                    </a:lnTo>
                    <a:lnTo>
                      <a:pt x="158" y="59"/>
                    </a:lnTo>
                    <a:lnTo>
                      <a:pt x="156" y="55"/>
                    </a:lnTo>
                    <a:lnTo>
                      <a:pt x="154" y="52"/>
                    </a:lnTo>
                    <a:lnTo>
                      <a:pt x="152" y="48"/>
                    </a:lnTo>
                    <a:lnTo>
                      <a:pt x="152" y="46"/>
                    </a:lnTo>
                    <a:lnTo>
                      <a:pt x="148" y="42"/>
                    </a:lnTo>
                    <a:lnTo>
                      <a:pt x="146" y="38"/>
                    </a:lnTo>
                    <a:lnTo>
                      <a:pt x="144" y="35"/>
                    </a:lnTo>
                    <a:lnTo>
                      <a:pt x="143" y="31"/>
                    </a:lnTo>
                    <a:lnTo>
                      <a:pt x="137" y="25"/>
                    </a:lnTo>
                    <a:lnTo>
                      <a:pt x="131" y="19"/>
                    </a:lnTo>
                    <a:lnTo>
                      <a:pt x="125" y="14"/>
                    </a:lnTo>
                    <a:lnTo>
                      <a:pt x="118" y="10"/>
                    </a:lnTo>
                    <a:lnTo>
                      <a:pt x="114" y="8"/>
                    </a:lnTo>
                    <a:lnTo>
                      <a:pt x="110" y="6"/>
                    </a:lnTo>
                    <a:lnTo>
                      <a:pt x="106" y="6"/>
                    </a:lnTo>
                    <a:lnTo>
                      <a:pt x="105" y="4"/>
                    </a:lnTo>
                    <a:lnTo>
                      <a:pt x="99" y="2"/>
                    </a:lnTo>
                    <a:lnTo>
                      <a:pt x="97" y="2"/>
                    </a:lnTo>
                    <a:lnTo>
                      <a:pt x="93" y="0"/>
                    </a:lnTo>
                    <a:lnTo>
                      <a:pt x="89" y="0"/>
                    </a:lnTo>
                    <a:lnTo>
                      <a:pt x="85" y="0"/>
                    </a:lnTo>
                    <a:lnTo>
                      <a:pt x="82" y="0"/>
                    </a:lnTo>
                    <a:lnTo>
                      <a:pt x="78" y="0"/>
                    </a:lnTo>
                    <a:lnTo>
                      <a:pt x="74" y="0"/>
                    </a:lnTo>
                    <a:lnTo>
                      <a:pt x="70" y="0"/>
                    </a:lnTo>
                    <a:lnTo>
                      <a:pt x="66" y="0"/>
                    </a:lnTo>
                    <a:lnTo>
                      <a:pt x="61" y="2"/>
                    </a:lnTo>
                    <a:lnTo>
                      <a:pt x="57" y="2"/>
                    </a:lnTo>
                    <a:lnTo>
                      <a:pt x="53" y="4"/>
                    </a:lnTo>
                    <a:lnTo>
                      <a:pt x="51" y="6"/>
                    </a:lnTo>
                    <a:lnTo>
                      <a:pt x="47" y="8"/>
                    </a:lnTo>
                    <a:lnTo>
                      <a:pt x="44" y="10"/>
                    </a:lnTo>
                    <a:lnTo>
                      <a:pt x="40" y="12"/>
                    </a:lnTo>
                    <a:lnTo>
                      <a:pt x="36" y="14"/>
                    </a:lnTo>
                    <a:lnTo>
                      <a:pt x="32" y="16"/>
                    </a:lnTo>
                    <a:lnTo>
                      <a:pt x="28" y="19"/>
                    </a:lnTo>
                    <a:lnTo>
                      <a:pt x="23" y="23"/>
                    </a:lnTo>
                    <a:lnTo>
                      <a:pt x="17" y="29"/>
                    </a:lnTo>
                    <a:lnTo>
                      <a:pt x="11" y="35"/>
                    </a:lnTo>
                    <a:lnTo>
                      <a:pt x="7" y="42"/>
                    </a:lnTo>
                    <a:lnTo>
                      <a:pt x="6" y="46"/>
                    </a:lnTo>
                    <a:lnTo>
                      <a:pt x="6" y="50"/>
                    </a:lnTo>
                    <a:lnTo>
                      <a:pt x="4" y="54"/>
                    </a:lnTo>
                    <a:lnTo>
                      <a:pt x="4" y="57"/>
                    </a:lnTo>
                    <a:lnTo>
                      <a:pt x="2" y="61"/>
                    </a:lnTo>
                    <a:lnTo>
                      <a:pt x="0" y="65"/>
                    </a:lnTo>
                    <a:lnTo>
                      <a:pt x="0" y="69"/>
                    </a:lnTo>
                    <a:lnTo>
                      <a:pt x="0" y="73"/>
                    </a:lnTo>
                    <a:lnTo>
                      <a:pt x="0" y="74"/>
                    </a:lnTo>
                    <a:lnTo>
                      <a:pt x="0" y="78"/>
                    </a:lnTo>
                    <a:lnTo>
                      <a:pt x="0" y="82"/>
                    </a:lnTo>
                    <a:lnTo>
                      <a:pt x="0" y="88"/>
                    </a:lnTo>
                    <a:lnTo>
                      <a:pt x="0" y="92"/>
                    </a:lnTo>
                    <a:lnTo>
                      <a:pt x="0" y="94"/>
                    </a:lnTo>
                    <a:lnTo>
                      <a:pt x="2" y="97"/>
                    </a:lnTo>
                    <a:lnTo>
                      <a:pt x="2" y="103"/>
                    </a:lnTo>
                    <a:lnTo>
                      <a:pt x="4" y="107"/>
                    </a:lnTo>
                    <a:lnTo>
                      <a:pt x="6" y="111"/>
                    </a:lnTo>
                    <a:lnTo>
                      <a:pt x="6" y="114"/>
                    </a:lnTo>
                    <a:lnTo>
                      <a:pt x="9" y="118"/>
                    </a:lnTo>
                    <a:lnTo>
                      <a:pt x="11" y="120"/>
                    </a:lnTo>
                    <a:lnTo>
                      <a:pt x="13" y="124"/>
                    </a:lnTo>
                    <a:lnTo>
                      <a:pt x="15" y="128"/>
                    </a:lnTo>
                    <a:lnTo>
                      <a:pt x="17" y="132"/>
                    </a:lnTo>
                    <a:lnTo>
                      <a:pt x="23" y="137"/>
                    </a:lnTo>
                    <a:lnTo>
                      <a:pt x="28" y="143"/>
                    </a:lnTo>
                    <a:lnTo>
                      <a:pt x="34" y="147"/>
                    </a:lnTo>
                    <a:lnTo>
                      <a:pt x="40" y="152"/>
                    </a:lnTo>
                    <a:lnTo>
                      <a:pt x="44" y="152"/>
                    </a:lnTo>
                    <a:lnTo>
                      <a:pt x="47" y="154"/>
                    </a:lnTo>
                    <a:lnTo>
                      <a:pt x="51" y="156"/>
                    </a:lnTo>
                    <a:lnTo>
                      <a:pt x="55" y="158"/>
                    </a:lnTo>
                    <a:lnTo>
                      <a:pt x="59" y="158"/>
                    </a:lnTo>
                    <a:lnTo>
                      <a:pt x="63" y="160"/>
                    </a:lnTo>
                    <a:lnTo>
                      <a:pt x="66" y="160"/>
                    </a:lnTo>
                    <a:lnTo>
                      <a:pt x="70" y="162"/>
                    </a:lnTo>
                    <a:lnTo>
                      <a:pt x="74" y="162"/>
                    </a:lnTo>
                    <a:lnTo>
                      <a:pt x="78" y="162"/>
                    </a:lnTo>
                    <a:lnTo>
                      <a:pt x="82" y="162"/>
                    </a:lnTo>
                    <a:lnTo>
                      <a:pt x="85" y="162"/>
                    </a:lnTo>
                    <a:lnTo>
                      <a:pt x="89" y="160"/>
                    </a:lnTo>
                    <a:lnTo>
                      <a:pt x="93" y="160"/>
                    </a:lnTo>
                    <a:lnTo>
                      <a:pt x="97" y="160"/>
                    </a:lnTo>
                    <a:lnTo>
                      <a:pt x="101" y="158"/>
                    </a:lnTo>
                    <a:lnTo>
                      <a:pt x="105" y="158"/>
                    </a:lnTo>
                    <a:lnTo>
                      <a:pt x="108" y="156"/>
                    </a:lnTo>
                    <a:lnTo>
                      <a:pt x="112" y="154"/>
                    </a:lnTo>
                    <a:lnTo>
                      <a:pt x="118" y="152"/>
                    </a:lnTo>
                    <a:lnTo>
                      <a:pt x="118" y="15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7" name="Freeform 25"/>
              <p:cNvSpPr>
                <a:spLocks/>
              </p:cNvSpPr>
              <p:nvPr/>
            </p:nvSpPr>
            <p:spPr bwMode="auto">
              <a:xfrm>
                <a:off x="7604126" y="2681288"/>
                <a:ext cx="93663" cy="93663"/>
              </a:xfrm>
              <a:custGeom>
                <a:avLst/>
                <a:gdLst/>
                <a:ahLst/>
                <a:cxnLst>
                  <a:cxn ang="0">
                    <a:pos x="101" y="101"/>
                  </a:cxn>
                  <a:cxn ang="0">
                    <a:pos x="109" y="92"/>
                  </a:cxn>
                  <a:cxn ang="0">
                    <a:pos x="112" y="80"/>
                  </a:cxn>
                  <a:cxn ang="0">
                    <a:pos x="116" y="69"/>
                  </a:cxn>
                  <a:cxn ang="0">
                    <a:pos x="116" y="57"/>
                  </a:cxn>
                  <a:cxn ang="0">
                    <a:pos x="116" y="48"/>
                  </a:cxn>
                  <a:cxn ang="0">
                    <a:pos x="112" y="36"/>
                  </a:cxn>
                  <a:cxn ang="0">
                    <a:pos x="107" y="27"/>
                  </a:cxn>
                  <a:cxn ang="0">
                    <a:pos x="99" y="17"/>
                  </a:cxn>
                  <a:cxn ang="0">
                    <a:pos x="90" y="10"/>
                  </a:cxn>
                  <a:cxn ang="0">
                    <a:pos x="80" y="4"/>
                  </a:cxn>
                  <a:cxn ang="0">
                    <a:pos x="69" y="2"/>
                  </a:cxn>
                  <a:cxn ang="0">
                    <a:pos x="57" y="0"/>
                  </a:cxn>
                  <a:cxn ang="0">
                    <a:pos x="46" y="2"/>
                  </a:cxn>
                  <a:cxn ang="0">
                    <a:pos x="36" y="6"/>
                  </a:cxn>
                  <a:cxn ang="0">
                    <a:pos x="27" y="12"/>
                  </a:cxn>
                  <a:cxn ang="0">
                    <a:pos x="17" y="19"/>
                  </a:cxn>
                  <a:cxn ang="0">
                    <a:pos x="10" y="29"/>
                  </a:cxn>
                  <a:cxn ang="0">
                    <a:pos x="4" y="40"/>
                  </a:cxn>
                  <a:cxn ang="0">
                    <a:pos x="2" y="50"/>
                  </a:cxn>
                  <a:cxn ang="0">
                    <a:pos x="0" y="61"/>
                  </a:cxn>
                  <a:cxn ang="0">
                    <a:pos x="2" y="73"/>
                  </a:cxn>
                  <a:cxn ang="0">
                    <a:pos x="6" y="84"/>
                  </a:cxn>
                  <a:cxn ang="0">
                    <a:pos x="12" y="94"/>
                  </a:cxn>
                  <a:cxn ang="0">
                    <a:pos x="19" y="103"/>
                  </a:cxn>
                  <a:cxn ang="0">
                    <a:pos x="29" y="109"/>
                  </a:cxn>
                  <a:cxn ang="0">
                    <a:pos x="38" y="114"/>
                  </a:cxn>
                  <a:cxn ang="0">
                    <a:pos x="50" y="118"/>
                  </a:cxn>
                  <a:cxn ang="0">
                    <a:pos x="61" y="118"/>
                  </a:cxn>
                  <a:cxn ang="0">
                    <a:pos x="72" y="116"/>
                  </a:cxn>
                  <a:cxn ang="0">
                    <a:pos x="82" y="113"/>
                  </a:cxn>
                  <a:cxn ang="0">
                    <a:pos x="92" y="109"/>
                  </a:cxn>
                  <a:cxn ang="0">
                    <a:pos x="97" y="105"/>
                  </a:cxn>
                </a:cxnLst>
                <a:rect l="0" t="0" r="r" b="b"/>
                <a:pathLst>
                  <a:path w="118" h="118">
                    <a:moveTo>
                      <a:pt x="97" y="105"/>
                    </a:moveTo>
                    <a:lnTo>
                      <a:pt x="101" y="101"/>
                    </a:lnTo>
                    <a:lnTo>
                      <a:pt x="105" y="95"/>
                    </a:lnTo>
                    <a:lnTo>
                      <a:pt x="109" y="92"/>
                    </a:lnTo>
                    <a:lnTo>
                      <a:pt x="112" y="86"/>
                    </a:lnTo>
                    <a:lnTo>
                      <a:pt x="112" y="80"/>
                    </a:lnTo>
                    <a:lnTo>
                      <a:pt x="114" y="75"/>
                    </a:lnTo>
                    <a:lnTo>
                      <a:pt x="116" y="69"/>
                    </a:lnTo>
                    <a:lnTo>
                      <a:pt x="118" y="65"/>
                    </a:lnTo>
                    <a:lnTo>
                      <a:pt x="116" y="57"/>
                    </a:lnTo>
                    <a:lnTo>
                      <a:pt x="116" y="54"/>
                    </a:lnTo>
                    <a:lnTo>
                      <a:pt x="116" y="48"/>
                    </a:lnTo>
                    <a:lnTo>
                      <a:pt x="114" y="42"/>
                    </a:lnTo>
                    <a:lnTo>
                      <a:pt x="112" y="36"/>
                    </a:lnTo>
                    <a:lnTo>
                      <a:pt x="111" y="31"/>
                    </a:lnTo>
                    <a:lnTo>
                      <a:pt x="107" y="27"/>
                    </a:lnTo>
                    <a:lnTo>
                      <a:pt x="105" y="21"/>
                    </a:lnTo>
                    <a:lnTo>
                      <a:pt x="99" y="17"/>
                    </a:lnTo>
                    <a:lnTo>
                      <a:pt x="95" y="14"/>
                    </a:lnTo>
                    <a:lnTo>
                      <a:pt x="90" y="10"/>
                    </a:lnTo>
                    <a:lnTo>
                      <a:pt x="86" y="6"/>
                    </a:lnTo>
                    <a:lnTo>
                      <a:pt x="80" y="4"/>
                    </a:lnTo>
                    <a:lnTo>
                      <a:pt x="74" y="2"/>
                    </a:lnTo>
                    <a:lnTo>
                      <a:pt x="69" y="2"/>
                    </a:lnTo>
                    <a:lnTo>
                      <a:pt x="65" y="2"/>
                    </a:lnTo>
                    <a:lnTo>
                      <a:pt x="57" y="0"/>
                    </a:lnTo>
                    <a:lnTo>
                      <a:pt x="52" y="2"/>
                    </a:lnTo>
                    <a:lnTo>
                      <a:pt x="46" y="2"/>
                    </a:lnTo>
                    <a:lnTo>
                      <a:pt x="40" y="4"/>
                    </a:lnTo>
                    <a:lnTo>
                      <a:pt x="36" y="6"/>
                    </a:lnTo>
                    <a:lnTo>
                      <a:pt x="31" y="8"/>
                    </a:lnTo>
                    <a:lnTo>
                      <a:pt x="27" y="12"/>
                    </a:lnTo>
                    <a:lnTo>
                      <a:pt x="23" y="16"/>
                    </a:lnTo>
                    <a:lnTo>
                      <a:pt x="17" y="19"/>
                    </a:lnTo>
                    <a:lnTo>
                      <a:pt x="13" y="25"/>
                    </a:lnTo>
                    <a:lnTo>
                      <a:pt x="10" y="29"/>
                    </a:lnTo>
                    <a:lnTo>
                      <a:pt x="8" y="35"/>
                    </a:lnTo>
                    <a:lnTo>
                      <a:pt x="4" y="40"/>
                    </a:lnTo>
                    <a:lnTo>
                      <a:pt x="4" y="46"/>
                    </a:lnTo>
                    <a:lnTo>
                      <a:pt x="2" y="50"/>
                    </a:lnTo>
                    <a:lnTo>
                      <a:pt x="2" y="55"/>
                    </a:lnTo>
                    <a:lnTo>
                      <a:pt x="0" y="61"/>
                    </a:lnTo>
                    <a:lnTo>
                      <a:pt x="2" y="67"/>
                    </a:lnTo>
                    <a:lnTo>
                      <a:pt x="2" y="73"/>
                    </a:lnTo>
                    <a:lnTo>
                      <a:pt x="4" y="78"/>
                    </a:lnTo>
                    <a:lnTo>
                      <a:pt x="6" y="84"/>
                    </a:lnTo>
                    <a:lnTo>
                      <a:pt x="8" y="88"/>
                    </a:lnTo>
                    <a:lnTo>
                      <a:pt x="12" y="94"/>
                    </a:lnTo>
                    <a:lnTo>
                      <a:pt x="15" y="99"/>
                    </a:lnTo>
                    <a:lnTo>
                      <a:pt x="19" y="103"/>
                    </a:lnTo>
                    <a:lnTo>
                      <a:pt x="23" y="107"/>
                    </a:lnTo>
                    <a:lnTo>
                      <a:pt x="29" y="109"/>
                    </a:lnTo>
                    <a:lnTo>
                      <a:pt x="34" y="113"/>
                    </a:lnTo>
                    <a:lnTo>
                      <a:pt x="38" y="114"/>
                    </a:lnTo>
                    <a:lnTo>
                      <a:pt x="44" y="116"/>
                    </a:lnTo>
                    <a:lnTo>
                      <a:pt x="50" y="118"/>
                    </a:lnTo>
                    <a:lnTo>
                      <a:pt x="55" y="118"/>
                    </a:lnTo>
                    <a:lnTo>
                      <a:pt x="61" y="118"/>
                    </a:lnTo>
                    <a:lnTo>
                      <a:pt x="67" y="118"/>
                    </a:lnTo>
                    <a:lnTo>
                      <a:pt x="72" y="116"/>
                    </a:lnTo>
                    <a:lnTo>
                      <a:pt x="78" y="116"/>
                    </a:lnTo>
                    <a:lnTo>
                      <a:pt x="82" y="113"/>
                    </a:lnTo>
                    <a:lnTo>
                      <a:pt x="88" y="111"/>
                    </a:lnTo>
                    <a:lnTo>
                      <a:pt x="92" y="109"/>
                    </a:lnTo>
                    <a:lnTo>
                      <a:pt x="97" y="105"/>
                    </a:lnTo>
                    <a:lnTo>
                      <a:pt x="97" y="10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8" name="Freeform 26"/>
              <p:cNvSpPr>
                <a:spLocks/>
              </p:cNvSpPr>
              <p:nvPr/>
            </p:nvSpPr>
            <p:spPr bwMode="auto">
              <a:xfrm>
                <a:off x="7618413" y="2682875"/>
                <a:ext cx="73025" cy="95250"/>
              </a:xfrm>
              <a:custGeom>
                <a:avLst/>
                <a:gdLst/>
                <a:ahLst/>
                <a:cxnLst>
                  <a:cxn ang="0">
                    <a:pos x="73" y="122"/>
                  </a:cxn>
                  <a:cxn ang="0">
                    <a:pos x="0" y="4"/>
                  </a:cxn>
                  <a:cxn ang="0">
                    <a:pos x="17" y="0"/>
                  </a:cxn>
                  <a:cxn ang="0">
                    <a:pos x="92" y="109"/>
                  </a:cxn>
                  <a:cxn ang="0">
                    <a:pos x="73" y="122"/>
                  </a:cxn>
                  <a:cxn ang="0">
                    <a:pos x="73" y="122"/>
                  </a:cxn>
                </a:cxnLst>
                <a:rect l="0" t="0" r="r" b="b"/>
                <a:pathLst>
                  <a:path w="92" h="122">
                    <a:moveTo>
                      <a:pt x="73" y="122"/>
                    </a:moveTo>
                    <a:lnTo>
                      <a:pt x="0" y="4"/>
                    </a:lnTo>
                    <a:lnTo>
                      <a:pt x="17" y="0"/>
                    </a:lnTo>
                    <a:lnTo>
                      <a:pt x="92" y="109"/>
                    </a:lnTo>
                    <a:lnTo>
                      <a:pt x="73" y="122"/>
                    </a:lnTo>
                    <a:lnTo>
                      <a:pt x="73" y="12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19" name="Freeform 27"/>
              <p:cNvSpPr>
                <a:spLocks/>
              </p:cNvSpPr>
              <p:nvPr/>
            </p:nvSpPr>
            <p:spPr bwMode="auto">
              <a:xfrm>
                <a:off x="7515226" y="3236913"/>
                <a:ext cx="141288" cy="87313"/>
              </a:xfrm>
              <a:custGeom>
                <a:avLst/>
                <a:gdLst/>
                <a:ahLst/>
                <a:cxnLst>
                  <a:cxn ang="0">
                    <a:pos x="139" y="0"/>
                  </a:cxn>
                  <a:cxn ang="0">
                    <a:pos x="0" y="97"/>
                  </a:cxn>
                  <a:cxn ang="0">
                    <a:pos x="42" y="110"/>
                  </a:cxn>
                  <a:cxn ang="0">
                    <a:pos x="87" y="69"/>
                  </a:cxn>
                  <a:cxn ang="0">
                    <a:pos x="143" y="93"/>
                  </a:cxn>
                  <a:cxn ang="0">
                    <a:pos x="177" y="74"/>
                  </a:cxn>
                  <a:cxn ang="0">
                    <a:pos x="118" y="53"/>
                  </a:cxn>
                  <a:cxn ang="0">
                    <a:pos x="169" y="15"/>
                  </a:cxn>
                  <a:cxn ang="0">
                    <a:pos x="139" y="0"/>
                  </a:cxn>
                  <a:cxn ang="0">
                    <a:pos x="139" y="0"/>
                  </a:cxn>
                </a:cxnLst>
                <a:rect l="0" t="0" r="r" b="b"/>
                <a:pathLst>
                  <a:path w="177" h="110">
                    <a:moveTo>
                      <a:pt x="139" y="0"/>
                    </a:moveTo>
                    <a:lnTo>
                      <a:pt x="0" y="97"/>
                    </a:lnTo>
                    <a:lnTo>
                      <a:pt x="42" y="110"/>
                    </a:lnTo>
                    <a:lnTo>
                      <a:pt x="87" y="69"/>
                    </a:lnTo>
                    <a:lnTo>
                      <a:pt x="143" y="93"/>
                    </a:lnTo>
                    <a:lnTo>
                      <a:pt x="177" y="74"/>
                    </a:lnTo>
                    <a:lnTo>
                      <a:pt x="118" y="53"/>
                    </a:lnTo>
                    <a:lnTo>
                      <a:pt x="169" y="15"/>
                    </a:lnTo>
                    <a:lnTo>
                      <a:pt x="139" y="0"/>
                    </a:lnTo>
                    <a:lnTo>
                      <a:pt x="139" y="0"/>
                    </a:lnTo>
                    <a:close/>
                  </a:path>
                </a:pathLst>
              </a:custGeom>
              <a:solidFill>
                <a:srgbClr val="FF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20" name="Freeform 28"/>
              <p:cNvSpPr>
                <a:spLocks/>
              </p:cNvSpPr>
              <p:nvPr/>
            </p:nvSpPr>
            <p:spPr bwMode="auto">
              <a:xfrm>
                <a:off x="7924801" y="2101850"/>
                <a:ext cx="288925" cy="608013"/>
              </a:xfrm>
              <a:custGeom>
                <a:avLst/>
                <a:gdLst/>
                <a:ahLst/>
                <a:cxnLst>
                  <a:cxn ang="0">
                    <a:pos x="0" y="15"/>
                  </a:cxn>
                  <a:cxn ang="0">
                    <a:pos x="341" y="766"/>
                  </a:cxn>
                  <a:cxn ang="0">
                    <a:pos x="364" y="759"/>
                  </a:cxn>
                  <a:cxn ang="0">
                    <a:pos x="31" y="0"/>
                  </a:cxn>
                  <a:cxn ang="0">
                    <a:pos x="0" y="15"/>
                  </a:cxn>
                  <a:cxn ang="0">
                    <a:pos x="0" y="15"/>
                  </a:cxn>
                </a:cxnLst>
                <a:rect l="0" t="0" r="r" b="b"/>
                <a:pathLst>
                  <a:path w="364" h="766">
                    <a:moveTo>
                      <a:pt x="0" y="15"/>
                    </a:moveTo>
                    <a:lnTo>
                      <a:pt x="341" y="766"/>
                    </a:lnTo>
                    <a:lnTo>
                      <a:pt x="364" y="759"/>
                    </a:lnTo>
                    <a:lnTo>
                      <a:pt x="31" y="0"/>
                    </a:lnTo>
                    <a:lnTo>
                      <a:pt x="0" y="15"/>
                    </a:lnTo>
                    <a:lnTo>
                      <a:pt x="0" y="1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21" name="Freeform 29"/>
              <p:cNvSpPr>
                <a:spLocks/>
              </p:cNvSpPr>
              <p:nvPr/>
            </p:nvSpPr>
            <p:spPr bwMode="auto">
              <a:xfrm>
                <a:off x="7518401" y="3243263"/>
                <a:ext cx="76200" cy="41275"/>
              </a:xfrm>
              <a:custGeom>
                <a:avLst/>
                <a:gdLst/>
                <a:ahLst/>
                <a:cxnLst>
                  <a:cxn ang="0">
                    <a:pos x="95" y="34"/>
                  </a:cxn>
                  <a:cxn ang="0">
                    <a:pos x="26" y="0"/>
                  </a:cxn>
                  <a:cxn ang="0">
                    <a:pos x="0" y="28"/>
                  </a:cxn>
                  <a:cxn ang="0">
                    <a:pos x="78" y="51"/>
                  </a:cxn>
                  <a:cxn ang="0">
                    <a:pos x="95" y="34"/>
                  </a:cxn>
                  <a:cxn ang="0">
                    <a:pos x="95" y="34"/>
                  </a:cxn>
                </a:cxnLst>
                <a:rect l="0" t="0" r="r" b="b"/>
                <a:pathLst>
                  <a:path w="95" h="51">
                    <a:moveTo>
                      <a:pt x="95" y="34"/>
                    </a:moveTo>
                    <a:lnTo>
                      <a:pt x="26" y="0"/>
                    </a:lnTo>
                    <a:lnTo>
                      <a:pt x="0" y="28"/>
                    </a:lnTo>
                    <a:lnTo>
                      <a:pt x="78" y="51"/>
                    </a:lnTo>
                    <a:lnTo>
                      <a:pt x="95" y="34"/>
                    </a:lnTo>
                    <a:lnTo>
                      <a:pt x="95" y="34"/>
                    </a:lnTo>
                    <a:close/>
                  </a:path>
                </a:pathLst>
              </a:custGeom>
              <a:solidFill>
                <a:srgbClr val="FF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22" name="Freeform 30"/>
              <p:cNvSpPr>
                <a:spLocks/>
              </p:cNvSpPr>
              <p:nvPr/>
            </p:nvSpPr>
            <p:spPr bwMode="auto">
              <a:xfrm>
                <a:off x="8148638" y="2678113"/>
                <a:ext cx="131763" cy="130175"/>
              </a:xfrm>
              <a:custGeom>
                <a:avLst/>
                <a:gdLst/>
                <a:ahLst/>
                <a:cxnLst>
                  <a:cxn ang="0">
                    <a:pos x="86" y="163"/>
                  </a:cxn>
                  <a:cxn ang="0">
                    <a:pos x="93" y="161"/>
                  </a:cxn>
                  <a:cxn ang="0">
                    <a:pos x="101" y="159"/>
                  </a:cxn>
                  <a:cxn ang="0">
                    <a:pos x="109" y="157"/>
                  </a:cxn>
                  <a:cxn ang="0">
                    <a:pos x="116" y="154"/>
                  </a:cxn>
                  <a:cxn ang="0">
                    <a:pos x="124" y="150"/>
                  </a:cxn>
                  <a:cxn ang="0">
                    <a:pos x="133" y="144"/>
                  </a:cxn>
                  <a:cxn ang="0">
                    <a:pos x="147" y="133"/>
                  </a:cxn>
                  <a:cxn ang="0">
                    <a:pos x="152" y="123"/>
                  </a:cxn>
                  <a:cxn ang="0">
                    <a:pos x="156" y="116"/>
                  </a:cxn>
                  <a:cxn ang="0">
                    <a:pos x="160" y="108"/>
                  </a:cxn>
                  <a:cxn ang="0">
                    <a:pos x="162" y="102"/>
                  </a:cxn>
                  <a:cxn ang="0">
                    <a:pos x="164" y="93"/>
                  </a:cxn>
                  <a:cxn ang="0">
                    <a:pos x="164" y="85"/>
                  </a:cxn>
                  <a:cxn ang="0">
                    <a:pos x="164" y="78"/>
                  </a:cxn>
                  <a:cxn ang="0">
                    <a:pos x="164" y="68"/>
                  </a:cxn>
                  <a:cxn ang="0">
                    <a:pos x="162" y="60"/>
                  </a:cxn>
                  <a:cxn ang="0">
                    <a:pos x="160" y="53"/>
                  </a:cxn>
                  <a:cxn ang="0">
                    <a:pos x="156" y="47"/>
                  </a:cxn>
                  <a:cxn ang="0">
                    <a:pos x="152" y="39"/>
                  </a:cxn>
                  <a:cxn ang="0">
                    <a:pos x="147" y="30"/>
                  </a:cxn>
                  <a:cxn ang="0">
                    <a:pos x="133" y="19"/>
                  </a:cxn>
                  <a:cxn ang="0">
                    <a:pos x="124" y="11"/>
                  </a:cxn>
                  <a:cxn ang="0">
                    <a:pos x="116" y="7"/>
                  </a:cxn>
                  <a:cxn ang="0">
                    <a:pos x="109" y="5"/>
                  </a:cxn>
                  <a:cxn ang="0">
                    <a:pos x="101" y="1"/>
                  </a:cxn>
                  <a:cxn ang="0">
                    <a:pos x="93" y="0"/>
                  </a:cxn>
                  <a:cxn ang="0">
                    <a:pos x="86" y="0"/>
                  </a:cxn>
                  <a:cxn ang="0">
                    <a:pos x="76" y="0"/>
                  </a:cxn>
                  <a:cxn ang="0">
                    <a:pos x="69" y="0"/>
                  </a:cxn>
                  <a:cxn ang="0">
                    <a:pos x="61" y="1"/>
                  </a:cxn>
                  <a:cxn ang="0">
                    <a:pos x="53" y="5"/>
                  </a:cxn>
                  <a:cxn ang="0">
                    <a:pos x="46" y="7"/>
                  </a:cxn>
                  <a:cxn ang="0">
                    <a:pos x="38" y="11"/>
                  </a:cxn>
                  <a:cxn ang="0">
                    <a:pos x="29" y="19"/>
                  </a:cxn>
                  <a:cxn ang="0">
                    <a:pos x="17" y="30"/>
                  </a:cxn>
                  <a:cxn ang="0">
                    <a:pos x="12" y="39"/>
                  </a:cxn>
                  <a:cxn ang="0">
                    <a:pos x="8" y="47"/>
                  </a:cxn>
                  <a:cxn ang="0">
                    <a:pos x="4" y="53"/>
                  </a:cxn>
                  <a:cxn ang="0">
                    <a:pos x="2" y="60"/>
                  </a:cxn>
                  <a:cxn ang="0">
                    <a:pos x="0" y="68"/>
                  </a:cxn>
                  <a:cxn ang="0">
                    <a:pos x="0" y="78"/>
                  </a:cxn>
                  <a:cxn ang="0">
                    <a:pos x="0" y="85"/>
                  </a:cxn>
                  <a:cxn ang="0">
                    <a:pos x="0" y="93"/>
                  </a:cxn>
                  <a:cxn ang="0">
                    <a:pos x="2" y="102"/>
                  </a:cxn>
                  <a:cxn ang="0">
                    <a:pos x="4" y="108"/>
                  </a:cxn>
                  <a:cxn ang="0">
                    <a:pos x="8" y="116"/>
                  </a:cxn>
                  <a:cxn ang="0">
                    <a:pos x="12" y="123"/>
                  </a:cxn>
                  <a:cxn ang="0">
                    <a:pos x="17" y="133"/>
                  </a:cxn>
                  <a:cxn ang="0">
                    <a:pos x="29" y="144"/>
                  </a:cxn>
                  <a:cxn ang="0">
                    <a:pos x="38" y="150"/>
                  </a:cxn>
                  <a:cxn ang="0">
                    <a:pos x="46" y="154"/>
                  </a:cxn>
                  <a:cxn ang="0">
                    <a:pos x="53" y="157"/>
                  </a:cxn>
                  <a:cxn ang="0">
                    <a:pos x="61" y="159"/>
                  </a:cxn>
                  <a:cxn ang="0">
                    <a:pos x="69" y="161"/>
                  </a:cxn>
                  <a:cxn ang="0">
                    <a:pos x="76" y="163"/>
                  </a:cxn>
                  <a:cxn ang="0">
                    <a:pos x="82" y="163"/>
                  </a:cxn>
                </a:cxnLst>
                <a:rect l="0" t="0" r="r" b="b"/>
                <a:pathLst>
                  <a:path w="166" h="163">
                    <a:moveTo>
                      <a:pt x="82" y="163"/>
                    </a:moveTo>
                    <a:lnTo>
                      <a:pt x="86" y="163"/>
                    </a:lnTo>
                    <a:lnTo>
                      <a:pt x="90" y="163"/>
                    </a:lnTo>
                    <a:lnTo>
                      <a:pt x="93" y="161"/>
                    </a:lnTo>
                    <a:lnTo>
                      <a:pt x="99" y="161"/>
                    </a:lnTo>
                    <a:lnTo>
                      <a:pt x="101" y="159"/>
                    </a:lnTo>
                    <a:lnTo>
                      <a:pt x="105" y="159"/>
                    </a:lnTo>
                    <a:lnTo>
                      <a:pt x="109" y="157"/>
                    </a:lnTo>
                    <a:lnTo>
                      <a:pt x="114" y="155"/>
                    </a:lnTo>
                    <a:lnTo>
                      <a:pt x="116" y="154"/>
                    </a:lnTo>
                    <a:lnTo>
                      <a:pt x="120" y="152"/>
                    </a:lnTo>
                    <a:lnTo>
                      <a:pt x="124" y="150"/>
                    </a:lnTo>
                    <a:lnTo>
                      <a:pt x="128" y="148"/>
                    </a:lnTo>
                    <a:lnTo>
                      <a:pt x="133" y="144"/>
                    </a:lnTo>
                    <a:lnTo>
                      <a:pt x="141" y="138"/>
                    </a:lnTo>
                    <a:lnTo>
                      <a:pt x="147" y="133"/>
                    </a:lnTo>
                    <a:lnTo>
                      <a:pt x="150" y="127"/>
                    </a:lnTo>
                    <a:lnTo>
                      <a:pt x="152" y="123"/>
                    </a:lnTo>
                    <a:lnTo>
                      <a:pt x="154" y="119"/>
                    </a:lnTo>
                    <a:lnTo>
                      <a:pt x="156" y="116"/>
                    </a:lnTo>
                    <a:lnTo>
                      <a:pt x="158" y="114"/>
                    </a:lnTo>
                    <a:lnTo>
                      <a:pt x="160" y="108"/>
                    </a:lnTo>
                    <a:lnTo>
                      <a:pt x="160" y="104"/>
                    </a:lnTo>
                    <a:lnTo>
                      <a:pt x="162" y="102"/>
                    </a:lnTo>
                    <a:lnTo>
                      <a:pt x="164" y="98"/>
                    </a:lnTo>
                    <a:lnTo>
                      <a:pt x="164" y="93"/>
                    </a:lnTo>
                    <a:lnTo>
                      <a:pt x="164" y="89"/>
                    </a:lnTo>
                    <a:lnTo>
                      <a:pt x="164" y="85"/>
                    </a:lnTo>
                    <a:lnTo>
                      <a:pt x="166" y="81"/>
                    </a:lnTo>
                    <a:lnTo>
                      <a:pt x="164" y="78"/>
                    </a:lnTo>
                    <a:lnTo>
                      <a:pt x="164" y="74"/>
                    </a:lnTo>
                    <a:lnTo>
                      <a:pt x="164" y="68"/>
                    </a:lnTo>
                    <a:lnTo>
                      <a:pt x="164" y="64"/>
                    </a:lnTo>
                    <a:lnTo>
                      <a:pt x="162" y="60"/>
                    </a:lnTo>
                    <a:lnTo>
                      <a:pt x="160" y="57"/>
                    </a:lnTo>
                    <a:lnTo>
                      <a:pt x="160" y="53"/>
                    </a:lnTo>
                    <a:lnTo>
                      <a:pt x="158" y="51"/>
                    </a:lnTo>
                    <a:lnTo>
                      <a:pt x="156" y="47"/>
                    </a:lnTo>
                    <a:lnTo>
                      <a:pt x="154" y="43"/>
                    </a:lnTo>
                    <a:lnTo>
                      <a:pt x="152" y="39"/>
                    </a:lnTo>
                    <a:lnTo>
                      <a:pt x="150" y="36"/>
                    </a:lnTo>
                    <a:lnTo>
                      <a:pt x="147" y="30"/>
                    </a:lnTo>
                    <a:lnTo>
                      <a:pt x="141" y="24"/>
                    </a:lnTo>
                    <a:lnTo>
                      <a:pt x="133" y="19"/>
                    </a:lnTo>
                    <a:lnTo>
                      <a:pt x="128" y="13"/>
                    </a:lnTo>
                    <a:lnTo>
                      <a:pt x="124" y="11"/>
                    </a:lnTo>
                    <a:lnTo>
                      <a:pt x="120" y="9"/>
                    </a:lnTo>
                    <a:lnTo>
                      <a:pt x="116" y="7"/>
                    </a:lnTo>
                    <a:lnTo>
                      <a:pt x="114" y="5"/>
                    </a:lnTo>
                    <a:lnTo>
                      <a:pt x="109" y="5"/>
                    </a:lnTo>
                    <a:lnTo>
                      <a:pt x="105" y="3"/>
                    </a:lnTo>
                    <a:lnTo>
                      <a:pt x="101" y="1"/>
                    </a:lnTo>
                    <a:lnTo>
                      <a:pt x="99" y="1"/>
                    </a:lnTo>
                    <a:lnTo>
                      <a:pt x="93" y="0"/>
                    </a:lnTo>
                    <a:lnTo>
                      <a:pt x="90" y="0"/>
                    </a:lnTo>
                    <a:lnTo>
                      <a:pt x="86" y="0"/>
                    </a:lnTo>
                    <a:lnTo>
                      <a:pt x="82" y="0"/>
                    </a:lnTo>
                    <a:lnTo>
                      <a:pt x="76" y="0"/>
                    </a:lnTo>
                    <a:lnTo>
                      <a:pt x="72" y="0"/>
                    </a:lnTo>
                    <a:lnTo>
                      <a:pt x="69" y="0"/>
                    </a:lnTo>
                    <a:lnTo>
                      <a:pt x="65" y="1"/>
                    </a:lnTo>
                    <a:lnTo>
                      <a:pt x="61" y="1"/>
                    </a:lnTo>
                    <a:lnTo>
                      <a:pt x="57" y="3"/>
                    </a:lnTo>
                    <a:lnTo>
                      <a:pt x="53" y="5"/>
                    </a:lnTo>
                    <a:lnTo>
                      <a:pt x="50" y="5"/>
                    </a:lnTo>
                    <a:lnTo>
                      <a:pt x="46" y="7"/>
                    </a:lnTo>
                    <a:lnTo>
                      <a:pt x="42" y="9"/>
                    </a:lnTo>
                    <a:lnTo>
                      <a:pt x="38" y="11"/>
                    </a:lnTo>
                    <a:lnTo>
                      <a:pt x="34" y="13"/>
                    </a:lnTo>
                    <a:lnTo>
                      <a:pt x="29" y="19"/>
                    </a:lnTo>
                    <a:lnTo>
                      <a:pt x="23" y="24"/>
                    </a:lnTo>
                    <a:lnTo>
                      <a:pt x="17" y="30"/>
                    </a:lnTo>
                    <a:lnTo>
                      <a:pt x="13" y="36"/>
                    </a:lnTo>
                    <a:lnTo>
                      <a:pt x="12" y="39"/>
                    </a:lnTo>
                    <a:lnTo>
                      <a:pt x="10" y="43"/>
                    </a:lnTo>
                    <a:lnTo>
                      <a:pt x="8" y="47"/>
                    </a:lnTo>
                    <a:lnTo>
                      <a:pt x="6" y="51"/>
                    </a:lnTo>
                    <a:lnTo>
                      <a:pt x="4" y="53"/>
                    </a:lnTo>
                    <a:lnTo>
                      <a:pt x="4" y="57"/>
                    </a:lnTo>
                    <a:lnTo>
                      <a:pt x="2" y="60"/>
                    </a:lnTo>
                    <a:lnTo>
                      <a:pt x="2" y="64"/>
                    </a:lnTo>
                    <a:lnTo>
                      <a:pt x="0" y="68"/>
                    </a:lnTo>
                    <a:lnTo>
                      <a:pt x="0" y="74"/>
                    </a:lnTo>
                    <a:lnTo>
                      <a:pt x="0" y="78"/>
                    </a:lnTo>
                    <a:lnTo>
                      <a:pt x="0" y="81"/>
                    </a:lnTo>
                    <a:lnTo>
                      <a:pt x="0" y="85"/>
                    </a:lnTo>
                    <a:lnTo>
                      <a:pt x="0" y="89"/>
                    </a:lnTo>
                    <a:lnTo>
                      <a:pt x="0" y="93"/>
                    </a:lnTo>
                    <a:lnTo>
                      <a:pt x="2" y="98"/>
                    </a:lnTo>
                    <a:lnTo>
                      <a:pt x="2" y="102"/>
                    </a:lnTo>
                    <a:lnTo>
                      <a:pt x="4" y="104"/>
                    </a:lnTo>
                    <a:lnTo>
                      <a:pt x="4" y="108"/>
                    </a:lnTo>
                    <a:lnTo>
                      <a:pt x="6" y="114"/>
                    </a:lnTo>
                    <a:lnTo>
                      <a:pt x="8" y="116"/>
                    </a:lnTo>
                    <a:lnTo>
                      <a:pt x="10" y="119"/>
                    </a:lnTo>
                    <a:lnTo>
                      <a:pt x="12" y="123"/>
                    </a:lnTo>
                    <a:lnTo>
                      <a:pt x="13" y="127"/>
                    </a:lnTo>
                    <a:lnTo>
                      <a:pt x="17" y="133"/>
                    </a:lnTo>
                    <a:lnTo>
                      <a:pt x="23" y="138"/>
                    </a:lnTo>
                    <a:lnTo>
                      <a:pt x="29" y="144"/>
                    </a:lnTo>
                    <a:lnTo>
                      <a:pt x="34" y="148"/>
                    </a:lnTo>
                    <a:lnTo>
                      <a:pt x="38" y="150"/>
                    </a:lnTo>
                    <a:lnTo>
                      <a:pt x="42" y="152"/>
                    </a:lnTo>
                    <a:lnTo>
                      <a:pt x="46" y="154"/>
                    </a:lnTo>
                    <a:lnTo>
                      <a:pt x="50" y="155"/>
                    </a:lnTo>
                    <a:lnTo>
                      <a:pt x="53" y="157"/>
                    </a:lnTo>
                    <a:lnTo>
                      <a:pt x="57" y="159"/>
                    </a:lnTo>
                    <a:lnTo>
                      <a:pt x="61" y="159"/>
                    </a:lnTo>
                    <a:lnTo>
                      <a:pt x="65" y="161"/>
                    </a:lnTo>
                    <a:lnTo>
                      <a:pt x="69" y="161"/>
                    </a:lnTo>
                    <a:lnTo>
                      <a:pt x="72" y="163"/>
                    </a:lnTo>
                    <a:lnTo>
                      <a:pt x="76" y="163"/>
                    </a:lnTo>
                    <a:lnTo>
                      <a:pt x="82" y="163"/>
                    </a:lnTo>
                    <a:lnTo>
                      <a:pt x="82" y="16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23" name="Freeform 31"/>
              <p:cNvSpPr>
                <a:spLocks/>
              </p:cNvSpPr>
              <p:nvPr/>
            </p:nvSpPr>
            <p:spPr bwMode="auto">
              <a:xfrm>
                <a:off x="8162926" y="2690813"/>
                <a:ext cx="95250" cy="95250"/>
              </a:xfrm>
              <a:custGeom>
                <a:avLst/>
                <a:gdLst/>
                <a:ahLst/>
                <a:cxnLst>
                  <a:cxn ang="0">
                    <a:pos x="65" y="119"/>
                  </a:cxn>
                  <a:cxn ang="0">
                    <a:pos x="76" y="116"/>
                  </a:cxn>
                  <a:cxn ang="0">
                    <a:pos x="88" y="112"/>
                  </a:cxn>
                  <a:cxn ang="0">
                    <a:pos x="97" y="104"/>
                  </a:cxn>
                  <a:cxn ang="0">
                    <a:pos x="105" y="97"/>
                  </a:cxn>
                  <a:cxn ang="0">
                    <a:pos x="111" y="87"/>
                  </a:cxn>
                  <a:cxn ang="0">
                    <a:pos x="116" y="76"/>
                  </a:cxn>
                  <a:cxn ang="0">
                    <a:pos x="118" y="64"/>
                  </a:cxn>
                  <a:cxn ang="0">
                    <a:pos x="118" y="53"/>
                  </a:cxn>
                  <a:cxn ang="0">
                    <a:pos x="116" y="40"/>
                  </a:cxn>
                  <a:cxn ang="0">
                    <a:pos x="111" y="30"/>
                  </a:cxn>
                  <a:cxn ang="0">
                    <a:pos x="105" y="21"/>
                  </a:cxn>
                  <a:cxn ang="0">
                    <a:pos x="97" y="13"/>
                  </a:cxn>
                  <a:cxn ang="0">
                    <a:pos x="88" y="5"/>
                  </a:cxn>
                  <a:cxn ang="0">
                    <a:pos x="76" y="2"/>
                  </a:cxn>
                  <a:cxn ang="0">
                    <a:pos x="65" y="0"/>
                  </a:cxn>
                  <a:cxn ang="0">
                    <a:pos x="53" y="0"/>
                  </a:cxn>
                  <a:cxn ang="0">
                    <a:pos x="42" y="2"/>
                  </a:cxn>
                  <a:cxn ang="0">
                    <a:pos x="31" y="5"/>
                  </a:cxn>
                  <a:cxn ang="0">
                    <a:pos x="21" y="13"/>
                  </a:cxn>
                  <a:cxn ang="0">
                    <a:pos x="14" y="21"/>
                  </a:cxn>
                  <a:cxn ang="0">
                    <a:pos x="8" y="30"/>
                  </a:cxn>
                  <a:cxn ang="0">
                    <a:pos x="2" y="40"/>
                  </a:cxn>
                  <a:cxn ang="0">
                    <a:pos x="0" y="53"/>
                  </a:cxn>
                  <a:cxn ang="0">
                    <a:pos x="0" y="64"/>
                  </a:cxn>
                  <a:cxn ang="0">
                    <a:pos x="2" y="76"/>
                  </a:cxn>
                  <a:cxn ang="0">
                    <a:pos x="8" y="87"/>
                  </a:cxn>
                  <a:cxn ang="0">
                    <a:pos x="14" y="97"/>
                  </a:cxn>
                  <a:cxn ang="0">
                    <a:pos x="21" y="104"/>
                  </a:cxn>
                  <a:cxn ang="0">
                    <a:pos x="31" y="112"/>
                  </a:cxn>
                  <a:cxn ang="0">
                    <a:pos x="42" y="116"/>
                  </a:cxn>
                  <a:cxn ang="0">
                    <a:pos x="53" y="119"/>
                  </a:cxn>
                  <a:cxn ang="0">
                    <a:pos x="61" y="119"/>
                  </a:cxn>
                </a:cxnLst>
                <a:rect l="0" t="0" r="r" b="b"/>
                <a:pathLst>
                  <a:path w="120" h="119">
                    <a:moveTo>
                      <a:pt x="61" y="119"/>
                    </a:moveTo>
                    <a:lnTo>
                      <a:pt x="65" y="119"/>
                    </a:lnTo>
                    <a:lnTo>
                      <a:pt x="71" y="118"/>
                    </a:lnTo>
                    <a:lnTo>
                      <a:pt x="76" y="116"/>
                    </a:lnTo>
                    <a:lnTo>
                      <a:pt x="82" y="114"/>
                    </a:lnTo>
                    <a:lnTo>
                      <a:pt x="88" y="112"/>
                    </a:lnTo>
                    <a:lnTo>
                      <a:pt x="92" y="108"/>
                    </a:lnTo>
                    <a:lnTo>
                      <a:pt x="97" y="104"/>
                    </a:lnTo>
                    <a:lnTo>
                      <a:pt x="101" y="100"/>
                    </a:lnTo>
                    <a:lnTo>
                      <a:pt x="105" y="97"/>
                    </a:lnTo>
                    <a:lnTo>
                      <a:pt x="109" y="91"/>
                    </a:lnTo>
                    <a:lnTo>
                      <a:pt x="111" y="87"/>
                    </a:lnTo>
                    <a:lnTo>
                      <a:pt x="114" y="81"/>
                    </a:lnTo>
                    <a:lnTo>
                      <a:pt x="116" y="76"/>
                    </a:lnTo>
                    <a:lnTo>
                      <a:pt x="118" y="70"/>
                    </a:lnTo>
                    <a:lnTo>
                      <a:pt x="118" y="64"/>
                    </a:lnTo>
                    <a:lnTo>
                      <a:pt x="120" y="59"/>
                    </a:lnTo>
                    <a:lnTo>
                      <a:pt x="118" y="53"/>
                    </a:lnTo>
                    <a:lnTo>
                      <a:pt x="118" y="45"/>
                    </a:lnTo>
                    <a:lnTo>
                      <a:pt x="116" y="40"/>
                    </a:lnTo>
                    <a:lnTo>
                      <a:pt x="114" y="36"/>
                    </a:lnTo>
                    <a:lnTo>
                      <a:pt x="111" y="30"/>
                    </a:lnTo>
                    <a:lnTo>
                      <a:pt x="109" y="24"/>
                    </a:lnTo>
                    <a:lnTo>
                      <a:pt x="105" y="21"/>
                    </a:lnTo>
                    <a:lnTo>
                      <a:pt x="101" y="17"/>
                    </a:lnTo>
                    <a:lnTo>
                      <a:pt x="97" y="13"/>
                    </a:lnTo>
                    <a:lnTo>
                      <a:pt x="92" y="9"/>
                    </a:lnTo>
                    <a:lnTo>
                      <a:pt x="88" y="5"/>
                    </a:lnTo>
                    <a:lnTo>
                      <a:pt x="82" y="3"/>
                    </a:lnTo>
                    <a:lnTo>
                      <a:pt x="76" y="2"/>
                    </a:lnTo>
                    <a:lnTo>
                      <a:pt x="71" y="0"/>
                    </a:lnTo>
                    <a:lnTo>
                      <a:pt x="65" y="0"/>
                    </a:lnTo>
                    <a:lnTo>
                      <a:pt x="61" y="0"/>
                    </a:lnTo>
                    <a:lnTo>
                      <a:pt x="53" y="0"/>
                    </a:lnTo>
                    <a:lnTo>
                      <a:pt x="48" y="0"/>
                    </a:lnTo>
                    <a:lnTo>
                      <a:pt x="42" y="2"/>
                    </a:lnTo>
                    <a:lnTo>
                      <a:pt x="36" y="3"/>
                    </a:lnTo>
                    <a:lnTo>
                      <a:pt x="31" y="5"/>
                    </a:lnTo>
                    <a:lnTo>
                      <a:pt x="27" y="9"/>
                    </a:lnTo>
                    <a:lnTo>
                      <a:pt x="21" y="13"/>
                    </a:lnTo>
                    <a:lnTo>
                      <a:pt x="17" y="17"/>
                    </a:lnTo>
                    <a:lnTo>
                      <a:pt x="14" y="21"/>
                    </a:lnTo>
                    <a:lnTo>
                      <a:pt x="12" y="24"/>
                    </a:lnTo>
                    <a:lnTo>
                      <a:pt x="8" y="30"/>
                    </a:lnTo>
                    <a:lnTo>
                      <a:pt x="6" y="36"/>
                    </a:lnTo>
                    <a:lnTo>
                      <a:pt x="2" y="40"/>
                    </a:lnTo>
                    <a:lnTo>
                      <a:pt x="2" y="45"/>
                    </a:lnTo>
                    <a:lnTo>
                      <a:pt x="0" y="53"/>
                    </a:lnTo>
                    <a:lnTo>
                      <a:pt x="0" y="59"/>
                    </a:lnTo>
                    <a:lnTo>
                      <a:pt x="0" y="64"/>
                    </a:lnTo>
                    <a:lnTo>
                      <a:pt x="2" y="70"/>
                    </a:lnTo>
                    <a:lnTo>
                      <a:pt x="2" y="76"/>
                    </a:lnTo>
                    <a:lnTo>
                      <a:pt x="6" y="81"/>
                    </a:lnTo>
                    <a:lnTo>
                      <a:pt x="8" y="87"/>
                    </a:lnTo>
                    <a:lnTo>
                      <a:pt x="12" y="91"/>
                    </a:lnTo>
                    <a:lnTo>
                      <a:pt x="14" y="97"/>
                    </a:lnTo>
                    <a:lnTo>
                      <a:pt x="17" y="100"/>
                    </a:lnTo>
                    <a:lnTo>
                      <a:pt x="21" y="104"/>
                    </a:lnTo>
                    <a:lnTo>
                      <a:pt x="27" y="108"/>
                    </a:lnTo>
                    <a:lnTo>
                      <a:pt x="31" y="112"/>
                    </a:lnTo>
                    <a:lnTo>
                      <a:pt x="36" y="114"/>
                    </a:lnTo>
                    <a:lnTo>
                      <a:pt x="42" y="116"/>
                    </a:lnTo>
                    <a:lnTo>
                      <a:pt x="48" y="118"/>
                    </a:lnTo>
                    <a:lnTo>
                      <a:pt x="53" y="119"/>
                    </a:lnTo>
                    <a:lnTo>
                      <a:pt x="61" y="119"/>
                    </a:lnTo>
                    <a:lnTo>
                      <a:pt x="61" y="1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24" name="Freeform 32"/>
              <p:cNvSpPr>
                <a:spLocks/>
              </p:cNvSpPr>
              <p:nvPr/>
            </p:nvSpPr>
            <p:spPr bwMode="auto">
              <a:xfrm>
                <a:off x="8174038" y="2690813"/>
                <a:ext cx="74613" cy="98425"/>
              </a:xfrm>
              <a:custGeom>
                <a:avLst/>
                <a:gdLst/>
                <a:ahLst/>
                <a:cxnLst>
                  <a:cxn ang="0">
                    <a:pos x="0" y="112"/>
                  </a:cxn>
                  <a:cxn ang="0">
                    <a:pos x="84" y="0"/>
                  </a:cxn>
                  <a:cxn ang="0">
                    <a:pos x="94" y="15"/>
                  </a:cxn>
                  <a:cxn ang="0">
                    <a:pos x="16" y="123"/>
                  </a:cxn>
                  <a:cxn ang="0">
                    <a:pos x="0" y="112"/>
                  </a:cxn>
                  <a:cxn ang="0">
                    <a:pos x="0" y="112"/>
                  </a:cxn>
                </a:cxnLst>
                <a:rect l="0" t="0" r="r" b="b"/>
                <a:pathLst>
                  <a:path w="94" h="123">
                    <a:moveTo>
                      <a:pt x="0" y="112"/>
                    </a:moveTo>
                    <a:lnTo>
                      <a:pt x="84" y="0"/>
                    </a:lnTo>
                    <a:lnTo>
                      <a:pt x="94" y="15"/>
                    </a:lnTo>
                    <a:lnTo>
                      <a:pt x="16" y="123"/>
                    </a:lnTo>
                    <a:lnTo>
                      <a:pt x="0" y="112"/>
                    </a:lnTo>
                    <a:lnTo>
                      <a:pt x="0" y="11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grpSp>
        <p:grpSp>
          <p:nvGrpSpPr>
            <p:cNvPr id="27" name="Group 26"/>
            <p:cNvGrpSpPr/>
            <p:nvPr/>
          </p:nvGrpSpPr>
          <p:grpSpPr>
            <a:xfrm flipV="1">
              <a:off x="4720076" y="3565620"/>
              <a:ext cx="1008112" cy="1787079"/>
              <a:chOff x="7512051" y="1681163"/>
              <a:chExt cx="825500" cy="1643063"/>
            </a:xfrm>
            <a:solidFill>
              <a:schemeClr val="bg1"/>
            </a:solidFill>
          </p:grpSpPr>
          <p:sp>
            <p:nvSpPr>
              <p:cNvPr id="28" name="Freeform 6"/>
              <p:cNvSpPr>
                <a:spLocks/>
              </p:cNvSpPr>
              <p:nvPr/>
            </p:nvSpPr>
            <p:spPr bwMode="auto">
              <a:xfrm>
                <a:off x="8161338" y="2798763"/>
                <a:ext cx="176213" cy="366713"/>
              </a:xfrm>
              <a:custGeom>
                <a:avLst/>
                <a:gdLst/>
                <a:ahLst/>
                <a:cxnLst>
                  <a:cxn ang="0">
                    <a:pos x="154" y="462"/>
                  </a:cxn>
                  <a:cxn ang="0">
                    <a:pos x="223" y="38"/>
                  </a:cxn>
                  <a:cxn ang="0">
                    <a:pos x="143" y="0"/>
                  </a:cxn>
                  <a:cxn ang="0">
                    <a:pos x="19" y="83"/>
                  </a:cxn>
                  <a:cxn ang="0">
                    <a:pos x="0" y="281"/>
                  </a:cxn>
                  <a:cxn ang="0">
                    <a:pos x="67" y="448"/>
                  </a:cxn>
                  <a:cxn ang="0">
                    <a:pos x="154" y="462"/>
                  </a:cxn>
                  <a:cxn ang="0">
                    <a:pos x="154" y="462"/>
                  </a:cxn>
                </a:cxnLst>
                <a:rect l="0" t="0" r="r" b="b"/>
                <a:pathLst>
                  <a:path w="223" h="462">
                    <a:moveTo>
                      <a:pt x="154" y="462"/>
                    </a:moveTo>
                    <a:lnTo>
                      <a:pt x="223" y="38"/>
                    </a:lnTo>
                    <a:lnTo>
                      <a:pt x="143" y="0"/>
                    </a:lnTo>
                    <a:lnTo>
                      <a:pt x="19" y="83"/>
                    </a:lnTo>
                    <a:lnTo>
                      <a:pt x="0" y="281"/>
                    </a:lnTo>
                    <a:lnTo>
                      <a:pt x="67" y="448"/>
                    </a:lnTo>
                    <a:lnTo>
                      <a:pt x="154" y="462"/>
                    </a:lnTo>
                    <a:lnTo>
                      <a:pt x="154" y="46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29" name="Freeform 7"/>
              <p:cNvSpPr>
                <a:spLocks/>
              </p:cNvSpPr>
              <p:nvPr/>
            </p:nvSpPr>
            <p:spPr bwMode="auto">
              <a:xfrm>
                <a:off x="7896226" y="2111375"/>
                <a:ext cx="207963" cy="273050"/>
              </a:xfrm>
              <a:custGeom>
                <a:avLst/>
                <a:gdLst/>
                <a:ahLst/>
                <a:cxnLst>
                  <a:cxn ang="0">
                    <a:pos x="263" y="305"/>
                  </a:cxn>
                  <a:cxn ang="0">
                    <a:pos x="149" y="12"/>
                  </a:cxn>
                  <a:cxn ang="0">
                    <a:pos x="71" y="0"/>
                  </a:cxn>
                  <a:cxn ang="0">
                    <a:pos x="0" y="61"/>
                  </a:cxn>
                  <a:cxn ang="0">
                    <a:pos x="113" y="326"/>
                  </a:cxn>
                  <a:cxn ang="0">
                    <a:pos x="210" y="345"/>
                  </a:cxn>
                  <a:cxn ang="0">
                    <a:pos x="263" y="305"/>
                  </a:cxn>
                  <a:cxn ang="0">
                    <a:pos x="263" y="305"/>
                  </a:cxn>
                </a:cxnLst>
                <a:rect l="0" t="0" r="r" b="b"/>
                <a:pathLst>
                  <a:path w="263" h="345">
                    <a:moveTo>
                      <a:pt x="263" y="305"/>
                    </a:moveTo>
                    <a:lnTo>
                      <a:pt x="149" y="12"/>
                    </a:lnTo>
                    <a:lnTo>
                      <a:pt x="71" y="0"/>
                    </a:lnTo>
                    <a:lnTo>
                      <a:pt x="0" y="61"/>
                    </a:lnTo>
                    <a:lnTo>
                      <a:pt x="113" y="326"/>
                    </a:lnTo>
                    <a:lnTo>
                      <a:pt x="210" y="345"/>
                    </a:lnTo>
                    <a:lnTo>
                      <a:pt x="263" y="305"/>
                    </a:lnTo>
                    <a:lnTo>
                      <a:pt x="263" y="30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0" name="Freeform 9"/>
              <p:cNvSpPr>
                <a:spLocks/>
              </p:cNvSpPr>
              <p:nvPr/>
            </p:nvSpPr>
            <p:spPr bwMode="auto">
              <a:xfrm>
                <a:off x="7932738" y="1865313"/>
                <a:ext cx="111125" cy="130175"/>
              </a:xfrm>
              <a:custGeom>
                <a:avLst/>
                <a:gdLst/>
                <a:ahLst/>
                <a:cxnLst>
                  <a:cxn ang="0">
                    <a:pos x="131" y="43"/>
                  </a:cxn>
                  <a:cxn ang="0">
                    <a:pos x="141" y="98"/>
                  </a:cxn>
                  <a:cxn ang="0">
                    <a:pos x="112" y="163"/>
                  </a:cxn>
                  <a:cxn ang="0">
                    <a:pos x="19" y="127"/>
                  </a:cxn>
                  <a:cxn ang="0">
                    <a:pos x="19" y="123"/>
                  </a:cxn>
                  <a:cxn ang="0">
                    <a:pos x="19" y="119"/>
                  </a:cxn>
                  <a:cxn ang="0">
                    <a:pos x="17" y="116"/>
                  </a:cxn>
                  <a:cxn ang="0">
                    <a:pos x="17" y="112"/>
                  </a:cxn>
                  <a:cxn ang="0">
                    <a:pos x="15" y="106"/>
                  </a:cxn>
                  <a:cxn ang="0">
                    <a:pos x="15" y="102"/>
                  </a:cxn>
                  <a:cxn ang="0">
                    <a:pos x="13" y="98"/>
                  </a:cxn>
                  <a:cxn ang="0">
                    <a:pos x="13" y="97"/>
                  </a:cxn>
                  <a:cxn ang="0">
                    <a:pos x="11" y="93"/>
                  </a:cxn>
                  <a:cxn ang="0">
                    <a:pos x="9" y="89"/>
                  </a:cxn>
                  <a:cxn ang="0">
                    <a:pos x="9" y="85"/>
                  </a:cxn>
                  <a:cxn ang="0">
                    <a:pos x="8" y="81"/>
                  </a:cxn>
                  <a:cxn ang="0">
                    <a:pos x="4" y="76"/>
                  </a:cxn>
                  <a:cxn ang="0">
                    <a:pos x="0" y="72"/>
                  </a:cxn>
                  <a:cxn ang="0">
                    <a:pos x="29" y="0"/>
                  </a:cxn>
                  <a:cxn ang="0">
                    <a:pos x="131" y="43"/>
                  </a:cxn>
                  <a:cxn ang="0">
                    <a:pos x="131" y="43"/>
                  </a:cxn>
                </a:cxnLst>
                <a:rect l="0" t="0" r="r" b="b"/>
                <a:pathLst>
                  <a:path w="141" h="163">
                    <a:moveTo>
                      <a:pt x="131" y="43"/>
                    </a:moveTo>
                    <a:lnTo>
                      <a:pt x="141" y="98"/>
                    </a:lnTo>
                    <a:lnTo>
                      <a:pt x="112" y="163"/>
                    </a:lnTo>
                    <a:lnTo>
                      <a:pt x="19" y="127"/>
                    </a:lnTo>
                    <a:lnTo>
                      <a:pt x="19" y="123"/>
                    </a:lnTo>
                    <a:lnTo>
                      <a:pt x="19" y="119"/>
                    </a:lnTo>
                    <a:lnTo>
                      <a:pt x="17" y="116"/>
                    </a:lnTo>
                    <a:lnTo>
                      <a:pt x="17" y="112"/>
                    </a:lnTo>
                    <a:lnTo>
                      <a:pt x="15" y="106"/>
                    </a:lnTo>
                    <a:lnTo>
                      <a:pt x="15" y="102"/>
                    </a:lnTo>
                    <a:lnTo>
                      <a:pt x="13" y="98"/>
                    </a:lnTo>
                    <a:lnTo>
                      <a:pt x="13" y="97"/>
                    </a:lnTo>
                    <a:lnTo>
                      <a:pt x="11" y="93"/>
                    </a:lnTo>
                    <a:lnTo>
                      <a:pt x="9" y="89"/>
                    </a:lnTo>
                    <a:lnTo>
                      <a:pt x="9" y="85"/>
                    </a:lnTo>
                    <a:lnTo>
                      <a:pt x="8" y="81"/>
                    </a:lnTo>
                    <a:lnTo>
                      <a:pt x="4" y="76"/>
                    </a:lnTo>
                    <a:lnTo>
                      <a:pt x="0" y="72"/>
                    </a:lnTo>
                    <a:lnTo>
                      <a:pt x="29" y="0"/>
                    </a:lnTo>
                    <a:lnTo>
                      <a:pt x="131" y="43"/>
                    </a:lnTo>
                    <a:lnTo>
                      <a:pt x="131" y="4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1" name="Freeform 16"/>
              <p:cNvSpPr>
                <a:spLocks/>
              </p:cNvSpPr>
              <p:nvPr/>
            </p:nvSpPr>
            <p:spPr bwMode="auto">
              <a:xfrm>
                <a:off x="7512051" y="2078038"/>
                <a:ext cx="338138" cy="1201738"/>
              </a:xfrm>
              <a:custGeom>
                <a:avLst/>
                <a:gdLst/>
                <a:ahLst/>
                <a:cxnLst>
                  <a:cxn ang="0">
                    <a:pos x="0" y="1361"/>
                  </a:cxn>
                  <a:cxn ang="0">
                    <a:pos x="91" y="1513"/>
                  </a:cxn>
                  <a:cxn ang="0">
                    <a:pos x="91" y="1367"/>
                  </a:cxn>
                  <a:cxn ang="0">
                    <a:pos x="424" y="15"/>
                  </a:cxn>
                  <a:cxn ang="0">
                    <a:pos x="339" y="0"/>
                  </a:cxn>
                  <a:cxn ang="0">
                    <a:pos x="0" y="1361"/>
                  </a:cxn>
                  <a:cxn ang="0">
                    <a:pos x="0" y="1361"/>
                  </a:cxn>
                </a:cxnLst>
                <a:rect l="0" t="0" r="r" b="b"/>
                <a:pathLst>
                  <a:path w="424" h="1513">
                    <a:moveTo>
                      <a:pt x="0" y="1361"/>
                    </a:moveTo>
                    <a:lnTo>
                      <a:pt x="91" y="1513"/>
                    </a:lnTo>
                    <a:lnTo>
                      <a:pt x="91" y="1367"/>
                    </a:lnTo>
                    <a:lnTo>
                      <a:pt x="424" y="15"/>
                    </a:lnTo>
                    <a:lnTo>
                      <a:pt x="339" y="0"/>
                    </a:lnTo>
                    <a:lnTo>
                      <a:pt x="0" y="1361"/>
                    </a:lnTo>
                    <a:lnTo>
                      <a:pt x="0" y="136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2" name="Freeform 17"/>
              <p:cNvSpPr>
                <a:spLocks/>
              </p:cNvSpPr>
              <p:nvPr/>
            </p:nvSpPr>
            <p:spPr bwMode="auto">
              <a:xfrm>
                <a:off x="7729538" y="1849438"/>
                <a:ext cx="282575" cy="285750"/>
              </a:xfrm>
              <a:custGeom>
                <a:avLst/>
                <a:gdLst/>
                <a:ahLst/>
                <a:cxnLst>
                  <a:cxn ang="0">
                    <a:pos x="166" y="315"/>
                  </a:cxn>
                  <a:cxn ang="0">
                    <a:pos x="166" y="346"/>
                  </a:cxn>
                  <a:cxn ang="0">
                    <a:pos x="149" y="355"/>
                  </a:cxn>
                  <a:cxn ang="0">
                    <a:pos x="118" y="346"/>
                  </a:cxn>
                  <a:cxn ang="0">
                    <a:pos x="93" y="336"/>
                  </a:cxn>
                  <a:cxn ang="0">
                    <a:pos x="53" y="306"/>
                  </a:cxn>
                  <a:cxn ang="0">
                    <a:pos x="23" y="268"/>
                  </a:cxn>
                  <a:cxn ang="0">
                    <a:pos x="12" y="241"/>
                  </a:cxn>
                  <a:cxn ang="0">
                    <a:pos x="4" y="214"/>
                  </a:cxn>
                  <a:cxn ang="0">
                    <a:pos x="0" y="184"/>
                  </a:cxn>
                  <a:cxn ang="0">
                    <a:pos x="2" y="152"/>
                  </a:cxn>
                  <a:cxn ang="0">
                    <a:pos x="10" y="121"/>
                  </a:cxn>
                  <a:cxn ang="0">
                    <a:pos x="21" y="93"/>
                  </a:cxn>
                  <a:cxn ang="0">
                    <a:pos x="38" y="68"/>
                  </a:cxn>
                  <a:cxn ang="0">
                    <a:pos x="71" y="36"/>
                  </a:cxn>
                  <a:cxn ang="0">
                    <a:pos x="97" y="19"/>
                  </a:cxn>
                  <a:cxn ang="0">
                    <a:pos x="126" y="7"/>
                  </a:cxn>
                  <a:cxn ang="0">
                    <a:pos x="154" y="0"/>
                  </a:cxn>
                  <a:cxn ang="0">
                    <a:pos x="187" y="0"/>
                  </a:cxn>
                  <a:cxn ang="0">
                    <a:pos x="217" y="3"/>
                  </a:cxn>
                  <a:cxn ang="0">
                    <a:pos x="247" y="15"/>
                  </a:cxn>
                  <a:cxn ang="0">
                    <a:pos x="274" y="28"/>
                  </a:cxn>
                  <a:cxn ang="0">
                    <a:pos x="305" y="53"/>
                  </a:cxn>
                  <a:cxn ang="0">
                    <a:pos x="327" y="81"/>
                  </a:cxn>
                  <a:cxn ang="0">
                    <a:pos x="343" y="110"/>
                  </a:cxn>
                  <a:cxn ang="0">
                    <a:pos x="352" y="138"/>
                  </a:cxn>
                  <a:cxn ang="0">
                    <a:pos x="356" y="171"/>
                  </a:cxn>
                  <a:cxn ang="0">
                    <a:pos x="356" y="201"/>
                  </a:cxn>
                  <a:cxn ang="0">
                    <a:pos x="348" y="232"/>
                  </a:cxn>
                  <a:cxn ang="0">
                    <a:pos x="337" y="260"/>
                  </a:cxn>
                  <a:cxn ang="0">
                    <a:pos x="322" y="285"/>
                  </a:cxn>
                  <a:cxn ang="0">
                    <a:pos x="299" y="311"/>
                  </a:cxn>
                  <a:cxn ang="0">
                    <a:pos x="265" y="336"/>
                  </a:cxn>
                  <a:cxn ang="0">
                    <a:pos x="238" y="348"/>
                  </a:cxn>
                  <a:cxn ang="0">
                    <a:pos x="209" y="355"/>
                  </a:cxn>
                  <a:cxn ang="0">
                    <a:pos x="183" y="355"/>
                  </a:cxn>
                  <a:cxn ang="0">
                    <a:pos x="183" y="325"/>
                  </a:cxn>
                  <a:cxn ang="0">
                    <a:pos x="183" y="292"/>
                  </a:cxn>
                  <a:cxn ang="0">
                    <a:pos x="217" y="281"/>
                  </a:cxn>
                  <a:cxn ang="0">
                    <a:pos x="251" y="260"/>
                  </a:cxn>
                  <a:cxn ang="0">
                    <a:pos x="278" y="230"/>
                  </a:cxn>
                  <a:cxn ang="0">
                    <a:pos x="293" y="190"/>
                  </a:cxn>
                  <a:cxn ang="0">
                    <a:pos x="297" y="148"/>
                  </a:cxn>
                  <a:cxn ang="0">
                    <a:pos x="286" y="106"/>
                  </a:cxn>
                  <a:cxn ang="0">
                    <a:pos x="261" y="70"/>
                  </a:cxn>
                  <a:cxn ang="0">
                    <a:pos x="225" y="43"/>
                  </a:cxn>
                  <a:cxn ang="0">
                    <a:pos x="183" y="32"/>
                  </a:cxn>
                  <a:cxn ang="0">
                    <a:pos x="150" y="34"/>
                  </a:cxn>
                  <a:cxn ang="0">
                    <a:pos x="109" y="47"/>
                  </a:cxn>
                  <a:cxn ang="0">
                    <a:pos x="74" y="74"/>
                  </a:cxn>
                  <a:cxn ang="0">
                    <a:pos x="51" y="112"/>
                  </a:cxn>
                  <a:cxn ang="0">
                    <a:pos x="42" y="154"/>
                  </a:cxn>
                  <a:cxn ang="0">
                    <a:pos x="48" y="199"/>
                  </a:cxn>
                  <a:cxn ang="0">
                    <a:pos x="65" y="237"/>
                  </a:cxn>
                  <a:cxn ang="0">
                    <a:pos x="95" y="268"/>
                  </a:cxn>
                  <a:cxn ang="0">
                    <a:pos x="133" y="287"/>
                  </a:cxn>
                </a:cxnLst>
                <a:rect l="0" t="0" r="r" b="b"/>
                <a:pathLst>
                  <a:path w="358" h="359">
                    <a:moveTo>
                      <a:pt x="166" y="292"/>
                    </a:moveTo>
                    <a:lnTo>
                      <a:pt x="166" y="294"/>
                    </a:lnTo>
                    <a:lnTo>
                      <a:pt x="166" y="298"/>
                    </a:lnTo>
                    <a:lnTo>
                      <a:pt x="166" y="302"/>
                    </a:lnTo>
                    <a:lnTo>
                      <a:pt x="166" y="308"/>
                    </a:lnTo>
                    <a:lnTo>
                      <a:pt x="166" y="311"/>
                    </a:lnTo>
                    <a:lnTo>
                      <a:pt x="166" y="315"/>
                    </a:lnTo>
                    <a:lnTo>
                      <a:pt x="166" y="321"/>
                    </a:lnTo>
                    <a:lnTo>
                      <a:pt x="166" y="325"/>
                    </a:lnTo>
                    <a:lnTo>
                      <a:pt x="166" y="330"/>
                    </a:lnTo>
                    <a:lnTo>
                      <a:pt x="166" y="334"/>
                    </a:lnTo>
                    <a:lnTo>
                      <a:pt x="166" y="338"/>
                    </a:lnTo>
                    <a:lnTo>
                      <a:pt x="166" y="342"/>
                    </a:lnTo>
                    <a:lnTo>
                      <a:pt x="166" y="346"/>
                    </a:lnTo>
                    <a:lnTo>
                      <a:pt x="166" y="349"/>
                    </a:lnTo>
                    <a:lnTo>
                      <a:pt x="166" y="353"/>
                    </a:lnTo>
                    <a:lnTo>
                      <a:pt x="166" y="357"/>
                    </a:lnTo>
                    <a:lnTo>
                      <a:pt x="162" y="355"/>
                    </a:lnTo>
                    <a:lnTo>
                      <a:pt x="156" y="355"/>
                    </a:lnTo>
                    <a:lnTo>
                      <a:pt x="152" y="355"/>
                    </a:lnTo>
                    <a:lnTo>
                      <a:pt x="149" y="355"/>
                    </a:lnTo>
                    <a:lnTo>
                      <a:pt x="143" y="353"/>
                    </a:lnTo>
                    <a:lnTo>
                      <a:pt x="139" y="353"/>
                    </a:lnTo>
                    <a:lnTo>
                      <a:pt x="135" y="351"/>
                    </a:lnTo>
                    <a:lnTo>
                      <a:pt x="131" y="351"/>
                    </a:lnTo>
                    <a:lnTo>
                      <a:pt x="128" y="349"/>
                    </a:lnTo>
                    <a:lnTo>
                      <a:pt x="124" y="348"/>
                    </a:lnTo>
                    <a:lnTo>
                      <a:pt x="118" y="346"/>
                    </a:lnTo>
                    <a:lnTo>
                      <a:pt x="116" y="346"/>
                    </a:lnTo>
                    <a:lnTo>
                      <a:pt x="112" y="344"/>
                    </a:lnTo>
                    <a:lnTo>
                      <a:pt x="109" y="342"/>
                    </a:lnTo>
                    <a:lnTo>
                      <a:pt x="105" y="340"/>
                    </a:lnTo>
                    <a:lnTo>
                      <a:pt x="101" y="340"/>
                    </a:lnTo>
                    <a:lnTo>
                      <a:pt x="95" y="338"/>
                    </a:lnTo>
                    <a:lnTo>
                      <a:pt x="93" y="336"/>
                    </a:lnTo>
                    <a:lnTo>
                      <a:pt x="90" y="332"/>
                    </a:lnTo>
                    <a:lnTo>
                      <a:pt x="86" y="330"/>
                    </a:lnTo>
                    <a:lnTo>
                      <a:pt x="78" y="327"/>
                    </a:lnTo>
                    <a:lnTo>
                      <a:pt x="72" y="323"/>
                    </a:lnTo>
                    <a:lnTo>
                      <a:pt x="65" y="317"/>
                    </a:lnTo>
                    <a:lnTo>
                      <a:pt x="59" y="311"/>
                    </a:lnTo>
                    <a:lnTo>
                      <a:pt x="53" y="306"/>
                    </a:lnTo>
                    <a:lnTo>
                      <a:pt x="48" y="300"/>
                    </a:lnTo>
                    <a:lnTo>
                      <a:pt x="42" y="294"/>
                    </a:lnTo>
                    <a:lnTo>
                      <a:pt x="36" y="289"/>
                    </a:lnTo>
                    <a:lnTo>
                      <a:pt x="32" y="281"/>
                    </a:lnTo>
                    <a:lnTo>
                      <a:pt x="27" y="275"/>
                    </a:lnTo>
                    <a:lnTo>
                      <a:pt x="25" y="272"/>
                    </a:lnTo>
                    <a:lnTo>
                      <a:pt x="23" y="268"/>
                    </a:lnTo>
                    <a:lnTo>
                      <a:pt x="21" y="264"/>
                    </a:lnTo>
                    <a:lnTo>
                      <a:pt x="19" y="260"/>
                    </a:lnTo>
                    <a:lnTo>
                      <a:pt x="17" y="256"/>
                    </a:lnTo>
                    <a:lnTo>
                      <a:pt x="15" y="253"/>
                    </a:lnTo>
                    <a:lnTo>
                      <a:pt x="15" y="249"/>
                    </a:lnTo>
                    <a:lnTo>
                      <a:pt x="13" y="245"/>
                    </a:lnTo>
                    <a:lnTo>
                      <a:pt x="12" y="241"/>
                    </a:lnTo>
                    <a:lnTo>
                      <a:pt x="10" y="237"/>
                    </a:lnTo>
                    <a:lnTo>
                      <a:pt x="8" y="234"/>
                    </a:lnTo>
                    <a:lnTo>
                      <a:pt x="8" y="230"/>
                    </a:lnTo>
                    <a:lnTo>
                      <a:pt x="6" y="226"/>
                    </a:lnTo>
                    <a:lnTo>
                      <a:pt x="6" y="222"/>
                    </a:lnTo>
                    <a:lnTo>
                      <a:pt x="4" y="216"/>
                    </a:lnTo>
                    <a:lnTo>
                      <a:pt x="4" y="214"/>
                    </a:lnTo>
                    <a:lnTo>
                      <a:pt x="2" y="209"/>
                    </a:lnTo>
                    <a:lnTo>
                      <a:pt x="2" y="205"/>
                    </a:lnTo>
                    <a:lnTo>
                      <a:pt x="2" y="201"/>
                    </a:lnTo>
                    <a:lnTo>
                      <a:pt x="2" y="195"/>
                    </a:lnTo>
                    <a:lnTo>
                      <a:pt x="0" y="192"/>
                    </a:lnTo>
                    <a:lnTo>
                      <a:pt x="0" y="188"/>
                    </a:lnTo>
                    <a:lnTo>
                      <a:pt x="0" y="184"/>
                    </a:lnTo>
                    <a:lnTo>
                      <a:pt x="0" y="180"/>
                    </a:lnTo>
                    <a:lnTo>
                      <a:pt x="0" y="175"/>
                    </a:lnTo>
                    <a:lnTo>
                      <a:pt x="0" y="171"/>
                    </a:lnTo>
                    <a:lnTo>
                      <a:pt x="0" y="165"/>
                    </a:lnTo>
                    <a:lnTo>
                      <a:pt x="2" y="161"/>
                    </a:lnTo>
                    <a:lnTo>
                      <a:pt x="2" y="156"/>
                    </a:lnTo>
                    <a:lnTo>
                      <a:pt x="2" y="152"/>
                    </a:lnTo>
                    <a:lnTo>
                      <a:pt x="2" y="146"/>
                    </a:lnTo>
                    <a:lnTo>
                      <a:pt x="4" y="144"/>
                    </a:lnTo>
                    <a:lnTo>
                      <a:pt x="4" y="138"/>
                    </a:lnTo>
                    <a:lnTo>
                      <a:pt x="6" y="135"/>
                    </a:lnTo>
                    <a:lnTo>
                      <a:pt x="6" y="129"/>
                    </a:lnTo>
                    <a:lnTo>
                      <a:pt x="8" y="125"/>
                    </a:lnTo>
                    <a:lnTo>
                      <a:pt x="10" y="121"/>
                    </a:lnTo>
                    <a:lnTo>
                      <a:pt x="12" y="118"/>
                    </a:lnTo>
                    <a:lnTo>
                      <a:pt x="13" y="114"/>
                    </a:lnTo>
                    <a:lnTo>
                      <a:pt x="15" y="110"/>
                    </a:lnTo>
                    <a:lnTo>
                      <a:pt x="15" y="104"/>
                    </a:lnTo>
                    <a:lnTo>
                      <a:pt x="17" y="100"/>
                    </a:lnTo>
                    <a:lnTo>
                      <a:pt x="19" y="97"/>
                    </a:lnTo>
                    <a:lnTo>
                      <a:pt x="21" y="93"/>
                    </a:lnTo>
                    <a:lnTo>
                      <a:pt x="23" y="89"/>
                    </a:lnTo>
                    <a:lnTo>
                      <a:pt x="25" y="85"/>
                    </a:lnTo>
                    <a:lnTo>
                      <a:pt x="29" y="81"/>
                    </a:lnTo>
                    <a:lnTo>
                      <a:pt x="31" y="79"/>
                    </a:lnTo>
                    <a:lnTo>
                      <a:pt x="32" y="76"/>
                    </a:lnTo>
                    <a:lnTo>
                      <a:pt x="36" y="72"/>
                    </a:lnTo>
                    <a:lnTo>
                      <a:pt x="38" y="68"/>
                    </a:lnTo>
                    <a:lnTo>
                      <a:pt x="42" y="64"/>
                    </a:lnTo>
                    <a:lnTo>
                      <a:pt x="48" y="59"/>
                    </a:lnTo>
                    <a:lnTo>
                      <a:pt x="53" y="53"/>
                    </a:lnTo>
                    <a:lnTo>
                      <a:pt x="59" y="47"/>
                    </a:lnTo>
                    <a:lnTo>
                      <a:pt x="65" y="41"/>
                    </a:lnTo>
                    <a:lnTo>
                      <a:pt x="69" y="38"/>
                    </a:lnTo>
                    <a:lnTo>
                      <a:pt x="71" y="36"/>
                    </a:lnTo>
                    <a:lnTo>
                      <a:pt x="74" y="32"/>
                    </a:lnTo>
                    <a:lnTo>
                      <a:pt x="78" y="30"/>
                    </a:lnTo>
                    <a:lnTo>
                      <a:pt x="82" y="28"/>
                    </a:lnTo>
                    <a:lnTo>
                      <a:pt x="86" y="24"/>
                    </a:lnTo>
                    <a:lnTo>
                      <a:pt x="90" y="22"/>
                    </a:lnTo>
                    <a:lnTo>
                      <a:pt x="93" y="21"/>
                    </a:lnTo>
                    <a:lnTo>
                      <a:pt x="97" y="19"/>
                    </a:lnTo>
                    <a:lnTo>
                      <a:pt x="101" y="17"/>
                    </a:lnTo>
                    <a:lnTo>
                      <a:pt x="105" y="15"/>
                    </a:lnTo>
                    <a:lnTo>
                      <a:pt x="109" y="15"/>
                    </a:lnTo>
                    <a:lnTo>
                      <a:pt x="112" y="13"/>
                    </a:lnTo>
                    <a:lnTo>
                      <a:pt x="116" y="11"/>
                    </a:lnTo>
                    <a:lnTo>
                      <a:pt x="120" y="9"/>
                    </a:lnTo>
                    <a:lnTo>
                      <a:pt x="126" y="7"/>
                    </a:lnTo>
                    <a:lnTo>
                      <a:pt x="129" y="5"/>
                    </a:lnTo>
                    <a:lnTo>
                      <a:pt x="133" y="5"/>
                    </a:lnTo>
                    <a:lnTo>
                      <a:pt x="137" y="3"/>
                    </a:lnTo>
                    <a:lnTo>
                      <a:pt x="141" y="3"/>
                    </a:lnTo>
                    <a:lnTo>
                      <a:pt x="145" y="2"/>
                    </a:lnTo>
                    <a:lnTo>
                      <a:pt x="150" y="2"/>
                    </a:lnTo>
                    <a:lnTo>
                      <a:pt x="154" y="0"/>
                    </a:lnTo>
                    <a:lnTo>
                      <a:pt x="160" y="0"/>
                    </a:lnTo>
                    <a:lnTo>
                      <a:pt x="164" y="0"/>
                    </a:lnTo>
                    <a:lnTo>
                      <a:pt x="169" y="0"/>
                    </a:lnTo>
                    <a:lnTo>
                      <a:pt x="173" y="0"/>
                    </a:lnTo>
                    <a:lnTo>
                      <a:pt x="179" y="0"/>
                    </a:lnTo>
                    <a:lnTo>
                      <a:pt x="183" y="0"/>
                    </a:lnTo>
                    <a:lnTo>
                      <a:pt x="187" y="0"/>
                    </a:lnTo>
                    <a:lnTo>
                      <a:pt x="190" y="0"/>
                    </a:lnTo>
                    <a:lnTo>
                      <a:pt x="196" y="0"/>
                    </a:lnTo>
                    <a:lnTo>
                      <a:pt x="200" y="0"/>
                    </a:lnTo>
                    <a:lnTo>
                      <a:pt x="206" y="2"/>
                    </a:lnTo>
                    <a:lnTo>
                      <a:pt x="209" y="2"/>
                    </a:lnTo>
                    <a:lnTo>
                      <a:pt x="213" y="3"/>
                    </a:lnTo>
                    <a:lnTo>
                      <a:pt x="217" y="3"/>
                    </a:lnTo>
                    <a:lnTo>
                      <a:pt x="223" y="5"/>
                    </a:lnTo>
                    <a:lnTo>
                      <a:pt x="227" y="5"/>
                    </a:lnTo>
                    <a:lnTo>
                      <a:pt x="230" y="7"/>
                    </a:lnTo>
                    <a:lnTo>
                      <a:pt x="234" y="9"/>
                    </a:lnTo>
                    <a:lnTo>
                      <a:pt x="240" y="11"/>
                    </a:lnTo>
                    <a:lnTo>
                      <a:pt x="244" y="13"/>
                    </a:lnTo>
                    <a:lnTo>
                      <a:pt x="247" y="15"/>
                    </a:lnTo>
                    <a:lnTo>
                      <a:pt x="251" y="15"/>
                    </a:lnTo>
                    <a:lnTo>
                      <a:pt x="255" y="17"/>
                    </a:lnTo>
                    <a:lnTo>
                      <a:pt x="259" y="19"/>
                    </a:lnTo>
                    <a:lnTo>
                      <a:pt x="263" y="21"/>
                    </a:lnTo>
                    <a:lnTo>
                      <a:pt x="266" y="22"/>
                    </a:lnTo>
                    <a:lnTo>
                      <a:pt x="270" y="24"/>
                    </a:lnTo>
                    <a:lnTo>
                      <a:pt x="274" y="28"/>
                    </a:lnTo>
                    <a:lnTo>
                      <a:pt x="278" y="30"/>
                    </a:lnTo>
                    <a:lnTo>
                      <a:pt x="282" y="32"/>
                    </a:lnTo>
                    <a:lnTo>
                      <a:pt x="286" y="36"/>
                    </a:lnTo>
                    <a:lnTo>
                      <a:pt x="287" y="38"/>
                    </a:lnTo>
                    <a:lnTo>
                      <a:pt x="291" y="41"/>
                    </a:lnTo>
                    <a:lnTo>
                      <a:pt x="299" y="47"/>
                    </a:lnTo>
                    <a:lnTo>
                      <a:pt x="305" y="53"/>
                    </a:lnTo>
                    <a:lnTo>
                      <a:pt x="310" y="59"/>
                    </a:lnTo>
                    <a:lnTo>
                      <a:pt x="316" y="64"/>
                    </a:lnTo>
                    <a:lnTo>
                      <a:pt x="318" y="68"/>
                    </a:lnTo>
                    <a:lnTo>
                      <a:pt x="322" y="72"/>
                    </a:lnTo>
                    <a:lnTo>
                      <a:pt x="324" y="76"/>
                    </a:lnTo>
                    <a:lnTo>
                      <a:pt x="327" y="79"/>
                    </a:lnTo>
                    <a:lnTo>
                      <a:pt x="327" y="81"/>
                    </a:lnTo>
                    <a:lnTo>
                      <a:pt x="331" y="85"/>
                    </a:lnTo>
                    <a:lnTo>
                      <a:pt x="333" y="89"/>
                    </a:lnTo>
                    <a:lnTo>
                      <a:pt x="335" y="93"/>
                    </a:lnTo>
                    <a:lnTo>
                      <a:pt x="337" y="97"/>
                    </a:lnTo>
                    <a:lnTo>
                      <a:pt x="339" y="100"/>
                    </a:lnTo>
                    <a:lnTo>
                      <a:pt x="341" y="104"/>
                    </a:lnTo>
                    <a:lnTo>
                      <a:pt x="343" y="110"/>
                    </a:lnTo>
                    <a:lnTo>
                      <a:pt x="345" y="114"/>
                    </a:lnTo>
                    <a:lnTo>
                      <a:pt x="346" y="118"/>
                    </a:lnTo>
                    <a:lnTo>
                      <a:pt x="346" y="121"/>
                    </a:lnTo>
                    <a:lnTo>
                      <a:pt x="348" y="125"/>
                    </a:lnTo>
                    <a:lnTo>
                      <a:pt x="350" y="129"/>
                    </a:lnTo>
                    <a:lnTo>
                      <a:pt x="350" y="135"/>
                    </a:lnTo>
                    <a:lnTo>
                      <a:pt x="352" y="138"/>
                    </a:lnTo>
                    <a:lnTo>
                      <a:pt x="354" y="144"/>
                    </a:lnTo>
                    <a:lnTo>
                      <a:pt x="354" y="146"/>
                    </a:lnTo>
                    <a:lnTo>
                      <a:pt x="354" y="152"/>
                    </a:lnTo>
                    <a:lnTo>
                      <a:pt x="356" y="156"/>
                    </a:lnTo>
                    <a:lnTo>
                      <a:pt x="356" y="161"/>
                    </a:lnTo>
                    <a:lnTo>
                      <a:pt x="356" y="165"/>
                    </a:lnTo>
                    <a:lnTo>
                      <a:pt x="356" y="171"/>
                    </a:lnTo>
                    <a:lnTo>
                      <a:pt x="356" y="175"/>
                    </a:lnTo>
                    <a:lnTo>
                      <a:pt x="358" y="180"/>
                    </a:lnTo>
                    <a:lnTo>
                      <a:pt x="356" y="184"/>
                    </a:lnTo>
                    <a:lnTo>
                      <a:pt x="356" y="188"/>
                    </a:lnTo>
                    <a:lnTo>
                      <a:pt x="356" y="192"/>
                    </a:lnTo>
                    <a:lnTo>
                      <a:pt x="356" y="197"/>
                    </a:lnTo>
                    <a:lnTo>
                      <a:pt x="356" y="201"/>
                    </a:lnTo>
                    <a:lnTo>
                      <a:pt x="354" y="205"/>
                    </a:lnTo>
                    <a:lnTo>
                      <a:pt x="354" y="211"/>
                    </a:lnTo>
                    <a:lnTo>
                      <a:pt x="354" y="214"/>
                    </a:lnTo>
                    <a:lnTo>
                      <a:pt x="352" y="218"/>
                    </a:lnTo>
                    <a:lnTo>
                      <a:pt x="350" y="222"/>
                    </a:lnTo>
                    <a:lnTo>
                      <a:pt x="350" y="228"/>
                    </a:lnTo>
                    <a:lnTo>
                      <a:pt x="348" y="232"/>
                    </a:lnTo>
                    <a:lnTo>
                      <a:pt x="346" y="235"/>
                    </a:lnTo>
                    <a:lnTo>
                      <a:pt x="346" y="239"/>
                    </a:lnTo>
                    <a:lnTo>
                      <a:pt x="345" y="243"/>
                    </a:lnTo>
                    <a:lnTo>
                      <a:pt x="343" y="249"/>
                    </a:lnTo>
                    <a:lnTo>
                      <a:pt x="341" y="253"/>
                    </a:lnTo>
                    <a:lnTo>
                      <a:pt x="339" y="256"/>
                    </a:lnTo>
                    <a:lnTo>
                      <a:pt x="337" y="260"/>
                    </a:lnTo>
                    <a:lnTo>
                      <a:pt x="335" y="262"/>
                    </a:lnTo>
                    <a:lnTo>
                      <a:pt x="333" y="266"/>
                    </a:lnTo>
                    <a:lnTo>
                      <a:pt x="331" y="270"/>
                    </a:lnTo>
                    <a:lnTo>
                      <a:pt x="329" y="273"/>
                    </a:lnTo>
                    <a:lnTo>
                      <a:pt x="327" y="277"/>
                    </a:lnTo>
                    <a:lnTo>
                      <a:pt x="324" y="281"/>
                    </a:lnTo>
                    <a:lnTo>
                      <a:pt x="322" y="285"/>
                    </a:lnTo>
                    <a:lnTo>
                      <a:pt x="320" y="289"/>
                    </a:lnTo>
                    <a:lnTo>
                      <a:pt x="316" y="292"/>
                    </a:lnTo>
                    <a:lnTo>
                      <a:pt x="314" y="294"/>
                    </a:lnTo>
                    <a:lnTo>
                      <a:pt x="310" y="298"/>
                    </a:lnTo>
                    <a:lnTo>
                      <a:pt x="308" y="302"/>
                    </a:lnTo>
                    <a:lnTo>
                      <a:pt x="306" y="306"/>
                    </a:lnTo>
                    <a:lnTo>
                      <a:pt x="299" y="311"/>
                    </a:lnTo>
                    <a:lnTo>
                      <a:pt x="293" y="315"/>
                    </a:lnTo>
                    <a:lnTo>
                      <a:pt x="286" y="321"/>
                    </a:lnTo>
                    <a:lnTo>
                      <a:pt x="280" y="327"/>
                    </a:lnTo>
                    <a:lnTo>
                      <a:pt x="276" y="329"/>
                    </a:lnTo>
                    <a:lnTo>
                      <a:pt x="272" y="330"/>
                    </a:lnTo>
                    <a:lnTo>
                      <a:pt x="268" y="332"/>
                    </a:lnTo>
                    <a:lnTo>
                      <a:pt x="265" y="336"/>
                    </a:lnTo>
                    <a:lnTo>
                      <a:pt x="261" y="338"/>
                    </a:lnTo>
                    <a:lnTo>
                      <a:pt x="257" y="338"/>
                    </a:lnTo>
                    <a:lnTo>
                      <a:pt x="255" y="340"/>
                    </a:lnTo>
                    <a:lnTo>
                      <a:pt x="251" y="344"/>
                    </a:lnTo>
                    <a:lnTo>
                      <a:pt x="246" y="344"/>
                    </a:lnTo>
                    <a:lnTo>
                      <a:pt x="242" y="346"/>
                    </a:lnTo>
                    <a:lnTo>
                      <a:pt x="238" y="348"/>
                    </a:lnTo>
                    <a:lnTo>
                      <a:pt x="234" y="349"/>
                    </a:lnTo>
                    <a:lnTo>
                      <a:pt x="230" y="349"/>
                    </a:lnTo>
                    <a:lnTo>
                      <a:pt x="225" y="351"/>
                    </a:lnTo>
                    <a:lnTo>
                      <a:pt x="221" y="353"/>
                    </a:lnTo>
                    <a:lnTo>
                      <a:pt x="217" y="353"/>
                    </a:lnTo>
                    <a:lnTo>
                      <a:pt x="211" y="355"/>
                    </a:lnTo>
                    <a:lnTo>
                      <a:pt x="209" y="355"/>
                    </a:lnTo>
                    <a:lnTo>
                      <a:pt x="204" y="355"/>
                    </a:lnTo>
                    <a:lnTo>
                      <a:pt x="200" y="357"/>
                    </a:lnTo>
                    <a:lnTo>
                      <a:pt x="194" y="357"/>
                    </a:lnTo>
                    <a:lnTo>
                      <a:pt x="190" y="357"/>
                    </a:lnTo>
                    <a:lnTo>
                      <a:pt x="187" y="359"/>
                    </a:lnTo>
                    <a:lnTo>
                      <a:pt x="183" y="359"/>
                    </a:lnTo>
                    <a:lnTo>
                      <a:pt x="183" y="355"/>
                    </a:lnTo>
                    <a:lnTo>
                      <a:pt x="183" y="351"/>
                    </a:lnTo>
                    <a:lnTo>
                      <a:pt x="183" y="348"/>
                    </a:lnTo>
                    <a:lnTo>
                      <a:pt x="183" y="344"/>
                    </a:lnTo>
                    <a:lnTo>
                      <a:pt x="183" y="338"/>
                    </a:lnTo>
                    <a:lnTo>
                      <a:pt x="183" y="334"/>
                    </a:lnTo>
                    <a:lnTo>
                      <a:pt x="183" y="330"/>
                    </a:lnTo>
                    <a:lnTo>
                      <a:pt x="183" y="325"/>
                    </a:lnTo>
                    <a:lnTo>
                      <a:pt x="183" y="321"/>
                    </a:lnTo>
                    <a:lnTo>
                      <a:pt x="183" y="315"/>
                    </a:lnTo>
                    <a:lnTo>
                      <a:pt x="183" y="311"/>
                    </a:lnTo>
                    <a:lnTo>
                      <a:pt x="183" y="306"/>
                    </a:lnTo>
                    <a:lnTo>
                      <a:pt x="183" y="302"/>
                    </a:lnTo>
                    <a:lnTo>
                      <a:pt x="183" y="296"/>
                    </a:lnTo>
                    <a:lnTo>
                      <a:pt x="183" y="292"/>
                    </a:lnTo>
                    <a:lnTo>
                      <a:pt x="183" y="289"/>
                    </a:lnTo>
                    <a:lnTo>
                      <a:pt x="188" y="289"/>
                    </a:lnTo>
                    <a:lnTo>
                      <a:pt x="194" y="287"/>
                    </a:lnTo>
                    <a:lnTo>
                      <a:pt x="200" y="287"/>
                    </a:lnTo>
                    <a:lnTo>
                      <a:pt x="206" y="285"/>
                    </a:lnTo>
                    <a:lnTo>
                      <a:pt x="211" y="283"/>
                    </a:lnTo>
                    <a:lnTo>
                      <a:pt x="217" y="281"/>
                    </a:lnTo>
                    <a:lnTo>
                      <a:pt x="223" y="277"/>
                    </a:lnTo>
                    <a:lnTo>
                      <a:pt x="228" y="275"/>
                    </a:lnTo>
                    <a:lnTo>
                      <a:pt x="232" y="273"/>
                    </a:lnTo>
                    <a:lnTo>
                      <a:pt x="236" y="270"/>
                    </a:lnTo>
                    <a:lnTo>
                      <a:pt x="242" y="266"/>
                    </a:lnTo>
                    <a:lnTo>
                      <a:pt x="247" y="264"/>
                    </a:lnTo>
                    <a:lnTo>
                      <a:pt x="251" y="260"/>
                    </a:lnTo>
                    <a:lnTo>
                      <a:pt x="255" y="256"/>
                    </a:lnTo>
                    <a:lnTo>
                      <a:pt x="261" y="253"/>
                    </a:lnTo>
                    <a:lnTo>
                      <a:pt x="265" y="249"/>
                    </a:lnTo>
                    <a:lnTo>
                      <a:pt x="268" y="243"/>
                    </a:lnTo>
                    <a:lnTo>
                      <a:pt x="272" y="237"/>
                    </a:lnTo>
                    <a:lnTo>
                      <a:pt x="274" y="234"/>
                    </a:lnTo>
                    <a:lnTo>
                      <a:pt x="278" y="230"/>
                    </a:lnTo>
                    <a:lnTo>
                      <a:pt x="282" y="224"/>
                    </a:lnTo>
                    <a:lnTo>
                      <a:pt x="284" y="218"/>
                    </a:lnTo>
                    <a:lnTo>
                      <a:pt x="286" y="213"/>
                    </a:lnTo>
                    <a:lnTo>
                      <a:pt x="289" y="209"/>
                    </a:lnTo>
                    <a:lnTo>
                      <a:pt x="291" y="201"/>
                    </a:lnTo>
                    <a:lnTo>
                      <a:pt x="293" y="195"/>
                    </a:lnTo>
                    <a:lnTo>
                      <a:pt x="293" y="190"/>
                    </a:lnTo>
                    <a:lnTo>
                      <a:pt x="295" y="186"/>
                    </a:lnTo>
                    <a:lnTo>
                      <a:pt x="297" y="178"/>
                    </a:lnTo>
                    <a:lnTo>
                      <a:pt x="297" y="173"/>
                    </a:lnTo>
                    <a:lnTo>
                      <a:pt x="299" y="167"/>
                    </a:lnTo>
                    <a:lnTo>
                      <a:pt x="299" y="161"/>
                    </a:lnTo>
                    <a:lnTo>
                      <a:pt x="299" y="154"/>
                    </a:lnTo>
                    <a:lnTo>
                      <a:pt x="297" y="148"/>
                    </a:lnTo>
                    <a:lnTo>
                      <a:pt x="297" y="140"/>
                    </a:lnTo>
                    <a:lnTo>
                      <a:pt x="295" y="135"/>
                    </a:lnTo>
                    <a:lnTo>
                      <a:pt x="293" y="129"/>
                    </a:lnTo>
                    <a:lnTo>
                      <a:pt x="291" y="123"/>
                    </a:lnTo>
                    <a:lnTo>
                      <a:pt x="289" y="118"/>
                    </a:lnTo>
                    <a:lnTo>
                      <a:pt x="287" y="112"/>
                    </a:lnTo>
                    <a:lnTo>
                      <a:pt x="286" y="106"/>
                    </a:lnTo>
                    <a:lnTo>
                      <a:pt x="282" y="100"/>
                    </a:lnTo>
                    <a:lnTo>
                      <a:pt x="278" y="95"/>
                    </a:lnTo>
                    <a:lnTo>
                      <a:pt x="276" y="89"/>
                    </a:lnTo>
                    <a:lnTo>
                      <a:pt x="272" y="83"/>
                    </a:lnTo>
                    <a:lnTo>
                      <a:pt x="268" y="79"/>
                    </a:lnTo>
                    <a:lnTo>
                      <a:pt x="265" y="74"/>
                    </a:lnTo>
                    <a:lnTo>
                      <a:pt x="261" y="70"/>
                    </a:lnTo>
                    <a:lnTo>
                      <a:pt x="255" y="66"/>
                    </a:lnTo>
                    <a:lnTo>
                      <a:pt x="251" y="62"/>
                    </a:lnTo>
                    <a:lnTo>
                      <a:pt x="246" y="59"/>
                    </a:lnTo>
                    <a:lnTo>
                      <a:pt x="242" y="55"/>
                    </a:lnTo>
                    <a:lnTo>
                      <a:pt x="236" y="51"/>
                    </a:lnTo>
                    <a:lnTo>
                      <a:pt x="230" y="47"/>
                    </a:lnTo>
                    <a:lnTo>
                      <a:pt x="225" y="43"/>
                    </a:lnTo>
                    <a:lnTo>
                      <a:pt x="219" y="43"/>
                    </a:lnTo>
                    <a:lnTo>
                      <a:pt x="213" y="40"/>
                    </a:lnTo>
                    <a:lnTo>
                      <a:pt x="208" y="38"/>
                    </a:lnTo>
                    <a:lnTo>
                      <a:pt x="202" y="36"/>
                    </a:lnTo>
                    <a:lnTo>
                      <a:pt x="196" y="36"/>
                    </a:lnTo>
                    <a:lnTo>
                      <a:pt x="188" y="34"/>
                    </a:lnTo>
                    <a:lnTo>
                      <a:pt x="183" y="32"/>
                    </a:lnTo>
                    <a:lnTo>
                      <a:pt x="177" y="32"/>
                    </a:lnTo>
                    <a:lnTo>
                      <a:pt x="169" y="32"/>
                    </a:lnTo>
                    <a:lnTo>
                      <a:pt x="166" y="32"/>
                    </a:lnTo>
                    <a:lnTo>
                      <a:pt x="162" y="32"/>
                    </a:lnTo>
                    <a:lnTo>
                      <a:pt x="160" y="32"/>
                    </a:lnTo>
                    <a:lnTo>
                      <a:pt x="156" y="32"/>
                    </a:lnTo>
                    <a:lnTo>
                      <a:pt x="150" y="34"/>
                    </a:lnTo>
                    <a:lnTo>
                      <a:pt x="143" y="36"/>
                    </a:lnTo>
                    <a:lnTo>
                      <a:pt x="137" y="36"/>
                    </a:lnTo>
                    <a:lnTo>
                      <a:pt x="131" y="38"/>
                    </a:lnTo>
                    <a:lnTo>
                      <a:pt x="126" y="40"/>
                    </a:lnTo>
                    <a:lnTo>
                      <a:pt x="120" y="43"/>
                    </a:lnTo>
                    <a:lnTo>
                      <a:pt x="114" y="43"/>
                    </a:lnTo>
                    <a:lnTo>
                      <a:pt x="109" y="47"/>
                    </a:lnTo>
                    <a:lnTo>
                      <a:pt x="103" y="51"/>
                    </a:lnTo>
                    <a:lnTo>
                      <a:pt x="97" y="55"/>
                    </a:lnTo>
                    <a:lnTo>
                      <a:pt x="91" y="59"/>
                    </a:lnTo>
                    <a:lnTo>
                      <a:pt x="88" y="62"/>
                    </a:lnTo>
                    <a:lnTo>
                      <a:pt x="82" y="66"/>
                    </a:lnTo>
                    <a:lnTo>
                      <a:pt x="78" y="70"/>
                    </a:lnTo>
                    <a:lnTo>
                      <a:pt x="74" y="74"/>
                    </a:lnTo>
                    <a:lnTo>
                      <a:pt x="71" y="79"/>
                    </a:lnTo>
                    <a:lnTo>
                      <a:pt x="67" y="83"/>
                    </a:lnTo>
                    <a:lnTo>
                      <a:pt x="63" y="89"/>
                    </a:lnTo>
                    <a:lnTo>
                      <a:pt x="59" y="95"/>
                    </a:lnTo>
                    <a:lnTo>
                      <a:pt x="57" y="100"/>
                    </a:lnTo>
                    <a:lnTo>
                      <a:pt x="53" y="106"/>
                    </a:lnTo>
                    <a:lnTo>
                      <a:pt x="51" y="112"/>
                    </a:lnTo>
                    <a:lnTo>
                      <a:pt x="48" y="118"/>
                    </a:lnTo>
                    <a:lnTo>
                      <a:pt x="48" y="123"/>
                    </a:lnTo>
                    <a:lnTo>
                      <a:pt x="44" y="129"/>
                    </a:lnTo>
                    <a:lnTo>
                      <a:pt x="44" y="135"/>
                    </a:lnTo>
                    <a:lnTo>
                      <a:pt x="42" y="140"/>
                    </a:lnTo>
                    <a:lnTo>
                      <a:pt x="42" y="148"/>
                    </a:lnTo>
                    <a:lnTo>
                      <a:pt x="42" y="154"/>
                    </a:lnTo>
                    <a:lnTo>
                      <a:pt x="42" y="161"/>
                    </a:lnTo>
                    <a:lnTo>
                      <a:pt x="42" y="167"/>
                    </a:lnTo>
                    <a:lnTo>
                      <a:pt x="42" y="175"/>
                    </a:lnTo>
                    <a:lnTo>
                      <a:pt x="42" y="180"/>
                    </a:lnTo>
                    <a:lnTo>
                      <a:pt x="44" y="188"/>
                    </a:lnTo>
                    <a:lnTo>
                      <a:pt x="44" y="192"/>
                    </a:lnTo>
                    <a:lnTo>
                      <a:pt x="48" y="199"/>
                    </a:lnTo>
                    <a:lnTo>
                      <a:pt x="48" y="205"/>
                    </a:lnTo>
                    <a:lnTo>
                      <a:pt x="51" y="211"/>
                    </a:lnTo>
                    <a:lnTo>
                      <a:pt x="53" y="216"/>
                    </a:lnTo>
                    <a:lnTo>
                      <a:pt x="55" y="222"/>
                    </a:lnTo>
                    <a:lnTo>
                      <a:pt x="59" y="228"/>
                    </a:lnTo>
                    <a:lnTo>
                      <a:pt x="63" y="234"/>
                    </a:lnTo>
                    <a:lnTo>
                      <a:pt x="65" y="237"/>
                    </a:lnTo>
                    <a:lnTo>
                      <a:pt x="69" y="241"/>
                    </a:lnTo>
                    <a:lnTo>
                      <a:pt x="72" y="247"/>
                    </a:lnTo>
                    <a:lnTo>
                      <a:pt x="78" y="253"/>
                    </a:lnTo>
                    <a:lnTo>
                      <a:pt x="82" y="256"/>
                    </a:lnTo>
                    <a:lnTo>
                      <a:pt x="86" y="260"/>
                    </a:lnTo>
                    <a:lnTo>
                      <a:pt x="90" y="264"/>
                    </a:lnTo>
                    <a:lnTo>
                      <a:pt x="95" y="268"/>
                    </a:lnTo>
                    <a:lnTo>
                      <a:pt x="101" y="270"/>
                    </a:lnTo>
                    <a:lnTo>
                      <a:pt x="105" y="273"/>
                    </a:lnTo>
                    <a:lnTo>
                      <a:pt x="110" y="277"/>
                    </a:lnTo>
                    <a:lnTo>
                      <a:pt x="116" y="279"/>
                    </a:lnTo>
                    <a:lnTo>
                      <a:pt x="122" y="281"/>
                    </a:lnTo>
                    <a:lnTo>
                      <a:pt x="128" y="285"/>
                    </a:lnTo>
                    <a:lnTo>
                      <a:pt x="133" y="287"/>
                    </a:lnTo>
                    <a:lnTo>
                      <a:pt x="141" y="289"/>
                    </a:lnTo>
                    <a:lnTo>
                      <a:pt x="147" y="289"/>
                    </a:lnTo>
                    <a:lnTo>
                      <a:pt x="152" y="289"/>
                    </a:lnTo>
                    <a:lnTo>
                      <a:pt x="160" y="291"/>
                    </a:lnTo>
                    <a:lnTo>
                      <a:pt x="166" y="292"/>
                    </a:lnTo>
                    <a:lnTo>
                      <a:pt x="166"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3" name="Freeform 18"/>
              <p:cNvSpPr>
                <a:spLocks/>
              </p:cNvSpPr>
              <p:nvPr/>
            </p:nvSpPr>
            <p:spPr bwMode="auto">
              <a:xfrm>
                <a:off x="7845426" y="2081213"/>
                <a:ext cx="39688" cy="53975"/>
              </a:xfrm>
              <a:custGeom>
                <a:avLst/>
                <a:gdLst/>
                <a:ahLst/>
                <a:cxnLst>
                  <a:cxn ang="0">
                    <a:pos x="19" y="65"/>
                  </a:cxn>
                  <a:cxn ang="0">
                    <a:pos x="36" y="67"/>
                  </a:cxn>
                  <a:cxn ang="0">
                    <a:pos x="51" y="33"/>
                  </a:cxn>
                  <a:cxn ang="0">
                    <a:pos x="36" y="0"/>
                  </a:cxn>
                  <a:cxn ang="0">
                    <a:pos x="19" y="0"/>
                  </a:cxn>
                  <a:cxn ang="0">
                    <a:pos x="0" y="31"/>
                  </a:cxn>
                  <a:cxn ang="0">
                    <a:pos x="19" y="65"/>
                  </a:cxn>
                  <a:cxn ang="0">
                    <a:pos x="19" y="65"/>
                  </a:cxn>
                </a:cxnLst>
                <a:rect l="0" t="0" r="r" b="b"/>
                <a:pathLst>
                  <a:path w="51" h="67">
                    <a:moveTo>
                      <a:pt x="19" y="65"/>
                    </a:moveTo>
                    <a:lnTo>
                      <a:pt x="36" y="67"/>
                    </a:lnTo>
                    <a:lnTo>
                      <a:pt x="51" y="33"/>
                    </a:lnTo>
                    <a:lnTo>
                      <a:pt x="36" y="0"/>
                    </a:lnTo>
                    <a:lnTo>
                      <a:pt x="19" y="0"/>
                    </a:lnTo>
                    <a:lnTo>
                      <a:pt x="0" y="31"/>
                    </a:lnTo>
                    <a:lnTo>
                      <a:pt x="19" y="65"/>
                    </a:lnTo>
                    <a:lnTo>
                      <a:pt x="19" y="6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4" name="Freeform 19"/>
              <p:cNvSpPr>
                <a:spLocks/>
              </p:cNvSpPr>
              <p:nvPr/>
            </p:nvSpPr>
            <p:spPr bwMode="auto">
              <a:xfrm>
                <a:off x="7885113" y="2049463"/>
                <a:ext cx="401638" cy="1163638"/>
              </a:xfrm>
              <a:custGeom>
                <a:avLst/>
                <a:gdLst/>
                <a:ahLst/>
                <a:cxnLst>
                  <a:cxn ang="0">
                    <a:pos x="0" y="51"/>
                  </a:cxn>
                  <a:cxn ang="0">
                    <a:pos x="415" y="996"/>
                  </a:cxn>
                  <a:cxn ang="0">
                    <a:pos x="392" y="1270"/>
                  </a:cxn>
                  <a:cxn ang="0">
                    <a:pos x="438" y="1466"/>
                  </a:cxn>
                  <a:cxn ang="0">
                    <a:pos x="487" y="1285"/>
                  </a:cxn>
                  <a:cxn ang="0">
                    <a:pos x="506" y="996"/>
                  </a:cxn>
                  <a:cxn ang="0">
                    <a:pos x="82" y="0"/>
                  </a:cxn>
                  <a:cxn ang="0">
                    <a:pos x="0" y="51"/>
                  </a:cxn>
                  <a:cxn ang="0">
                    <a:pos x="0" y="51"/>
                  </a:cxn>
                </a:cxnLst>
                <a:rect l="0" t="0" r="r" b="b"/>
                <a:pathLst>
                  <a:path w="506" h="1466">
                    <a:moveTo>
                      <a:pt x="0" y="51"/>
                    </a:moveTo>
                    <a:lnTo>
                      <a:pt x="415" y="996"/>
                    </a:lnTo>
                    <a:lnTo>
                      <a:pt x="392" y="1270"/>
                    </a:lnTo>
                    <a:lnTo>
                      <a:pt x="438" y="1466"/>
                    </a:lnTo>
                    <a:lnTo>
                      <a:pt x="487" y="1285"/>
                    </a:lnTo>
                    <a:lnTo>
                      <a:pt x="506" y="996"/>
                    </a:lnTo>
                    <a:lnTo>
                      <a:pt x="82" y="0"/>
                    </a:lnTo>
                    <a:lnTo>
                      <a:pt x="0" y="51"/>
                    </a:lnTo>
                    <a:lnTo>
                      <a:pt x="0"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5" name="Freeform 20"/>
              <p:cNvSpPr>
                <a:spLocks/>
              </p:cNvSpPr>
              <p:nvPr/>
            </p:nvSpPr>
            <p:spPr bwMode="auto">
              <a:xfrm>
                <a:off x="7802563" y="1681163"/>
                <a:ext cx="104775" cy="300038"/>
              </a:xfrm>
              <a:custGeom>
                <a:avLst/>
                <a:gdLst/>
                <a:ahLst/>
                <a:cxnLst>
                  <a:cxn ang="0">
                    <a:pos x="35" y="376"/>
                  </a:cxn>
                  <a:cxn ang="0">
                    <a:pos x="0" y="3"/>
                  </a:cxn>
                  <a:cxn ang="0">
                    <a:pos x="132" y="0"/>
                  </a:cxn>
                  <a:cxn ang="0">
                    <a:pos x="128" y="378"/>
                  </a:cxn>
                  <a:cxn ang="0">
                    <a:pos x="35" y="376"/>
                  </a:cxn>
                  <a:cxn ang="0">
                    <a:pos x="35" y="376"/>
                  </a:cxn>
                </a:cxnLst>
                <a:rect l="0" t="0" r="r" b="b"/>
                <a:pathLst>
                  <a:path w="132" h="378">
                    <a:moveTo>
                      <a:pt x="35" y="376"/>
                    </a:moveTo>
                    <a:lnTo>
                      <a:pt x="0" y="3"/>
                    </a:lnTo>
                    <a:lnTo>
                      <a:pt x="132" y="0"/>
                    </a:lnTo>
                    <a:lnTo>
                      <a:pt x="128" y="378"/>
                    </a:lnTo>
                    <a:lnTo>
                      <a:pt x="35" y="376"/>
                    </a:lnTo>
                    <a:lnTo>
                      <a:pt x="35" y="37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6" name="Freeform 21"/>
              <p:cNvSpPr>
                <a:spLocks/>
              </p:cNvSpPr>
              <p:nvPr/>
            </p:nvSpPr>
            <p:spPr bwMode="auto">
              <a:xfrm>
                <a:off x="7632701" y="2386013"/>
                <a:ext cx="554038" cy="57150"/>
              </a:xfrm>
              <a:custGeom>
                <a:avLst/>
                <a:gdLst/>
                <a:ahLst/>
                <a:cxnLst>
                  <a:cxn ang="0">
                    <a:pos x="0" y="22"/>
                  </a:cxn>
                  <a:cxn ang="0">
                    <a:pos x="693" y="0"/>
                  </a:cxn>
                  <a:cxn ang="0">
                    <a:pos x="699" y="59"/>
                  </a:cxn>
                  <a:cxn ang="0">
                    <a:pos x="0" y="72"/>
                  </a:cxn>
                  <a:cxn ang="0">
                    <a:pos x="0" y="22"/>
                  </a:cxn>
                  <a:cxn ang="0">
                    <a:pos x="0" y="22"/>
                  </a:cxn>
                </a:cxnLst>
                <a:rect l="0" t="0" r="r" b="b"/>
                <a:pathLst>
                  <a:path w="699" h="72">
                    <a:moveTo>
                      <a:pt x="0" y="22"/>
                    </a:moveTo>
                    <a:lnTo>
                      <a:pt x="693" y="0"/>
                    </a:lnTo>
                    <a:lnTo>
                      <a:pt x="699" y="59"/>
                    </a:lnTo>
                    <a:lnTo>
                      <a:pt x="0" y="72"/>
                    </a:lnTo>
                    <a:lnTo>
                      <a:pt x="0" y="22"/>
                    </a:lnTo>
                    <a:lnTo>
                      <a:pt x="0" y="2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7" name="Freeform 22"/>
              <p:cNvSpPr>
                <a:spLocks/>
              </p:cNvSpPr>
              <p:nvPr/>
            </p:nvSpPr>
            <p:spPr bwMode="auto">
              <a:xfrm>
                <a:off x="7851776" y="2328863"/>
                <a:ext cx="79375" cy="171450"/>
              </a:xfrm>
              <a:custGeom>
                <a:avLst/>
                <a:gdLst/>
                <a:ahLst/>
                <a:cxnLst>
                  <a:cxn ang="0">
                    <a:pos x="55" y="215"/>
                  </a:cxn>
                  <a:cxn ang="0">
                    <a:pos x="65" y="209"/>
                  </a:cxn>
                  <a:cxn ang="0">
                    <a:pos x="74" y="202"/>
                  </a:cxn>
                  <a:cxn ang="0">
                    <a:pos x="80" y="194"/>
                  </a:cxn>
                  <a:cxn ang="0">
                    <a:pos x="84" y="187"/>
                  </a:cxn>
                  <a:cxn ang="0">
                    <a:pos x="88" y="179"/>
                  </a:cxn>
                  <a:cxn ang="0">
                    <a:pos x="90" y="171"/>
                  </a:cxn>
                  <a:cxn ang="0">
                    <a:pos x="93" y="162"/>
                  </a:cxn>
                  <a:cxn ang="0">
                    <a:pos x="95" y="154"/>
                  </a:cxn>
                  <a:cxn ang="0">
                    <a:pos x="97" y="143"/>
                  </a:cxn>
                  <a:cxn ang="0">
                    <a:pos x="99" y="133"/>
                  </a:cxn>
                  <a:cxn ang="0">
                    <a:pos x="101" y="124"/>
                  </a:cxn>
                  <a:cxn ang="0">
                    <a:pos x="101" y="112"/>
                  </a:cxn>
                  <a:cxn ang="0">
                    <a:pos x="101" y="103"/>
                  </a:cxn>
                  <a:cxn ang="0">
                    <a:pos x="101" y="92"/>
                  </a:cxn>
                  <a:cxn ang="0">
                    <a:pos x="99" y="80"/>
                  </a:cxn>
                  <a:cxn ang="0">
                    <a:pos x="97" y="71"/>
                  </a:cxn>
                  <a:cxn ang="0">
                    <a:pos x="95" y="59"/>
                  </a:cxn>
                  <a:cxn ang="0">
                    <a:pos x="93" y="52"/>
                  </a:cxn>
                  <a:cxn ang="0">
                    <a:pos x="90" y="42"/>
                  </a:cxn>
                  <a:cxn ang="0">
                    <a:pos x="88" y="35"/>
                  </a:cxn>
                  <a:cxn ang="0">
                    <a:pos x="84" y="27"/>
                  </a:cxn>
                  <a:cxn ang="0">
                    <a:pos x="80" y="19"/>
                  </a:cxn>
                  <a:cxn ang="0">
                    <a:pos x="74" y="12"/>
                  </a:cxn>
                  <a:cxn ang="0">
                    <a:pos x="65" y="4"/>
                  </a:cxn>
                  <a:cxn ang="0">
                    <a:pos x="55" y="0"/>
                  </a:cxn>
                  <a:cxn ang="0">
                    <a:pos x="46" y="0"/>
                  </a:cxn>
                  <a:cxn ang="0">
                    <a:pos x="34" y="4"/>
                  </a:cxn>
                  <a:cxn ang="0">
                    <a:pos x="25" y="12"/>
                  </a:cxn>
                  <a:cxn ang="0">
                    <a:pos x="19" y="19"/>
                  </a:cxn>
                  <a:cxn ang="0">
                    <a:pos x="15" y="27"/>
                  </a:cxn>
                  <a:cxn ang="0">
                    <a:pos x="12" y="35"/>
                  </a:cxn>
                  <a:cxn ang="0">
                    <a:pos x="8" y="42"/>
                  </a:cxn>
                  <a:cxn ang="0">
                    <a:pos x="6" y="52"/>
                  </a:cxn>
                  <a:cxn ang="0">
                    <a:pos x="4" y="59"/>
                  </a:cxn>
                  <a:cxn ang="0">
                    <a:pos x="2" y="71"/>
                  </a:cxn>
                  <a:cxn ang="0">
                    <a:pos x="0" y="80"/>
                  </a:cxn>
                  <a:cxn ang="0">
                    <a:pos x="0" y="92"/>
                  </a:cxn>
                  <a:cxn ang="0">
                    <a:pos x="0" y="103"/>
                  </a:cxn>
                  <a:cxn ang="0">
                    <a:pos x="0" y="112"/>
                  </a:cxn>
                  <a:cxn ang="0">
                    <a:pos x="0" y="124"/>
                  </a:cxn>
                  <a:cxn ang="0">
                    <a:pos x="0" y="133"/>
                  </a:cxn>
                  <a:cxn ang="0">
                    <a:pos x="2" y="143"/>
                  </a:cxn>
                  <a:cxn ang="0">
                    <a:pos x="4" y="154"/>
                  </a:cxn>
                  <a:cxn ang="0">
                    <a:pos x="6" y="162"/>
                  </a:cxn>
                  <a:cxn ang="0">
                    <a:pos x="8" y="171"/>
                  </a:cxn>
                  <a:cxn ang="0">
                    <a:pos x="12" y="179"/>
                  </a:cxn>
                  <a:cxn ang="0">
                    <a:pos x="15" y="187"/>
                  </a:cxn>
                  <a:cxn ang="0">
                    <a:pos x="19" y="194"/>
                  </a:cxn>
                  <a:cxn ang="0">
                    <a:pos x="25" y="202"/>
                  </a:cxn>
                  <a:cxn ang="0">
                    <a:pos x="34" y="209"/>
                  </a:cxn>
                  <a:cxn ang="0">
                    <a:pos x="46" y="215"/>
                  </a:cxn>
                  <a:cxn ang="0">
                    <a:pos x="52" y="215"/>
                  </a:cxn>
                </a:cxnLst>
                <a:rect l="0" t="0" r="r" b="b"/>
                <a:pathLst>
                  <a:path w="101" h="215">
                    <a:moveTo>
                      <a:pt x="52" y="215"/>
                    </a:moveTo>
                    <a:lnTo>
                      <a:pt x="55" y="215"/>
                    </a:lnTo>
                    <a:lnTo>
                      <a:pt x="59" y="213"/>
                    </a:lnTo>
                    <a:lnTo>
                      <a:pt x="65" y="209"/>
                    </a:lnTo>
                    <a:lnTo>
                      <a:pt x="69" y="208"/>
                    </a:lnTo>
                    <a:lnTo>
                      <a:pt x="74" y="202"/>
                    </a:lnTo>
                    <a:lnTo>
                      <a:pt x="78" y="196"/>
                    </a:lnTo>
                    <a:lnTo>
                      <a:pt x="80" y="194"/>
                    </a:lnTo>
                    <a:lnTo>
                      <a:pt x="82" y="190"/>
                    </a:lnTo>
                    <a:lnTo>
                      <a:pt x="84" y="187"/>
                    </a:lnTo>
                    <a:lnTo>
                      <a:pt x="86" y="183"/>
                    </a:lnTo>
                    <a:lnTo>
                      <a:pt x="88" y="179"/>
                    </a:lnTo>
                    <a:lnTo>
                      <a:pt x="88" y="175"/>
                    </a:lnTo>
                    <a:lnTo>
                      <a:pt x="90" y="171"/>
                    </a:lnTo>
                    <a:lnTo>
                      <a:pt x="92" y="168"/>
                    </a:lnTo>
                    <a:lnTo>
                      <a:pt x="93" y="162"/>
                    </a:lnTo>
                    <a:lnTo>
                      <a:pt x="93" y="158"/>
                    </a:lnTo>
                    <a:lnTo>
                      <a:pt x="95" y="154"/>
                    </a:lnTo>
                    <a:lnTo>
                      <a:pt x="97" y="149"/>
                    </a:lnTo>
                    <a:lnTo>
                      <a:pt x="97" y="143"/>
                    </a:lnTo>
                    <a:lnTo>
                      <a:pt x="99" y="139"/>
                    </a:lnTo>
                    <a:lnTo>
                      <a:pt x="99" y="133"/>
                    </a:lnTo>
                    <a:lnTo>
                      <a:pt x="101" y="128"/>
                    </a:lnTo>
                    <a:lnTo>
                      <a:pt x="101" y="124"/>
                    </a:lnTo>
                    <a:lnTo>
                      <a:pt x="101" y="118"/>
                    </a:lnTo>
                    <a:lnTo>
                      <a:pt x="101" y="112"/>
                    </a:lnTo>
                    <a:lnTo>
                      <a:pt x="101" y="107"/>
                    </a:lnTo>
                    <a:lnTo>
                      <a:pt x="101" y="103"/>
                    </a:lnTo>
                    <a:lnTo>
                      <a:pt x="101" y="97"/>
                    </a:lnTo>
                    <a:lnTo>
                      <a:pt x="101" y="92"/>
                    </a:lnTo>
                    <a:lnTo>
                      <a:pt x="101" y="86"/>
                    </a:lnTo>
                    <a:lnTo>
                      <a:pt x="99" y="80"/>
                    </a:lnTo>
                    <a:lnTo>
                      <a:pt x="99" y="74"/>
                    </a:lnTo>
                    <a:lnTo>
                      <a:pt x="97" y="71"/>
                    </a:lnTo>
                    <a:lnTo>
                      <a:pt x="97" y="65"/>
                    </a:lnTo>
                    <a:lnTo>
                      <a:pt x="95" y="59"/>
                    </a:lnTo>
                    <a:lnTo>
                      <a:pt x="93" y="55"/>
                    </a:lnTo>
                    <a:lnTo>
                      <a:pt x="93" y="52"/>
                    </a:lnTo>
                    <a:lnTo>
                      <a:pt x="92" y="48"/>
                    </a:lnTo>
                    <a:lnTo>
                      <a:pt x="90" y="42"/>
                    </a:lnTo>
                    <a:lnTo>
                      <a:pt x="88" y="38"/>
                    </a:lnTo>
                    <a:lnTo>
                      <a:pt x="88" y="35"/>
                    </a:lnTo>
                    <a:lnTo>
                      <a:pt x="86" y="31"/>
                    </a:lnTo>
                    <a:lnTo>
                      <a:pt x="84" y="27"/>
                    </a:lnTo>
                    <a:lnTo>
                      <a:pt x="82" y="23"/>
                    </a:lnTo>
                    <a:lnTo>
                      <a:pt x="80" y="19"/>
                    </a:lnTo>
                    <a:lnTo>
                      <a:pt x="78" y="17"/>
                    </a:lnTo>
                    <a:lnTo>
                      <a:pt x="74" y="12"/>
                    </a:lnTo>
                    <a:lnTo>
                      <a:pt x="69" y="8"/>
                    </a:lnTo>
                    <a:lnTo>
                      <a:pt x="65" y="4"/>
                    </a:lnTo>
                    <a:lnTo>
                      <a:pt x="59" y="2"/>
                    </a:lnTo>
                    <a:lnTo>
                      <a:pt x="55" y="0"/>
                    </a:lnTo>
                    <a:lnTo>
                      <a:pt x="52" y="0"/>
                    </a:lnTo>
                    <a:lnTo>
                      <a:pt x="46" y="0"/>
                    </a:lnTo>
                    <a:lnTo>
                      <a:pt x="40" y="2"/>
                    </a:lnTo>
                    <a:lnTo>
                      <a:pt x="34" y="4"/>
                    </a:lnTo>
                    <a:lnTo>
                      <a:pt x="31" y="8"/>
                    </a:lnTo>
                    <a:lnTo>
                      <a:pt x="25" y="12"/>
                    </a:lnTo>
                    <a:lnTo>
                      <a:pt x="21" y="17"/>
                    </a:lnTo>
                    <a:lnTo>
                      <a:pt x="19" y="19"/>
                    </a:lnTo>
                    <a:lnTo>
                      <a:pt x="17" y="23"/>
                    </a:lnTo>
                    <a:lnTo>
                      <a:pt x="15" y="27"/>
                    </a:lnTo>
                    <a:lnTo>
                      <a:pt x="14" y="31"/>
                    </a:lnTo>
                    <a:lnTo>
                      <a:pt x="12" y="35"/>
                    </a:lnTo>
                    <a:lnTo>
                      <a:pt x="10" y="38"/>
                    </a:lnTo>
                    <a:lnTo>
                      <a:pt x="8" y="42"/>
                    </a:lnTo>
                    <a:lnTo>
                      <a:pt x="8" y="48"/>
                    </a:lnTo>
                    <a:lnTo>
                      <a:pt x="6" y="52"/>
                    </a:lnTo>
                    <a:lnTo>
                      <a:pt x="6" y="55"/>
                    </a:lnTo>
                    <a:lnTo>
                      <a:pt x="4" y="59"/>
                    </a:lnTo>
                    <a:lnTo>
                      <a:pt x="4" y="65"/>
                    </a:lnTo>
                    <a:lnTo>
                      <a:pt x="2" y="71"/>
                    </a:lnTo>
                    <a:lnTo>
                      <a:pt x="2" y="74"/>
                    </a:lnTo>
                    <a:lnTo>
                      <a:pt x="0" y="80"/>
                    </a:lnTo>
                    <a:lnTo>
                      <a:pt x="0" y="86"/>
                    </a:lnTo>
                    <a:lnTo>
                      <a:pt x="0" y="92"/>
                    </a:lnTo>
                    <a:lnTo>
                      <a:pt x="0" y="97"/>
                    </a:lnTo>
                    <a:lnTo>
                      <a:pt x="0" y="103"/>
                    </a:lnTo>
                    <a:lnTo>
                      <a:pt x="0" y="107"/>
                    </a:lnTo>
                    <a:lnTo>
                      <a:pt x="0" y="112"/>
                    </a:lnTo>
                    <a:lnTo>
                      <a:pt x="0" y="118"/>
                    </a:lnTo>
                    <a:lnTo>
                      <a:pt x="0" y="124"/>
                    </a:lnTo>
                    <a:lnTo>
                      <a:pt x="0" y="128"/>
                    </a:lnTo>
                    <a:lnTo>
                      <a:pt x="0" y="133"/>
                    </a:lnTo>
                    <a:lnTo>
                      <a:pt x="2" y="139"/>
                    </a:lnTo>
                    <a:lnTo>
                      <a:pt x="2" y="143"/>
                    </a:lnTo>
                    <a:lnTo>
                      <a:pt x="4" y="149"/>
                    </a:lnTo>
                    <a:lnTo>
                      <a:pt x="4" y="154"/>
                    </a:lnTo>
                    <a:lnTo>
                      <a:pt x="6" y="158"/>
                    </a:lnTo>
                    <a:lnTo>
                      <a:pt x="6" y="162"/>
                    </a:lnTo>
                    <a:lnTo>
                      <a:pt x="8" y="168"/>
                    </a:lnTo>
                    <a:lnTo>
                      <a:pt x="8" y="171"/>
                    </a:lnTo>
                    <a:lnTo>
                      <a:pt x="10" y="175"/>
                    </a:lnTo>
                    <a:lnTo>
                      <a:pt x="12" y="179"/>
                    </a:lnTo>
                    <a:lnTo>
                      <a:pt x="14" y="183"/>
                    </a:lnTo>
                    <a:lnTo>
                      <a:pt x="15" y="187"/>
                    </a:lnTo>
                    <a:lnTo>
                      <a:pt x="17" y="190"/>
                    </a:lnTo>
                    <a:lnTo>
                      <a:pt x="19" y="194"/>
                    </a:lnTo>
                    <a:lnTo>
                      <a:pt x="21" y="196"/>
                    </a:lnTo>
                    <a:lnTo>
                      <a:pt x="25" y="202"/>
                    </a:lnTo>
                    <a:lnTo>
                      <a:pt x="31" y="208"/>
                    </a:lnTo>
                    <a:lnTo>
                      <a:pt x="34" y="209"/>
                    </a:lnTo>
                    <a:lnTo>
                      <a:pt x="40" y="213"/>
                    </a:lnTo>
                    <a:lnTo>
                      <a:pt x="46" y="215"/>
                    </a:lnTo>
                    <a:lnTo>
                      <a:pt x="52" y="215"/>
                    </a:lnTo>
                    <a:lnTo>
                      <a:pt x="52" y="21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8" name="Freeform 23"/>
              <p:cNvSpPr>
                <a:spLocks/>
              </p:cNvSpPr>
              <p:nvPr/>
            </p:nvSpPr>
            <p:spPr bwMode="auto">
              <a:xfrm>
                <a:off x="7642226" y="2111375"/>
                <a:ext cx="169863" cy="590550"/>
              </a:xfrm>
              <a:custGeom>
                <a:avLst/>
                <a:gdLst/>
                <a:ahLst/>
                <a:cxnLst>
                  <a:cxn ang="0">
                    <a:pos x="190" y="0"/>
                  </a:cxn>
                  <a:cxn ang="0">
                    <a:pos x="0" y="744"/>
                  </a:cxn>
                  <a:cxn ang="0">
                    <a:pos x="22" y="736"/>
                  </a:cxn>
                  <a:cxn ang="0">
                    <a:pos x="213" y="14"/>
                  </a:cxn>
                  <a:cxn ang="0">
                    <a:pos x="190" y="0"/>
                  </a:cxn>
                  <a:cxn ang="0">
                    <a:pos x="190" y="0"/>
                  </a:cxn>
                </a:cxnLst>
                <a:rect l="0" t="0" r="r" b="b"/>
                <a:pathLst>
                  <a:path w="213" h="744">
                    <a:moveTo>
                      <a:pt x="190" y="0"/>
                    </a:moveTo>
                    <a:lnTo>
                      <a:pt x="0" y="744"/>
                    </a:lnTo>
                    <a:lnTo>
                      <a:pt x="22" y="736"/>
                    </a:lnTo>
                    <a:lnTo>
                      <a:pt x="213" y="14"/>
                    </a:lnTo>
                    <a:lnTo>
                      <a:pt x="190" y="0"/>
                    </a:lnTo>
                    <a:lnTo>
                      <a:pt x="19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39" name="Freeform 24"/>
              <p:cNvSpPr>
                <a:spLocks/>
              </p:cNvSpPr>
              <p:nvPr/>
            </p:nvSpPr>
            <p:spPr bwMode="auto">
              <a:xfrm>
                <a:off x="7593013" y="2665413"/>
                <a:ext cx="127000" cy="128588"/>
              </a:xfrm>
              <a:custGeom>
                <a:avLst/>
                <a:gdLst/>
                <a:ahLst/>
                <a:cxnLst>
                  <a:cxn ang="0">
                    <a:pos x="124" y="149"/>
                  </a:cxn>
                  <a:cxn ang="0">
                    <a:pos x="135" y="139"/>
                  </a:cxn>
                  <a:cxn ang="0">
                    <a:pos x="146" y="128"/>
                  </a:cxn>
                  <a:cxn ang="0">
                    <a:pos x="150" y="118"/>
                  </a:cxn>
                  <a:cxn ang="0">
                    <a:pos x="154" y="111"/>
                  </a:cxn>
                  <a:cxn ang="0">
                    <a:pos x="156" y="103"/>
                  </a:cxn>
                  <a:cxn ang="0">
                    <a:pos x="158" y="95"/>
                  </a:cxn>
                  <a:cxn ang="0">
                    <a:pos x="160" y="88"/>
                  </a:cxn>
                  <a:cxn ang="0">
                    <a:pos x="160" y="80"/>
                  </a:cxn>
                  <a:cxn ang="0">
                    <a:pos x="160" y="73"/>
                  </a:cxn>
                  <a:cxn ang="0">
                    <a:pos x="158" y="63"/>
                  </a:cxn>
                  <a:cxn ang="0">
                    <a:pos x="156" y="55"/>
                  </a:cxn>
                  <a:cxn ang="0">
                    <a:pos x="152" y="48"/>
                  </a:cxn>
                  <a:cxn ang="0">
                    <a:pos x="148" y="42"/>
                  </a:cxn>
                  <a:cxn ang="0">
                    <a:pos x="144" y="35"/>
                  </a:cxn>
                  <a:cxn ang="0">
                    <a:pos x="137" y="25"/>
                  </a:cxn>
                  <a:cxn ang="0">
                    <a:pos x="125" y="14"/>
                  </a:cxn>
                  <a:cxn ang="0">
                    <a:pos x="114" y="8"/>
                  </a:cxn>
                  <a:cxn ang="0">
                    <a:pos x="106" y="6"/>
                  </a:cxn>
                  <a:cxn ang="0">
                    <a:pos x="99" y="2"/>
                  </a:cxn>
                  <a:cxn ang="0">
                    <a:pos x="93" y="0"/>
                  </a:cxn>
                  <a:cxn ang="0">
                    <a:pos x="85" y="0"/>
                  </a:cxn>
                  <a:cxn ang="0">
                    <a:pos x="78" y="0"/>
                  </a:cxn>
                  <a:cxn ang="0">
                    <a:pos x="70" y="0"/>
                  </a:cxn>
                  <a:cxn ang="0">
                    <a:pos x="61" y="2"/>
                  </a:cxn>
                  <a:cxn ang="0">
                    <a:pos x="53" y="4"/>
                  </a:cxn>
                  <a:cxn ang="0">
                    <a:pos x="47" y="8"/>
                  </a:cxn>
                  <a:cxn ang="0">
                    <a:pos x="40" y="12"/>
                  </a:cxn>
                  <a:cxn ang="0">
                    <a:pos x="32" y="16"/>
                  </a:cxn>
                  <a:cxn ang="0">
                    <a:pos x="23" y="23"/>
                  </a:cxn>
                  <a:cxn ang="0">
                    <a:pos x="11" y="35"/>
                  </a:cxn>
                  <a:cxn ang="0">
                    <a:pos x="6" y="46"/>
                  </a:cxn>
                  <a:cxn ang="0">
                    <a:pos x="4" y="54"/>
                  </a:cxn>
                  <a:cxn ang="0">
                    <a:pos x="2" y="61"/>
                  </a:cxn>
                  <a:cxn ang="0">
                    <a:pos x="0" y="69"/>
                  </a:cxn>
                  <a:cxn ang="0">
                    <a:pos x="0" y="74"/>
                  </a:cxn>
                  <a:cxn ang="0">
                    <a:pos x="0" y="82"/>
                  </a:cxn>
                  <a:cxn ang="0">
                    <a:pos x="0" y="92"/>
                  </a:cxn>
                  <a:cxn ang="0">
                    <a:pos x="2" y="97"/>
                  </a:cxn>
                  <a:cxn ang="0">
                    <a:pos x="4" y="107"/>
                  </a:cxn>
                  <a:cxn ang="0">
                    <a:pos x="6" y="114"/>
                  </a:cxn>
                  <a:cxn ang="0">
                    <a:pos x="11" y="120"/>
                  </a:cxn>
                  <a:cxn ang="0">
                    <a:pos x="15" y="128"/>
                  </a:cxn>
                  <a:cxn ang="0">
                    <a:pos x="23" y="137"/>
                  </a:cxn>
                  <a:cxn ang="0">
                    <a:pos x="34" y="147"/>
                  </a:cxn>
                  <a:cxn ang="0">
                    <a:pos x="44" y="152"/>
                  </a:cxn>
                  <a:cxn ang="0">
                    <a:pos x="51" y="156"/>
                  </a:cxn>
                  <a:cxn ang="0">
                    <a:pos x="59" y="158"/>
                  </a:cxn>
                  <a:cxn ang="0">
                    <a:pos x="66" y="160"/>
                  </a:cxn>
                  <a:cxn ang="0">
                    <a:pos x="74" y="162"/>
                  </a:cxn>
                  <a:cxn ang="0">
                    <a:pos x="82" y="162"/>
                  </a:cxn>
                  <a:cxn ang="0">
                    <a:pos x="89" y="160"/>
                  </a:cxn>
                  <a:cxn ang="0">
                    <a:pos x="97" y="160"/>
                  </a:cxn>
                  <a:cxn ang="0">
                    <a:pos x="105" y="158"/>
                  </a:cxn>
                  <a:cxn ang="0">
                    <a:pos x="112" y="154"/>
                  </a:cxn>
                  <a:cxn ang="0">
                    <a:pos x="118" y="152"/>
                  </a:cxn>
                </a:cxnLst>
                <a:rect l="0" t="0" r="r" b="b"/>
                <a:pathLst>
                  <a:path w="160" h="162">
                    <a:moveTo>
                      <a:pt x="118" y="152"/>
                    </a:moveTo>
                    <a:lnTo>
                      <a:pt x="124" y="149"/>
                    </a:lnTo>
                    <a:lnTo>
                      <a:pt x="129" y="145"/>
                    </a:lnTo>
                    <a:lnTo>
                      <a:pt x="135" y="139"/>
                    </a:lnTo>
                    <a:lnTo>
                      <a:pt x="141" y="133"/>
                    </a:lnTo>
                    <a:lnTo>
                      <a:pt x="146" y="128"/>
                    </a:lnTo>
                    <a:lnTo>
                      <a:pt x="150" y="120"/>
                    </a:lnTo>
                    <a:lnTo>
                      <a:pt x="150" y="118"/>
                    </a:lnTo>
                    <a:lnTo>
                      <a:pt x="152" y="114"/>
                    </a:lnTo>
                    <a:lnTo>
                      <a:pt x="154" y="111"/>
                    </a:lnTo>
                    <a:lnTo>
                      <a:pt x="156" y="107"/>
                    </a:lnTo>
                    <a:lnTo>
                      <a:pt x="156" y="103"/>
                    </a:lnTo>
                    <a:lnTo>
                      <a:pt x="158" y="99"/>
                    </a:lnTo>
                    <a:lnTo>
                      <a:pt x="158" y="95"/>
                    </a:lnTo>
                    <a:lnTo>
                      <a:pt x="160" y="92"/>
                    </a:lnTo>
                    <a:lnTo>
                      <a:pt x="160" y="88"/>
                    </a:lnTo>
                    <a:lnTo>
                      <a:pt x="160" y="84"/>
                    </a:lnTo>
                    <a:lnTo>
                      <a:pt x="160" y="80"/>
                    </a:lnTo>
                    <a:lnTo>
                      <a:pt x="160" y="76"/>
                    </a:lnTo>
                    <a:lnTo>
                      <a:pt x="160" y="73"/>
                    </a:lnTo>
                    <a:lnTo>
                      <a:pt x="158" y="69"/>
                    </a:lnTo>
                    <a:lnTo>
                      <a:pt x="158" y="63"/>
                    </a:lnTo>
                    <a:lnTo>
                      <a:pt x="158" y="59"/>
                    </a:lnTo>
                    <a:lnTo>
                      <a:pt x="156" y="55"/>
                    </a:lnTo>
                    <a:lnTo>
                      <a:pt x="154" y="52"/>
                    </a:lnTo>
                    <a:lnTo>
                      <a:pt x="152" y="48"/>
                    </a:lnTo>
                    <a:lnTo>
                      <a:pt x="152" y="46"/>
                    </a:lnTo>
                    <a:lnTo>
                      <a:pt x="148" y="42"/>
                    </a:lnTo>
                    <a:lnTo>
                      <a:pt x="146" y="38"/>
                    </a:lnTo>
                    <a:lnTo>
                      <a:pt x="144" y="35"/>
                    </a:lnTo>
                    <a:lnTo>
                      <a:pt x="143" y="31"/>
                    </a:lnTo>
                    <a:lnTo>
                      <a:pt x="137" y="25"/>
                    </a:lnTo>
                    <a:lnTo>
                      <a:pt x="131" y="19"/>
                    </a:lnTo>
                    <a:lnTo>
                      <a:pt x="125" y="14"/>
                    </a:lnTo>
                    <a:lnTo>
                      <a:pt x="118" y="10"/>
                    </a:lnTo>
                    <a:lnTo>
                      <a:pt x="114" y="8"/>
                    </a:lnTo>
                    <a:lnTo>
                      <a:pt x="110" y="6"/>
                    </a:lnTo>
                    <a:lnTo>
                      <a:pt x="106" y="6"/>
                    </a:lnTo>
                    <a:lnTo>
                      <a:pt x="105" y="4"/>
                    </a:lnTo>
                    <a:lnTo>
                      <a:pt x="99" y="2"/>
                    </a:lnTo>
                    <a:lnTo>
                      <a:pt x="97" y="2"/>
                    </a:lnTo>
                    <a:lnTo>
                      <a:pt x="93" y="0"/>
                    </a:lnTo>
                    <a:lnTo>
                      <a:pt x="89" y="0"/>
                    </a:lnTo>
                    <a:lnTo>
                      <a:pt x="85" y="0"/>
                    </a:lnTo>
                    <a:lnTo>
                      <a:pt x="82" y="0"/>
                    </a:lnTo>
                    <a:lnTo>
                      <a:pt x="78" y="0"/>
                    </a:lnTo>
                    <a:lnTo>
                      <a:pt x="74" y="0"/>
                    </a:lnTo>
                    <a:lnTo>
                      <a:pt x="70" y="0"/>
                    </a:lnTo>
                    <a:lnTo>
                      <a:pt x="66" y="0"/>
                    </a:lnTo>
                    <a:lnTo>
                      <a:pt x="61" y="2"/>
                    </a:lnTo>
                    <a:lnTo>
                      <a:pt x="57" y="2"/>
                    </a:lnTo>
                    <a:lnTo>
                      <a:pt x="53" y="4"/>
                    </a:lnTo>
                    <a:lnTo>
                      <a:pt x="51" y="6"/>
                    </a:lnTo>
                    <a:lnTo>
                      <a:pt x="47" y="8"/>
                    </a:lnTo>
                    <a:lnTo>
                      <a:pt x="44" y="10"/>
                    </a:lnTo>
                    <a:lnTo>
                      <a:pt x="40" y="12"/>
                    </a:lnTo>
                    <a:lnTo>
                      <a:pt x="36" y="14"/>
                    </a:lnTo>
                    <a:lnTo>
                      <a:pt x="32" y="16"/>
                    </a:lnTo>
                    <a:lnTo>
                      <a:pt x="28" y="19"/>
                    </a:lnTo>
                    <a:lnTo>
                      <a:pt x="23" y="23"/>
                    </a:lnTo>
                    <a:lnTo>
                      <a:pt x="17" y="29"/>
                    </a:lnTo>
                    <a:lnTo>
                      <a:pt x="11" y="35"/>
                    </a:lnTo>
                    <a:lnTo>
                      <a:pt x="7" y="42"/>
                    </a:lnTo>
                    <a:lnTo>
                      <a:pt x="6" y="46"/>
                    </a:lnTo>
                    <a:lnTo>
                      <a:pt x="6" y="50"/>
                    </a:lnTo>
                    <a:lnTo>
                      <a:pt x="4" y="54"/>
                    </a:lnTo>
                    <a:lnTo>
                      <a:pt x="4" y="57"/>
                    </a:lnTo>
                    <a:lnTo>
                      <a:pt x="2" y="61"/>
                    </a:lnTo>
                    <a:lnTo>
                      <a:pt x="0" y="65"/>
                    </a:lnTo>
                    <a:lnTo>
                      <a:pt x="0" y="69"/>
                    </a:lnTo>
                    <a:lnTo>
                      <a:pt x="0" y="73"/>
                    </a:lnTo>
                    <a:lnTo>
                      <a:pt x="0" y="74"/>
                    </a:lnTo>
                    <a:lnTo>
                      <a:pt x="0" y="78"/>
                    </a:lnTo>
                    <a:lnTo>
                      <a:pt x="0" y="82"/>
                    </a:lnTo>
                    <a:lnTo>
                      <a:pt x="0" y="88"/>
                    </a:lnTo>
                    <a:lnTo>
                      <a:pt x="0" y="92"/>
                    </a:lnTo>
                    <a:lnTo>
                      <a:pt x="0" y="94"/>
                    </a:lnTo>
                    <a:lnTo>
                      <a:pt x="2" y="97"/>
                    </a:lnTo>
                    <a:lnTo>
                      <a:pt x="2" y="103"/>
                    </a:lnTo>
                    <a:lnTo>
                      <a:pt x="4" y="107"/>
                    </a:lnTo>
                    <a:lnTo>
                      <a:pt x="6" y="111"/>
                    </a:lnTo>
                    <a:lnTo>
                      <a:pt x="6" y="114"/>
                    </a:lnTo>
                    <a:lnTo>
                      <a:pt x="9" y="118"/>
                    </a:lnTo>
                    <a:lnTo>
                      <a:pt x="11" y="120"/>
                    </a:lnTo>
                    <a:lnTo>
                      <a:pt x="13" y="124"/>
                    </a:lnTo>
                    <a:lnTo>
                      <a:pt x="15" y="128"/>
                    </a:lnTo>
                    <a:lnTo>
                      <a:pt x="17" y="132"/>
                    </a:lnTo>
                    <a:lnTo>
                      <a:pt x="23" y="137"/>
                    </a:lnTo>
                    <a:lnTo>
                      <a:pt x="28" y="143"/>
                    </a:lnTo>
                    <a:lnTo>
                      <a:pt x="34" y="147"/>
                    </a:lnTo>
                    <a:lnTo>
                      <a:pt x="40" y="152"/>
                    </a:lnTo>
                    <a:lnTo>
                      <a:pt x="44" y="152"/>
                    </a:lnTo>
                    <a:lnTo>
                      <a:pt x="47" y="154"/>
                    </a:lnTo>
                    <a:lnTo>
                      <a:pt x="51" y="156"/>
                    </a:lnTo>
                    <a:lnTo>
                      <a:pt x="55" y="158"/>
                    </a:lnTo>
                    <a:lnTo>
                      <a:pt x="59" y="158"/>
                    </a:lnTo>
                    <a:lnTo>
                      <a:pt x="63" y="160"/>
                    </a:lnTo>
                    <a:lnTo>
                      <a:pt x="66" y="160"/>
                    </a:lnTo>
                    <a:lnTo>
                      <a:pt x="70" y="162"/>
                    </a:lnTo>
                    <a:lnTo>
                      <a:pt x="74" y="162"/>
                    </a:lnTo>
                    <a:lnTo>
                      <a:pt x="78" y="162"/>
                    </a:lnTo>
                    <a:lnTo>
                      <a:pt x="82" y="162"/>
                    </a:lnTo>
                    <a:lnTo>
                      <a:pt x="85" y="162"/>
                    </a:lnTo>
                    <a:lnTo>
                      <a:pt x="89" y="160"/>
                    </a:lnTo>
                    <a:lnTo>
                      <a:pt x="93" y="160"/>
                    </a:lnTo>
                    <a:lnTo>
                      <a:pt x="97" y="160"/>
                    </a:lnTo>
                    <a:lnTo>
                      <a:pt x="101" y="158"/>
                    </a:lnTo>
                    <a:lnTo>
                      <a:pt x="105" y="158"/>
                    </a:lnTo>
                    <a:lnTo>
                      <a:pt x="108" y="156"/>
                    </a:lnTo>
                    <a:lnTo>
                      <a:pt x="112" y="154"/>
                    </a:lnTo>
                    <a:lnTo>
                      <a:pt x="118" y="152"/>
                    </a:lnTo>
                    <a:lnTo>
                      <a:pt x="118" y="15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0" name="Freeform 25"/>
              <p:cNvSpPr>
                <a:spLocks/>
              </p:cNvSpPr>
              <p:nvPr/>
            </p:nvSpPr>
            <p:spPr bwMode="auto">
              <a:xfrm>
                <a:off x="7604126" y="2681288"/>
                <a:ext cx="93663" cy="93663"/>
              </a:xfrm>
              <a:custGeom>
                <a:avLst/>
                <a:gdLst/>
                <a:ahLst/>
                <a:cxnLst>
                  <a:cxn ang="0">
                    <a:pos x="101" y="101"/>
                  </a:cxn>
                  <a:cxn ang="0">
                    <a:pos x="109" y="92"/>
                  </a:cxn>
                  <a:cxn ang="0">
                    <a:pos x="112" y="80"/>
                  </a:cxn>
                  <a:cxn ang="0">
                    <a:pos x="116" y="69"/>
                  </a:cxn>
                  <a:cxn ang="0">
                    <a:pos x="116" y="57"/>
                  </a:cxn>
                  <a:cxn ang="0">
                    <a:pos x="116" y="48"/>
                  </a:cxn>
                  <a:cxn ang="0">
                    <a:pos x="112" y="36"/>
                  </a:cxn>
                  <a:cxn ang="0">
                    <a:pos x="107" y="27"/>
                  </a:cxn>
                  <a:cxn ang="0">
                    <a:pos x="99" y="17"/>
                  </a:cxn>
                  <a:cxn ang="0">
                    <a:pos x="90" y="10"/>
                  </a:cxn>
                  <a:cxn ang="0">
                    <a:pos x="80" y="4"/>
                  </a:cxn>
                  <a:cxn ang="0">
                    <a:pos x="69" y="2"/>
                  </a:cxn>
                  <a:cxn ang="0">
                    <a:pos x="57" y="0"/>
                  </a:cxn>
                  <a:cxn ang="0">
                    <a:pos x="46" y="2"/>
                  </a:cxn>
                  <a:cxn ang="0">
                    <a:pos x="36" y="6"/>
                  </a:cxn>
                  <a:cxn ang="0">
                    <a:pos x="27" y="12"/>
                  </a:cxn>
                  <a:cxn ang="0">
                    <a:pos x="17" y="19"/>
                  </a:cxn>
                  <a:cxn ang="0">
                    <a:pos x="10" y="29"/>
                  </a:cxn>
                  <a:cxn ang="0">
                    <a:pos x="4" y="40"/>
                  </a:cxn>
                  <a:cxn ang="0">
                    <a:pos x="2" y="50"/>
                  </a:cxn>
                  <a:cxn ang="0">
                    <a:pos x="0" y="61"/>
                  </a:cxn>
                  <a:cxn ang="0">
                    <a:pos x="2" y="73"/>
                  </a:cxn>
                  <a:cxn ang="0">
                    <a:pos x="6" y="84"/>
                  </a:cxn>
                  <a:cxn ang="0">
                    <a:pos x="12" y="94"/>
                  </a:cxn>
                  <a:cxn ang="0">
                    <a:pos x="19" y="103"/>
                  </a:cxn>
                  <a:cxn ang="0">
                    <a:pos x="29" y="109"/>
                  </a:cxn>
                  <a:cxn ang="0">
                    <a:pos x="38" y="114"/>
                  </a:cxn>
                  <a:cxn ang="0">
                    <a:pos x="50" y="118"/>
                  </a:cxn>
                  <a:cxn ang="0">
                    <a:pos x="61" y="118"/>
                  </a:cxn>
                  <a:cxn ang="0">
                    <a:pos x="72" y="116"/>
                  </a:cxn>
                  <a:cxn ang="0">
                    <a:pos x="82" y="113"/>
                  </a:cxn>
                  <a:cxn ang="0">
                    <a:pos x="92" y="109"/>
                  </a:cxn>
                  <a:cxn ang="0">
                    <a:pos x="97" y="105"/>
                  </a:cxn>
                </a:cxnLst>
                <a:rect l="0" t="0" r="r" b="b"/>
                <a:pathLst>
                  <a:path w="118" h="118">
                    <a:moveTo>
                      <a:pt x="97" y="105"/>
                    </a:moveTo>
                    <a:lnTo>
                      <a:pt x="101" y="101"/>
                    </a:lnTo>
                    <a:lnTo>
                      <a:pt x="105" y="95"/>
                    </a:lnTo>
                    <a:lnTo>
                      <a:pt x="109" y="92"/>
                    </a:lnTo>
                    <a:lnTo>
                      <a:pt x="112" y="86"/>
                    </a:lnTo>
                    <a:lnTo>
                      <a:pt x="112" y="80"/>
                    </a:lnTo>
                    <a:lnTo>
                      <a:pt x="114" y="75"/>
                    </a:lnTo>
                    <a:lnTo>
                      <a:pt x="116" y="69"/>
                    </a:lnTo>
                    <a:lnTo>
                      <a:pt x="118" y="65"/>
                    </a:lnTo>
                    <a:lnTo>
                      <a:pt x="116" y="57"/>
                    </a:lnTo>
                    <a:lnTo>
                      <a:pt x="116" y="54"/>
                    </a:lnTo>
                    <a:lnTo>
                      <a:pt x="116" y="48"/>
                    </a:lnTo>
                    <a:lnTo>
                      <a:pt x="114" y="42"/>
                    </a:lnTo>
                    <a:lnTo>
                      <a:pt x="112" y="36"/>
                    </a:lnTo>
                    <a:lnTo>
                      <a:pt x="111" y="31"/>
                    </a:lnTo>
                    <a:lnTo>
                      <a:pt x="107" y="27"/>
                    </a:lnTo>
                    <a:lnTo>
                      <a:pt x="105" y="21"/>
                    </a:lnTo>
                    <a:lnTo>
                      <a:pt x="99" y="17"/>
                    </a:lnTo>
                    <a:lnTo>
                      <a:pt x="95" y="14"/>
                    </a:lnTo>
                    <a:lnTo>
                      <a:pt x="90" y="10"/>
                    </a:lnTo>
                    <a:lnTo>
                      <a:pt x="86" y="6"/>
                    </a:lnTo>
                    <a:lnTo>
                      <a:pt x="80" y="4"/>
                    </a:lnTo>
                    <a:lnTo>
                      <a:pt x="74" y="2"/>
                    </a:lnTo>
                    <a:lnTo>
                      <a:pt x="69" y="2"/>
                    </a:lnTo>
                    <a:lnTo>
                      <a:pt x="65" y="2"/>
                    </a:lnTo>
                    <a:lnTo>
                      <a:pt x="57" y="0"/>
                    </a:lnTo>
                    <a:lnTo>
                      <a:pt x="52" y="2"/>
                    </a:lnTo>
                    <a:lnTo>
                      <a:pt x="46" y="2"/>
                    </a:lnTo>
                    <a:lnTo>
                      <a:pt x="40" y="4"/>
                    </a:lnTo>
                    <a:lnTo>
                      <a:pt x="36" y="6"/>
                    </a:lnTo>
                    <a:lnTo>
                      <a:pt x="31" y="8"/>
                    </a:lnTo>
                    <a:lnTo>
                      <a:pt x="27" y="12"/>
                    </a:lnTo>
                    <a:lnTo>
                      <a:pt x="23" y="16"/>
                    </a:lnTo>
                    <a:lnTo>
                      <a:pt x="17" y="19"/>
                    </a:lnTo>
                    <a:lnTo>
                      <a:pt x="13" y="25"/>
                    </a:lnTo>
                    <a:lnTo>
                      <a:pt x="10" y="29"/>
                    </a:lnTo>
                    <a:lnTo>
                      <a:pt x="8" y="35"/>
                    </a:lnTo>
                    <a:lnTo>
                      <a:pt x="4" y="40"/>
                    </a:lnTo>
                    <a:lnTo>
                      <a:pt x="4" y="46"/>
                    </a:lnTo>
                    <a:lnTo>
                      <a:pt x="2" y="50"/>
                    </a:lnTo>
                    <a:lnTo>
                      <a:pt x="2" y="55"/>
                    </a:lnTo>
                    <a:lnTo>
                      <a:pt x="0" y="61"/>
                    </a:lnTo>
                    <a:lnTo>
                      <a:pt x="2" y="67"/>
                    </a:lnTo>
                    <a:lnTo>
                      <a:pt x="2" y="73"/>
                    </a:lnTo>
                    <a:lnTo>
                      <a:pt x="4" y="78"/>
                    </a:lnTo>
                    <a:lnTo>
                      <a:pt x="6" y="84"/>
                    </a:lnTo>
                    <a:lnTo>
                      <a:pt x="8" y="88"/>
                    </a:lnTo>
                    <a:lnTo>
                      <a:pt x="12" y="94"/>
                    </a:lnTo>
                    <a:lnTo>
                      <a:pt x="15" y="99"/>
                    </a:lnTo>
                    <a:lnTo>
                      <a:pt x="19" y="103"/>
                    </a:lnTo>
                    <a:lnTo>
                      <a:pt x="23" y="107"/>
                    </a:lnTo>
                    <a:lnTo>
                      <a:pt x="29" y="109"/>
                    </a:lnTo>
                    <a:lnTo>
                      <a:pt x="34" y="113"/>
                    </a:lnTo>
                    <a:lnTo>
                      <a:pt x="38" y="114"/>
                    </a:lnTo>
                    <a:lnTo>
                      <a:pt x="44" y="116"/>
                    </a:lnTo>
                    <a:lnTo>
                      <a:pt x="50" y="118"/>
                    </a:lnTo>
                    <a:lnTo>
                      <a:pt x="55" y="118"/>
                    </a:lnTo>
                    <a:lnTo>
                      <a:pt x="61" y="118"/>
                    </a:lnTo>
                    <a:lnTo>
                      <a:pt x="67" y="118"/>
                    </a:lnTo>
                    <a:lnTo>
                      <a:pt x="72" y="116"/>
                    </a:lnTo>
                    <a:lnTo>
                      <a:pt x="78" y="116"/>
                    </a:lnTo>
                    <a:lnTo>
                      <a:pt x="82" y="113"/>
                    </a:lnTo>
                    <a:lnTo>
                      <a:pt x="88" y="111"/>
                    </a:lnTo>
                    <a:lnTo>
                      <a:pt x="92" y="109"/>
                    </a:lnTo>
                    <a:lnTo>
                      <a:pt x="97" y="105"/>
                    </a:lnTo>
                    <a:lnTo>
                      <a:pt x="97" y="10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1" name="Freeform 26"/>
              <p:cNvSpPr>
                <a:spLocks/>
              </p:cNvSpPr>
              <p:nvPr/>
            </p:nvSpPr>
            <p:spPr bwMode="auto">
              <a:xfrm>
                <a:off x="7618413" y="2682875"/>
                <a:ext cx="73025" cy="95250"/>
              </a:xfrm>
              <a:custGeom>
                <a:avLst/>
                <a:gdLst/>
                <a:ahLst/>
                <a:cxnLst>
                  <a:cxn ang="0">
                    <a:pos x="73" y="122"/>
                  </a:cxn>
                  <a:cxn ang="0">
                    <a:pos x="0" y="4"/>
                  </a:cxn>
                  <a:cxn ang="0">
                    <a:pos x="17" y="0"/>
                  </a:cxn>
                  <a:cxn ang="0">
                    <a:pos x="92" y="109"/>
                  </a:cxn>
                  <a:cxn ang="0">
                    <a:pos x="73" y="122"/>
                  </a:cxn>
                  <a:cxn ang="0">
                    <a:pos x="73" y="122"/>
                  </a:cxn>
                </a:cxnLst>
                <a:rect l="0" t="0" r="r" b="b"/>
                <a:pathLst>
                  <a:path w="92" h="122">
                    <a:moveTo>
                      <a:pt x="73" y="122"/>
                    </a:moveTo>
                    <a:lnTo>
                      <a:pt x="0" y="4"/>
                    </a:lnTo>
                    <a:lnTo>
                      <a:pt x="17" y="0"/>
                    </a:lnTo>
                    <a:lnTo>
                      <a:pt x="92" y="109"/>
                    </a:lnTo>
                    <a:lnTo>
                      <a:pt x="73" y="122"/>
                    </a:lnTo>
                    <a:lnTo>
                      <a:pt x="73" y="12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2" name="Freeform 27"/>
              <p:cNvSpPr>
                <a:spLocks/>
              </p:cNvSpPr>
              <p:nvPr/>
            </p:nvSpPr>
            <p:spPr bwMode="auto">
              <a:xfrm>
                <a:off x="7515226" y="3236913"/>
                <a:ext cx="141288" cy="87313"/>
              </a:xfrm>
              <a:custGeom>
                <a:avLst/>
                <a:gdLst/>
                <a:ahLst/>
                <a:cxnLst>
                  <a:cxn ang="0">
                    <a:pos x="139" y="0"/>
                  </a:cxn>
                  <a:cxn ang="0">
                    <a:pos x="0" y="97"/>
                  </a:cxn>
                  <a:cxn ang="0">
                    <a:pos x="42" y="110"/>
                  </a:cxn>
                  <a:cxn ang="0">
                    <a:pos x="87" y="69"/>
                  </a:cxn>
                  <a:cxn ang="0">
                    <a:pos x="143" y="93"/>
                  </a:cxn>
                  <a:cxn ang="0">
                    <a:pos x="177" y="74"/>
                  </a:cxn>
                  <a:cxn ang="0">
                    <a:pos x="118" y="53"/>
                  </a:cxn>
                  <a:cxn ang="0">
                    <a:pos x="169" y="15"/>
                  </a:cxn>
                  <a:cxn ang="0">
                    <a:pos x="139" y="0"/>
                  </a:cxn>
                  <a:cxn ang="0">
                    <a:pos x="139" y="0"/>
                  </a:cxn>
                </a:cxnLst>
                <a:rect l="0" t="0" r="r" b="b"/>
                <a:pathLst>
                  <a:path w="177" h="110">
                    <a:moveTo>
                      <a:pt x="139" y="0"/>
                    </a:moveTo>
                    <a:lnTo>
                      <a:pt x="0" y="97"/>
                    </a:lnTo>
                    <a:lnTo>
                      <a:pt x="42" y="110"/>
                    </a:lnTo>
                    <a:lnTo>
                      <a:pt x="87" y="69"/>
                    </a:lnTo>
                    <a:lnTo>
                      <a:pt x="143" y="93"/>
                    </a:lnTo>
                    <a:lnTo>
                      <a:pt x="177" y="74"/>
                    </a:lnTo>
                    <a:lnTo>
                      <a:pt x="118" y="53"/>
                    </a:lnTo>
                    <a:lnTo>
                      <a:pt x="169" y="15"/>
                    </a:lnTo>
                    <a:lnTo>
                      <a:pt x="139" y="0"/>
                    </a:lnTo>
                    <a:lnTo>
                      <a:pt x="139"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3" name="Freeform 28"/>
              <p:cNvSpPr>
                <a:spLocks/>
              </p:cNvSpPr>
              <p:nvPr/>
            </p:nvSpPr>
            <p:spPr bwMode="auto">
              <a:xfrm>
                <a:off x="7924801" y="2101850"/>
                <a:ext cx="288925" cy="608013"/>
              </a:xfrm>
              <a:custGeom>
                <a:avLst/>
                <a:gdLst/>
                <a:ahLst/>
                <a:cxnLst>
                  <a:cxn ang="0">
                    <a:pos x="0" y="15"/>
                  </a:cxn>
                  <a:cxn ang="0">
                    <a:pos x="341" y="766"/>
                  </a:cxn>
                  <a:cxn ang="0">
                    <a:pos x="364" y="759"/>
                  </a:cxn>
                  <a:cxn ang="0">
                    <a:pos x="31" y="0"/>
                  </a:cxn>
                  <a:cxn ang="0">
                    <a:pos x="0" y="15"/>
                  </a:cxn>
                  <a:cxn ang="0">
                    <a:pos x="0" y="15"/>
                  </a:cxn>
                </a:cxnLst>
                <a:rect l="0" t="0" r="r" b="b"/>
                <a:pathLst>
                  <a:path w="364" h="766">
                    <a:moveTo>
                      <a:pt x="0" y="15"/>
                    </a:moveTo>
                    <a:lnTo>
                      <a:pt x="341" y="766"/>
                    </a:lnTo>
                    <a:lnTo>
                      <a:pt x="364" y="759"/>
                    </a:lnTo>
                    <a:lnTo>
                      <a:pt x="31" y="0"/>
                    </a:lnTo>
                    <a:lnTo>
                      <a:pt x="0" y="15"/>
                    </a:lnTo>
                    <a:lnTo>
                      <a:pt x="0" y="1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4" name="Freeform 29"/>
              <p:cNvSpPr>
                <a:spLocks/>
              </p:cNvSpPr>
              <p:nvPr/>
            </p:nvSpPr>
            <p:spPr bwMode="auto">
              <a:xfrm>
                <a:off x="7518401" y="3243263"/>
                <a:ext cx="76200" cy="41275"/>
              </a:xfrm>
              <a:custGeom>
                <a:avLst/>
                <a:gdLst/>
                <a:ahLst/>
                <a:cxnLst>
                  <a:cxn ang="0">
                    <a:pos x="95" y="34"/>
                  </a:cxn>
                  <a:cxn ang="0">
                    <a:pos x="26" y="0"/>
                  </a:cxn>
                  <a:cxn ang="0">
                    <a:pos x="0" y="28"/>
                  </a:cxn>
                  <a:cxn ang="0">
                    <a:pos x="78" y="51"/>
                  </a:cxn>
                  <a:cxn ang="0">
                    <a:pos x="95" y="34"/>
                  </a:cxn>
                  <a:cxn ang="0">
                    <a:pos x="95" y="34"/>
                  </a:cxn>
                </a:cxnLst>
                <a:rect l="0" t="0" r="r" b="b"/>
                <a:pathLst>
                  <a:path w="95" h="51">
                    <a:moveTo>
                      <a:pt x="95" y="34"/>
                    </a:moveTo>
                    <a:lnTo>
                      <a:pt x="26" y="0"/>
                    </a:lnTo>
                    <a:lnTo>
                      <a:pt x="0" y="28"/>
                    </a:lnTo>
                    <a:lnTo>
                      <a:pt x="78" y="51"/>
                    </a:lnTo>
                    <a:lnTo>
                      <a:pt x="95" y="34"/>
                    </a:lnTo>
                    <a:lnTo>
                      <a:pt x="95"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5" name="Freeform 30"/>
              <p:cNvSpPr>
                <a:spLocks/>
              </p:cNvSpPr>
              <p:nvPr/>
            </p:nvSpPr>
            <p:spPr bwMode="auto">
              <a:xfrm>
                <a:off x="8148638" y="2678113"/>
                <a:ext cx="131763" cy="130175"/>
              </a:xfrm>
              <a:custGeom>
                <a:avLst/>
                <a:gdLst/>
                <a:ahLst/>
                <a:cxnLst>
                  <a:cxn ang="0">
                    <a:pos x="86" y="163"/>
                  </a:cxn>
                  <a:cxn ang="0">
                    <a:pos x="93" y="161"/>
                  </a:cxn>
                  <a:cxn ang="0">
                    <a:pos x="101" y="159"/>
                  </a:cxn>
                  <a:cxn ang="0">
                    <a:pos x="109" y="157"/>
                  </a:cxn>
                  <a:cxn ang="0">
                    <a:pos x="116" y="154"/>
                  </a:cxn>
                  <a:cxn ang="0">
                    <a:pos x="124" y="150"/>
                  </a:cxn>
                  <a:cxn ang="0">
                    <a:pos x="133" y="144"/>
                  </a:cxn>
                  <a:cxn ang="0">
                    <a:pos x="147" y="133"/>
                  </a:cxn>
                  <a:cxn ang="0">
                    <a:pos x="152" y="123"/>
                  </a:cxn>
                  <a:cxn ang="0">
                    <a:pos x="156" y="116"/>
                  </a:cxn>
                  <a:cxn ang="0">
                    <a:pos x="160" y="108"/>
                  </a:cxn>
                  <a:cxn ang="0">
                    <a:pos x="162" y="102"/>
                  </a:cxn>
                  <a:cxn ang="0">
                    <a:pos x="164" y="93"/>
                  </a:cxn>
                  <a:cxn ang="0">
                    <a:pos x="164" y="85"/>
                  </a:cxn>
                  <a:cxn ang="0">
                    <a:pos x="164" y="78"/>
                  </a:cxn>
                  <a:cxn ang="0">
                    <a:pos x="164" y="68"/>
                  </a:cxn>
                  <a:cxn ang="0">
                    <a:pos x="162" y="60"/>
                  </a:cxn>
                  <a:cxn ang="0">
                    <a:pos x="160" y="53"/>
                  </a:cxn>
                  <a:cxn ang="0">
                    <a:pos x="156" y="47"/>
                  </a:cxn>
                  <a:cxn ang="0">
                    <a:pos x="152" y="39"/>
                  </a:cxn>
                  <a:cxn ang="0">
                    <a:pos x="147" y="30"/>
                  </a:cxn>
                  <a:cxn ang="0">
                    <a:pos x="133" y="19"/>
                  </a:cxn>
                  <a:cxn ang="0">
                    <a:pos x="124" y="11"/>
                  </a:cxn>
                  <a:cxn ang="0">
                    <a:pos x="116" y="7"/>
                  </a:cxn>
                  <a:cxn ang="0">
                    <a:pos x="109" y="5"/>
                  </a:cxn>
                  <a:cxn ang="0">
                    <a:pos x="101" y="1"/>
                  </a:cxn>
                  <a:cxn ang="0">
                    <a:pos x="93" y="0"/>
                  </a:cxn>
                  <a:cxn ang="0">
                    <a:pos x="86" y="0"/>
                  </a:cxn>
                  <a:cxn ang="0">
                    <a:pos x="76" y="0"/>
                  </a:cxn>
                  <a:cxn ang="0">
                    <a:pos x="69" y="0"/>
                  </a:cxn>
                  <a:cxn ang="0">
                    <a:pos x="61" y="1"/>
                  </a:cxn>
                  <a:cxn ang="0">
                    <a:pos x="53" y="5"/>
                  </a:cxn>
                  <a:cxn ang="0">
                    <a:pos x="46" y="7"/>
                  </a:cxn>
                  <a:cxn ang="0">
                    <a:pos x="38" y="11"/>
                  </a:cxn>
                  <a:cxn ang="0">
                    <a:pos x="29" y="19"/>
                  </a:cxn>
                  <a:cxn ang="0">
                    <a:pos x="17" y="30"/>
                  </a:cxn>
                  <a:cxn ang="0">
                    <a:pos x="12" y="39"/>
                  </a:cxn>
                  <a:cxn ang="0">
                    <a:pos x="8" y="47"/>
                  </a:cxn>
                  <a:cxn ang="0">
                    <a:pos x="4" y="53"/>
                  </a:cxn>
                  <a:cxn ang="0">
                    <a:pos x="2" y="60"/>
                  </a:cxn>
                  <a:cxn ang="0">
                    <a:pos x="0" y="68"/>
                  </a:cxn>
                  <a:cxn ang="0">
                    <a:pos x="0" y="78"/>
                  </a:cxn>
                  <a:cxn ang="0">
                    <a:pos x="0" y="85"/>
                  </a:cxn>
                  <a:cxn ang="0">
                    <a:pos x="0" y="93"/>
                  </a:cxn>
                  <a:cxn ang="0">
                    <a:pos x="2" y="102"/>
                  </a:cxn>
                  <a:cxn ang="0">
                    <a:pos x="4" y="108"/>
                  </a:cxn>
                  <a:cxn ang="0">
                    <a:pos x="8" y="116"/>
                  </a:cxn>
                  <a:cxn ang="0">
                    <a:pos x="12" y="123"/>
                  </a:cxn>
                  <a:cxn ang="0">
                    <a:pos x="17" y="133"/>
                  </a:cxn>
                  <a:cxn ang="0">
                    <a:pos x="29" y="144"/>
                  </a:cxn>
                  <a:cxn ang="0">
                    <a:pos x="38" y="150"/>
                  </a:cxn>
                  <a:cxn ang="0">
                    <a:pos x="46" y="154"/>
                  </a:cxn>
                  <a:cxn ang="0">
                    <a:pos x="53" y="157"/>
                  </a:cxn>
                  <a:cxn ang="0">
                    <a:pos x="61" y="159"/>
                  </a:cxn>
                  <a:cxn ang="0">
                    <a:pos x="69" y="161"/>
                  </a:cxn>
                  <a:cxn ang="0">
                    <a:pos x="76" y="163"/>
                  </a:cxn>
                  <a:cxn ang="0">
                    <a:pos x="82" y="163"/>
                  </a:cxn>
                </a:cxnLst>
                <a:rect l="0" t="0" r="r" b="b"/>
                <a:pathLst>
                  <a:path w="166" h="163">
                    <a:moveTo>
                      <a:pt x="82" y="163"/>
                    </a:moveTo>
                    <a:lnTo>
                      <a:pt x="86" y="163"/>
                    </a:lnTo>
                    <a:lnTo>
                      <a:pt x="90" y="163"/>
                    </a:lnTo>
                    <a:lnTo>
                      <a:pt x="93" y="161"/>
                    </a:lnTo>
                    <a:lnTo>
                      <a:pt x="99" y="161"/>
                    </a:lnTo>
                    <a:lnTo>
                      <a:pt x="101" y="159"/>
                    </a:lnTo>
                    <a:lnTo>
                      <a:pt x="105" y="159"/>
                    </a:lnTo>
                    <a:lnTo>
                      <a:pt x="109" y="157"/>
                    </a:lnTo>
                    <a:lnTo>
                      <a:pt x="114" y="155"/>
                    </a:lnTo>
                    <a:lnTo>
                      <a:pt x="116" y="154"/>
                    </a:lnTo>
                    <a:lnTo>
                      <a:pt x="120" y="152"/>
                    </a:lnTo>
                    <a:lnTo>
                      <a:pt x="124" y="150"/>
                    </a:lnTo>
                    <a:lnTo>
                      <a:pt x="128" y="148"/>
                    </a:lnTo>
                    <a:lnTo>
                      <a:pt x="133" y="144"/>
                    </a:lnTo>
                    <a:lnTo>
                      <a:pt x="141" y="138"/>
                    </a:lnTo>
                    <a:lnTo>
                      <a:pt x="147" y="133"/>
                    </a:lnTo>
                    <a:lnTo>
                      <a:pt x="150" y="127"/>
                    </a:lnTo>
                    <a:lnTo>
                      <a:pt x="152" y="123"/>
                    </a:lnTo>
                    <a:lnTo>
                      <a:pt x="154" y="119"/>
                    </a:lnTo>
                    <a:lnTo>
                      <a:pt x="156" y="116"/>
                    </a:lnTo>
                    <a:lnTo>
                      <a:pt x="158" y="114"/>
                    </a:lnTo>
                    <a:lnTo>
                      <a:pt x="160" y="108"/>
                    </a:lnTo>
                    <a:lnTo>
                      <a:pt x="160" y="104"/>
                    </a:lnTo>
                    <a:lnTo>
                      <a:pt x="162" y="102"/>
                    </a:lnTo>
                    <a:lnTo>
                      <a:pt x="164" y="98"/>
                    </a:lnTo>
                    <a:lnTo>
                      <a:pt x="164" y="93"/>
                    </a:lnTo>
                    <a:lnTo>
                      <a:pt x="164" y="89"/>
                    </a:lnTo>
                    <a:lnTo>
                      <a:pt x="164" y="85"/>
                    </a:lnTo>
                    <a:lnTo>
                      <a:pt x="166" y="81"/>
                    </a:lnTo>
                    <a:lnTo>
                      <a:pt x="164" y="78"/>
                    </a:lnTo>
                    <a:lnTo>
                      <a:pt x="164" y="74"/>
                    </a:lnTo>
                    <a:lnTo>
                      <a:pt x="164" y="68"/>
                    </a:lnTo>
                    <a:lnTo>
                      <a:pt x="164" y="64"/>
                    </a:lnTo>
                    <a:lnTo>
                      <a:pt x="162" y="60"/>
                    </a:lnTo>
                    <a:lnTo>
                      <a:pt x="160" y="57"/>
                    </a:lnTo>
                    <a:lnTo>
                      <a:pt x="160" y="53"/>
                    </a:lnTo>
                    <a:lnTo>
                      <a:pt x="158" y="51"/>
                    </a:lnTo>
                    <a:lnTo>
                      <a:pt x="156" y="47"/>
                    </a:lnTo>
                    <a:lnTo>
                      <a:pt x="154" y="43"/>
                    </a:lnTo>
                    <a:lnTo>
                      <a:pt x="152" y="39"/>
                    </a:lnTo>
                    <a:lnTo>
                      <a:pt x="150" y="36"/>
                    </a:lnTo>
                    <a:lnTo>
                      <a:pt x="147" y="30"/>
                    </a:lnTo>
                    <a:lnTo>
                      <a:pt x="141" y="24"/>
                    </a:lnTo>
                    <a:lnTo>
                      <a:pt x="133" y="19"/>
                    </a:lnTo>
                    <a:lnTo>
                      <a:pt x="128" y="13"/>
                    </a:lnTo>
                    <a:lnTo>
                      <a:pt x="124" y="11"/>
                    </a:lnTo>
                    <a:lnTo>
                      <a:pt x="120" y="9"/>
                    </a:lnTo>
                    <a:lnTo>
                      <a:pt x="116" y="7"/>
                    </a:lnTo>
                    <a:lnTo>
                      <a:pt x="114" y="5"/>
                    </a:lnTo>
                    <a:lnTo>
                      <a:pt x="109" y="5"/>
                    </a:lnTo>
                    <a:lnTo>
                      <a:pt x="105" y="3"/>
                    </a:lnTo>
                    <a:lnTo>
                      <a:pt x="101" y="1"/>
                    </a:lnTo>
                    <a:lnTo>
                      <a:pt x="99" y="1"/>
                    </a:lnTo>
                    <a:lnTo>
                      <a:pt x="93" y="0"/>
                    </a:lnTo>
                    <a:lnTo>
                      <a:pt x="90" y="0"/>
                    </a:lnTo>
                    <a:lnTo>
                      <a:pt x="86" y="0"/>
                    </a:lnTo>
                    <a:lnTo>
                      <a:pt x="82" y="0"/>
                    </a:lnTo>
                    <a:lnTo>
                      <a:pt x="76" y="0"/>
                    </a:lnTo>
                    <a:lnTo>
                      <a:pt x="72" y="0"/>
                    </a:lnTo>
                    <a:lnTo>
                      <a:pt x="69" y="0"/>
                    </a:lnTo>
                    <a:lnTo>
                      <a:pt x="65" y="1"/>
                    </a:lnTo>
                    <a:lnTo>
                      <a:pt x="61" y="1"/>
                    </a:lnTo>
                    <a:lnTo>
                      <a:pt x="57" y="3"/>
                    </a:lnTo>
                    <a:lnTo>
                      <a:pt x="53" y="5"/>
                    </a:lnTo>
                    <a:lnTo>
                      <a:pt x="50" y="5"/>
                    </a:lnTo>
                    <a:lnTo>
                      <a:pt x="46" y="7"/>
                    </a:lnTo>
                    <a:lnTo>
                      <a:pt x="42" y="9"/>
                    </a:lnTo>
                    <a:lnTo>
                      <a:pt x="38" y="11"/>
                    </a:lnTo>
                    <a:lnTo>
                      <a:pt x="34" y="13"/>
                    </a:lnTo>
                    <a:lnTo>
                      <a:pt x="29" y="19"/>
                    </a:lnTo>
                    <a:lnTo>
                      <a:pt x="23" y="24"/>
                    </a:lnTo>
                    <a:lnTo>
                      <a:pt x="17" y="30"/>
                    </a:lnTo>
                    <a:lnTo>
                      <a:pt x="13" y="36"/>
                    </a:lnTo>
                    <a:lnTo>
                      <a:pt x="12" y="39"/>
                    </a:lnTo>
                    <a:lnTo>
                      <a:pt x="10" y="43"/>
                    </a:lnTo>
                    <a:lnTo>
                      <a:pt x="8" y="47"/>
                    </a:lnTo>
                    <a:lnTo>
                      <a:pt x="6" y="51"/>
                    </a:lnTo>
                    <a:lnTo>
                      <a:pt x="4" y="53"/>
                    </a:lnTo>
                    <a:lnTo>
                      <a:pt x="4" y="57"/>
                    </a:lnTo>
                    <a:lnTo>
                      <a:pt x="2" y="60"/>
                    </a:lnTo>
                    <a:lnTo>
                      <a:pt x="2" y="64"/>
                    </a:lnTo>
                    <a:lnTo>
                      <a:pt x="0" y="68"/>
                    </a:lnTo>
                    <a:lnTo>
                      <a:pt x="0" y="74"/>
                    </a:lnTo>
                    <a:lnTo>
                      <a:pt x="0" y="78"/>
                    </a:lnTo>
                    <a:lnTo>
                      <a:pt x="0" y="81"/>
                    </a:lnTo>
                    <a:lnTo>
                      <a:pt x="0" y="85"/>
                    </a:lnTo>
                    <a:lnTo>
                      <a:pt x="0" y="89"/>
                    </a:lnTo>
                    <a:lnTo>
                      <a:pt x="0" y="93"/>
                    </a:lnTo>
                    <a:lnTo>
                      <a:pt x="2" y="98"/>
                    </a:lnTo>
                    <a:lnTo>
                      <a:pt x="2" y="102"/>
                    </a:lnTo>
                    <a:lnTo>
                      <a:pt x="4" y="104"/>
                    </a:lnTo>
                    <a:lnTo>
                      <a:pt x="4" y="108"/>
                    </a:lnTo>
                    <a:lnTo>
                      <a:pt x="6" y="114"/>
                    </a:lnTo>
                    <a:lnTo>
                      <a:pt x="8" y="116"/>
                    </a:lnTo>
                    <a:lnTo>
                      <a:pt x="10" y="119"/>
                    </a:lnTo>
                    <a:lnTo>
                      <a:pt x="12" y="123"/>
                    </a:lnTo>
                    <a:lnTo>
                      <a:pt x="13" y="127"/>
                    </a:lnTo>
                    <a:lnTo>
                      <a:pt x="17" y="133"/>
                    </a:lnTo>
                    <a:lnTo>
                      <a:pt x="23" y="138"/>
                    </a:lnTo>
                    <a:lnTo>
                      <a:pt x="29" y="144"/>
                    </a:lnTo>
                    <a:lnTo>
                      <a:pt x="34" y="148"/>
                    </a:lnTo>
                    <a:lnTo>
                      <a:pt x="38" y="150"/>
                    </a:lnTo>
                    <a:lnTo>
                      <a:pt x="42" y="152"/>
                    </a:lnTo>
                    <a:lnTo>
                      <a:pt x="46" y="154"/>
                    </a:lnTo>
                    <a:lnTo>
                      <a:pt x="50" y="155"/>
                    </a:lnTo>
                    <a:lnTo>
                      <a:pt x="53" y="157"/>
                    </a:lnTo>
                    <a:lnTo>
                      <a:pt x="57" y="159"/>
                    </a:lnTo>
                    <a:lnTo>
                      <a:pt x="61" y="159"/>
                    </a:lnTo>
                    <a:lnTo>
                      <a:pt x="65" y="161"/>
                    </a:lnTo>
                    <a:lnTo>
                      <a:pt x="69" y="161"/>
                    </a:lnTo>
                    <a:lnTo>
                      <a:pt x="72" y="163"/>
                    </a:lnTo>
                    <a:lnTo>
                      <a:pt x="76" y="163"/>
                    </a:lnTo>
                    <a:lnTo>
                      <a:pt x="82" y="163"/>
                    </a:lnTo>
                    <a:lnTo>
                      <a:pt x="82" y="16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6" name="Freeform 31"/>
              <p:cNvSpPr>
                <a:spLocks/>
              </p:cNvSpPr>
              <p:nvPr/>
            </p:nvSpPr>
            <p:spPr bwMode="auto">
              <a:xfrm>
                <a:off x="8162926" y="2690813"/>
                <a:ext cx="95250" cy="95250"/>
              </a:xfrm>
              <a:custGeom>
                <a:avLst/>
                <a:gdLst/>
                <a:ahLst/>
                <a:cxnLst>
                  <a:cxn ang="0">
                    <a:pos x="65" y="119"/>
                  </a:cxn>
                  <a:cxn ang="0">
                    <a:pos x="76" y="116"/>
                  </a:cxn>
                  <a:cxn ang="0">
                    <a:pos x="88" y="112"/>
                  </a:cxn>
                  <a:cxn ang="0">
                    <a:pos x="97" y="104"/>
                  </a:cxn>
                  <a:cxn ang="0">
                    <a:pos x="105" y="97"/>
                  </a:cxn>
                  <a:cxn ang="0">
                    <a:pos x="111" y="87"/>
                  </a:cxn>
                  <a:cxn ang="0">
                    <a:pos x="116" y="76"/>
                  </a:cxn>
                  <a:cxn ang="0">
                    <a:pos x="118" y="64"/>
                  </a:cxn>
                  <a:cxn ang="0">
                    <a:pos x="118" y="53"/>
                  </a:cxn>
                  <a:cxn ang="0">
                    <a:pos x="116" y="40"/>
                  </a:cxn>
                  <a:cxn ang="0">
                    <a:pos x="111" y="30"/>
                  </a:cxn>
                  <a:cxn ang="0">
                    <a:pos x="105" y="21"/>
                  </a:cxn>
                  <a:cxn ang="0">
                    <a:pos x="97" y="13"/>
                  </a:cxn>
                  <a:cxn ang="0">
                    <a:pos x="88" y="5"/>
                  </a:cxn>
                  <a:cxn ang="0">
                    <a:pos x="76" y="2"/>
                  </a:cxn>
                  <a:cxn ang="0">
                    <a:pos x="65" y="0"/>
                  </a:cxn>
                  <a:cxn ang="0">
                    <a:pos x="53" y="0"/>
                  </a:cxn>
                  <a:cxn ang="0">
                    <a:pos x="42" y="2"/>
                  </a:cxn>
                  <a:cxn ang="0">
                    <a:pos x="31" y="5"/>
                  </a:cxn>
                  <a:cxn ang="0">
                    <a:pos x="21" y="13"/>
                  </a:cxn>
                  <a:cxn ang="0">
                    <a:pos x="14" y="21"/>
                  </a:cxn>
                  <a:cxn ang="0">
                    <a:pos x="8" y="30"/>
                  </a:cxn>
                  <a:cxn ang="0">
                    <a:pos x="2" y="40"/>
                  </a:cxn>
                  <a:cxn ang="0">
                    <a:pos x="0" y="53"/>
                  </a:cxn>
                  <a:cxn ang="0">
                    <a:pos x="0" y="64"/>
                  </a:cxn>
                  <a:cxn ang="0">
                    <a:pos x="2" y="76"/>
                  </a:cxn>
                  <a:cxn ang="0">
                    <a:pos x="8" y="87"/>
                  </a:cxn>
                  <a:cxn ang="0">
                    <a:pos x="14" y="97"/>
                  </a:cxn>
                  <a:cxn ang="0">
                    <a:pos x="21" y="104"/>
                  </a:cxn>
                  <a:cxn ang="0">
                    <a:pos x="31" y="112"/>
                  </a:cxn>
                  <a:cxn ang="0">
                    <a:pos x="42" y="116"/>
                  </a:cxn>
                  <a:cxn ang="0">
                    <a:pos x="53" y="119"/>
                  </a:cxn>
                  <a:cxn ang="0">
                    <a:pos x="61" y="119"/>
                  </a:cxn>
                </a:cxnLst>
                <a:rect l="0" t="0" r="r" b="b"/>
                <a:pathLst>
                  <a:path w="120" h="119">
                    <a:moveTo>
                      <a:pt x="61" y="119"/>
                    </a:moveTo>
                    <a:lnTo>
                      <a:pt x="65" y="119"/>
                    </a:lnTo>
                    <a:lnTo>
                      <a:pt x="71" y="118"/>
                    </a:lnTo>
                    <a:lnTo>
                      <a:pt x="76" y="116"/>
                    </a:lnTo>
                    <a:lnTo>
                      <a:pt x="82" y="114"/>
                    </a:lnTo>
                    <a:lnTo>
                      <a:pt x="88" y="112"/>
                    </a:lnTo>
                    <a:lnTo>
                      <a:pt x="92" y="108"/>
                    </a:lnTo>
                    <a:lnTo>
                      <a:pt x="97" y="104"/>
                    </a:lnTo>
                    <a:lnTo>
                      <a:pt x="101" y="100"/>
                    </a:lnTo>
                    <a:lnTo>
                      <a:pt x="105" y="97"/>
                    </a:lnTo>
                    <a:lnTo>
                      <a:pt x="109" y="91"/>
                    </a:lnTo>
                    <a:lnTo>
                      <a:pt x="111" y="87"/>
                    </a:lnTo>
                    <a:lnTo>
                      <a:pt x="114" y="81"/>
                    </a:lnTo>
                    <a:lnTo>
                      <a:pt x="116" y="76"/>
                    </a:lnTo>
                    <a:lnTo>
                      <a:pt x="118" y="70"/>
                    </a:lnTo>
                    <a:lnTo>
                      <a:pt x="118" y="64"/>
                    </a:lnTo>
                    <a:lnTo>
                      <a:pt x="120" y="59"/>
                    </a:lnTo>
                    <a:lnTo>
                      <a:pt x="118" y="53"/>
                    </a:lnTo>
                    <a:lnTo>
                      <a:pt x="118" y="45"/>
                    </a:lnTo>
                    <a:lnTo>
                      <a:pt x="116" y="40"/>
                    </a:lnTo>
                    <a:lnTo>
                      <a:pt x="114" y="36"/>
                    </a:lnTo>
                    <a:lnTo>
                      <a:pt x="111" y="30"/>
                    </a:lnTo>
                    <a:lnTo>
                      <a:pt x="109" y="24"/>
                    </a:lnTo>
                    <a:lnTo>
                      <a:pt x="105" y="21"/>
                    </a:lnTo>
                    <a:lnTo>
                      <a:pt x="101" y="17"/>
                    </a:lnTo>
                    <a:lnTo>
                      <a:pt x="97" y="13"/>
                    </a:lnTo>
                    <a:lnTo>
                      <a:pt x="92" y="9"/>
                    </a:lnTo>
                    <a:lnTo>
                      <a:pt x="88" y="5"/>
                    </a:lnTo>
                    <a:lnTo>
                      <a:pt x="82" y="3"/>
                    </a:lnTo>
                    <a:lnTo>
                      <a:pt x="76" y="2"/>
                    </a:lnTo>
                    <a:lnTo>
                      <a:pt x="71" y="0"/>
                    </a:lnTo>
                    <a:lnTo>
                      <a:pt x="65" y="0"/>
                    </a:lnTo>
                    <a:lnTo>
                      <a:pt x="61" y="0"/>
                    </a:lnTo>
                    <a:lnTo>
                      <a:pt x="53" y="0"/>
                    </a:lnTo>
                    <a:lnTo>
                      <a:pt x="48" y="0"/>
                    </a:lnTo>
                    <a:lnTo>
                      <a:pt x="42" y="2"/>
                    </a:lnTo>
                    <a:lnTo>
                      <a:pt x="36" y="3"/>
                    </a:lnTo>
                    <a:lnTo>
                      <a:pt x="31" y="5"/>
                    </a:lnTo>
                    <a:lnTo>
                      <a:pt x="27" y="9"/>
                    </a:lnTo>
                    <a:lnTo>
                      <a:pt x="21" y="13"/>
                    </a:lnTo>
                    <a:lnTo>
                      <a:pt x="17" y="17"/>
                    </a:lnTo>
                    <a:lnTo>
                      <a:pt x="14" y="21"/>
                    </a:lnTo>
                    <a:lnTo>
                      <a:pt x="12" y="24"/>
                    </a:lnTo>
                    <a:lnTo>
                      <a:pt x="8" y="30"/>
                    </a:lnTo>
                    <a:lnTo>
                      <a:pt x="6" y="36"/>
                    </a:lnTo>
                    <a:lnTo>
                      <a:pt x="2" y="40"/>
                    </a:lnTo>
                    <a:lnTo>
                      <a:pt x="2" y="45"/>
                    </a:lnTo>
                    <a:lnTo>
                      <a:pt x="0" y="53"/>
                    </a:lnTo>
                    <a:lnTo>
                      <a:pt x="0" y="59"/>
                    </a:lnTo>
                    <a:lnTo>
                      <a:pt x="0" y="64"/>
                    </a:lnTo>
                    <a:lnTo>
                      <a:pt x="2" y="70"/>
                    </a:lnTo>
                    <a:lnTo>
                      <a:pt x="2" y="76"/>
                    </a:lnTo>
                    <a:lnTo>
                      <a:pt x="6" y="81"/>
                    </a:lnTo>
                    <a:lnTo>
                      <a:pt x="8" y="87"/>
                    </a:lnTo>
                    <a:lnTo>
                      <a:pt x="12" y="91"/>
                    </a:lnTo>
                    <a:lnTo>
                      <a:pt x="14" y="97"/>
                    </a:lnTo>
                    <a:lnTo>
                      <a:pt x="17" y="100"/>
                    </a:lnTo>
                    <a:lnTo>
                      <a:pt x="21" y="104"/>
                    </a:lnTo>
                    <a:lnTo>
                      <a:pt x="27" y="108"/>
                    </a:lnTo>
                    <a:lnTo>
                      <a:pt x="31" y="112"/>
                    </a:lnTo>
                    <a:lnTo>
                      <a:pt x="36" y="114"/>
                    </a:lnTo>
                    <a:lnTo>
                      <a:pt x="42" y="116"/>
                    </a:lnTo>
                    <a:lnTo>
                      <a:pt x="48" y="118"/>
                    </a:lnTo>
                    <a:lnTo>
                      <a:pt x="53" y="119"/>
                    </a:lnTo>
                    <a:lnTo>
                      <a:pt x="61" y="119"/>
                    </a:lnTo>
                    <a:lnTo>
                      <a:pt x="61" y="11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sp>
            <p:nvSpPr>
              <p:cNvPr id="47" name="Freeform 32"/>
              <p:cNvSpPr>
                <a:spLocks/>
              </p:cNvSpPr>
              <p:nvPr/>
            </p:nvSpPr>
            <p:spPr bwMode="auto">
              <a:xfrm>
                <a:off x="8174038" y="2690813"/>
                <a:ext cx="74613" cy="98425"/>
              </a:xfrm>
              <a:custGeom>
                <a:avLst/>
                <a:gdLst/>
                <a:ahLst/>
                <a:cxnLst>
                  <a:cxn ang="0">
                    <a:pos x="0" y="112"/>
                  </a:cxn>
                  <a:cxn ang="0">
                    <a:pos x="84" y="0"/>
                  </a:cxn>
                  <a:cxn ang="0">
                    <a:pos x="94" y="15"/>
                  </a:cxn>
                  <a:cxn ang="0">
                    <a:pos x="16" y="123"/>
                  </a:cxn>
                  <a:cxn ang="0">
                    <a:pos x="0" y="112"/>
                  </a:cxn>
                  <a:cxn ang="0">
                    <a:pos x="0" y="112"/>
                  </a:cxn>
                </a:cxnLst>
                <a:rect l="0" t="0" r="r" b="b"/>
                <a:pathLst>
                  <a:path w="94" h="123">
                    <a:moveTo>
                      <a:pt x="0" y="112"/>
                    </a:moveTo>
                    <a:lnTo>
                      <a:pt x="84" y="0"/>
                    </a:lnTo>
                    <a:lnTo>
                      <a:pt x="94" y="15"/>
                    </a:lnTo>
                    <a:lnTo>
                      <a:pt x="16" y="123"/>
                    </a:lnTo>
                    <a:lnTo>
                      <a:pt x="0" y="112"/>
                    </a:lnTo>
                    <a:lnTo>
                      <a:pt x="0"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Trebuchet MS"/>
                </a:endParaRPr>
              </a:p>
            </p:txBody>
          </p:sp>
        </p:grpSp>
      </p:grpSp>
      <p:sp>
        <p:nvSpPr>
          <p:cNvPr id="52" name="Oval 51"/>
          <p:cNvSpPr/>
          <p:nvPr/>
        </p:nvSpPr>
        <p:spPr>
          <a:xfrm rot="5400000">
            <a:off x="4571017" y="1512737"/>
            <a:ext cx="1808840" cy="180884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cxnSp>
        <p:nvCxnSpPr>
          <p:cNvPr id="61" name="Straight Connector 60"/>
          <p:cNvCxnSpPr/>
          <p:nvPr/>
        </p:nvCxnSpPr>
        <p:spPr>
          <a:xfrm>
            <a:off x="5475814" y="2416876"/>
            <a:ext cx="904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223628" y="573528"/>
            <a:ext cx="6048672" cy="3634740"/>
          </a:xfrm>
        </p:spPr>
        <p:txBody>
          <a:bodyPr>
            <a:normAutofit/>
          </a:bodyPr>
          <a:lstStyle/>
          <a:p>
            <a:r>
              <a:rPr lang="en-GB" sz="1800" dirty="0"/>
              <a:t>Draw a pie chart to show the favourite colour of 60 year </a:t>
            </a:r>
            <a:r>
              <a:rPr lang="en-GB" sz="1800" dirty="0" smtClean="0"/>
              <a:t>8 </a:t>
            </a:r>
            <a:r>
              <a:rPr lang="en-GB" sz="1800" dirty="0"/>
              <a:t>pupils</a:t>
            </a:r>
            <a:endParaRPr lang="en-GB" sz="1800" dirty="0"/>
          </a:p>
        </p:txBody>
      </p:sp>
      <p:cxnSp>
        <p:nvCxnSpPr>
          <p:cNvPr id="63" name="Straight Connector 62"/>
          <p:cNvCxnSpPr/>
          <p:nvPr/>
        </p:nvCxnSpPr>
        <p:spPr>
          <a:xfrm flipH="1" flipV="1">
            <a:off x="5280041" y="1531348"/>
            <a:ext cx="189000" cy="89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5172029" y="1059245"/>
            <a:ext cx="27000" cy="27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sp>
        <p:nvSpPr>
          <p:cNvPr id="68" name="Oval 67"/>
          <p:cNvSpPr/>
          <p:nvPr/>
        </p:nvSpPr>
        <p:spPr>
          <a:xfrm>
            <a:off x="4270208" y="1702892"/>
            <a:ext cx="27000" cy="27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pic>
        <p:nvPicPr>
          <p:cNvPr id="69" name="Picture 4" descr="http://www.tts-group.co.uk/_rmvirtual/media/tts/images/legacy/TTS/MWRULER30.jpg"/>
          <p:cNvPicPr>
            <a:picLocks noChangeAspect="1" noChangeArrowheads="1"/>
          </p:cNvPicPr>
          <p:nvPr/>
        </p:nvPicPr>
        <p:blipFill>
          <a:blip r:embed="rId3" cstate="print">
            <a:duotone>
              <a:prstClr val="black"/>
              <a:schemeClr val="accent1">
                <a:tint val="45000"/>
                <a:satMod val="400000"/>
              </a:schemeClr>
            </a:duotone>
          </a:blip>
          <a:srcRect l="1375" t="45359" r="1034" b="45019"/>
          <a:stretch>
            <a:fillRect/>
          </a:stretch>
        </p:blipFill>
        <p:spPr bwMode="auto">
          <a:xfrm rot="12600000" flipH="1">
            <a:off x="3526533" y="2445581"/>
            <a:ext cx="3834426" cy="378042"/>
          </a:xfrm>
          <a:prstGeom prst="rect">
            <a:avLst/>
          </a:prstGeom>
          <a:noFill/>
        </p:spPr>
      </p:pic>
      <p:cxnSp>
        <p:nvCxnSpPr>
          <p:cNvPr id="70" name="Straight Connector 69"/>
          <p:cNvCxnSpPr/>
          <p:nvPr/>
        </p:nvCxnSpPr>
        <p:spPr>
          <a:xfrm flipH="1" flipV="1">
            <a:off x="4680012" y="1972922"/>
            <a:ext cx="792591" cy="440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490102" y="1815666"/>
            <a:ext cx="469424" cy="300082"/>
          </a:xfrm>
          <a:prstGeom prst="rect">
            <a:avLst/>
          </a:prstGeom>
          <a:noFill/>
        </p:spPr>
        <p:txBody>
          <a:bodyPr wrap="none" rtlCol="0">
            <a:spAutoFit/>
          </a:bodyPr>
          <a:lstStyle/>
          <a:p>
            <a:pPr defTabSz="685800"/>
            <a:r>
              <a:rPr lang="en-GB" sz="1350" dirty="0">
                <a:solidFill>
                  <a:prstClr val="black"/>
                </a:solidFill>
                <a:latin typeface="Trebuchet MS"/>
              </a:rPr>
              <a:t>Red</a:t>
            </a:r>
            <a:endParaRPr lang="en-GB" sz="1350" dirty="0">
              <a:solidFill>
                <a:prstClr val="black"/>
              </a:solidFill>
              <a:latin typeface="Trebuchet MS"/>
            </a:endParaRPr>
          </a:p>
        </p:txBody>
      </p:sp>
      <p:sp>
        <p:nvSpPr>
          <p:cNvPr id="74" name="TextBox 73"/>
          <p:cNvSpPr txBox="1"/>
          <p:nvPr/>
        </p:nvSpPr>
        <p:spPr>
          <a:xfrm>
            <a:off x="4738781" y="1815666"/>
            <a:ext cx="652743" cy="300082"/>
          </a:xfrm>
          <a:prstGeom prst="rect">
            <a:avLst/>
          </a:prstGeom>
          <a:noFill/>
        </p:spPr>
        <p:txBody>
          <a:bodyPr wrap="none" rtlCol="0">
            <a:spAutoFit/>
          </a:bodyPr>
          <a:lstStyle/>
          <a:p>
            <a:pPr defTabSz="685800"/>
            <a:r>
              <a:rPr lang="en-GB" sz="1350" dirty="0">
                <a:solidFill>
                  <a:prstClr val="black"/>
                </a:solidFill>
                <a:latin typeface="Trebuchet MS"/>
              </a:rPr>
              <a:t>Green</a:t>
            </a:r>
            <a:endParaRPr lang="en-GB" sz="1350" dirty="0">
              <a:solidFill>
                <a:prstClr val="black"/>
              </a:solidFill>
              <a:latin typeface="Trebuchet MS"/>
            </a:endParaRPr>
          </a:p>
        </p:txBody>
      </p:sp>
      <p:grpSp>
        <p:nvGrpSpPr>
          <p:cNvPr id="48" name="Group 55"/>
          <p:cNvGrpSpPr/>
          <p:nvPr/>
        </p:nvGrpSpPr>
        <p:grpSpPr>
          <a:xfrm>
            <a:off x="5417084" y="2358805"/>
            <a:ext cx="116705" cy="116705"/>
            <a:chOff x="6592416" y="5161384"/>
            <a:chExt cx="144016" cy="144016"/>
          </a:xfrm>
        </p:grpSpPr>
        <p:cxnSp>
          <p:nvCxnSpPr>
            <p:cNvPr id="54" name="Straight Connector 53"/>
            <p:cNvCxnSpPr/>
            <p:nvPr/>
          </p:nvCxnSpPr>
          <p:spPr>
            <a:xfrm>
              <a:off x="6592416" y="5161384"/>
              <a:ext cx="144016" cy="14401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592416" y="5161384"/>
              <a:ext cx="144016" cy="14401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6" name="Oval 75"/>
          <p:cNvSpPr/>
          <p:nvPr/>
        </p:nvSpPr>
        <p:spPr>
          <a:xfrm>
            <a:off x="5610833" y="3764645"/>
            <a:ext cx="27000" cy="27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pic>
        <p:nvPicPr>
          <p:cNvPr id="77" name="Picture 4" descr="http://www.tts-group.co.uk/_rmvirtual/media/tts/images/legacy/TTS/MWRULER30.jpg"/>
          <p:cNvPicPr>
            <a:picLocks noChangeAspect="1" noChangeArrowheads="1"/>
          </p:cNvPicPr>
          <p:nvPr/>
        </p:nvPicPr>
        <p:blipFill>
          <a:blip r:embed="rId3" cstate="print">
            <a:duotone>
              <a:prstClr val="black"/>
              <a:schemeClr val="accent1">
                <a:tint val="45000"/>
                <a:satMod val="400000"/>
              </a:schemeClr>
            </a:duotone>
          </a:blip>
          <a:srcRect l="1375" t="45359" r="1034" b="45019"/>
          <a:stretch>
            <a:fillRect/>
          </a:stretch>
        </p:blipFill>
        <p:spPr bwMode="auto">
          <a:xfrm rot="5040000" flipH="1">
            <a:off x="3379856" y="2472993"/>
            <a:ext cx="3834426" cy="378042"/>
          </a:xfrm>
          <a:prstGeom prst="rect">
            <a:avLst/>
          </a:prstGeom>
          <a:noFill/>
        </p:spPr>
      </p:pic>
      <p:cxnSp>
        <p:nvCxnSpPr>
          <p:cNvPr id="78" name="Straight Connector 77"/>
          <p:cNvCxnSpPr/>
          <p:nvPr/>
        </p:nvCxnSpPr>
        <p:spPr>
          <a:xfrm>
            <a:off x="5471052" y="2419257"/>
            <a:ext cx="81000" cy="908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descr="http://www.tts-group.co.uk/_rmvirtual/media/tts/images/legacy/TTS/MWRULER30.jpg"/>
          <p:cNvPicPr>
            <a:picLocks noChangeAspect="1" noChangeArrowheads="1"/>
          </p:cNvPicPr>
          <p:nvPr/>
        </p:nvPicPr>
        <p:blipFill>
          <a:blip r:embed="rId3" cstate="print">
            <a:duotone>
              <a:prstClr val="black"/>
              <a:schemeClr val="accent1">
                <a:tint val="45000"/>
                <a:satMod val="400000"/>
              </a:schemeClr>
            </a:duotone>
          </a:blip>
          <a:srcRect l="1375" t="45359" r="1034" b="45019"/>
          <a:stretch>
            <a:fillRect/>
          </a:stretch>
        </p:blipFill>
        <p:spPr bwMode="auto">
          <a:xfrm rot="15480000" flipH="1">
            <a:off x="3412233" y="2515148"/>
            <a:ext cx="3834426" cy="378042"/>
          </a:xfrm>
          <a:prstGeom prst="rect">
            <a:avLst/>
          </a:prstGeom>
          <a:noFill/>
        </p:spPr>
      </p:pic>
      <p:sp>
        <p:nvSpPr>
          <p:cNvPr id="82" name="TextBox 81"/>
          <p:cNvSpPr txBox="1"/>
          <p:nvPr/>
        </p:nvSpPr>
        <p:spPr>
          <a:xfrm>
            <a:off x="4743740" y="2463738"/>
            <a:ext cx="522900" cy="300082"/>
          </a:xfrm>
          <a:prstGeom prst="rect">
            <a:avLst/>
          </a:prstGeom>
          <a:noFill/>
        </p:spPr>
        <p:txBody>
          <a:bodyPr wrap="none" rtlCol="0">
            <a:spAutoFit/>
          </a:bodyPr>
          <a:lstStyle/>
          <a:p>
            <a:pPr defTabSz="685800"/>
            <a:r>
              <a:rPr lang="en-GB" sz="1350" dirty="0">
                <a:solidFill>
                  <a:prstClr val="black"/>
                </a:solidFill>
                <a:latin typeface="Trebuchet MS"/>
              </a:rPr>
              <a:t>Blue</a:t>
            </a:r>
            <a:endParaRPr lang="en-GB" sz="1350" dirty="0">
              <a:solidFill>
                <a:prstClr val="black"/>
              </a:solidFill>
              <a:latin typeface="Trebuchet MS"/>
            </a:endParaRPr>
          </a:p>
        </p:txBody>
      </p:sp>
      <p:sp>
        <p:nvSpPr>
          <p:cNvPr id="83" name="Oval 82"/>
          <p:cNvSpPr/>
          <p:nvPr/>
        </p:nvSpPr>
        <p:spPr>
          <a:xfrm>
            <a:off x="6231899" y="3543858"/>
            <a:ext cx="27000" cy="27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cxnSp>
        <p:nvCxnSpPr>
          <p:cNvPr id="84" name="Straight Connector 83"/>
          <p:cNvCxnSpPr/>
          <p:nvPr/>
        </p:nvCxnSpPr>
        <p:spPr>
          <a:xfrm>
            <a:off x="5478958" y="2414494"/>
            <a:ext cx="497198" cy="751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20668089">
            <a:off x="5428578" y="2647394"/>
            <a:ext cx="392415" cy="591957"/>
          </a:xfrm>
          <a:prstGeom prst="rect">
            <a:avLst/>
          </a:prstGeom>
          <a:noFill/>
        </p:spPr>
        <p:txBody>
          <a:bodyPr vert="vert270" wrap="none" rtlCol="0">
            <a:spAutoFit/>
          </a:bodyPr>
          <a:lstStyle/>
          <a:p>
            <a:pPr defTabSz="685800"/>
            <a:r>
              <a:rPr lang="en-GB" sz="1350" dirty="0">
                <a:solidFill>
                  <a:prstClr val="black"/>
                </a:solidFill>
                <a:latin typeface="Trebuchet MS"/>
              </a:rPr>
              <a:t>Yellow</a:t>
            </a:r>
            <a:endParaRPr lang="en-GB" sz="1350" dirty="0">
              <a:solidFill>
                <a:prstClr val="black"/>
              </a:solidFill>
              <a:latin typeface="Trebuchet MS"/>
            </a:endParaRPr>
          </a:p>
        </p:txBody>
      </p:sp>
      <p:sp>
        <p:nvSpPr>
          <p:cNvPr id="87" name="TextBox 86"/>
          <p:cNvSpPr txBox="1"/>
          <p:nvPr/>
        </p:nvSpPr>
        <p:spPr>
          <a:xfrm>
            <a:off x="5652121" y="2463738"/>
            <a:ext cx="627095" cy="300082"/>
          </a:xfrm>
          <a:prstGeom prst="rect">
            <a:avLst/>
          </a:prstGeom>
          <a:noFill/>
        </p:spPr>
        <p:txBody>
          <a:bodyPr wrap="none" rtlCol="0">
            <a:spAutoFit/>
          </a:bodyPr>
          <a:lstStyle/>
          <a:p>
            <a:pPr defTabSz="685800"/>
            <a:r>
              <a:rPr lang="en-GB" sz="1350" dirty="0">
                <a:solidFill>
                  <a:prstClr val="black"/>
                </a:solidFill>
                <a:latin typeface="Trebuchet MS"/>
              </a:rPr>
              <a:t>Other</a:t>
            </a:r>
            <a:endParaRPr lang="en-GB" sz="1350" dirty="0">
              <a:solidFill>
                <a:prstClr val="black"/>
              </a:solidFill>
              <a:latin typeface="Trebuchet MS"/>
            </a:endParaRPr>
          </a:p>
        </p:txBody>
      </p:sp>
    </p:spTree>
    <p:extLst>
      <p:ext uri="{BB962C8B-B14F-4D97-AF65-F5344CB8AC3E}">
        <p14:creationId xmlns:p14="http://schemas.microsoft.com/office/powerpoint/2010/main" val="12400010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heel(1)">
                                      <p:cBhvr>
                                        <p:cTn id="13" dur="20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1000"/>
                                        <p:tgtEl>
                                          <p:spTgt spid="61"/>
                                        </p:tgtEl>
                                      </p:cBhvr>
                                    </p:animEffect>
                                  </p:childTnLst>
                                </p:cTn>
                              </p:par>
                            </p:childTnLst>
                          </p:cTn>
                        </p:par>
                        <p:par>
                          <p:cTn id="25" fill="hold">
                            <p:stCondLst>
                              <p:cond delay="1000"/>
                            </p:stCondLst>
                            <p:childTnLst>
                              <p:par>
                                <p:cTn id="26" presetID="1" presetClass="exit" presetSubtype="0" fill="hold" nodeType="afterEffect">
                                  <p:stCondLst>
                                    <p:cond delay="0"/>
                                  </p:stCondLst>
                                  <p:childTnLst>
                                    <p:set>
                                      <p:cBhvr>
                                        <p:cTn id="27" dur="1" fill="hold">
                                          <p:stCondLst>
                                            <p:cond delay="0"/>
                                          </p:stCondLst>
                                        </p:cTn>
                                        <p:tgtEl>
                                          <p:spTgt spid="4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5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down)">
                                      <p:cBhvr>
                                        <p:cTn id="48" dur="10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6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down)">
                                      <p:cBhvr>
                                        <p:cTn id="77" dur="10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6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7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7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7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up)">
                                      <p:cBhvr>
                                        <p:cTn id="106" dur="1000"/>
                                        <p:tgtEl>
                                          <p:spTgt spid="78"/>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7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par>
                                <p:cTn id="119" presetID="22" presetClass="entr" presetSubtype="8"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wipe(left)">
                                      <p:cBhvr>
                                        <p:cTn id="121" dur="1000"/>
                                        <p:tgtEl>
                                          <p:spTgt spid="84"/>
                                        </p:tgtEl>
                                      </p:cBhvr>
                                    </p:animEffect>
                                  </p:childTnLst>
                                </p:cTn>
                              </p:par>
                            </p:childTnLst>
                          </p:cTn>
                        </p:par>
                        <p:par>
                          <p:cTn id="122" fill="hold">
                            <p:stCondLst>
                              <p:cond delay="1000"/>
                            </p:stCondLst>
                            <p:childTnLst>
                              <p:par>
                                <p:cTn id="123" presetID="1"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2" grpId="0" animBg="1"/>
      <p:bldP spid="68" grpId="0" animBg="1"/>
      <p:bldP spid="73" grpId="0"/>
      <p:bldP spid="74" grpId="0"/>
      <p:bldP spid="76" grpId="0" animBg="1"/>
      <p:bldP spid="82" grpId="0"/>
      <p:bldP spid="83" grpId="0" animBg="1"/>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5" name="Pie 84"/>
          <p:cNvSpPr/>
          <p:nvPr/>
        </p:nvSpPr>
        <p:spPr>
          <a:xfrm>
            <a:off x="4566037" y="1509520"/>
            <a:ext cx="1809000" cy="1809000"/>
          </a:xfrm>
          <a:prstGeom prst="pie">
            <a:avLst>
              <a:gd name="adj1" fmla="val 21555130"/>
              <a:gd name="adj2" fmla="val 334601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GB" sz="1350">
              <a:solidFill>
                <a:prstClr val="black"/>
              </a:solidFill>
              <a:latin typeface="Trebuchet MS"/>
            </a:endParaRPr>
          </a:p>
        </p:txBody>
      </p:sp>
      <p:sp>
        <p:nvSpPr>
          <p:cNvPr id="81" name="Pie 80"/>
          <p:cNvSpPr/>
          <p:nvPr/>
        </p:nvSpPr>
        <p:spPr>
          <a:xfrm>
            <a:off x="4566037" y="1509520"/>
            <a:ext cx="1809000" cy="1809000"/>
          </a:xfrm>
          <a:prstGeom prst="pie">
            <a:avLst>
              <a:gd name="adj1" fmla="val 3401052"/>
              <a:gd name="adj2" fmla="val 5068716"/>
            </a:avLst>
          </a:prstGeom>
          <a:solidFill>
            <a:srgbClr val="FFFF4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Trebuchet MS"/>
            </a:endParaRPr>
          </a:p>
        </p:txBody>
      </p:sp>
      <p:sp>
        <p:nvSpPr>
          <p:cNvPr id="80" name="Pie 79"/>
          <p:cNvSpPr/>
          <p:nvPr/>
        </p:nvSpPr>
        <p:spPr>
          <a:xfrm>
            <a:off x="4572000" y="1509520"/>
            <a:ext cx="1809000" cy="1809000"/>
          </a:xfrm>
          <a:prstGeom prst="pie">
            <a:avLst>
              <a:gd name="adj1" fmla="val 5138327"/>
              <a:gd name="adj2" fmla="val 1251182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en-GB" sz="1350">
              <a:solidFill>
                <a:prstClr val="black"/>
              </a:solidFill>
              <a:latin typeface="Trebuchet MS"/>
            </a:endParaRPr>
          </a:p>
        </p:txBody>
      </p:sp>
      <p:sp>
        <p:nvSpPr>
          <p:cNvPr id="79" name="Pie 78"/>
          <p:cNvSpPr/>
          <p:nvPr/>
        </p:nvSpPr>
        <p:spPr>
          <a:xfrm>
            <a:off x="4572000" y="1515483"/>
            <a:ext cx="1809000" cy="1809000"/>
          </a:xfrm>
          <a:prstGeom prst="pie">
            <a:avLst>
              <a:gd name="adj1" fmla="val 12579158"/>
              <a:gd name="adj2" fmla="val 1542969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Trebuchet MS"/>
            </a:endParaRPr>
          </a:p>
        </p:txBody>
      </p:sp>
      <p:sp>
        <p:nvSpPr>
          <p:cNvPr id="72" name="Pie 71"/>
          <p:cNvSpPr/>
          <p:nvPr/>
        </p:nvSpPr>
        <p:spPr>
          <a:xfrm>
            <a:off x="4572000" y="1513983"/>
            <a:ext cx="1809000" cy="1809000"/>
          </a:xfrm>
          <a:prstGeom prst="pie">
            <a:avLst>
              <a:gd name="adj1" fmla="val 15492304"/>
              <a:gd name="adj2" fmla="val 21546451"/>
            </a:avLst>
          </a:prstGeom>
          <a:solidFill>
            <a:srgbClr val="EB5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Trebuchet MS"/>
            </a:endParaRPr>
          </a:p>
        </p:txBody>
      </p:sp>
      <p:sp>
        <p:nvSpPr>
          <p:cNvPr id="2" name="Title 1"/>
          <p:cNvSpPr>
            <a:spLocks noGrp="1"/>
          </p:cNvSpPr>
          <p:nvPr>
            <p:ph type="title"/>
          </p:nvPr>
        </p:nvSpPr>
        <p:spPr>
          <a:xfrm>
            <a:off x="1244730" y="-391734"/>
            <a:ext cx="5429250" cy="857250"/>
          </a:xfrm>
        </p:spPr>
        <p:txBody>
          <a:bodyPr/>
          <a:lstStyle/>
          <a:p>
            <a:r>
              <a:rPr lang="en-GB" u="sng" dirty="0" smtClean="0"/>
              <a:t>Pie chart example</a:t>
            </a:r>
            <a:endParaRPr lang="en-GB" u="sng" dirty="0"/>
          </a:p>
        </p:txBody>
      </p:sp>
      <p:graphicFrame>
        <p:nvGraphicFramePr>
          <p:cNvPr id="25" name="Table 24"/>
          <p:cNvGraphicFramePr>
            <a:graphicFrameLocks noGrp="1"/>
          </p:cNvGraphicFramePr>
          <p:nvPr/>
        </p:nvGraphicFramePr>
        <p:xfrm>
          <a:off x="1277634" y="1326918"/>
          <a:ext cx="2322258" cy="1973580"/>
        </p:xfrm>
        <a:graphic>
          <a:graphicData uri="http://schemas.openxmlformats.org/drawingml/2006/table">
            <a:tbl>
              <a:tblPr firstRow="1" bandRow="1">
                <a:tableStyleId>{2A488322-F2BA-4B5B-9748-0D474271808F}</a:tableStyleId>
              </a:tblPr>
              <a:tblGrid>
                <a:gridCol w="1161129">
                  <a:extLst>
                    <a:ext uri="{9D8B030D-6E8A-4147-A177-3AD203B41FA5}">
                      <a16:colId xmlns:a16="http://schemas.microsoft.com/office/drawing/2014/main" val="20000"/>
                    </a:ext>
                  </a:extLst>
                </a:gridCol>
                <a:gridCol w="1161129">
                  <a:extLst>
                    <a:ext uri="{9D8B030D-6E8A-4147-A177-3AD203B41FA5}">
                      <a16:colId xmlns:a16="http://schemas.microsoft.com/office/drawing/2014/main" val="20001"/>
                    </a:ext>
                  </a:extLst>
                </a:gridCol>
              </a:tblGrid>
              <a:tr h="278130">
                <a:tc>
                  <a:txBody>
                    <a:bodyPr/>
                    <a:lstStyle/>
                    <a:p>
                      <a:pPr algn="ctr"/>
                      <a:r>
                        <a:rPr lang="en-GB" sz="1400" dirty="0" smtClean="0"/>
                        <a:t>Colour</a:t>
                      </a:r>
                      <a:endParaRPr lang="en-GB" sz="1400" dirty="0"/>
                    </a:p>
                  </a:txBody>
                  <a:tcPr marL="68580" marR="68580" marT="34290" marB="34290"/>
                </a:tc>
                <a:tc>
                  <a:txBody>
                    <a:bodyPr/>
                    <a:lstStyle/>
                    <a:p>
                      <a:pPr algn="ctr"/>
                      <a:r>
                        <a:rPr lang="en-GB" sz="1400" dirty="0" smtClean="0"/>
                        <a:t>Angle</a:t>
                      </a:r>
                      <a:endParaRPr lang="en-GB" sz="1400" dirty="0"/>
                    </a:p>
                  </a:txBody>
                  <a:tcPr marL="68580" marR="68580" marT="34290" marB="34290"/>
                </a:tc>
                <a:extLst>
                  <a:ext uri="{0D108BD9-81ED-4DB2-BD59-A6C34878D82A}">
                    <a16:rowId xmlns:a16="http://schemas.microsoft.com/office/drawing/2014/main" val="10000"/>
                  </a:ext>
                </a:extLst>
              </a:tr>
              <a:tr h="278130">
                <a:tc>
                  <a:txBody>
                    <a:bodyPr/>
                    <a:lstStyle/>
                    <a:p>
                      <a:pPr algn="ctr"/>
                      <a:r>
                        <a:rPr lang="en-GB" sz="1400" dirty="0" smtClean="0"/>
                        <a:t>Red</a:t>
                      </a:r>
                      <a:endParaRPr lang="en-GB" sz="1400" dirty="0"/>
                    </a:p>
                  </a:txBody>
                  <a:tcPr marL="68580" marR="68580" marT="34290" marB="34290"/>
                </a:tc>
                <a:tc>
                  <a:txBody>
                    <a:bodyPr/>
                    <a:lstStyle/>
                    <a:p>
                      <a:pPr algn="ctr"/>
                      <a:r>
                        <a:rPr lang="en-GB" sz="1400" dirty="0" smtClean="0"/>
                        <a:t>102</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1"/>
                  </a:ext>
                </a:extLst>
              </a:tr>
              <a:tr h="278130">
                <a:tc>
                  <a:txBody>
                    <a:bodyPr/>
                    <a:lstStyle/>
                    <a:p>
                      <a:pPr algn="ctr"/>
                      <a:r>
                        <a:rPr lang="en-GB" sz="1400" dirty="0" smtClean="0"/>
                        <a:t>Green</a:t>
                      </a:r>
                      <a:endParaRPr lang="en-GB" sz="1400" dirty="0"/>
                    </a:p>
                  </a:txBody>
                  <a:tcPr marL="68580" marR="68580" marT="34290" marB="34290"/>
                </a:tc>
                <a:tc>
                  <a:txBody>
                    <a:bodyPr/>
                    <a:lstStyle/>
                    <a:p>
                      <a:pPr algn="ctr"/>
                      <a:r>
                        <a:rPr lang="en-GB" sz="1400" dirty="0" smtClean="0"/>
                        <a:t>48</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2"/>
                  </a:ext>
                </a:extLst>
              </a:tr>
              <a:tr h="278130">
                <a:tc>
                  <a:txBody>
                    <a:bodyPr/>
                    <a:lstStyle/>
                    <a:p>
                      <a:pPr algn="ctr"/>
                      <a:r>
                        <a:rPr lang="en-GB" sz="1400" dirty="0" smtClean="0"/>
                        <a:t>Blue</a:t>
                      </a:r>
                      <a:endParaRPr lang="en-GB" sz="1400" dirty="0"/>
                    </a:p>
                  </a:txBody>
                  <a:tcPr marL="68580" marR="68580" marT="34290" marB="34290"/>
                </a:tc>
                <a:tc>
                  <a:txBody>
                    <a:bodyPr/>
                    <a:lstStyle/>
                    <a:p>
                      <a:pPr algn="ctr"/>
                      <a:r>
                        <a:rPr lang="en-GB" sz="1400" dirty="0" smtClean="0"/>
                        <a:t>126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3"/>
                  </a:ext>
                </a:extLst>
              </a:tr>
              <a:tr h="278130">
                <a:tc>
                  <a:txBody>
                    <a:bodyPr/>
                    <a:lstStyle/>
                    <a:p>
                      <a:pPr algn="ctr"/>
                      <a:r>
                        <a:rPr lang="en-GB" sz="1400" dirty="0" smtClean="0"/>
                        <a:t>Yellow</a:t>
                      </a:r>
                      <a:endParaRPr lang="en-GB" sz="1400" dirty="0"/>
                    </a:p>
                  </a:txBody>
                  <a:tcPr marL="68580" marR="68580" marT="34290" marB="34290"/>
                </a:tc>
                <a:tc>
                  <a:txBody>
                    <a:bodyPr/>
                    <a:lstStyle/>
                    <a:p>
                      <a:pPr algn="ctr"/>
                      <a:r>
                        <a:rPr lang="en-GB" sz="1400" dirty="0" smtClean="0"/>
                        <a:t>18</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tc>
                <a:extLst>
                  <a:ext uri="{0D108BD9-81ED-4DB2-BD59-A6C34878D82A}">
                    <a16:rowId xmlns:a16="http://schemas.microsoft.com/office/drawing/2014/main" val="10004"/>
                  </a:ext>
                </a:extLst>
              </a:tr>
              <a:tr h="278130">
                <a:tc>
                  <a:txBody>
                    <a:bodyPr/>
                    <a:lstStyle/>
                    <a:p>
                      <a:pPr algn="ctr"/>
                      <a:r>
                        <a:rPr lang="en-GB" sz="1400" dirty="0" smtClean="0"/>
                        <a:t>Other</a:t>
                      </a:r>
                      <a:endParaRPr lang="en-GB"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GB" sz="1400" dirty="0" smtClean="0"/>
                        <a:t>66</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8130">
                <a:tc>
                  <a:txBody>
                    <a:bodyPr/>
                    <a:lstStyle/>
                    <a:p>
                      <a:pPr algn="ctr"/>
                      <a:r>
                        <a:rPr lang="en-GB" sz="1400" dirty="0" smtClean="0"/>
                        <a:t>Total</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tc>
                  <a:txBody>
                    <a:bodyPr/>
                    <a:lstStyle/>
                    <a:p>
                      <a:pPr algn="ctr"/>
                      <a:r>
                        <a:rPr lang="en-GB" sz="1400" dirty="0" smtClean="0"/>
                        <a:t>360</a:t>
                      </a:r>
                      <a:r>
                        <a:rPr kumimoji="0" lang="en-GB" sz="1400" b="0" i="0" u="none" strike="noStrike" kern="1200" cap="none" spc="0" normalizeH="0" baseline="0" noProof="0" dirty="0" smtClean="0">
                          <a:ln>
                            <a:noFill/>
                          </a:ln>
                          <a:solidFill>
                            <a:schemeClr val="tx1"/>
                          </a:solidFill>
                          <a:effectLst/>
                          <a:uLnTx/>
                          <a:uFillTx/>
                          <a:latin typeface="+mn-lt"/>
                          <a:ea typeface="+mn-ea"/>
                          <a:cs typeface="Tahoma" pitchFamily="34" charset="0"/>
                        </a:rPr>
                        <a:t>°</a:t>
                      </a:r>
                      <a:endParaRPr lang="en-GB" sz="1400" dirty="0"/>
                    </a:p>
                  </a:txBody>
                  <a:tcPr marL="68580" marR="68580" marT="34290" marB="34290">
                    <a:lnT w="12700" cap="flat" cmpd="sng" algn="ctr">
                      <a:solidFill>
                        <a:schemeClr val="tx1"/>
                      </a:solidFill>
                      <a:prstDash val="solid"/>
                      <a:round/>
                      <a:headEnd type="none" w="med" len="med"/>
                      <a:tailEnd type="none" w="med" len="med"/>
                    </a:lnT>
                    <a:solidFill>
                      <a:srgbClr val="BFEBD6"/>
                    </a:solidFill>
                  </a:tcPr>
                </a:tc>
                <a:extLst>
                  <a:ext uri="{0D108BD9-81ED-4DB2-BD59-A6C34878D82A}">
                    <a16:rowId xmlns:a16="http://schemas.microsoft.com/office/drawing/2014/main" val="10006"/>
                  </a:ext>
                </a:extLst>
              </a:tr>
            </a:tbl>
          </a:graphicData>
        </a:graphic>
      </p:graphicFrame>
      <p:sp>
        <p:nvSpPr>
          <p:cNvPr id="52" name="Oval 51"/>
          <p:cNvSpPr/>
          <p:nvPr/>
        </p:nvSpPr>
        <p:spPr>
          <a:xfrm rot="5400000">
            <a:off x="4571017" y="1512737"/>
            <a:ext cx="1808840" cy="1808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cxnSp>
        <p:nvCxnSpPr>
          <p:cNvPr id="61" name="Straight Connector 60"/>
          <p:cNvCxnSpPr/>
          <p:nvPr/>
        </p:nvCxnSpPr>
        <p:spPr>
          <a:xfrm>
            <a:off x="5475814" y="2416876"/>
            <a:ext cx="904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223628" y="573528"/>
            <a:ext cx="6048672" cy="3634740"/>
          </a:xfrm>
        </p:spPr>
        <p:txBody>
          <a:bodyPr>
            <a:normAutofit/>
          </a:bodyPr>
          <a:lstStyle/>
          <a:p>
            <a:r>
              <a:rPr lang="en-GB" sz="1800" dirty="0"/>
              <a:t>Draw a pie chart to show the favourite colour of 60 year </a:t>
            </a:r>
            <a:r>
              <a:rPr lang="en-GB" sz="1800" dirty="0" smtClean="0"/>
              <a:t>8 </a:t>
            </a:r>
            <a:r>
              <a:rPr lang="en-GB" sz="1800" dirty="0"/>
              <a:t>pupils</a:t>
            </a:r>
            <a:endParaRPr lang="en-GB" sz="1800" dirty="0"/>
          </a:p>
        </p:txBody>
      </p:sp>
      <p:cxnSp>
        <p:nvCxnSpPr>
          <p:cNvPr id="63" name="Straight Connector 62"/>
          <p:cNvCxnSpPr/>
          <p:nvPr/>
        </p:nvCxnSpPr>
        <p:spPr>
          <a:xfrm flipH="1" flipV="1">
            <a:off x="5280041" y="1531348"/>
            <a:ext cx="189000" cy="89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680012" y="1972922"/>
            <a:ext cx="792591" cy="440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490102" y="1815666"/>
            <a:ext cx="469424" cy="300082"/>
          </a:xfrm>
          <a:prstGeom prst="rect">
            <a:avLst/>
          </a:prstGeom>
          <a:noFill/>
        </p:spPr>
        <p:txBody>
          <a:bodyPr wrap="none" rtlCol="0">
            <a:spAutoFit/>
          </a:bodyPr>
          <a:lstStyle/>
          <a:p>
            <a:pPr defTabSz="685800"/>
            <a:r>
              <a:rPr lang="en-GB" sz="1350" dirty="0">
                <a:solidFill>
                  <a:prstClr val="black"/>
                </a:solidFill>
                <a:latin typeface="Trebuchet MS"/>
              </a:rPr>
              <a:t>Red</a:t>
            </a:r>
            <a:endParaRPr lang="en-GB" sz="1350" dirty="0">
              <a:solidFill>
                <a:prstClr val="black"/>
              </a:solidFill>
              <a:latin typeface="Trebuchet MS"/>
            </a:endParaRPr>
          </a:p>
        </p:txBody>
      </p:sp>
      <p:sp>
        <p:nvSpPr>
          <p:cNvPr id="74" name="TextBox 73"/>
          <p:cNvSpPr txBox="1"/>
          <p:nvPr/>
        </p:nvSpPr>
        <p:spPr>
          <a:xfrm>
            <a:off x="4738781" y="1815666"/>
            <a:ext cx="652743" cy="300082"/>
          </a:xfrm>
          <a:prstGeom prst="rect">
            <a:avLst/>
          </a:prstGeom>
          <a:noFill/>
        </p:spPr>
        <p:txBody>
          <a:bodyPr wrap="none" rtlCol="0">
            <a:spAutoFit/>
          </a:bodyPr>
          <a:lstStyle/>
          <a:p>
            <a:pPr defTabSz="685800"/>
            <a:r>
              <a:rPr lang="en-GB" sz="1350" dirty="0">
                <a:solidFill>
                  <a:prstClr val="black"/>
                </a:solidFill>
                <a:latin typeface="Trebuchet MS"/>
              </a:rPr>
              <a:t>Green</a:t>
            </a:r>
            <a:endParaRPr lang="en-GB" sz="1350" dirty="0">
              <a:solidFill>
                <a:prstClr val="black"/>
              </a:solidFill>
              <a:latin typeface="Trebuchet MS"/>
            </a:endParaRPr>
          </a:p>
        </p:txBody>
      </p:sp>
      <p:cxnSp>
        <p:nvCxnSpPr>
          <p:cNvPr id="78" name="Straight Connector 77"/>
          <p:cNvCxnSpPr/>
          <p:nvPr/>
        </p:nvCxnSpPr>
        <p:spPr>
          <a:xfrm>
            <a:off x="5471052" y="2419257"/>
            <a:ext cx="81000" cy="908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743740" y="2463738"/>
            <a:ext cx="522900" cy="300082"/>
          </a:xfrm>
          <a:prstGeom prst="rect">
            <a:avLst/>
          </a:prstGeom>
          <a:noFill/>
        </p:spPr>
        <p:txBody>
          <a:bodyPr wrap="none" rtlCol="0">
            <a:spAutoFit/>
          </a:bodyPr>
          <a:lstStyle/>
          <a:p>
            <a:pPr defTabSz="685800"/>
            <a:r>
              <a:rPr lang="en-GB" sz="1350" dirty="0">
                <a:solidFill>
                  <a:prstClr val="black"/>
                </a:solidFill>
                <a:latin typeface="Trebuchet MS"/>
              </a:rPr>
              <a:t>Blue</a:t>
            </a:r>
            <a:endParaRPr lang="en-GB" sz="1350" dirty="0">
              <a:solidFill>
                <a:prstClr val="black"/>
              </a:solidFill>
              <a:latin typeface="Trebuchet MS"/>
            </a:endParaRPr>
          </a:p>
        </p:txBody>
      </p:sp>
      <p:cxnSp>
        <p:nvCxnSpPr>
          <p:cNvPr id="84" name="Straight Connector 83"/>
          <p:cNvCxnSpPr/>
          <p:nvPr/>
        </p:nvCxnSpPr>
        <p:spPr>
          <a:xfrm>
            <a:off x="5478958" y="2414494"/>
            <a:ext cx="497198" cy="751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20668089">
            <a:off x="5428578" y="2647394"/>
            <a:ext cx="392415" cy="591957"/>
          </a:xfrm>
          <a:prstGeom prst="rect">
            <a:avLst/>
          </a:prstGeom>
          <a:noFill/>
        </p:spPr>
        <p:txBody>
          <a:bodyPr vert="vert270" wrap="none" rtlCol="0">
            <a:spAutoFit/>
          </a:bodyPr>
          <a:lstStyle/>
          <a:p>
            <a:pPr defTabSz="685800"/>
            <a:r>
              <a:rPr lang="en-GB" sz="1350" dirty="0">
                <a:solidFill>
                  <a:prstClr val="black"/>
                </a:solidFill>
                <a:latin typeface="Trebuchet MS"/>
              </a:rPr>
              <a:t>Yellow</a:t>
            </a:r>
            <a:endParaRPr lang="en-GB" sz="1350" dirty="0">
              <a:solidFill>
                <a:prstClr val="black"/>
              </a:solidFill>
              <a:latin typeface="Trebuchet MS"/>
            </a:endParaRPr>
          </a:p>
        </p:txBody>
      </p:sp>
      <p:sp>
        <p:nvSpPr>
          <p:cNvPr id="87" name="TextBox 86"/>
          <p:cNvSpPr txBox="1"/>
          <p:nvPr/>
        </p:nvSpPr>
        <p:spPr>
          <a:xfrm>
            <a:off x="5652121" y="2463738"/>
            <a:ext cx="627095" cy="300082"/>
          </a:xfrm>
          <a:prstGeom prst="rect">
            <a:avLst/>
          </a:prstGeom>
          <a:noFill/>
        </p:spPr>
        <p:txBody>
          <a:bodyPr wrap="none" rtlCol="0">
            <a:spAutoFit/>
          </a:bodyPr>
          <a:lstStyle/>
          <a:p>
            <a:pPr defTabSz="685800"/>
            <a:r>
              <a:rPr lang="en-GB" sz="1350" dirty="0">
                <a:solidFill>
                  <a:prstClr val="black"/>
                </a:solidFill>
                <a:latin typeface="Trebuchet MS"/>
              </a:rPr>
              <a:t>Other</a:t>
            </a:r>
            <a:endParaRPr lang="en-GB" sz="1350" dirty="0">
              <a:solidFill>
                <a:prstClr val="black"/>
              </a:solidFill>
              <a:latin typeface="Trebuchet MS"/>
            </a:endParaRPr>
          </a:p>
        </p:txBody>
      </p:sp>
    </p:spTree>
    <p:extLst>
      <p:ext uri="{BB962C8B-B14F-4D97-AF65-F5344CB8AC3E}">
        <p14:creationId xmlns:p14="http://schemas.microsoft.com/office/powerpoint/2010/main" val="1255147251"/>
      </p:ext>
    </p:extLst>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848933" y="1016478"/>
            <a:ext cx="6128337" cy="3873574"/>
            <a:chOff x="323528" y="692696"/>
            <a:chExt cx="6840760" cy="4392488"/>
          </a:xfrm>
        </p:grpSpPr>
        <p:pic>
          <p:nvPicPr>
            <p:cNvPr id="6" name="Picture 2"/>
            <p:cNvPicPr>
              <a:picLocks noChangeAspect="1" noChangeArrowheads="1"/>
            </p:cNvPicPr>
            <p:nvPr/>
          </p:nvPicPr>
          <p:blipFill>
            <a:blip r:embed="rId2" cstate="print"/>
            <a:srcRect l="27944" t="72354" r="26739" b="10797"/>
            <a:stretch>
              <a:fillRect/>
            </a:stretch>
          </p:blipFill>
          <p:spPr bwMode="auto">
            <a:xfrm>
              <a:off x="323528" y="3666133"/>
              <a:ext cx="6788624" cy="1419051"/>
            </a:xfrm>
            <a:prstGeom prst="rect">
              <a:avLst/>
            </a:prstGeom>
            <a:noFill/>
            <a:ln w="9525">
              <a:noFill/>
              <a:miter lim="800000"/>
              <a:headEnd/>
              <a:tailEnd/>
            </a:ln>
          </p:spPr>
        </p:pic>
        <p:grpSp>
          <p:nvGrpSpPr>
            <p:cNvPr id="10" name="Group 9"/>
            <p:cNvGrpSpPr/>
            <p:nvPr/>
          </p:nvGrpSpPr>
          <p:grpSpPr>
            <a:xfrm>
              <a:off x="323528" y="1759299"/>
              <a:ext cx="6513000" cy="1906834"/>
              <a:chOff x="179512" y="2498931"/>
              <a:chExt cx="6192688" cy="1813055"/>
            </a:xfrm>
          </p:grpSpPr>
          <p:pic>
            <p:nvPicPr>
              <p:cNvPr id="5" name="Picture 2"/>
              <p:cNvPicPr>
                <a:picLocks noChangeAspect="1" noChangeArrowheads="1"/>
              </p:cNvPicPr>
              <p:nvPr/>
            </p:nvPicPr>
            <p:blipFill>
              <a:blip r:embed="rId2" cstate="print"/>
              <a:srcRect l="27944" t="37515" r="33129" b="45249"/>
              <a:stretch>
                <a:fillRect/>
              </a:stretch>
            </p:blipFill>
            <p:spPr bwMode="auto">
              <a:xfrm>
                <a:off x="179512" y="2852936"/>
                <a:ext cx="5544616" cy="1380221"/>
              </a:xfrm>
              <a:prstGeom prst="rect">
                <a:avLst/>
              </a:prstGeom>
              <a:noFill/>
              <a:ln w="9525">
                <a:noFill/>
                <a:miter lim="800000"/>
                <a:headEnd/>
                <a:tailEnd/>
              </a:ln>
            </p:spPr>
          </p:pic>
          <p:sp>
            <p:nvSpPr>
              <p:cNvPr id="7" name="Rectangle 6"/>
              <p:cNvSpPr/>
              <p:nvPr/>
            </p:nvSpPr>
            <p:spPr>
              <a:xfrm>
                <a:off x="5682105" y="2498931"/>
                <a:ext cx="690095" cy="1813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rebuchet MS"/>
                </a:endParaRPr>
              </a:p>
            </p:txBody>
          </p:sp>
        </p:grpSp>
        <p:pic>
          <p:nvPicPr>
            <p:cNvPr id="9" name="Picture 2"/>
            <p:cNvPicPr>
              <a:picLocks noChangeAspect="1" noChangeArrowheads="1"/>
            </p:cNvPicPr>
            <p:nvPr/>
          </p:nvPicPr>
          <p:blipFill>
            <a:blip r:embed="rId2" cstate="print"/>
            <a:srcRect l="27944" t="11438" r="26391" b="71582"/>
            <a:stretch>
              <a:fillRect/>
            </a:stretch>
          </p:blipFill>
          <p:spPr bwMode="auto">
            <a:xfrm>
              <a:off x="323528" y="692696"/>
              <a:ext cx="6840760" cy="1430101"/>
            </a:xfrm>
            <a:prstGeom prst="rect">
              <a:avLst/>
            </a:prstGeom>
            <a:noFill/>
            <a:ln w="9525">
              <a:noFill/>
              <a:miter lim="800000"/>
              <a:headEnd/>
              <a:tailEnd/>
            </a:ln>
          </p:spPr>
        </p:pic>
      </p:grpSp>
      <p:sp>
        <p:nvSpPr>
          <p:cNvPr id="8" name="AutoShape 21"/>
          <p:cNvSpPr>
            <a:spLocks noChangeArrowheads="1"/>
          </p:cNvSpPr>
          <p:nvPr/>
        </p:nvSpPr>
        <p:spPr bwMode="auto">
          <a:xfrm>
            <a:off x="236597" y="99739"/>
            <a:ext cx="8286618" cy="688826"/>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Draw </a:t>
            </a:r>
            <a:r>
              <a:rPr lang="en-GB" altLang="en-US" sz="1800" kern="0" dirty="0" smtClean="0">
                <a:solidFill>
                  <a:srgbClr val="000000"/>
                </a:solidFill>
                <a:cs typeface="Arial" panose="020B0604020202020204" pitchFamily="34" charset="0"/>
                <a:sym typeface="Wingdings" panose="05000000000000000000" pitchFamily="2" charset="2"/>
              </a:rPr>
              <a:t>some pie charts for the data below.</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99928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smtClean="0">
                <a:solidFill>
                  <a:srgbClr val="FFFF00"/>
                </a:solidFill>
                <a:latin typeface="Trebuchet MS" pitchFamily="34" charset="0"/>
              </a:rPr>
              <a:t>Learning Objectives</a:t>
            </a:r>
            <a:endParaRPr lang="en-GB" sz="2400" kern="0" dirty="0">
              <a:solidFill>
                <a:srgbClr val="FFFF00"/>
              </a:solidFill>
              <a:latin typeface="Trebuchet MS" pitchFamily="34" charset="0"/>
            </a:endParaRP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3031626001"/>
              </p:ext>
            </p:extLst>
          </p:nvPr>
        </p:nvGraphicFramePr>
        <p:xfrm>
          <a:off x="101193" y="521121"/>
          <a:ext cx="8825948" cy="3586752"/>
        </p:xfrm>
        <a:graphic>
          <a:graphicData uri="http://schemas.openxmlformats.org/drawingml/2006/table">
            <a:tbl>
              <a:tblPr/>
              <a:tblGrid>
                <a:gridCol w="8825948">
                  <a:extLst>
                    <a:ext uri="{9D8B030D-6E8A-4147-A177-3AD203B41FA5}">
                      <a16:colId xmlns:a16="http://schemas.microsoft.com/office/drawing/2014/main" val="20000"/>
                    </a:ext>
                  </a:extLst>
                </a:gridCol>
              </a:tblGrid>
              <a:tr h="3586752">
                <a:tc>
                  <a:txBody>
                    <a:bodyPr/>
                    <a:lstStyle/>
                    <a:p>
                      <a:pPr marL="285750" lvl="0" indent="-285750">
                        <a:buFont typeface="Arial" panose="020B0604020202020204" pitchFamily="34" charset="0"/>
                        <a:buChar char="•"/>
                      </a:pPr>
                      <a:r>
                        <a:rPr lang="en-GB" sz="2000" dirty="0" smtClean="0"/>
                        <a:t>Describe what a certain pie chart shows. </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Extract simple information from pie charts.</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Present data in pie charts. </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Identify when to use a pie chart. </a:t>
                      </a:r>
                      <a:endParaRPr lang="en-GB" sz="20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122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971675" y="679847"/>
            <a:ext cx="971550" cy="300082"/>
          </a:xfrm>
          <a:prstGeom prst="rect">
            <a:avLst/>
          </a:prstGeom>
          <a:noFill/>
          <a:ln w="9525">
            <a:noFill/>
            <a:miter lim="800000"/>
            <a:headEnd/>
            <a:tailEnd/>
          </a:ln>
          <a:effectLst/>
        </p:spPr>
        <p:txBody>
          <a:bodyPr>
            <a:spAutoFit/>
          </a:bodyPr>
          <a:lstStyle/>
          <a:p>
            <a:pPr defTabSz="685800">
              <a:spcBef>
                <a:spcPct val="50000"/>
              </a:spcBef>
            </a:pPr>
            <a:r>
              <a:rPr lang="en-GB" sz="1350" b="1">
                <a:solidFill>
                  <a:prstClr val="black"/>
                </a:solidFill>
                <a:latin typeface="Arial" charset="0"/>
              </a:rPr>
              <a:t>Ireland</a:t>
            </a:r>
          </a:p>
        </p:txBody>
      </p:sp>
      <p:sp>
        <p:nvSpPr>
          <p:cNvPr id="275459" name="Text Box 3"/>
          <p:cNvSpPr txBox="1">
            <a:spLocks noChangeArrowheads="1"/>
          </p:cNvSpPr>
          <p:nvPr/>
        </p:nvSpPr>
        <p:spPr bwMode="auto">
          <a:xfrm>
            <a:off x="1228726" y="3646885"/>
            <a:ext cx="6679406" cy="1361911"/>
          </a:xfrm>
          <a:prstGeom prst="rect">
            <a:avLst/>
          </a:prstGeom>
          <a:solidFill>
            <a:srgbClr val="FFFFFF"/>
          </a:solidFill>
          <a:ln w="9525">
            <a:solidFill>
              <a:schemeClr val="tx2"/>
            </a:solidFill>
            <a:miter lim="800000"/>
            <a:headEnd/>
            <a:tailEnd/>
          </a:ln>
          <a:effectLst/>
        </p:spPr>
        <p:txBody>
          <a:bodyPr>
            <a:spAutoFit/>
          </a:bodyPr>
          <a:lstStyle/>
          <a:p>
            <a:pPr defTabSz="685800">
              <a:spcBef>
                <a:spcPct val="50000"/>
              </a:spcBef>
            </a:pPr>
            <a:r>
              <a:rPr lang="en-GB" sz="1500" dirty="0">
                <a:solidFill>
                  <a:srgbClr val="47596C"/>
                </a:solidFill>
                <a:latin typeface="Arial" charset="0"/>
              </a:rPr>
              <a:t>Do the charts show that</a:t>
            </a:r>
          </a:p>
          <a:p>
            <a:pPr defTabSz="685800">
              <a:spcBef>
                <a:spcPct val="50000"/>
              </a:spcBef>
            </a:pPr>
            <a:r>
              <a:rPr lang="en-GB" sz="1500" dirty="0">
                <a:solidFill>
                  <a:srgbClr val="47596C"/>
                </a:solidFill>
                <a:latin typeface="Arial" charset="0"/>
                <a:cs typeface="Times New Roman" pitchFamily="18" charset="0"/>
              </a:rPr>
              <a:t>a    there are more people under 15 in Ireland than in </a:t>
            </a:r>
            <a:r>
              <a:rPr lang="en-GB" sz="1500" dirty="0" smtClean="0">
                <a:solidFill>
                  <a:srgbClr val="47596C"/>
                </a:solidFill>
                <a:latin typeface="Arial" charset="0"/>
                <a:cs typeface="Times New Roman" pitchFamily="18" charset="0"/>
              </a:rPr>
              <a:t>Greece?</a:t>
            </a:r>
            <a:endParaRPr lang="en-GB" sz="1500" dirty="0">
              <a:solidFill>
                <a:srgbClr val="47596C"/>
              </a:solidFill>
              <a:latin typeface="Arial" charset="0"/>
              <a:cs typeface="Times New Roman" pitchFamily="18" charset="0"/>
            </a:endParaRPr>
          </a:p>
          <a:p>
            <a:pPr defTabSz="685800">
              <a:spcBef>
                <a:spcPct val="50000"/>
              </a:spcBef>
            </a:pPr>
            <a:r>
              <a:rPr lang="en-GB" sz="1500" dirty="0">
                <a:solidFill>
                  <a:srgbClr val="47596C"/>
                </a:solidFill>
                <a:latin typeface="Arial" charset="0"/>
                <a:cs typeface="Times New Roman" pitchFamily="18" charset="0"/>
              </a:rPr>
              <a:t>b    there are fewer people under 15 in Greece than in </a:t>
            </a:r>
            <a:r>
              <a:rPr lang="en-GB" sz="1500" dirty="0" smtClean="0">
                <a:solidFill>
                  <a:srgbClr val="47596C"/>
                </a:solidFill>
                <a:latin typeface="Arial" charset="0"/>
                <a:cs typeface="Times New Roman" pitchFamily="18" charset="0"/>
              </a:rPr>
              <a:t>Ireland?</a:t>
            </a:r>
            <a:endParaRPr lang="en-GB" sz="1500" dirty="0">
              <a:solidFill>
                <a:srgbClr val="47596C"/>
              </a:solidFill>
              <a:latin typeface="Arial" charset="0"/>
              <a:cs typeface="Times New Roman" pitchFamily="18" charset="0"/>
            </a:endParaRPr>
          </a:p>
          <a:p>
            <a:pPr defTabSz="685800">
              <a:spcBef>
                <a:spcPct val="50000"/>
              </a:spcBef>
            </a:pPr>
            <a:r>
              <a:rPr lang="en-GB" sz="1500" dirty="0">
                <a:solidFill>
                  <a:srgbClr val="47596C"/>
                </a:solidFill>
                <a:latin typeface="Arial" charset="0"/>
                <a:cs typeface="Times New Roman" pitchFamily="18" charset="0"/>
              </a:rPr>
              <a:t>c    there is a higher proportion of people under 15 in Ireland than in Greece?</a:t>
            </a:r>
            <a:endParaRPr lang="en-GB" sz="1500" dirty="0">
              <a:solidFill>
                <a:srgbClr val="47596C"/>
              </a:solidFill>
              <a:latin typeface="Arial" charset="0"/>
            </a:endParaRPr>
          </a:p>
        </p:txBody>
      </p:sp>
      <p:graphicFrame>
        <p:nvGraphicFramePr>
          <p:cNvPr id="275460" name="Object 4"/>
          <p:cNvGraphicFramePr>
            <a:graphicFrameLocks noChangeAspect="1"/>
          </p:cNvGraphicFramePr>
          <p:nvPr/>
        </p:nvGraphicFramePr>
        <p:xfrm>
          <a:off x="-11907" y="877491"/>
          <a:ext cx="4929188" cy="2676525"/>
        </p:xfrm>
        <a:graphic>
          <a:graphicData uri="http://schemas.openxmlformats.org/presentationml/2006/ole">
            <mc:AlternateContent xmlns:mc="http://schemas.openxmlformats.org/markup-compatibility/2006">
              <mc:Choice xmlns:v="urn:schemas-microsoft-com:vml" Requires="v">
                <p:oleObj spid="_x0000_s2054" name="Chart" r:id="rId3" imgW="9492120" imgH="5167080" progId="Excel.Sheet.8">
                  <p:embed/>
                </p:oleObj>
              </mc:Choice>
              <mc:Fallback>
                <p:oleObj name="Chart" r:id="rId3" imgW="9492120" imgH="5167080" progId="Excel.Sheet.8">
                  <p:embed/>
                  <p:pic>
                    <p:nvPicPr>
                      <p:cNvPr id="2754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7" y="877491"/>
                        <a:ext cx="4929188"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1" name="Object 5"/>
          <p:cNvGraphicFramePr>
            <a:graphicFrameLocks noChangeAspect="1"/>
          </p:cNvGraphicFramePr>
          <p:nvPr>
            <p:extLst>
              <p:ext uri="{D42A27DB-BD31-4B8C-83A1-F6EECF244321}">
                <p14:modId xmlns:p14="http://schemas.microsoft.com/office/powerpoint/2010/main" val="1260671491"/>
              </p:ext>
            </p:extLst>
          </p:nvPr>
        </p:nvGraphicFramePr>
        <p:xfrm>
          <a:off x="4221258" y="841772"/>
          <a:ext cx="4927997" cy="2676525"/>
        </p:xfrm>
        <a:graphic>
          <a:graphicData uri="http://schemas.openxmlformats.org/presentationml/2006/ole">
            <mc:AlternateContent xmlns:mc="http://schemas.openxmlformats.org/markup-compatibility/2006">
              <mc:Choice xmlns:v="urn:schemas-microsoft-com:vml" Requires="v">
                <p:oleObj spid="_x0000_s2055" name="Chart" r:id="rId5" imgW="11250000" imgH="6108840" progId="Excel.Sheet.8">
                  <p:embed/>
                </p:oleObj>
              </mc:Choice>
              <mc:Fallback>
                <p:oleObj name="Chart" r:id="rId5" imgW="11250000" imgH="6108840" progId="Excel.Sheet.8">
                  <p:embed/>
                  <p:pic>
                    <p:nvPicPr>
                      <p:cNvPr id="2754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258" y="841772"/>
                        <a:ext cx="4927997"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5462" name="Text Box 6"/>
          <p:cNvSpPr txBox="1">
            <a:spLocks noChangeArrowheads="1"/>
          </p:cNvSpPr>
          <p:nvPr/>
        </p:nvSpPr>
        <p:spPr bwMode="auto">
          <a:xfrm>
            <a:off x="6024563" y="666750"/>
            <a:ext cx="971550" cy="300082"/>
          </a:xfrm>
          <a:prstGeom prst="rect">
            <a:avLst/>
          </a:prstGeom>
          <a:noFill/>
          <a:ln w="9525">
            <a:noFill/>
            <a:miter lim="800000"/>
            <a:headEnd/>
            <a:tailEnd/>
          </a:ln>
          <a:effectLst/>
        </p:spPr>
        <p:txBody>
          <a:bodyPr>
            <a:spAutoFit/>
          </a:bodyPr>
          <a:lstStyle/>
          <a:p>
            <a:pPr defTabSz="685800">
              <a:spcBef>
                <a:spcPct val="50000"/>
              </a:spcBef>
            </a:pPr>
            <a:r>
              <a:rPr lang="en-GB" sz="1350" b="1">
                <a:solidFill>
                  <a:prstClr val="black"/>
                </a:solidFill>
                <a:latin typeface="Arial" charset="0"/>
              </a:rPr>
              <a:t>Greece</a:t>
            </a:r>
          </a:p>
        </p:txBody>
      </p:sp>
      <p:sp>
        <p:nvSpPr>
          <p:cNvPr id="275463" name="Text Box 7"/>
          <p:cNvSpPr txBox="1">
            <a:spLocks noChangeArrowheads="1"/>
          </p:cNvSpPr>
          <p:nvPr/>
        </p:nvSpPr>
        <p:spPr bwMode="auto">
          <a:xfrm>
            <a:off x="1889522" y="251223"/>
            <a:ext cx="5276850" cy="461665"/>
          </a:xfrm>
          <a:prstGeom prst="rect">
            <a:avLst/>
          </a:prstGeom>
          <a:noFill/>
          <a:ln w="9525">
            <a:noFill/>
            <a:miter lim="800000"/>
            <a:headEnd/>
            <a:tailEnd/>
          </a:ln>
          <a:effectLst/>
        </p:spPr>
        <p:txBody>
          <a:bodyPr>
            <a:spAutoFit/>
          </a:bodyPr>
          <a:lstStyle/>
          <a:p>
            <a:pPr defTabSz="685800">
              <a:spcBef>
                <a:spcPct val="50000"/>
              </a:spcBef>
            </a:pPr>
            <a:r>
              <a:rPr lang="en-GB" sz="2400" dirty="0">
                <a:solidFill>
                  <a:srgbClr val="47596C"/>
                </a:solidFill>
                <a:latin typeface="Arial" charset="0"/>
              </a:rPr>
              <a:t>Age of people in Greece and Ireland</a:t>
            </a:r>
          </a:p>
        </p:txBody>
      </p:sp>
      <p:grpSp>
        <p:nvGrpSpPr>
          <p:cNvPr id="2" name="Group 9"/>
          <p:cNvGrpSpPr>
            <a:grpSpLocks/>
          </p:cNvGrpSpPr>
          <p:nvPr/>
        </p:nvGrpSpPr>
        <p:grpSpPr bwMode="auto">
          <a:xfrm>
            <a:off x="3789759" y="1601392"/>
            <a:ext cx="1617127" cy="1315640"/>
            <a:chOff x="2186" y="1345"/>
            <a:chExt cx="1127" cy="1105"/>
          </a:xfrm>
        </p:grpSpPr>
        <p:sp>
          <p:nvSpPr>
            <p:cNvPr id="275466" name="Rectangle 10"/>
            <p:cNvSpPr>
              <a:spLocks noChangeArrowheads="1"/>
            </p:cNvSpPr>
            <p:nvPr/>
          </p:nvSpPr>
          <p:spPr bwMode="auto">
            <a:xfrm>
              <a:off x="2186" y="1345"/>
              <a:ext cx="1110" cy="1105"/>
            </a:xfrm>
            <a:prstGeom prst="rect">
              <a:avLst/>
            </a:prstGeom>
            <a:solidFill>
              <a:schemeClr val="hlink"/>
            </a:solidFill>
            <a:ln w="9525">
              <a:solidFill>
                <a:schemeClr val="tx1"/>
              </a:solidFill>
              <a:miter lim="800000"/>
              <a:headEnd/>
              <a:tailEnd/>
            </a:ln>
            <a:effectLst/>
          </p:spPr>
          <p:txBody>
            <a:bodyPr wrap="none" anchor="ctr"/>
            <a:lstStyle/>
            <a:p>
              <a:pPr defTabSz="685800"/>
              <a:endParaRPr lang="en-GB" sz="1350">
                <a:solidFill>
                  <a:srgbClr val="47596C"/>
                </a:solidFill>
                <a:latin typeface="Trebuchet MS"/>
              </a:endParaRPr>
            </a:p>
          </p:txBody>
        </p:sp>
        <p:sp>
          <p:nvSpPr>
            <p:cNvPr id="275467" name="Rectangle 11"/>
            <p:cNvSpPr>
              <a:spLocks noChangeArrowheads="1"/>
            </p:cNvSpPr>
            <p:nvPr/>
          </p:nvSpPr>
          <p:spPr bwMode="auto">
            <a:xfrm>
              <a:off x="2284" y="1389"/>
              <a:ext cx="192" cy="192"/>
            </a:xfrm>
            <a:prstGeom prst="rect">
              <a:avLst/>
            </a:prstGeom>
            <a:solidFill>
              <a:srgbClr val="FF0000"/>
            </a:solidFill>
            <a:ln w="9525">
              <a:solidFill>
                <a:srgbClr val="FF0000"/>
              </a:solidFill>
              <a:miter lim="800000"/>
              <a:headEnd/>
              <a:tailEnd/>
            </a:ln>
            <a:effectLst/>
          </p:spPr>
          <p:txBody>
            <a:bodyPr wrap="none" anchor="ctr"/>
            <a:lstStyle/>
            <a:p>
              <a:pPr defTabSz="685800"/>
              <a:endParaRPr lang="en-GB" sz="1350">
                <a:solidFill>
                  <a:srgbClr val="47596C"/>
                </a:solidFill>
                <a:latin typeface="Trebuchet MS"/>
              </a:endParaRPr>
            </a:p>
          </p:txBody>
        </p:sp>
        <p:sp>
          <p:nvSpPr>
            <p:cNvPr id="275468" name="Rectangle 12"/>
            <p:cNvSpPr>
              <a:spLocks noChangeArrowheads="1"/>
            </p:cNvSpPr>
            <p:nvPr/>
          </p:nvSpPr>
          <p:spPr bwMode="auto">
            <a:xfrm>
              <a:off x="2289" y="1669"/>
              <a:ext cx="192" cy="192"/>
            </a:xfrm>
            <a:prstGeom prst="rect">
              <a:avLst/>
            </a:prstGeom>
            <a:solidFill>
              <a:srgbClr val="FFFF00"/>
            </a:solidFill>
            <a:ln w="9525">
              <a:solidFill>
                <a:srgbClr val="FFFF00"/>
              </a:solidFill>
              <a:miter lim="800000"/>
              <a:headEnd/>
              <a:tailEnd/>
            </a:ln>
            <a:effectLst/>
          </p:spPr>
          <p:txBody>
            <a:bodyPr wrap="none" anchor="ctr"/>
            <a:lstStyle/>
            <a:p>
              <a:pPr defTabSz="685800"/>
              <a:endParaRPr lang="en-GB" sz="1350">
                <a:solidFill>
                  <a:srgbClr val="47596C"/>
                </a:solidFill>
                <a:latin typeface="Trebuchet MS"/>
              </a:endParaRPr>
            </a:p>
          </p:txBody>
        </p:sp>
        <p:sp>
          <p:nvSpPr>
            <p:cNvPr id="275469" name="Text Box 13"/>
            <p:cNvSpPr txBox="1">
              <a:spLocks noChangeArrowheads="1"/>
            </p:cNvSpPr>
            <p:nvPr/>
          </p:nvSpPr>
          <p:spPr bwMode="auto">
            <a:xfrm>
              <a:off x="2506" y="1366"/>
              <a:ext cx="807" cy="465"/>
            </a:xfrm>
            <a:prstGeom prst="rect">
              <a:avLst/>
            </a:prstGeom>
            <a:noFill/>
            <a:ln w="9525">
              <a:noFill/>
              <a:miter lim="800000"/>
              <a:headEnd/>
              <a:tailEnd/>
            </a:ln>
            <a:effectLst/>
          </p:spPr>
          <p:txBody>
            <a:bodyPr>
              <a:spAutoFit/>
            </a:bodyPr>
            <a:lstStyle/>
            <a:p>
              <a:pPr defTabSz="685800">
                <a:spcBef>
                  <a:spcPct val="50000"/>
                </a:spcBef>
              </a:pPr>
              <a:r>
                <a:rPr lang="en-GB" sz="1500" dirty="0">
                  <a:solidFill>
                    <a:srgbClr val="47596C"/>
                  </a:solidFill>
                  <a:latin typeface="Arial" charset="0"/>
                </a:rPr>
                <a:t>Under 15</a:t>
              </a:r>
              <a:endParaRPr lang="en-GB" sz="1050" dirty="0">
                <a:solidFill>
                  <a:srgbClr val="47596C"/>
                </a:solidFill>
                <a:latin typeface="Arial" charset="0"/>
              </a:endParaRPr>
            </a:p>
          </p:txBody>
        </p:sp>
        <p:sp>
          <p:nvSpPr>
            <p:cNvPr id="275470" name="Text Box 14"/>
            <p:cNvSpPr txBox="1">
              <a:spLocks noChangeArrowheads="1"/>
            </p:cNvSpPr>
            <p:nvPr/>
          </p:nvSpPr>
          <p:spPr bwMode="auto">
            <a:xfrm>
              <a:off x="2506" y="2173"/>
              <a:ext cx="725" cy="271"/>
            </a:xfrm>
            <a:prstGeom prst="rect">
              <a:avLst/>
            </a:prstGeom>
            <a:noFill/>
            <a:ln w="9525">
              <a:noFill/>
              <a:miter lim="800000"/>
              <a:headEnd/>
              <a:tailEnd/>
            </a:ln>
            <a:effectLst/>
          </p:spPr>
          <p:txBody>
            <a:bodyPr>
              <a:spAutoFit/>
            </a:bodyPr>
            <a:lstStyle/>
            <a:p>
              <a:pPr defTabSz="685800">
                <a:spcBef>
                  <a:spcPct val="50000"/>
                </a:spcBef>
              </a:pPr>
              <a:r>
                <a:rPr lang="en-GB" sz="1500">
                  <a:solidFill>
                    <a:srgbClr val="47596C"/>
                  </a:solidFill>
                  <a:latin typeface="Arial" charset="0"/>
                </a:rPr>
                <a:t>Over 59</a:t>
              </a:r>
              <a:endParaRPr lang="en-GB" sz="1050">
                <a:solidFill>
                  <a:srgbClr val="47596C"/>
                </a:solidFill>
                <a:latin typeface="Arial" charset="0"/>
              </a:endParaRPr>
            </a:p>
          </p:txBody>
        </p:sp>
        <p:sp>
          <p:nvSpPr>
            <p:cNvPr id="275471" name="Rectangle 15"/>
            <p:cNvSpPr>
              <a:spLocks noChangeArrowheads="1"/>
            </p:cNvSpPr>
            <p:nvPr/>
          </p:nvSpPr>
          <p:spPr bwMode="auto">
            <a:xfrm>
              <a:off x="2287" y="1936"/>
              <a:ext cx="192" cy="192"/>
            </a:xfrm>
            <a:prstGeom prst="rect">
              <a:avLst/>
            </a:prstGeom>
            <a:solidFill>
              <a:srgbClr val="FFCC00"/>
            </a:solidFill>
            <a:ln w="9525">
              <a:solidFill>
                <a:srgbClr val="FFCC00"/>
              </a:solidFill>
              <a:miter lim="800000"/>
              <a:headEnd/>
              <a:tailEnd/>
            </a:ln>
            <a:effectLst/>
          </p:spPr>
          <p:txBody>
            <a:bodyPr wrap="none" anchor="ctr"/>
            <a:lstStyle/>
            <a:p>
              <a:pPr defTabSz="685800"/>
              <a:endParaRPr lang="en-GB" sz="1350">
                <a:solidFill>
                  <a:srgbClr val="47596C"/>
                </a:solidFill>
                <a:latin typeface="Trebuchet MS"/>
              </a:endParaRPr>
            </a:p>
          </p:txBody>
        </p:sp>
        <p:sp>
          <p:nvSpPr>
            <p:cNvPr id="275472" name="Rectangle 16"/>
            <p:cNvSpPr>
              <a:spLocks noChangeArrowheads="1"/>
            </p:cNvSpPr>
            <p:nvPr/>
          </p:nvSpPr>
          <p:spPr bwMode="auto">
            <a:xfrm>
              <a:off x="2287" y="2192"/>
              <a:ext cx="192" cy="192"/>
            </a:xfrm>
            <a:prstGeom prst="rect">
              <a:avLst/>
            </a:prstGeom>
            <a:solidFill>
              <a:srgbClr val="0000FF"/>
            </a:solidFill>
            <a:ln w="9525">
              <a:solidFill>
                <a:srgbClr val="0000FF"/>
              </a:solidFill>
              <a:miter lim="800000"/>
              <a:headEnd/>
              <a:tailEnd/>
            </a:ln>
            <a:effectLst/>
          </p:spPr>
          <p:txBody>
            <a:bodyPr wrap="none" anchor="ctr"/>
            <a:lstStyle/>
            <a:p>
              <a:pPr defTabSz="685800"/>
              <a:endParaRPr lang="en-GB" sz="1350">
                <a:solidFill>
                  <a:srgbClr val="47596C"/>
                </a:solidFill>
                <a:latin typeface="Trebuchet MS"/>
              </a:endParaRPr>
            </a:p>
          </p:txBody>
        </p:sp>
        <p:sp>
          <p:nvSpPr>
            <p:cNvPr id="275473" name="Text Box 17"/>
            <p:cNvSpPr txBox="1">
              <a:spLocks noChangeArrowheads="1"/>
            </p:cNvSpPr>
            <p:nvPr/>
          </p:nvSpPr>
          <p:spPr bwMode="auto">
            <a:xfrm>
              <a:off x="2529" y="1649"/>
              <a:ext cx="741" cy="271"/>
            </a:xfrm>
            <a:prstGeom prst="rect">
              <a:avLst/>
            </a:prstGeom>
            <a:noFill/>
            <a:ln w="9525">
              <a:noFill/>
              <a:miter lim="800000"/>
              <a:headEnd/>
              <a:tailEnd/>
            </a:ln>
            <a:effectLst/>
          </p:spPr>
          <p:txBody>
            <a:bodyPr>
              <a:spAutoFit/>
            </a:bodyPr>
            <a:lstStyle/>
            <a:p>
              <a:pPr defTabSz="685800">
                <a:spcBef>
                  <a:spcPct val="50000"/>
                </a:spcBef>
              </a:pPr>
              <a:r>
                <a:rPr lang="en-GB" sz="1500">
                  <a:solidFill>
                    <a:srgbClr val="47596C"/>
                  </a:solidFill>
                  <a:latin typeface="Arial" charset="0"/>
                </a:rPr>
                <a:t>15-39</a:t>
              </a:r>
              <a:endParaRPr lang="en-GB" sz="1050">
                <a:solidFill>
                  <a:srgbClr val="47596C"/>
                </a:solidFill>
                <a:latin typeface="Arial" charset="0"/>
              </a:endParaRPr>
            </a:p>
          </p:txBody>
        </p:sp>
        <p:sp>
          <p:nvSpPr>
            <p:cNvPr id="275474" name="Text Box 18"/>
            <p:cNvSpPr txBox="1">
              <a:spLocks noChangeArrowheads="1"/>
            </p:cNvSpPr>
            <p:nvPr/>
          </p:nvSpPr>
          <p:spPr bwMode="auto">
            <a:xfrm>
              <a:off x="2529" y="1921"/>
              <a:ext cx="701" cy="271"/>
            </a:xfrm>
            <a:prstGeom prst="rect">
              <a:avLst/>
            </a:prstGeom>
            <a:noFill/>
            <a:ln w="9525">
              <a:noFill/>
              <a:miter lim="800000"/>
              <a:headEnd/>
              <a:tailEnd/>
            </a:ln>
            <a:effectLst/>
          </p:spPr>
          <p:txBody>
            <a:bodyPr>
              <a:spAutoFit/>
            </a:bodyPr>
            <a:lstStyle/>
            <a:p>
              <a:pPr defTabSz="685800">
                <a:spcBef>
                  <a:spcPct val="50000"/>
                </a:spcBef>
              </a:pPr>
              <a:r>
                <a:rPr lang="en-GB" sz="1500">
                  <a:solidFill>
                    <a:srgbClr val="47596C"/>
                  </a:solidFill>
                  <a:latin typeface="Arial" charset="0"/>
                </a:rPr>
                <a:t>40-59</a:t>
              </a:r>
              <a:endParaRPr lang="en-GB" sz="1050">
                <a:solidFill>
                  <a:srgbClr val="47596C"/>
                </a:solidFill>
                <a:latin typeface="Arial" charset="0"/>
              </a:endParaRPr>
            </a:p>
          </p:txBody>
        </p:sp>
      </p:grpSp>
    </p:spTree>
    <p:extLst>
      <p:ext uri="{BB962C8B-B14F-4D97-AF65-F5344CB8AC3E}">
        <p14:creationId xmlns:p14="http://schemas.microsoft.com/office/powerpoint/2010/main" val="3759640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54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5458"/>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2754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75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utoUpdateAnimBg="0"/>
      <p:bldP spid="275459" grpId="0" animBg="1" autoUpdateAnimBg="0"/>
      <p:bldP spid="275462" grpId="0" autoUpdateAnimBg="0"/>
      <p:bldP spid="27546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3586752"/>
        </p:xfrm>
        <a:graphic>
          <a:graphicData uri="http://schemas.openxmlformats.org/drawingml/2006/table">
            <a:tbl>
              <a:tblPr/>
              <a:tblGrid>
                <a:gridCol w="8825948">
                  <a:extLst>
                    <a:ext uri="{9D8B030D-6E8A-4147-A177-3AD203B41FA5}">
                      <a16:colId xmlns:a16="http://schemas.microsoft.com/office/drawing/2014/main" val="20000"/>
                    </a:ext>
                  </a:extLst>
                </a:gridCol>
              </a:tblGrid>
              <a:tr h="3586752">
                <a:tc>
                  <a:txBody>
                    <a:bodyPr/>
                    <a:lstStyle/>
                    <a:p>
                      <a:pPr marL="285750" lvl="0" indent="-285750">
                        <a:buFont typeface="Arial" panose="020B0604020202020204" pitchFamily="34" charset="0"/>
                        <a:buChar char="•"/>
                      </a:pPr>
                      <a:r>
                        <a:rPr lang="en-GB" sz="2000" dirty="0" smtClean="0"/>
                        <a:t>Describe what a certain pie chart shows. </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Extract simple information from pie charts.</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Present data in pie charts. </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Identify when to use a pie chart. </a:t>
                      </a:r>
                      <a:endParaRPr lang="en-GB" sz="20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L-Shape 8"/>
          <p:cNvSpPr/>
          <p:nvPr/>
        </p:nvSpPr>
        <p:spPr>
          <a:xfrm rot="18677647">
            <a:off x="5313449" y="641543"/>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Shape 15"/>
          <p:cNvSpPr/>
          <p:nvPr/>
        </p:nvSpPr>
        <p:spPr>
          <a:xfrm rot="18677647">
            <a:off x="5305975" y="1137865"/>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Shape 16"/>
          <p:cNvSpPr/>
          <p:nvPr/>
        </p:nvSpPr>
        <p:spPr>
          <a:xfrm rot="18677647">
            <a:off x="3494589" y="1843724"/>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Shape 17"/>
          <p:cNvSpPr/>
          <p:nvPr/>
        </p:nvSpPr>
        <p:spPr>
          <a:xfrm rot="18677647">
            <a:off x="4120087" y="2552714"/>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6091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1" y="2505787"/>
            <a:ext cx="3039926" cy="2637716"/>
          </a:xfrm>
          <a:prstGeom prst="rect">
            <a:avLst/>
          </a:prstGeom>
        </p:spPr>
      </p:pic>
      <p:sp>
        <p:nvSpPr>
          <p:cNvPr id="2" name="TextBox 1"/>
          <p:cNvSpPr txBox="1"/>
          <p:nvPr/>
        </p:nvSpPr>
        <p:spPr>
          <a:xfrm>
            <a:off x="7242545" y="-1"/>
            <a:ext cx="1901467" cy="523220"/>
          </a:xfrm>
          <a:prstGeom prst="rect">
            <a:avLst/>
          </a:prstGeom>
          <a:noFill/>
        </p:spPr>
        <p:txBody>
          <a:bodyPr wrap="square" lIns="91432" tIns="45716" rIns="91432" bIns="45716" rtlCol="0">
            <a:spAutoFit/>
          </a:bodyPr>
          <a:lstStyle/>
          <a:p>
            <a:pPr algn="r"/>
            <a:r>
              <a:rPr lang="en-GB" sz="2800" dirty="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81"/>
            <a:ext cx="6073796" cy="484457"/>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Give a clue or definition for these keywords.</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p:cNvSpPr>
          <p:nvPr>
            <p:ph type="ctrTitle" idx="4294967295"/>
          </p:nvPr>
        </p:nvSpPr>
        <p:spPr bwMode="auto">
          <a:xfrm>
            <a:off x="467544" y="735546"/>
            <a:ext cx="7772400" cy="857250"/>
          </a:xfrm>
          <a:extLst/>
        </p:spPr>
        <p:txBody>
          <a:bodyPr/>
          <a:lstStyle/>
          <a:p>
            <a:pPr eaLnBrk="1" hangingPunct="1">
              <a:defRPr/>
            </a:pPr>
            <a:r>
              <a:rPr lang="en-US" sz="3600"/>
              <a:t>And finally . . .</a:t>
            </a:r>
            <a:endParaRPr lang="en-GB" sz="3600"/>
          </a:p>
        </p:txBody>
      </p:sp>
      <p:sp>
        <p:nvSpPr>
          <p:cNvPr id="25603" name="Rectangle 3"/>
          <p:cNvSpPr>
            <a:spLocks noGrp="1"/>
          </p:cNvSpPr>
          <p:nvPr>
            <p:ph type="subTitle" idx="4294967295"/>
          </p:nvPr>
        </p:nvSpPr>
        <p:spPr>
          <a:xfrm>
            <a:off x="1187452" y="1869281"/>
            <a:ext cx="7264400" cy="1314450"/>
          </a:xfrm>
        </p:spPr>
        <p:txBody>
          <a:bodyPr>
            <a:noAutofit/>
          </a:bodyPr>
          <a:lstStyle/>
          <a:p>
            <a:pPr marL="82152" indent="0" algn="ctr">
              <a:buNone/>
            </a:pPr>
            <a:r>
              <a:rPr lang="en-US" dirty="0" smtClean="0">
                <a:latin typeface="+mj-lt"/>
              </a:rPr>
              <a:t>What part of today’s lesson do you think you’ll remember the most?</a:t>
            </a:r>
          </a:p>
          <a:p>
            <a:pPr marL="82152" indent="0" algn="r">
              <a:buNone/>
            </a:pPr>
            <a:endParaRPr lang="en-US" dirty="0" smtClean="0">
              <a:latin typeface="+mj-lt"/>
            </a:endParaRPr>
          </a:p>
          <a:p>
            <a:pPr marL="82152" indent="0">
              <a:buNone/>
            </a:pPr>
            <a:r>
              <a:rPr lang="en-US" b="1" dirty="0" smtClean="0">
                <a:solidFill>
                  <a:srgbClr val="92D050"/>
                </a:solidFill>
                <a:latin typeface="+mj-lt"/>
              </a:rPr>
              <a:t>Can you explain why?</a:t>
            </a:r>
            <a:endParaRPr lang="en-GB" b="1" dirty="0" smtClean="0">
              <a:solidFill>
                <a:srgbClr val="92D050"/>
              </a:solidFill>
              <a:latin typeface="+mj-lt"/>
            </a:endParaRPr>
          </a:p>
        </p:txBody>
      </p:sp>
      <p:pic>
        <p:nvPicPr>
          <p:cNvPr id="25604" name="Picture 2" descr="C:\Users\Richard\Documents\Hummersknott 2011-12\Presentations\Presenter Media Powerpoints\stick_figure_wearing_glasses_800_clr.png"/>
          <p:cNvPicPr>
            <a:picLocks noChangeAspect="1" noChangeArrowheads="1"/>
          </p:cNvPicPr>
          <p:nvPr/>
        </p:nvPicPr>
        <p:blipFill>
          <a:blip r:embed="rId2" cstate="print"/>
          <a:srcRect/>
          <a:stretch>
            <a:fillRect/>
          </a:stretch>
        </p:blipFill>
        <p:spPr bwMode="auto">
          <a:xfrm>
            <a:off x="7019967" y="2680097"/>
            <a:ext cx="1516063" cy="2599134"/>
          </a:xfrm>
          <a:prstGeom prst="rect">
            <a:avLst/>
          </a:prstGeom>
          <a:noFill/>
          <a:ln w="9525">
            <a:noFill/>
            <a:miter lim="800000"/>
            <a:headEnd/>
            <a:tailEnd/>
          </a:ln>
        </p:spPr>
      </p:pic>
    </p:spTree>
    <p:extLst>
      <p:ext uri="{BB962C8B-B14F-4D97-AF65-F5344CB8AC3E}">
        <p14:creationId xmlns:p14="http://schemas.microsoft.com/office/powerpoint/2010/main" val="1547898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6"/>
          <p:cNvSpPr>
            <a:spLocks noGrp="1" noChangeArrowheads="1"/>
          </p:cNvSpPr>
          <p:nvPr>
            <p:ph type="title" idx="4294967295"/>
          </p:nvPr>
        </p:nvSpPr>
        <p:spPr/>
        <p:txBody>
          <a:bodyPr/>
          <a:lstStyle/>
          <a:p>
            <a:r>
              <a:rPr lang="en-GB" altLang="en-US"/>
              <a:t>Glossary</a:t>
            </a:r>
          </a:p>
        </p:txBody>
      </p:sp>
      <p:pic>
        <p:nvPicPr>
          <p:cNvPr id="46083" name="Picture 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93"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21"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32" y="86916"/>
            <a:ext cx="38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90" y="113115"/>
            <a:ext cx="442912"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656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6762267" y="3187979"/>
            <a:ext cx="2232025" cy="769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 name="AutoShape 20"/>
          <p:cNvSpPr>
            <a:spLocks noChangeArrowheads="1"/>
          </p:cNvSpPr>
          <p:nvPr/>
        </p:nvSpPr>
        <p:spPr bwMode="auto">
          <a:xfrm>
            <a:off x="1339081" y="1102915"/>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6" name="AutoShape 20"/>
          <p:cNvSpPr>
            <a:spLocks noChangeArrowheads="1"/>
          </p:cNvSpPr>
          <p:nvPr/>
        </p:nvSpPr>
        <p:spPr bwMode="auto">
          <a:xfrm>
            <a:off x="4630327" y="1111708"/>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7" name="Rectangle 6"/>
          <p:cNvSpPr/>
          <p:nvPr/>
        </p:nvSpPr>
        <p:spPr>
          <a:xfrm>
            <a:off x="423665" y="2179321"/>
            <a:ext cx="1729155" cy="750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8" name="Rectangle 7"/>
          <p:cNvSpPr/>
          <p:nvPr/>
        </p:nvSpPr>
        <p:spPr>
          <a:xfrm>
            <a:off x="406077" y="2167598"/>
            <a:ext cx="1764324" cy="779585"/>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9" name="Text Box 26"/>
          <p:cNvSpPr txBox="1">
            <a:spLocks noChangeArrowheads="1"/>
          </p:cNvSpPr>
          <p:nvPr/>
        </p:nvSpPr>
        <p:spPr bwMode="auto">
          <a:xfrm>
            <a:off x="429524" y="2357458"/>
            <a:ext cx="1711569" cy="461665"/>
          </a:xfrm>
          <a:prstGeom prst="rect">
            <a:avLst/>
          </a:prstGeom>
          <a:noFill/>
          <a:ln w="38100">
            <a:noFill/>
            <a:miter lim="800000"/>
            <a:headEnd/>
            <a:tailEnd/>
          </a:ln>
        </p:spPr>
        <p:txBody>
          <a:bodyPr wrap="square" lIns="91432" tIns="45716" rIns="91432" bIns="45716">
            <a:spAutoFit/>
          </a:bodyPr>
          <a:lstStyle/>
          <a:p>
            <a:pPr algn="ctr">
              <a:spcBef>
                <a:spcPct val="50000"/>
              </a:spcBef>
            </a:pPr>
            <a:r>
              <a:rPr lang="en-GB" sz="2400" dirty="0">
                <a:solidFill>
                  <a:srgbClr val="000000"/>
                </a:solidFill>
                <a:latin typeface="Comic Sans MS" pitchFamily="66" charset="0"/>
              </a:rPr>
              <a:t>=</a:t>
            </a:r>
            <a:endParaRPr lang="en-US" sz="2400" dirty="0">
              <a:solidFill>
                <a:srgbClr val="000000"/>
              </a:solidFill>
              <a:latin typeface="Comic Sans MS" pitchFamily="66"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709125242"/>
              </p:ext>
            </p:extLst>
          </p:nvPr>
        </p:nvGraphicFramePr>
        <p:xfrm>
          <a:off x="2531359" y="2167589"/>
          <a:ext cx="902677" cy="789567"/>
        </p:xfrm>
        <a:graphic>
          <a:graphicData uri="http://schemas.openxmlformats.org/presentationml/2006/ole">
            <mc:AlternateContent xmlns:mc="http://schemas.openxmlformats.org/markup-compatibility/2006">
              <mc:Choice xmlns:v="urn:schemas-microsoft-com:vml" Requires="v">
                <p:oleObj spid="_x0000_s1177" name="Equation" r:id="rId4" imgW="380880" imgH="406080" progId="Equation.3">
                  <p:embed/>
                </p:oleObj>
              </mc:Choice>
              <mc:Fallback>
                <p:oleObj name="Equation" r:id="rId4" imgW="3808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59" y="2167589"/>
                        <a:ext cx="902677" cy="789567"/>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3" name="5-Point Star 12"/>
          <p:cNvSpPr/>
          <p:nvPr/>
        </p:nvSpPr>
        <p:spPr>
          <a:xfrm>
            <a:off x="3765309" y="2053028"/>
            <a:ext cx="1096108" cy="1072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grpSp>
        <p:nvGrpSpPr>
          <p:cNvPr id="18" name="Group 17"/>
          <p:cNvGrpSpPr/>
          <p:nvPr/>
        </p:nvGrpSpPr>
        <p:grpSpPr>
          <a:xfrm>
            <a:off x="707964" y="3140160"/>
            <a:ext cx="737819" cy="767044"/>
            <a:chOff x="196365" y="4260475"/>
            <a:chExt cx="1487507" cy="1487507"/>
          </a:xfrm>
        </p:grpSpPr>
        <p:pic>
          <p:nvPicPr>
            <p:cNvPr id="15" name="Picture 4" descr="http://daletedder.files.wordpress.com/2011/07/no-sign.png"/>
            <p:cNvPicPr>
              <a:picLocks noChangeAspect="1" noChangeArrowheads="1"/>
            </p:cNvPicPr>
            <p:nvPr/>
          </p:nvPicPr>
          <p:blipFill>
            <a:blip r:embed="rId6" cstate="print"/>
            <a:srcRect/>
            <a:stretch>
              <a:fillRect/>
            </a:stretch>
          </p:blipFill>
          <p:spPr bwMode="auto">
            <a:xfrm>
              <a:off x="196365" y="4260475"/>
              <a:ext cx="1487507" cy="1487507"/>
            </a:xfrm>
            <a:prstGeom prst="rect">
              <a:avLst/>
            </a:prstGeom>
            <a:noFill/>
          </p:spPr>
        </p:pic>
        <p:pic>
          <p:nvPicPr>
            <p:cNvPr id="17" name="Picture 4" descr="http://daletedder.files.wordpress.com/2011/07/no-sign.png"/>
            <p:cNvPicPr>
              <a:picLocks noChangeAspect="1" noChangeArrowheads="1"/>
            </p:cNvPicPr>
            <p:nvPr/>
          </p:nvPicPr>
          <p:blipFill>
            <a:blip r:embed="rId6" cstate="print"/>
            <a:srcRect t="17386" r="17640"/>
            <a:stretch>
              <a:fillRect/>
            </a:stretch>
          </p:blipFill>
          <p:spPr bwMode="auto">
            <a:xfrm>
              <a:off x="205538" y="4518015"/>
              <a:ext cx="1225111" cy="1228895"/>
            </a:xfrm>
            <a:prstGeom prst="rect">
              <a:avLst/>
            </a:prstGeom>
            <a:noFill/>
          </p:spPr>
        </p:pic>
      </p:grpSp>
      <p:pic>
        <p:nvPicPr>
          <p:cNvPr id="1029" name="Picture 5" descr="New PhET Logo"/>
          <p:cNvPicPr>
            <a:picLocks noChangeAspect="1" noChangeArrowheads="1"/>
          </p:cNvPicPr>
          <p:nvPr/>
        </p:nvPicPr>
        <p:blipFill>
          <a:blip r:embed="rId7" cstate="print"/>
          <a:srcRect/>
          <a:stretch>
            <a:fillRect/>
          </a:stretch>
        </p:blipFill>
        <p:spPr bwMode="auto">
          <a:xfrm>
            <a:off x="1863274" y="3125348"/>
            <a:ext cx="1382957" cy="917015"/>
          </a:xfrm>
          <a:prstGeom prst="rect">
            <a:avLst/>
          </a:prstGeom>
          <a:noFill/>
        </p:spPr>
      </p:pic>
      <p:pic>
        <p:nvPicPr>
          <p:cNvPr id="1033" name="Picture 9" descr="http://www.r-e-m.co.uk/logo/companion/iLOGstudio/sensors/small/EasyS_qadvanced_SM.jpg"/>
          <p:cNvPicPr>
            <a:picLocks noChangeAspect="1" noChangeArrowheads="1"/>
          </p:cNvPicPr>
          <p:nvPr/>
        </p:nvPicPr>
        <p:blipFill>
          <a:blip r:embed="rId8" cstate="print"/>
          <a:srcRect/>
          <a:stretch>
            <a:fillRect/>
          </a:stretch>
        </p:blipFill>
        <p:spPr bwMode="auto">
          <a:xfrm>
            <a:off x="3605579" y="3312596"/>
            <a:ext cx="892266" cy="538437"/>
          </a:xfrm>
          <a:prstGeom prst="rect">
            <a:avLst/>
          </a:prstGeom>
          <a:noFill/>
        </p:spPr>
      </p:pic>
      <p:pic>
        <p:nvPicPr>
          <p:cNvPr id="1035" name="Picture 11" descr="https://encrypted-tbn2.gstatic.com/images?q=tbn:ANd9GcQmN4Hz1m2z4hoqhQtyywvPl7GkxDHUNt9OJDZZvBN7_uNmBZFw">
            <a:hlinkClick r:id="rId9"/>
          </p:cNvPr>
          <p:cNvPicPr>
            <a:picLocks noChangeAspect="1" noChangeArrowheads="1"/>
          </p:cNvPicPr>
          <p:nvPr/>
        </p:nvPicPr>
        <p:blipFill>
          <a:blip r:embed="rId10" cstate="print"/>
          <a:srcRect/>
          <a:stretch>
            <a:fillRect/>
          </a:stretch>
        </p:blipFill>
        <p:spPr bwMode="auto">
          <a:xfrm>
            <a:off x="4635759" y="3319747"/>
            <a:ext cx="627917" cy="510353"/>
          </a:xfrm>
          <a:prstGeom prst="rect">
            <a:avLst/>
          </a:prstGeom>
          <a:noFill/>
        </p:spPr>
      </p:pic>
      <p:grpSp>
        <p:nvGrpSpPr>
          <p:cNvPr id="34" name="Group 33"/>
          <p:cNvGrpSpPr/>
          <p:nvPr/>
        </p:nvGrpSpPr>
        <p:grpSpPr>
          <a:xfrm>
            <a:off x="3765314" y="4618885"/>
            <a:ext cx="1809015" cy="415498"/>
            <a:chOff x="253025" y="5447323"/>
            <a:chExt cx="2412020" cy="553997"/>
          </a:xfrm>
        </p:grpSpPr>
        <p:pic>
          <p:nvPicPr>
            <p:cNvPr id="24"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53025" y="5547825"/>
              <a:ext cx="450360" cy="366040"/>
            </a:xfrm>
            <a:prstGeom prst="rect">
              <a:avLst/>
            </a:prstGeom>
            <a:noFill/>
          </p:spPr>
        </p:pic>
        <p:sp>
          <p:nvSpPr>
            <p:cNvPr id="25" name="TextBox 24"/>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HPphysics</a:t>
              </a:r>
              <a:endParaRPr lang="en-GB" sz="2100" b="1" dirty="0"/>
            </a:p>
          </p:txBody>
        </p:sp>
      </p:grpSp>
      <p:grpSp>
        <p:nvGrpSpPr>
          <p:cNvPr id="35" name="Group 34"/>
          <p:cNvGrpSpPr/>
          <p:nvPr/>
        </p:nvGrpSpPr>
        <p:grpSpPr>
          <a:xfrm>
            <a:off x="3029684" y="4100140"/>
            <a:ext cx="1809015" cy="415498"/>
            <a:chOff x="2765671" y="5474677"/>
            <a:chExt cx="2412020" cy="553997"/>
          </a:xfrm>
        </p:grpSpPr>
        <p:pic>
          <p:nvPicPr>
            <p:cNvPr id="26"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765671" y="5575179"/>
              <a:ext cx="450360" cy="366040"/>
            </a:xfrm>
            <a:prstGeom prst="rect">
              <a:avLst/>
            </a:prstGeom>
            <a:noFill/>
          </p:spPr>
        </p:pic>
        <p:sp>
          <p:nvSpPr>
            <p:cNvPr id="27" name="TextBox 26"/>
            <p:cNvSpPr txBox="1"/>
            <p:nvPr/>
          </p:nvSpPr>
          <p:spPr>
            <a:xfrm>
              <a:off x="3169138" y="5474677"/>
              <a:ext cx="2008553" cy="553997"/>
            </a:xfrm>
            <a:prstGeom prst="rect">
              <a:avLst/>
            </a:prstGeom>
            <a:noFill/>
          </p:spPr>
          <p:txBody>
            <a:bodyPr wrap="square" rtlCol="0">
              <a:spAutoFit/>
            </a:bodyPr>
            <a:lstStyle/>
            <a:p>
              <a:r>
                <a:rPr lang="en-GB" sz="2100" b="1" dirty="0"/>
                <a:t>#</a:t>
              </a:r>
              <a:r>
                <a:rPr lang="en-GB" sz="2100" b="1" dirty="0" err="1"/>
                <a:t>HPphysics</a:t>
              </a:r>
              <a:endParaRPr lang="en-GB" sz="2100" b="1" dirty="0"/>
            </a:p>
          </p:txBody>
        </p:sp>
      </p:grpSp>
      <p:pic>
        <p:nvPicPr>
          <p:cNvPr id="30" name="Picture 29" descr="yt-brand-standard-logo-95x40.png"/>
          <p:cNvPicPr>
            <a:picLocks noChangeAspect="1"/>
          </p:cNvPicPr>
          <p:nvPr/>
        </p:nvPicPr>
        <p:blipFill>
          <a:blip r:embed="rId12" cstate="print"/>
          <a:stretch>
            <a:fillRect/>
          </a:stretch>
        </p:blipFill>
        <p:spPr>
          <a:xfrm>
            <a:off x="4754363" y="4122870"/>
            <a:ext cx="857891" cy="361217"/>
          </a:xfrm>
          <a:prstGeom prst="rect">
            <a:avLst/>
          </a:prstGeom>
        </p:spPr>
      </p:pic>
      <p:pic>
        <p:nvPicPr>
          <p:cNvPr id="1037" name="Picture 13" descr="BBC_iPlayer_logo.png"/>
          <p:cNvPicPr>
            <a:picLocks noChangeAspect="1" noChangeArrowheads="1"/>
          </p:cNvPicPr>
          <p:nvPr/>
        </p:nvPicPr>
        <p:blipFill>
          <a:blip r:embed="rId13" cstate="print"/>
          <a:srcRect/>
          <a:stretch>
            <a:fillRect/>
          </a:stretch>
        </p:blipFill>
        <p:spPr bwMode="auto">
          <a:xfrm>
            <a:off x="6679743" y="4041074"/>
            <a:ext cx="702652" cy="526989"/>
          </a:xfrm>
          <a:prstGeom prst="rect">
            <a:avLst/>
          </a:prstGeom>
          <a:noFill/>
        </p:spPr>
      </p:pic>
      <p:pic>
        <p:nvPicPr>
          <p:cNvPr id="1039" name="Picture 15" descr="4oD Logo"/>
          <p:cNvPicPr>
            <a:picLocks noChangeAspect="1" noChangeArrowheads="1"/>
          </p:cNvPicPr>
          <p:nvPr/>
        </p:nvPicPr>
        <p:blipFill>
          <a:blip r:embed="rId14" cstate="print"/>
          <a:srcRect/>
          <a:stretch>
            <a:fillRect/>
          </a:stretch>
        </p:blipFill>
        <p:spPr bwMode="auto">
          <a:xfrm>
            <a:off x="7293997" y="4606437"/>
            <a:ext cx="488613" cy="351802"/>
          </a:xfrm>
          <a:prstGeom prst="rect">
            <a:avLst/>
          </a:prstGeom>
          <a:noFill/>
        </p:spPr>
      </p:pic>
      <p:pic>
        <p:nvPicPr>
          <p:cNvPr id="1041" name="Picture 17" descr="https://encrypted-tbn3.gstatic.com/images?q=tbn:ANd9GcTdwCims0JSnepaaaa6nBK9udraonX_Gk9NAi4BchkWt3S19Gn1Wg">
            <a:hlinkClick r:id="rId15"/>
          </p:cNvPr>
          <p:cNvPicPr>
            <a:picLocks noChangeAspect="1" noChangeArrowheads="1"/>
          </p:cNvPicPr>
          <p:nvPr/>
        </p:nvPicPr>
        <p:blipFill>
          <a:blip r:embed="rId16" cstate="print"/>
          <a:srcRect/>
          <a:stretch>
            <a:fillRect/>
          </a:stretch>
        </p:blipFill>
        <p:spPr bwMode="auto">
          <a:xfrm>
            <a:off x="7730302" y="4100143"/>
            <a:ext cx="686533" cy="411920"/>
          </a:xfrm>
          <a:prstGeom prst="rect">
            <a:avLst/>
          </a:prstGeom>
          <a:noFill/>
        </p:spPr>
      </p:pic>
      <p:pic>
        <p:nvPicPr>
          <p:cNvPr id="1043" name="Picture 19" descr="https://encrypted-tbn0.gstatic.com/images?q=tbn:ANd9GcRVwcrbc0YEhR_GPBcyK38WpsFijY0ecm6gNXlH5EOY4ud9wq7s">
            <a:hlinkClick r:id="rId17"/>
          </p:cNvPr>
          <p:cNvPicPr>
            <a:picLocks noChangeAspect="1" noChangeArrowheads="1"/>
          </p:cNvPicPr>
          <p:nvPr/>
        </p:nvPicPr>
        <p:blipFill>
          <a:blip r:embed="rId18" cstate="print"/>
          <a:srcRect/>
          <a:stretch>
            <a:fillRect/>
          </a:stretch>
        </p:blipFill>
        <p:spPr bwMode="auto">
          <a:xfrm>
            <a:off x="8107505" y="4606437"/>
            <a:ext cx="606669" cy="404446"/>
          </a:xfrm>
          <a:prstGeom prst="rect">
            <a:avLst/>
          </a:prstGeom>
          <a:noFill/>
        </p:spPr>
      </p:pic>
      <p:pic>
        <p:nvPicPr>
          <p:cNvPr id="1045" name="Picture 21" descr="http://adriancheok.info/wp-content/uploads/2014/02/new-scientist-logo.gif">
            <a:hlinkClick r:id="rId19"/>
          </p:cNvPr>
          <p:cNvPicPr>
            <a:picLocks noChangeAspect="1" noChangeArrowheads="1"/>
          </p:cNvPicPr>
          <p:nvPr/>
        </p:nvPicPr>
        <p:blipFill>
          <a:blip r:embed="rId20" cstate="print"/>
          <a:srcRect/>
          <a:stretch>
            <a:fillRect/>
          </a:stretch>
        </p:blipFill>
        <p:spPr bwMode="auto">
          <a:xfrm>
            <a:off x="5644667" y="4484361"/>
            <a:ext cx="1459523" cy="659140"/>
          </a:xfrm>
          <a:prstGeom prst="rect">
            <a:avLst/>
          </a:prstGeom>
          <a:noFill/>
        </p:spPr>
      </p:pic>
      <p:pic>
        <p:nvPicPr>
          <p:cNvPr id="1047" name="Picture 23" descr="Show-Me® SUPERTOUGH Gridded Drywipe Boards"/>
          <p:cNvPicPr>
            <a:picLocks noChangeAspect="1" noChangeArrowheads="1"/>
          </p:cNvPicPr>
          <p:nvPr/>
        </p:nvPicPr>
        <p:blipFill>
          <a:blip r:embed="rId21" cstate="print"/>
          <a:srcRect t="11323"/>
          <a:stretch>
            <a:fillRect/>
          </a:stretch>
        </p:blipFill>
        <p:spPr bwMode="auto">
          <a:xfrm>
            <a:off x="423667" y="4116617"/>
            <a:ext cx="832339" cy="1028700"/>
          </a:xfrm>
          <a:prstGeom prst="rect">
            <a:avLst/>
          </a:prstGeom>
          <a:noFill/>
        </p:spPr>
      </p:pic>
      <p:pic>
        <p:nvPicPr>
          <p:cNvPr id="1053" name="Picture 29" descr="http://pixabay.com/static/uploads/photo/2013/07/12/15/04/paint-149371_640.png">
            <a:hlinkClick r:id="rId22"/>
          </p:cNvPr>
          <p:cNvPicPr>
            <a:picLocks noChangeAspect="1" noChangeArrowheads="1"/>
          </p:cNvPicPr>
          <p:nvPr/>
        </p:nvPicPr>
        <p:blipFill>
          <a:blip r:embed="rId23" cstate="print"/>
          <a:srcRect/>
          <a:stretch>
            <a:fillRect/>
          </a:stretch>
        </p:blipFill>
        <p:spPr bwMode="auto">
          <a:xfrm>
            <a:off x="1732861" y="4242940"/>
            <a:ext cx="362762" cy="724358"/>
          </a:xfrm>
          <a:prstGeom prst="rect">
            <a:avLst/>
          </a:prstGeom>
          <a:noFill/>
        </p:spPr>
      </p:pic>
      <p:sp>
        <p:nvSpPr>
          <p:cNvPr id="4" name="AutoShape 20"/>
          <p:cNvSpPr>
            <a:spLocks noChangeArrowheads="1"/>
          </p:cNvSpPr>
          <p:nvPr/>
        </p:nvSpPr>
        <p:spPr bwMode="auto">
          <a:xfrm>
            <a:off x="1330281" y="121108"/>
            <a:ext cx="6483150"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3" name="5-Point Star 42"/>
          <p:cNvSpPr/>
          <p:nvPr/>
        </p:nvSpPr>
        <p:spPr>
          <a:xfrm>
            <a:off x="1400909" y="648878"/>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pic>
        <p:nvPicPr>
          <p:cNvPr id="46" name="Picture 26"/>
          <p:cNvPicPr>
            <a:picLocks noChangeAspect="1" noChangeArrowheads="1"/>
          </p:cNvPicPr>
          <p:nvPr/>
        </p:nvPicPr>
        <p:blipFill>
          <a:blip r:embed="rId24" cstate="print">
            <a:clrChange>
              <a:clrFrom>
                <a:srgbClr val="FFFFFF"/>
              </a:clrFrom>
              <a:clrTo>
                <a:srgbClr val="FFFFFF">
                  <a:alpha val="0"/>
                </a:srgbClr>
              </a:clrTo>
            </a:clrChange>
            <a:lum bright="6000" contrast="12000"/>
          </a:blip>
          <a:srcRect t="7083" r="72884" b="-2083"/>
          <a:stretch>
            <a:fillRect/>
          </a:stretch>
        </p:blipFill>
        <p:spPr bwMode="auto">
          <a:xfrm>
            <a:off x="3058544" y="4606436"/>
            <a:ext cx="370467" cy="412032"/>
          </a:xfrm>
          <a:prstGeom prst="rect">
            <a:avLst/>
          </a:prstGeom>
          <a:noFill/>
          <a:ln w="9525">
            <a:noFill/>
            <a:miter lim="800000"/>
            <a:headEnd/>
            <a:tailEnd/>
          </a:ln>
          <a:effectLst/>
        </p:spPr>
      </p:pic>
      <p:pic>
        <p:nvPicPr>
          <p:cNvPr id="50" name="Picture 36"/>
          <p:cNvPicPr>
            <a:picLocks noChangeAspect="1" noChangeArrowheads="1"/>
          </p:cNvPicPr>
          <p:nvPr/>
        </p:nvPicPr>
        <p:blipFill>
          <a:blip r:embed="rId25" cstate="print"/>
          <a:srcRect/>
          <a:stretch>
            <a:fillRect/>
          </a:stretch>
        </p:blipFill>
        <p:spPr bwMode="auto">
          <a:xfrm>
            <a:off x="2345639" y="4449554"/>
            <a:ext cx="491547" cy="491547"/>
          </a:xfrm>
          <a:prstGeom prst="rect">
            <a:avLst/>
          </a:prstGeom>
          <a:noFill/>
          <a:ln w="9525">
            <a:noFill/>
            <a:miter lim="800000"/>
            <a:headEnd/>
            <a:tailEnd/>
          </a:ln>
          <a:effectLst/>
        </p:spPr>
      </p:pic>
      <p:pic>
        <p:nvPicPr>
          <p:cNvPr id="51" name="Picture 6" descr="Excel 2013 Logo"/>
          <p:cNvPicPr>
            <a:picLocks noChangeAspect="1" noChangeArrowheads="1"/>
          </p:cNvPicPr>
          <p:nvPr/>
        </p:nvPicPr>
        <p:blipFill>
          <a:blip r:embed="rId26" cstate="print"/>
          <a:srcRect/>
          <a:stretch>
            <a:fillRect/>
          </a:stretch>
        </p:blipFill>
        <p:spPr bwMode="auto">
          <a:xfrm>
            <a:off x="5462405" y="3299496"/>
            <a:ext cx="498780" cy="498780"/>
          </a:xfrm>
          <a:prstGeom prst="rect">
            <a:avLst/>
          </a:prstGeom>
          <a:noFill/>
        </p:spPr>
      </p:pic>
      <p:pic>
        <p:nvPicPr>
          <p:cNvPr id="1059" name="Picture 35" descr="Mobile Apps">
            <a:hlinkClick r:id="rId27"/>
          </p:cNvPr>
          <p:cNvPicPr>
            <a:picLocks noChangeAspect="1" noChangeArrowheads="1"/>
          </p:cNvPicPr>
          <p:nvPr/>
        </p:nvPicPr>
        <p:blipFill>
          <a:blip r:embed="rId28" cstate="print"/>
          <a:srcRect/>
          <a:stretch>
            <a:fillRect/>
          </a:stretch>
        </p:blipFill>
        <p:spPr bwMode="auto">
          <a:xfrm>
            <a:off x="6061564" y="3261946"/>
            <a:ext cx="559778" cy="559778"/>
          </a:xfrm>
          <a:prstGeom prst="rect">
            <a:avLst/>
          </a:prstGeom>
          <a:noFill/>
        </p:spPr>
      </p:pic>
      <p:pic>
        <p:nvPicPr>
          <p:cNvPr id="36" name="Picture 35" descr="YouTube White dark background.png"/>
          <p:cNvPicPr>
            <a:picLocks noChangeAspect="1"/>
          </p:cNvPicPr>
          <p:nvPr/>
        </p:nvPicPr>
        <p:blipFill>
          <a:blip r:embed="rId29" cstate="print"/>
          <a:stretch>
            <a:fillRect/>
          </a:stretch>
        </p:blipFill>
        <p:spPr>
          <a:xfrm>
            <a:off x="5712365" y="4104231"/>
            <a:ext cx="759396" cy="347922"/>
          </a:xfrm>
          <a:prstGeom prst="rect">
            <a:avLst/>
          </a:prstGeom>
        </p:spPr>
      </p:pic>
      <p:sp>
        <p:nvSpPr>
          <p:cNvPr id="2" name="Isosceles Triangle 1"/>
          <p:cNvSpPr/>
          <p:nvPr/>
        </p:nvSpPr>
        <p:spPr>
          <a:xfrm>
            <a:off x="4900230" y="2069532"/>
            <a:ext cx="1324708" cy="1134208"/>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12" name="AutoShape 18"/>
          <p:cNvSpPr>
            <a:spLocks noChangeArrowheads="1"/>
          </p:cNvSpPr>
          <p:nvPr/>
        </p:nvSpPr>
        <p:spPr bwMode="auto">
          <a:xfrm>
            <a:off x="5531198" y="387508"/>
            <a:ext cx="1793631" cy="1265084"/>
          </a:xfrm>
          <a:prstGeom prst="cloudCallout">
            <a:avLst>
              <a:gd name="adj1" fmla="val 71446"/>
              <a:gd name="adj2" fmla="val 48926"/>
            </a:avLst>
          </a:prstGeom>
          <a:solidFill>
            <a:srgbClr val="DDDDFF"/>
          </a:solidFill>
          <a:ln w="9525">
            <a:noFill/>
            <a:round/>
            <a:headEnd/>
            <a:tailEnd/>
          </a:ln>
          <a:effectLst/>
        </p:spPr>
        <p:txBody>
          <a:bodyPr lIns="91432" tIns="45716" rIns="91432" bIns="45716" anchor="ctr" anchorCtr="1"/>
          <a:lstStyle/>
          <a:p>
            <a:pPr algn="ctr">
              <a:defRPr/>
            </a:pPr>
            <a:endParaRPr lang="en-GB" sz="2400" kern="0" dirty="0">
              <a:solidFill>
                <a:sysClr val="windowText" lastClr="000000"/>
              </a:solidFill>
              <a:latin typeface="Trebuchet MS" pitchFamily="34" charset="0"/>
            </a:endParaRPr>
          </a:p>
        </p:txBody>
      </p:sp>
      <p:cxnSp>
        <p:nvCxnSpPr>
          <p:cNvPr id="10" name="Straight Connector 9"/>
          <p:cNvCxnSpPr/>
          <p:nvPr/>
        </p:nvCxnSpPr>
        <p:spPr>
          <a:xfrm>
            <a:off x="5231407" y="2636634"/>
            <a:ext cx="66235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6721" y="2631263"/>
            <a:ext cx="5862" cy="5724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144320" y="2198419"/>
            <a:ext cx="2696307" cy="309830"/>
          </a:xfrm>
          <a:prstGeom prst="rect">
            <a:avLst/>
          </a:prstGeom>
        </p:spPr>
      </p:pic>
      <p:pic>
        <p:nvPicPr>
          <p:cNvPr id="41" name="Picture 2" descr="https://firefly.archbishoptemple.lancs.sch.uk/Templates/lib/core/login/images/school-logo.pn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529503" y="2694884"/>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33" cstate="print">
            <a:extLst>
              <a:ext uri="{28A0092B-C50C-407E-A947-70E740481C1C}">
                <a14:useLocalDpi xmlns:a14="http://schemas.microsoft.com/office/drawing/2010/main" val="0"/>
              </a:ext>
            </a:extLst>
          </a:blip>
          <a:srcRect l="7700" t="24811" r="9341" b="30218"/>
          <a:stretch/>
        </p:blipFill>
        <p:spPr>
          <a:xfrm>
            <a:off x="7044048" y="3283388"/>
            <a:ext cx="1667299" cy="537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233576" y="71284"/>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3" name="AutoShape 20"/>
          <p:cNvSpPr>
            <a:spLocks noChangeArrowheads="1"/>
          </p:cNvSpPr>
          <p:nvPr/>
        </p:nvSpPr>
        <p:spPr bwMode="auto">
          <a:xfrm>
            <a:off x="1224775" y="1053091"/>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 name="AutoShape 20"/>
          <p:cNvSpPr>
            <a:spLocks noChangeArrowheads="1"/>
          </p:cNvSpPr>
          <p:nvPr/>
        </p:nvSpPr>
        <p:spPr bwMode="auto">
          <a:xfrm>
            <a:off x="4583725" y="80077"/>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5" name="AutoShape 20"/>
          <p:cNvSpPr>
            <a:spLocks noChangeArrowheads="1"/>
          </p:cNvSpPr>
          <p:nvPr/>
        </p:nvSpPr>
        <p:spPr bwMode="auto">
          <a:xfrm>
            <a:off x="4574932" y="1091191"/>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pic>
        <p:nvPicPr>
          <p:cNvPr id="6" name="Picture 31" descr="https://encrypted-tbn0.gstatic.com/images?q=tbn:ANd9GcRZW-ACb79V_8AThgy2Kf1QAsq2YYOiEQmjX_oIwzNPGhuHBehbRA">
            <a:hlinkClick r:id="rId2"/>
          </p:cNvPr>
          <p:cNvPicPr>
            <a:picLocks noChangeAspect="1" noChangeArrowheads="1"/>
          </p:cNvPicPr>
          <p:nvPr/>
        </p:nvPicPr>
        <p:blipFill>
          <a:blip r:embed="rId3" cstate="print">
            <a:clrChange>
              <a:clrFrom>
                <a:srgbClr val="F8E4C1"/>
              </a:clrFrom>
              <a:clrTo>
                <a:srgbClr val="F8E4C1">
                  <a:alpha val="0"/>
                </a:srgbClr>
              </a:clrTo>
            </a:clrChange>
          </a:blip>
          <a:srcRect/>
          <a:stretch>
            <a:fillRect/>
          </a:stretch>
        </p:blipFill>
        <p:spPr bwMode="auto">
          <a:xfrm>
            <a:off x="1300530" y="2118123"/>
            <a:ext cx="1204690" cy="1703602"/>
          </a:xfrm>
          <a:prstGeom prst="rect">
            <a:avLst/>
          </a:prstGeom>
          <a:noFill/>
        </p:spPr>
      </p:pic>
      <p:sp>
        <p:nvSpPr>
          <p:cNvPr id="44034" name="AutoShape 2" descr="data:image/jpeg;base64,/9j/4AAQSkZJRgABAQAAAQABAAD/2wCEAAkGBxMHBhUSBxAVFRUWGR0bFxgYFR0XIRscIB0iHxcWHRUcJSggGxonHR4XJjEtJykrLi4uISA0ODMsNygtLysBCgoKDg0OGxAQGzUlICQvLiwtLCwtLSwsLCwuNjcsLCwsLC0uLCwsLCwsLCwsLCwsLDQsLCwsLCwsLCwsLCwsLP/AABEIAMwAzAMBEQACEQEDEQH/xAAcAAEAAwEBAQEBAAAAAAAAAAAABQYHBAMCAQj/xABJEAABAwICAgoOBwgCAwAAAAABAAIDBBEFBgcSITE2QVFTcXORkxMVFyIyM1RhgZKhs8LRFBY0crHS0yNCUmJ0lMHDJPBEgqL/xAAZAQEAAwEBAAAAAAAAAAAAAAAAAQMFAgT/xAAwEQEAAgAEAggHAQEAAwAAAAAAAQIDBBExEjMUIUFRUnGB8BORobHB0eFhQiMyRP/aAAwDAQACEQMRAD8Aq6pYIgICAgICAgICAgICAgICAgICAgICAgICAgICAgICAgICAgICAgICAgICAgICAgICAgICAgICAgICAgICAgICAgXRAiRAQEBAQEBAQEBAQEBAQEBAQEC6Ie9NRS1TrUsUjz/IxzvwCOorM7QmqTJFfVeDSuaOF5DfYTf2KeGVtcviz2Jqk0XVUn2mWJnJd3yU8ErYyV+2UzSaKYm/bKqR3mY1rPadZTwLYyNe2U3SaPqCm24S8/zvLvZtexTwwtrlcKOxN0mC01GP+LTxN5GD8VOkLow6xtDGdI27ap5Y/dMVdt2Vmebb0+ytqFIgICAgICAgICAgICD6ijdNIGwtLnHaABJPmAGyUN03R5OrqvxdJIBwvAj9jrH2KeGVtcDEn/lN0mjCrl+0vij9Jd+AU8Erq5O87ymaTRQwfbKt54Qxgb7XX/BTwLYyMdspqj0c0FN4cb5DwvefwbYexTwwtrlMOE3SZfpaP7NTRN/9B/lTpC2uFSu0JJrQ0WaLBSsfqAgICAgwrSPu3qeWP3TFVbdkZnm29PsrahQICAgICAgICAgICAgnMjbr6bnPhKmu63A5tfNvqtbIgICAgICAgICAgymro46/TG+OtY17HEXa4XBtTAjY5QFX/wBM6axbMzE++pevqhQeRQ+oF3pD19HwvDHyPqhQeRQ+oE0g6PheGPkfVCg8ih9QJpB0fC8MfI+qFB5FD6gTSDo+F4Y+R9UKDyKH1AmkHR8Lwx8j6oUHkUPqBNIOj4Xhj5H1QoPIofUCaQdHwvDHyQ2csrUdNlieSlpo2PYwua5o1SCPON5RMRoqx8DDjDmYhjarZggICAgnMjbr6bnPhKmu63A5tfNvqtbIgICAgICAgICAgxTOeIyYVpFnmoXBr2lliQDtwMB2DsbRKqmdJZWNeaY82j31PPuh4hx7eqZ8k4pR0vF7zuh4hx7eqZ8k4pOl4vetGjrNdVjmPOixKQOYIXOADGt2Q9gBuBwOK6rMzL0ZbHve+lu5wZxzpWYXmaaGilaGMLdUGNp22NJ2SL7ZKibTq4xsxiVxJrCG7oeIce3qmfJRxSq6Xi953Q8Q49vVM+ScUnS8XvXXRnmOox+SoGKPDuxiPVs0Ntra99rb8ELuszL15XGtia8XZonc87kKnmypnZbmOVbyYGqmOICAgIJzI26+m5z4SprutwObXzb6rWyICAgICAgICAgIMK0j7t6nlj90xVW3ZGZ5tvT7K2oUCC76IN1T/wCnf7yNdU3erJcz0/SK0ibtanlZ7pii26vM823vsV1QpEGk6F/HVfJF/sXdHuyO9vT8rnnnchU82V1Oz1ZjlW8mBqpjiAgICCcyNuvpuc+Eqa7rcDm182+q1siAgICAg+XPDB35A5UHPJiMMZtJNGOV7R/lNXM2rHa6kdCAgyDHIKep0rSMxotEJLdcuf2MfZ2lt33Fu+1d9Vz/AO3WzMSKzmJi+38WDtFgPHU/96f1FOlV3wst3x8/6dosB46n/vT+omlT4WW74+f9S+WMMwyjxEuy7JE6XUIIZUGU6l2370uNhcN2bfipjh16luFTBidab+ermxzCMIqcWe/GZIRMba4dVGM+CA27NcW73V3kmK6ucTDwJtreevz0/Lh7RYDx1P8A3p/UUaVcfCy3fHz/AKdosB46n/vT+omlT4WW74+f9T2VKDD6J0n1afG4u1eyak5l2tbUvdztXbdy+hTGnYvwa4Vdfh/fV6Z53IVPNlTOxmOVbyYGqmOICAgIJzI26+m5z4SprutwObXzb6rWyICCj6T56rD6KOfCp3saDqyBp4fBd03HpC5tq8mam9Yi1ZUHBs3VNPjMUlZUyPYHjXDnXBadh2xyE+my4iZeOmPeLRMy3Vrg5t27IO0rWuyDSzi/0zGm08ZuyEd953u2T0C3SVXaWZnL8VuHshw6NMDGKZhD5G/s4e/Pnd+43p2fR50rGsuMrhcV9eyG3KxrCAgwrSPu3qeWP3TFVbdkZnm29PsrahQILvog3VP/AKd/vI11Td6slzPT9IrSJu1qeVnumKLbq8zzbe+xXVCkQaToX8dV8kX+xd0e7I729PyueedyFTzZXU7PVmOVbyYGqmOICAgIJzI26+m5z4SprutwObXzb6rWyICDixnD24thUkE21I0i/Ad53KDYpLjEpF6zWe1/PFXTOpKl0dQLOYS1w842CqWJMTE6S2XKGY2vyN2erOzTtc1/nLB3vpI1fSVZE9TUwcb/AMPFPYxusqXVtW+SfZc9xceUlVsy1pmdZbdo+wXtLl1glFpJO/f5ifBb6Bb03VlY0hq5bD4Kde8rKunoEBBh+faZ9Zn6oZSMc95LLNaLk2hYTYDzAqqd2TmKzbGmI99SL+rNb5HP1Tvko0lX8HE8Mn1ZrfI5+qd8k0k+DieGVw0W4PUYfmR766nljaYHC72FovrxkC537A9C6rHW9OUw71xNZjs/SNz1gVVV5unfS0sz2OLLObG4g2jaDYgcIKWidXGYwrziTMR70QP1ZrfI5+qd8lzpKn4OJ4ZPqzW+Rz9U75JpJ8HE8Mr/AKJcLnw6Wp+nwyR6wi1ddpbe2ve19u1x0rukPZk6WrNuKNNvytGedyFTzZXU7PRmOVbyYGqmOICAgIJzI26+m5z4SprutwObXzb6rWyICAgyHSzg/wBExhtREO9mFneZ7fm23QVXaGZnMPS3F3/dUIMSkgwySCM95KWlw87dr/vmC51eaLzFZr3pbIWC9usxMEgvHH38nIPBb6Tb0XU1jWVmXw+O8d0N3VrYEBAQY3mXFjgek+WojYHlhb3pOre9O1u3Y8KrmdLMvFvwZibe9kh3WJPI2dafyqeN3063h+v8O6xJ5GzrT+VOM6dbw/X+J/JeeH5kxZ0MtO2MCMvuHl205otaw/i9imLayuwMzOJbhmNHHmXSI/Bcdlp46ZrxGWjWMhF7tDtrVPCom2kucXNzS81iNv8AUZ3WJPI2dafypxq+nW8P1/h3WJPI2dafypxnTreH6/xacjZudmh8wlhEfYgzaeXX1tbhAtbV9qmttXoy+POLrrGmjuzzuQqebKmdneY5VvJgaqY4gICAgnMjbr6bnPhKmu63A5tfNvqtbIgICCm6VZ448rltQLue5vY/vA3J5LX6VzbZ5c3MRh6SxhVstp+hypj7DPHa0tw6/Cy1gByG/Su6PfkpjSY7WlLt7xAQEGFaR929Tyx+6YqrbsjM823p9lbUKBBd9EG6p/8ATv8AeRrqm71ZLmen6RWkTdrU8rPdMUW3V5nm299iuqFIg0nQv46r5Iv9i7o92R3t6flc887kKnmyup2erMcq3kwNVMcQEBAQTmRt19NznwlTXdbgc2vm31WtkQEBBiGkjGu2+Yi2J144e8bwa1+/d07HoVVp1lk5nE47/wCQj4MvvmytJWi+qyQNtwt2nO9DiB0pp1auIwpnDm7yyxi5wPHI5mnYBs8cLDsOHRs8oCROkowr8F4s/oKOQSxh0ZuCLg+Y7StbT6QEBBj+PYSMc0qS08ry0PLe+ABItTtdv8irmNbMzEpx5iaz76k53KIfKpfVap4FvQa+KfodyiHyqX1WpwHQa+KfomMq5Ijy3iRmhne8lhZZwA2C5pvsfdCmK6LcHLRh24olzY9o8jxrGJKiSokaZCLtDWkCzQ3f5EmuqMTKVvabauDuUQ+VS+q1RwK+g18U/Q7lEPlUvqtTgOg18U/RYco5SZld0pgldJ2TVvrAC2rrWtb7y6iNF+DgRha6Tu9s87kKnmyk7JzHKt5MDVTHEBAQEE5kbdfTc58JU13W4HNr5t9VrZEBBAZ3xrtHl6R7DaRw1I/vHf8AQLn0KJnSFOPicFJntYRDG6onDY9lziAN+5JsPaqmPEa9Tf6HAo6fLIo3i7OxljvOSO+PLckq3Tq0bNcKIw+DsYLiFG7D658U/hMcWn0b/pVTHtWazMS1vRXjXbDA+wTG74Ngedh8Ho2R6ArKy0spicVOGexdl09YgIMM0hvMeeagxkg3j2QbHxLN8Kq27IzM6Y1vfYgPpsvGyeu75qFPFbvn5n02XjZPXd80OK3fPzXXRJUPlzQ8SyOcOwP2C4n9+PZsV1Xd6snaZxOuez9IvSDVSR5zqBHI8AFlgHkDxbN4FRbdxmLT8Wev3or302XjZPXd81Cjit3z8z6bLxsnru+aHFbvn5tG0OTummquzPc6witrOJt4zhXdHuyUzM21nu/K3553IVPNldTs9OY5VvJgaqY4gICAgnMjbr6bnPhKmu63A5tfNvqtbIgIKFpByxW5irmGiMXYmN71peQdY+E4jVtwAbPDwrm0TLx5nBxMSY02RuS8hz4fmBs2LsaGRgubZ4dd/wC7sebZPKAoivWrwMtat9bdjT120GWaT8syzYy2ow2JzxI39pqi9nN2L+ltuhcWhnZrBtNuKsILKDqjL+YY5JYJQwnUk/Zu8E7+1vGx9C5jWJVYPHh3idJbeDcbCtaz9QEGFaSDbO1Tfhj90xVW3Y+Z5tvT7KzrjhHSoUawa44R0oawvGh9wOan2P8A47/eRrqm715LmT5fpFaRXAZ2qbkbbPdMUW3V5mf/AC299iua44R0qFGsGuOEdKGsNK0Km81XY70X+xdUe/I729PyumedyFTzZXc7PVmOVbyYGqmOICAgIJzI26+m5z4SprutwObXzb6rWyICAgICAgICAgIMhxvE48H0ryT1jXOYwtuGgE7NO1o2CQNsjfVczpZmXvFMxNp99Sw90uh4ibq4/wA6nihf0zD7pO6XQ8RN1cf504oOmYfdKWyznCmx/ETFh8UjXBheS5jWiwLQRcOJvdwUxaJWYWYpiW0iHPjeeqTCcVfBWQyuewjWLWMIN2hwsS4HaI3km0Qi+ZpS01mHD3S6HiJurj/Oo4ocdMw+6Tul0PETdXH+dOKDpmH3Sncq5ngzE6QYbG9nY9XW1mtbfW1rW1Sf4SuonVdhY1cTXh7H3nnchU82UnYzHKt5MDVTHEBAQEE5kbdfTc58JU13W4HNr5t9VrZEBAQEBAQEBAQEGFaR929Tyx+6YqrbsjM823p9lbUKBBd9EG6p/wDTv95GuqbvVkuZ6fpFaRN2tTys90xRbdXmebb32K6oUiDSdC/jqvki/wBi7o92R3t6flc887kKnmyup2erMcq3kwNVMcQEBAQTmRt19NznwlTXdbgc2vm31WtkQEBAQEBAQEBAQYxmzC341pKmgpC0PeW2LyQNiBrjcgE7QO8qpjWWVjUm+PNY99T17l1bxlN1kn6anglPQ8T/AD6/o7l1bxlN1kn6acEnQ8T/AD6/pY8hZLqMu406avfCWmJzAGOcTcuYRsOaBazTv8CmtZiV+Xy9sO3FbucWbMgVWMZimnpHwBjy0gOe8HYY1puAwjbB30mszLnGyt73m0adaJ7l1bxlN1kn6ajglV0PE/z6/o7l1bxlN1kn6acEnQ8T/Pr+lv0eZVny1JOcQdEeyBmr2NzneDr3vrNb/EPauqxMPVlsC2HrxdqWzzuQqebKmdlmY5VvJgaqY4gICAgnMjbr6bnPhKmu63A5tfNvqtbIgICAgICAgICAgy10rYdNDnTODQDskmw+yjfKr/6Z/wD9XvuaP2zg4+PrG/NWavfxR3nbODj4+sb801OKO87ZwcfH1jfmmpxR3nbODj4+sb801OKO87ZwcfH1jfmmpxR3nbODj4+sb801OKO87ZwcfH1jfmmpxR3oLPOJwnKdQGzRkuYWgB4JJO0LBRM9SjMWj4VuvsYcqmSICAgIPakqn0VS2SkcWvabtcN48OyiYmYnWFopNI9dT+NeyT7zAD0tt+C64peiubxI3603SaV3D7ZSA/cfb2EFTxrYzvfCZo9J9HN9obNHysDh/wDBJ9inihbXO4c76wm6PN9FWeJqo78DjqnodZTrC6uPh22lLwVDKht4HtcP5SD+ClZExOz1RIgICAgIMK0j7Odqm/DH7piqtux8zzben2VrVHAoUaQao4ENINUcCGkGqOBDSDVHAhpBqjgQ0g1RwIaQAW2kNH6iRAQEBAQEBAQEH1HIYnXicWnhBI/BCOrZK0eaK2i8RVy8jn646H3U6ysrjYldrT7803SaSq2Dx3Y5B522PSCp4pXVzmJG6apNK/llJ6WSf4I/yp41sZ7vqmqTSZRT+O7LH95l/awuU8ULYzmHO/Um6PNNHWH/AI9VETwF1j0FTrC2uNh22lKxStmbeJwcOEG/tClZE6sN0j7t6nlj90xVW3ZOZ5tvT7K2oUCAgICAgICAgICAgICAgICAgICAgICAiHpDO6B94HuaeFri09IRMTMbFRO+qmL6l7nuNruc4uJsLC7jsnYACEzMzrLzQEBAQEBAQEBAQEBAQEBAQEBAQEBAQEBAQEBAQEBAQEBAQEBAQEBAQEBAQEBAQEBAQEBAQEBAQEBAQEBAQEBAQEBAQEBAQEBAQEBAQEBAQEBAQEBAQEBAQEH/2Q==">
            <a:hlinkClick r:id="rId4"/>
          </p:cNvPr>
          <p:cNvSpPr>
            <a:spLocks noChangeAspect="1" noChangeArrowheads="1"/>
          </p:cNvSpPr>
          <p:nvPr/>
        </p:nvSpPr>
        <p:spPr bwMode="auto">
          <a:xfrm>
            <a:off x="1171575" y="-873919"/>
            <a:ext cx="1828800" cy="1828800"/>
          </a:xfrm>
          <a:prstGeom prst="rect">
            <a:avLst/>
          </a:prstGeom>
          <a:noFill/>
        </p:spPr>
        <p:txBody>
          <a:bodyPr vert="horz" wrap="square" lIns="68574" tIns="34289" rIns="68574" bIns="34289" numCol="1" anchor="t" anchorCtr="0" compatLnSpc="1">
            <a:prstTxWarp prst="textNoShape">
              <a:avLst/>
            </a:prstTxWarp>
          </a:bodyPr>
          <a:lstStyle/>
          <a:p>
            <a:endParaRPr lang="en-GB" sz="1100"/>
          </a:p>
        </p:txBody>
      </p:sp>
      <p:pic>
        <p:nvPicPr>
          <p:cNvPr id="10" name="Picture 9" descr="ScienceIsAwesomeLogo.png"/>
          <p:cNvPicPr>
            <a:picLocks noChangeAspect="1"/>
          </p:cNvPicPr>
          <p:nvPr/>
        </p:nvPicPr>
        <p:blipFill>
          <a:blip r:embed="rId5" cstate="print"/>
          <a:stretch>
            <a:fillRect/>
          </a:stretch>
        </p:blipFill>
        <p:spPr>
          <a:xfrm>
            <a:off x="5417529" y="3229710"/>
            <a:ext cx="646234" cy="646234"/>
          </a:xfrm>
          <a:prstGeom prst="rect">
            <a:avLst/>
          </a:prstGeom>
        </p:spPr>
      </p:pic>
      <p:pic>
        <p:nvPicPr>
          <p:cNvPr id="11" name="Picture 10" descr="logo_spongelab_v17.png"/>
          <p:cNvPicPr>
            <a:picLocks noChangeAspect="1"/>
          </p:cNvPicPr>
          <p:nvPr/>
        </p:nvPicPr>
        <p:blipFill>
          <a:blip r:embed="rId6" cstate="print"/>
          <a:stretch>
            <a:fillRect/>
          </a:stretch>
        </p:blipFill>
        <p:spPr>
          <a:xfrm>
            <a:off x="6159181" y="3300139"/>
            <a:ext cx="1038803" cy="559355"/>
          </a:xfrm>
          <a:prstGeom prst="rect">
            <a:avLst/>
          </a:prstGeom>
        </p:spPr>
      </p:pic>
      <p:pic>
        <p:nvPicPr>
          <p:cNvPr id="12" name="Picture 11" descr="scimuseum.jpg"/>
          <p:cNvPicPr>
            <a:picLocks noChangeAspect="1"/>
          </p:cNvPicPr>
          <p:nvPr/>
        </p:nvPicPr>
        <p:blipFill>
          <a:blip r:embed="rId7" cstate="print"/>
          <a:stretch>
            <a:fillRect/>
          </a:stretch>
        </p:blipFill>
        <p:spPr>
          <a:xfrm>
            <a:off x="7262449" y="3216006"/>
            <a:ext cx="533780" cy="690712"/>
          </a:xfrm>
          <a:prstGeom prst="rect">
            <a:avLst/>
          </a:prstGeom>
        </p:spPr>
      </p:pic>
      <p:pic>
        <p:nvPicPr>
          <p:cNvPr id="2049" name="Object"/>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143011"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0463" y="473754"/>
            <a:ext cx="664589" cy="3046988"/>
          </a:xfrm>
          <a:prstGeom prst="rect">
            <a:avLst/>
          </a:prstGeom>
          <a:noFill/>
        </p:spPr>
        <p:txBody>
          <a:bodyPr wrap="square" lIns="91432" tIns="45716" rIns="91432" bIns="45716" rtlCol="0" anchor="t">
            <a:spAutoFit/>
          </a:bodyPr>
          <a:lstStyle/>
          <a:p>
            <a:pPr algn="ctr"/>
            <a:r>
              <a:rPr lang="en-GB" sz="3200" b="1" dirty="0">
                <a:latin typeface="Calibri"/>
              </a:rPr>
              <a:t>Q</a:t>
            </a:r>
          </a:p>
          <a:p>
            <a:pPr algn="ctr"/>
            <a:r>
              <a:rPr lang="en-GB" sz="3200" b="1" dirty="0">
                <a:latin typeface="Calibri"/>
              </a:rPr>
              <a:t>E</a:t>
            </a:r>
          </a:p>
          <a:p>
            <a:pPr algn="ctr"/>
            <a:r>
              <a:rPr lang="en-GB" sz="3200" b="1" dirty="0">
                <a:latin typeface="Calibri"/>
              </a:rPr>
              <a:t>R</a:t>
            </a:r>
          </a:p>
          <a:p>
            <a:pPr algn="ctr"/>
            <a:r>
              <a:rPr lang="en-GB" sz="3200" b="1" dirty="0">
                <a:latin typeface="Calibri"/>
              </a:rPr>
              <a:t>N</a:t>
            </a:r>
          </a:p>
          <a:p>
            <a:pPr algn="ctr"/>
            <a:r>
              <a:rPr lang="en-GB" sz="3200" b="1" dirty="0">
                <a:latin typeface="Calibri"/>
              </a:rPr>
              <a:t>C</a:t>
            </a:r>
          </a:p>
          <a:p>
            <a:pPr algn="ctr"/>
            <a:r>
              <a:rPr lang="en-GB" sz="3200" b="1" dirty="0">
                <a:latin typeface="Calibri"/>
              </a:rPr>
              <a:t>U</a:t>
            </a:r>
          </a:p>
        </p:txBody>
      </p:sp>
      <p:sp>
        <p:nvSpPr>
          <p:cNvPr id="3" name="TextBox 2"/>
          <p:cNvSpPr txBox="1"/>
          <p:nvPr/>
        </p:nvSpPr>
        <p:spPr>
          <a:xfrm>
            <a:off x="503581" y="473759"/>
            <a:ext cx="1918892" cy="584767"/>
          </a:xfrm>
          <a:prstGeom prst="rect">
            <a:avLst/>
          </a:prstGeom>
          <a:noFill/>
        </p:spPr>
        <p:txBody>
          <a:bodyPr wrap="square" lIns="91432" tIns="45716" rIns="91432" bIns="45716" rtlCol="0">
            <a:spAutoFit/>
          </a:bodyPr>
          <a:lstStyle/>
          <a:p>
            <a:r>
              <a:rPr lang="en-GB" sz="3200" dirty="0">
                <a:latin typeface="Calibri"/>
              </a:rPr>
              <a:t>UANTITIES</a:t>
            </a:r>
          </a:p>
        </p:txBody>
      </p:sp>
      <p:sp>
        <p:nvSpPr>
          <p:cNvPr id="4" name="TextBox 3"/>
          <p:cNvSpPr txBox="1"/>
          <p:nvPr/>
        </p:nvSpPr>
        <p:spPr>
          <a:xfrm>
            <a:off x="474007" y="955130"/>
            <a:ext cx="1901246" cy="584775"/>
          </a:xfrm>
          <a:prstGeom prst="rect">
            <a:avLst/>
          </a:prstGeom>
          <a:noFill/>
        </p:spPr>
        <p:txBody>
          <a:bodyPr wrap="square" lIns="91432" tIns="45716" rIns="91432" bIns="45716" rtlCol="0">
            <a:spAutoFit/>
          </a:bodyPr>
          <a:lstStyle/>
          <a:p>
            <a:r>
              <a:rPr lang="en-GB" sz="3200" dirty="0">
                <a:latin typeface="Calibri"/>
              </a:rPr>
              <a:t>QUATION</a:t>
            </a:r>
          </a:p>
        </p:txBody>
      </p:sp>
      <p:sp>
        <p:nvSpPr>
          <p:cNvPr id="5" name="TextBox 4"/>
          <p:cNvSpPr txBox="1"/>
          <p:nvPr/>
        </p:nvSpPr>
        <p:spPr>
          <a:xfrm>
            <a:off x="503581" y="1459457"/>
            <a:ext cx="2665058" cy="584775"/>
          </a:xfrm>
          <a:prstGeom prst="rect">
            <a:avLst/>
          </a:prstGeom>
          <a:noFill/>
        </p:spPr>
        <p:txBody>
          <a:bodyPr wrap="square" lIns="91432" tIns="45716" rIns="91432" bIns="45716" rtlCol="0">
            <a:spAutoFit/>
          </a:bodyPr>
          <a:lstStyle/>
          <a:p>
            <a:r>
              <a:rPr lang="en-GB" sz="3200" dirty="0">
                <a:latin typeface="Calibri"/>
              </a:rPr>
              <a:t>EARRANGE</a:t>
            </a:r>
          </a:p>
        </p:txBody>
      </p:sp>
      <p:sp>
        <p:nvSpPr>
          <p:cNvPr id="6" name="TextBox 5"/>
          <p:cNvSpPr txBox="1"/>
          <p:nvPr/>
        </p:nvSpPr>
        <p:spPr>
          <a:xfrm>
            <a:off x="503580" y="1941092"/>
            <a:ext cx="1724290" cy="584775"/>
          </a:xfrm>
          <a:prstGeom prst="rect">
            <a:avLst/>
          </a:prstGeom>
          <a:noFill/>
        </p:spPr>
        <p:txBody>
          <a:bodyPr wrap="square" lIns="91432" tIns="45716" rIns="91432" bIns="45716" rtlCol="0">
            <a:spAutoFit/>
          </a:bodyPr>
          <a:lstStyle/>
          <a:p>
            <a:r>
              <a:rPr lang="en-GB" sz="3200" dirty="0">
                <a:latin typeface="Calibri"/>
              </a:rPr>
              <a:t>UMBERS</a:t>
            </a:r>
          </a:p>
        </p:txBody>
      </p:sp>
      <p:sp>
        <p:nvSpPr>
          <p:cNvPr id="7" name="TextBox 6"/>
          <p:cNvSpPr txBox="1"/>
          <p:nvPr/>
        </p:nvSpPr>
        <p:spPr>
          <a:xfrm>
            <a:off x="503579" y="2426054"/>
            <a:ext cx="2005839" cy="584775"/>
          </a:xfrm>
          <a:prstGeom prst="rect">
            <a:avLst/>
          </a:prstGeom>
          <a:noFill/>
        </p:spPr>
        <p:txBody>
          <a:bodyPr wrap="square" lIns="91432" tIns="45716" rIns="91432" bIns="45716" rtlCol="0">
            <a:spAutoFit/>
          </a:bodyPr>
          <a:lstStyle/>
          <a:p>
            <a:r>
              <a:rPr lang="en-GB" sz="3200" dirty="0">
                <a:latin typeface="Calibri"/>
              </a:rPr>
              <a:t>ALCULATE</a:t>
            </a:r>
          </a:p>
        </p:txBody>
      </p:sp>
      <p:sp>
        <p:nvSpPr>
          <p:cNvPr id="8" name="TextBox 7"/>
          <p:cNvSpPr txBox="1"/>
          <p:nvPr/>
        </p:nvSpPr>
        <p:spPr>
          <a:xfrm>
            <a:off x="503579" y="2908715"/>
            <a:ext cx="1604778" cy="584775"/>
          </a:xfrm>
          <a:prstGeom prst="rect">
            <a:avLst/>
          </a:prstGeom>
          <a:noFill/>
        </p:spPr>
        <p:txBody>
          <a:bodyPr wrap="square" lIns="91432" tIns="45716" rIns="91432" bIns="45716" rtlCol="0">
            <a:spAutoFit/>
          </a:bodyPr>
          <a:lstStyle/>
          <a:p>
            <a:r>
              <a:rPr lang="en-GB" sz="3200" dirty="0">
                <a:latin typeface="Calibri"/>
              </a:rPr>
              <a:t>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94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1493044" y="1600200"/>
            <a:ext cx="6155531" cy="1835944"/>
          </a:xfrm>
        </p:spPr>
        <p:txBody>
          <a:bodyPr/>
          <a:lstStyle/>
          <a:p>
            <a:pPr marL="333375" indent="-263129" eaLnBrk="1" hangingPunct="1">
              <a:buNone/>
            </a:pPr>
            <a:r>
              <a:rPr lang="en-GB" altLang="en-US" sz="1950"/>
              <a:t>Data may be displayed as a:</a:t>
            </a:r>
          </a:p>
          <a:p>
            <a:pPr marL="333375" indent="-263129" eaLnBrk="1" hangingPunct="1">
              <a:buFont typeface="Arial" panose="020B0604020202020204" pitchFamily="34" charset="0"/>
              <a:buChar char="•"/>
            </a:pPr>
            <a:r>
              <a:rPr lang="en-GB" altLang="en-US" sz="1950"/>
              <a:t>bar chart</a:t>
            </a:r>
          </a:p>
          <a:p>
            <a:pPr marL="333375" indent="-263129" eaLnBrk="1" hangingPunct="1">
              <a:buFont typeface="Arial" panose="020B0604020202020204" pitchFamily="34" charset="0"/>
              <a:buChar char="•"/>
            </a:pPr>
            <a:r>
              <a:rPr lang="en-GB" altLang="en-US" sz="1950"/>
              <a:t>line graph</a:t>
            </a:r>
          </a:p>
          <a:p>
            <a:pPr marL="333375" indent="-263129" eaLnBrk="1" hangingPunct="1">
              <a:buFont typeface="Arial" panose="020B0604020202020204" pitchFamily="34" charset="0"/>
              <a:buChar char="•"/>
            </a:pPr>
            <a:r>
              <a:rPr lang="en-GB" altLang="en-US" sz="1950"/>
              <a:t>pie chart</a:t>
            </a:r>
          </a:p>
          <a:p>
            <a:pPr marL="333375" indent="-263129" eaLnBrk="1" hangingPunct="1">
              <a:buFont typeface="Arial" panose="020B0604020202020204" pitchFamily="34" charset="0"/>
              <a:buChar char="•"/>
            </a:pPr>
            <a:r>
              <a:rPr lang="en-GB" altLang="en-US" sz="1950"/>
              <a:t>scatter graph.</a:t>
            </a:r>
          </a:p>
        </p:txBody>
      </p:sp>
      <p:sp>
        <p:nvSpPr>
          <p:cNvPr id="573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57348" name="Text Box 4"/>
          <p:cNvSpPr txBox="1">
            <a:spLocks noChangeArrowheads="1"/>
          </p:cNvSpPr>
          <p:nvPr/>
        </p:nvSpPr>
        <p:spPr bwMode="auto">
          <a:xfrm>
            <a:off x="1493044" y="682229"/>
            <a:ext cx="622458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20000"/>
              </a:spcBef>
              <a:spcAft>
                <a:spcPct val="0"/>
              </a:spcAft>
            </a:pPr>
            <a:r>
              <a:rPr lang="en-GB" altLang="en-US" sz="1950">
                <a:solidFill>
                  <a:srgbClr val="000000"/>
                </a:solidFill>
                <a:latin typeface="Arial" panose="020B0604020202020204" pitchFamily="34" charset="0"/>
                <a:cs typeface="Arial" panose="020B0604020202020204" pitchFamily="34" charset="0"/>
              </a:rPr>
              <a:t>When data are displayed in the right type of chart or graph, it can make it easier to see any patterns. </a:t>
            </a:r>
          </a:p>
        </p:txBody>
      </p:sp>
      <p:sp>
        <p:nvSpPr>
          <p:cNvPr id="57349" name="Text Box 5"/>
          <p:cNvSpPr txBox="1">
            <a:spLocks noChangeArrowheads="1"/>
          </p:cNvSpPr>
          <p:nvPr/>
        </p:nvSpPr>
        <p:spPr bwMode="auto">
          <a:xfrm>
            <a:off x="1493044" y="3596879"/>
            <a:ext cx="574000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20000"/>
              </a:spcBef>
              <a:spcAft>
                <a:spcPct val="0"/>
              </a:spcAft>
            </a:pPr>
            <a:r>
              <a:rPr lang="en-GB" altLang="en-US" sz="1950">
                <a:solidFill>
                  <a:srgbClr val="000000"/>
                </a:solidFill>
                <a:latin typeface="Arial" panose="020B0604020202020204" pitchFamily="34" charset="0"/>
                <a:cs typeface="Arial" panose="020B0604020202020204" pitchFamily="34" charset="0"/>
              </a:rPr>
              <a:t>The following slides explain which data are best displayed in each type of chart or graph.</a:t>
            </a:r>
          </a:p>
        </p:txBody>
      </p:sp>
    </p:spTree>
    <p:extLst>
      <p:ext uri="{BB962C8B-B14F-4D97-AF65-F5344CB8AC3E}">
        <p14:creationId xmlns:p14="http://schemas.microsoft.com/office/powerpoint/2010/main" val="2355630369"/>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734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506" y="116632"/>
            <a:ext cx="7695968" cy="4920190"/>
            <a:chOff x="113" y="164"/>
            <a:chExt cx="5647" cy="3629"/>
          </a:xfrm>
        </p:grpSpPr>
        <p:pic>
          <p:nvPicPr>
            <p:cNvPr id="5" name="Picture 3"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113"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2929"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97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3-07-10 at 2.26.46 PM.png"/>
          <p:cNvPicPr>
            <a:picLocks noChangeAspect="1"/>
          </p:cNvPicPr>
          <p:nvPr/>
        </p:nvPicPr>
        <p:blipFill>
          <a:blip r:embed="rId2" cstate="print">
            <a:extLst>
              <a:ext uri="{28A0092B-C50C-407E-A947-70E740481C1C}">
                <a14:useLocalDpi xmlns:a14="http://schemas.microsoft.com/office/drawing/2010/main" val="0"/>
              </a:ext>
            </a:extLst>
          </a:blip>
          <a:srcRect l="31207" t="27350" r="260" b="25470"/>
          <a:stretch>
            <a:fillRect/>
          </a:stretch>
        </p:blipFill>
        <p:spPr>
          <a:xfrm>
            <a:off x="1582616" y="1383322"/>
            <a:ext cx="2667000" cy="1408340"/>
          </a:xfrm>
          <a:prstGeom prst="rect">
            <a:avLst/>
          </a:prstGeom>
        </p:spPr>
      </p:pic>
      <p:pic>
        <p:nvPicPr>
          <p:cNvPr id="49156" name="Picture 4" descr="http://4.bp.blogspot.com/-fzqWo07SXiA/UF8v2zGw1FI/AAAAAAAAAD0/29ok1MNQQTA/s320/ClassDojo-Logo-Wordpress.jpg">
            <a:hlinkClick r:id="rId3"/>
          </p:cNvPr>
          <p:cNvPicPr>
            <a:picLocks noChangeAspect="1" noChangeArrowheads="1"/>
          </p:cNvPicPr>
          <p:nvPr/>
        </p:nvPicPr>
        <p:blipFill>
          <a:blip r:embed="rId4" cstate="print"/>
          <a:srcRect/>
          <a:stretch>
            <a:fillRect/>
          </a:stretch>
        </p:blipFill>
        <p:spPr bwMode="auto">
          <a:xfrm>
            <a:off x="1143004" y="166322"/>
            <a:ext cx="3585339" cy="1030785"/>
          </a:xfrm>
          <a:prstGeom prst="rect">
            <a:avLst/>
          </a:prstGeom>
          <a:noFill/>
        </p:spPr>
      </p:pic>
      <p:sp>
        <p:nvSpPr>
          <p:cNvPr id="7" name="AutoShape 20"/>
          <p:cNvSpPr>
            <a:spLocks noChangeArrowheads="1"/>
          </p:cNvSpPr>
          <p:nvPr/>
        </p:nvSpPr>
        <p:spPr bwMode="auto">
          <a:xfrm>
            <a:off x="4706831" y="121107"/>
            <a:ext cx="3200401" cy="1256356"/>
          </a:xfrm>
          <a:prstGeom prst="roundRect">
            <a:avLst>
              <a:gd name="adj" fmla="val 9610"/>
            </a:avLst>
          </a:prstGeom>
          <a:solidFill>
            <a:srgbClr val="CC0000"/>
          </a:solidFill>
          <a:ln w="25400">
            <a:noFill/>
            <a:round/>
            <a:headEnd/>
            <a:tailEnd/>
          </a:ln>
          <a:effectLst/>
        </p:spPr>
        <p:txBody>
          <a:bodyPr lIns="91432" tIns="45716" rIns="91432" bIns="45716"/>
          <a:lstStyle/>
          <a:p>
            <a:pPr>
              <a:defRPr/>
            </a:pPr>
            <a:r>
              <a:rPr lang="en-GB" sz="1800" kern="0" dirty="0">
                <a:solidFill>
                  <a:srgbClr val="FFFFFF"/>
                </a:solidFill>
                <a:latin typeface="Calibri" pitchFamily="34" charset="0"/>
                <a:sym typeface="Webdings"/>
              </a:rPr>
              <a:t>We will be using Class Dojo to track good work &amp; behaviour and (if necessary) track poor effort and behaviour.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pic>
        <p:nvPicPr>
          <p:cNvPr id="8" name="Picture 31" descr="https://encrypted-tbn0.gstatic.com/images?q=tbn:ANd9GcRZW-ACb79V_8AThgy2Kf1QAsq2YYOiEQmjX_oIwzNPGhuHBehbRA">
            <a:hlinkClick r:id="rId5"/>
          </p:cNvPr>
          <p:cNvPicPr>
            <a:picLocks noChangeAspect="1" noChangeArrowheads="1"/>
          </p:cNvPicPr>
          <p:nvPr/>
        </p:nvPicPr>
        <p:blipFill>
          <a:blip r:embed="rId6" cstate="print">
            <a:clrChange>
              <a:clrFrom>
                <a:srgbClr val="F8E4C1"/>
              </a:clrFrom>
              <a:clrTo>
                <a:srgbClr val="F8E4C1">
                  <a:alpha val="0"/>
                </a:srgbClr>
              </a:clrTo>
            </a:clrChange>
          </a:blip>
          <a:srcRect/>
          <a:stretch>
            <a:fillRect/>
          </a:stretch>
        </p:blipFill>
        <p:spPr bwMode="auto">
          <a:xfrm>
            <a:off x="1319048" y="2971810"/>
            <a:ext cx="1454875" cy="2057399"/>
          </a:xfrm>
          <a:prstGeom prst="rect">
            <a:avLst/>
          </a:prstGeom>
          <a:noFill/>
        </p:spPr>
      </p:pic>
      <p:sp>
        <p:nvSpPr>
          <p:cNvPr id="12" name="TextBox 11"/>
          <p:cNvSpPr txBox="1"/>
          <p:nvPr/>
        </p:nvSpPr>
        <p:spPr>
          <a:xfrm>
            <a:off x="4296516" y="1559169"/>
            <a:ext cx="3516923" cy="2862322"/>
          </a:xfrm>
          <a:prstGeom prst="rect">
            <a:avLst/>
          </a:prstGeom>
          <a:noFill/>
        </p:spPr>
        <p:txBody>
          <a:bodyPr wrap="square" lIns="91432" tIns="45716" rIns="91432" bIns="45716" rtlCol="0">
            <a:spAutoFit/>
          </a:bodyPr>
          <a:lstStyle/>
          <a:p>
            <a:r>
              <a:rPr lang="en-GB" sz="1800" dirty="0">
                <a:latin typeface="Trebuchet MS" pitchFamily="34" charset="0"/>
              </a:rPr>
              <a:t>If I or someone else is talking or you have been told to work in silence, you must:</a:t>
            </a:r>
          </a:p>
          <a:p>
            <a:endParaRPr lang="en-GB" sz="1800" dirty="0">
              <a:latin typeface="Trebuchet MS" pitchFamily="34" charset="0"/>
            </a:endParaRPr>
          </a:p>
          <a:p>
            <a:pPr marL="134529" indent="-134529">
              <a:buFont typeface="Arial" pitchFamily="34" charset="0"/>
              <a:buChar char="•"/>
            </a:pPr>
            <a:r>
              <a:rPr lang="en-GB" sz="1800" dirty="0">
                <a:latin typeface="Trebuchet MS" pitchFamily="34" charset="0"/>
              </a:rPr>
              <a:t>Listen or work without speaking about anything – even the work.</a:t>
            </a:r>
          </a:p>
          <a:p>
            <a:pPr marL="134529" indent="-134529">
              <a:buFont typeface="Arial" pitchFamily="34" charset="0"/>
              <a:buChar char="•"/>
            </a:pPr>
            <a:r>
              <a:rPr lang="en-GB" sz="1800" dirty="0">
                <a:latin typeface="Trebuchet MS" pitchFamily="34" charset="0"/>
              </a:rPr>
              <a:t>Put up your hand if you want to say something and wait until asked to speak.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3" descr="Show-Me® SUPERTOUGH Gridded Drywipe Boards"/>
          <p:cNvPicPr>
            <a:picLocks noChangeAspect="1" noChangeArrowheads="1"/>
          </p:cNvPicPr>
          <p:nvPr/>
        </p:nvPicPr>
        <p:blipFill>
          <a:blip r:embed="rId2" cstate="print"/>
          <a:srcRect t="11323"/>
          <a:stretch>
            <a:fillRect/>
          </a:stretch>
        </p:blipFill>
        <p:spPr bwMode="auto">
          <a:xfrm>
            <a:off x="403528" y="2308312"/>
            <a:ext cx="1887416" cy="2332685"/>
          </a:xfrm>
          <a:prstGeom prst="rect">
            <a:avLst/>
          </a:prstGeom>
          <a:noFill/>
        </p:spPr>
      </p:pic>
      <p:sp>
        <p:nvSpPr>
          <p:cNvPr id="4" name="AutoShape 20"/>
          <p:cNvSpPr>
            <a:spLocks noChangeArrowheads="1"/>
          </p:cNvSpPr>
          <p:nvPr/>
        </p:nvSpPr>
        <p:spPr bwMode="auto">
          <a:xfrm>
            <a:off x="166978" y="94728"/>
            <a:ext cx="4270208" cy="1920928"/>
          </a:xfrm>
          <a:prstGeom prst="roundRect">
            <a:avLst>
              <a:gd name="adj" fmla="val 6039"/>
            </a:avLst>
          </a:prstGeom>
          <a:solidFill>
            <a:srgbClr val="0066FF"/>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ingdings"/>
              </a:rPr>
              <a:t>Whiteboards are to be used for the tasks set, </a:t>
            </a:r>
            <a:r>
              <a:rPr lang="en-GB" sz="1800" b="1" kern="0" dirty="0">
                <a:solidFill>
                  <a:srgbClr val="FFFFFF"/>
                </a:solidFill>
                <a:latin typeface="Calibri" pitchFamily="34" charset="0"/>
                <a:sym typeface="Wingdings"/>
              </a:rPr>
              <a:t>not random scribbling</a:t>
            </a:r>
            <a:r>
              <a:rPr lang="en-GB" sz="1800" kern="0" dirty="0">
                <a:solidFill>
                  <a:srgbClr val="FFFFFF"/>
                </a:solidFill>
                <a:latin typeface="Calibri" pitchFamily="34" charset="0"/>
                <a:sym typeface="Wingdings"/>
              </a:rPr>
              <a:t>.</a:t>
            </a:r>
          </a:p>
          <a:p>
            <a:pPr marL="134529" indent="-134529">
              <a:buFont typeface="Arial" pitchFamily="34" charset="0"/>
              <a:buChar char="•"/>
              <a:defRPr/>
            </a:pPr>
            <a:r>
              <a:rPr lang="en-GB" sz="1800" kern="0" dirty="0">
                <a:solidFill>
                  <a:srgbClr val="FFFFFF"/>
                </a:solidFill>
                <a:latin typeface="Calibri" pitchFamily="34" charset="0"/>
                <a:sym typeface="Wingdings"/>
              </a:rPr>
              <a:t>They are to be returned at the end of the class </a:t>
            </a:r>
            <a:r>
              <a:rPr lang="en-GB" sz="1800" b="1" kern="0" dirty="0">
                <a:solidFill>
                  <a:srgbClr val="FFFFFF"/>
                </a:solidFill>
                <a:latin typeface="Calibri" pitchFamily="34" charset="0"/>
                <a:sym typeface="Wingdings"/>
              </a:rPr>
              <a:t>wiped clean </a:t>
            </a:r>
            <a:r>
              <a:rPr lang="en-GB" sz="1800" kern="0" dirty="0">
                <a:solidFill>
                  <a:srgbClr val="FFFFFF"/>
                </a:solidFill>
                <a:latin typeface="Calibri" pitchFamily="34" charset="0"/>
                <a:sym typeface="Wingdings"/>
              </a:rPr>
              <a:t>and </a:t>
            </a:r>
            <a:r>
              <a:rPr lang="en-GB" sz="1800" b="1" kern="0" dirty="0">
                <a:solidFill>
                  <a:srgbClr val="FFFFFF"/>
                </a:solidFill>
                <a:latin typeface="Calibri" pitchFamily="34" charset="0"/>
                <a:sym typeface="Wingdings"/>
              </a:rPr>
              <a:t>with their pen and rubber </a:t>
            </a:r>
            <a:r>
              <a:rPr lang="en-GB" sz="1800" kern="0" dirty="0">
                <a:solidFill>
                  <a:srgbClr val="FFFFFF"/>
                </a:solidFill>
                <a:latin typeface="Calibri" pitchFamily="34" charset="0"/>
                <a:sym typeface="Wingdings"/>
              </a:rPr>
              <a:t>placed neatly in the centre of your desk. 	</a:t>
            </a:r>
            <a:endParaRPr lang="en-GB" sz="1800" kern="0" dirty="0">
              <a:solidFill>
                <a:srgbClr val="FFFFFF"/>
              </a:solidFill>
              <a:latin typeface="Calibri" pitchFamily="34" charset="0"/>
            </a:endParaRPr>
          </a:p>
        </p:txBody>
      </p:sp>
      <p:sp>
        <p:nvSpPr>
          <p:cNvPr id="5" name="AutoShape 20"/>
          <p:cNvSpPr>
            <a:spLocks noChangeArrowheads="1"/>
          </p:cNvSpPr>
          <p:nvPr/>
        </p:nvSpPr>
        <p:spPr bwMode="auto">
          <a:xfrm>
            <a:off x="4700954" y="121105"/>
            <a:ext cx="4256190" cy="1906478"/>
          </a:xfrm>
          <a:prstGeom prst="roundRect">
            <a:avLst>
              <a:gd name="adj" fmla="val 7689"/>
            </a:avLst>
          </a:prstGeom>
          <a:solidFill>
            <a:srgbClr val="009242"/>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ebdings"/>
              </a:rPr>
              <a:t>We will be doing lots of </a:t>
            </a:r>
            <a:r>
              <a:rPr lang="en-GB" sz="1800" b="1" kern="0" dirty="0">
                <a:solidFill>
                  <a:srgbClr val="FFFFFF"/>
                </a:solidFill>
                <a:latin typeface="Calibri" pitchFamily="34" charset="0"/>
                <a:sym typeface="Webdings"/>
              </a:rPr>
              <a:t>peer</a:t>
            </a:r>
            <a:r>
              <a:rPr lang="en-GB" sz="1800" kern="0" dirty="0">
                <a:solidFill>
                  <a:srgbClr val="FFFFFF"/>
                </a:solidFill>
                <a:latin typeface="Calibri" pitchFamily="34" charset="0"/>
                <a:sym typeface="Webdings"/>
              </a:rPr>
              <a:t> and </a:t>
            </a:r>
            <a:r>
              <a:rPr lang="en-GB" sz="1800" b="1" kern="0" dirty="0">
                <a:solidFill>
                  <a:srgbClr val="FFFFFF"/>
                </a:solidFill>
                <a:latin typeface="Calibri" pitchFamily="34" charset="0"/>
                <a:sym typeface="Webdings"/>
              </a:rPr>
              <a:t>self-assessment</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This </a:t>
            </a:r>
            <a:r>
              <a:rPr lang="en-GB" sz="1800" b="1" kern="0" dirty="0">
                <a:solidFill>
                  <a:srgbClr val="FFFFFF"/>
                </a:solidFill>
                <a:latin typeface="Calibri" pitchFamily="34" charset="0"/>
                <a:sym typeface="Webdings"/>
              </a:rPr>
              <a:t>should</a:t>
            </a:r>
            <a:r>
              <a:rPr lang="en-GB" sz="1800" kern="0" dirty="0">
                <a:solidFill>
                  <a:srgbClr val="FFFFFF"/>
                </a:solidFill>
                <a:latin typeface="Calibri" pitchFamily="34" charset="0"/>
                <a:sym typeface="Webdings"/>
              </a:rPr>
              <a:t> be done in </a:t>
            </a:r>
            <a:r>
              <a:rPr lang="en-GB" sz="1800" b="1" kern="0" dirty="0">
                <a:solidFill>
                  <a:srgbClr val="FFFFFF"/>
                </a:solidFill>
                <a:latin typeface="Calibri" pitchFamily="34" charset="0"/>
                <a:sym typeface="Webdings"/>
              </a:rPr>
              <a:t>green pen or at least a different colour</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The more green pen in your book </a:t>
            </a:r>
            <a:r>
              <a:rPr lang="en-GB" sz="1800" b="1" kern="0" dirty="0">
                <a:solidFill>
                  <a:srgbClr val="FFFFFF"/>
                </a:solidFill>
                <a:latin typeface="Calibri" pitchFamily="34" charset="0"/>
                <a:sym typeface="Webdings"/>
              </a:rPr>
              <a:t>the better</a:t>
            </a:r>
            <a:r>
              <a:rPr lang="en-GB" sz="1800" kern="0" dirty="0">
                <a:solidFill>
                  <a:srgbClr val="FFFFFF"/>
                </a:solidFill>
                <a:latin typeface="Calibri" pitchFamily="34" charset="0"/>
                <a:sym typeface="Webdings"/>
              </a:rPr>
              <a:t>!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6" name="AutoShape 18"/>
          <p:cNvSpPr>
            <a:spLocks noChangeArrowheads="1"/>
          </p:cNvSpPr>
          <p:nvPr/>
        </p:nvSpPr>
        <p:spPr bwMode="auto">
          <a:xfrm>
            <a:off x="2611908" y="2404565"/>
            <a:ext cx="2368061" cy="1523999"/>
          </a:xfrm>
          <a:prstGeom prst="cloudCallout">
            <a:avLst>
              <a:gd name="adj1" fmla="val -39485"/>
              <a:gd name="adj2" fmla="val 102917"/>
            </a:avLst>
          </a:prstGeom>
          <a:solidFill>
            <a:srgbClr val="DDDDFF"/>
          </a:solidFill>
          <a:ln w="9525">
            <a:noFill/>
            <a:round/>
            <a:headEnd/>
            <a:tailEnd/>
          </a:ln>
          <a:effectLst/>
        </p:spPr>
        <p:txBody>
          <a:bodyPr lIns="91432" tIns="45716" rIns="91432" bIns="45716" anchor="ctr" anchorCtr="1"/>
          <a:lstStyle/>
          <a:p>
            <a:pPr algn="ctr">
              <a:defRPr/>
            </a:pPr>
            <a:r>
              <a:rPr lang="en-GB" sz="1800" kern="0" dirty="0">
                <a:solidFill>
                  <a:srgbClr val="002060"/>
                </a:solidFill>
                <a:latin typeface="Trebuchet MS" pitchFamily="34" charset="0"/>
              </a:rPr>
              <a:t>How will these help your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4275" name="Group 3"/>
          <p:cNvGraphicFramePr>
            <a:graphicFrameLocks noGrp="1"/>
          </p:cNvGraphicFramePr>
          <p:nvPr>
            <p:extLst>
              <p:ext uri="{D42A27DB-BD31-4B8C-83A1-F6EECF244321}">
                <p14:modId xmlns:p14="http://schemas.microsoft.com/office/powerpoint/2010/main" val="3937835186"/>
              </p:ext>
            </p:extLst>
          </p:nvPr>
        </p:nvGraphicFramePr>
        <p:xfrm>
          <a:off x="161020" y="1868875"/>
          <a:ext cx="8790167" cy="2801952"/>
        </p:xfrm>
        <a:graphic>
          <a:graphicData uri="http://schemas.openxmlformats.org/drawingml/2006/table">
            <a:tbl>
              <a:tblPr/>
              <a:tblGrid>
                <a:gridCol w="2595846">
                  <a:extLst>
                    <a:ext uri="{9D8B030D-6E8A-4147-A177-3AD203B41FA5}">
                      <a16:colId xmlns:a16="http://schemas.microsoft.com/office/drawing/2014/main" val="20000"/>
                    </a:ext>
                  </a:extLst>
                </a:gridCol>
                <a:gridCol w="6194321">
                  <a:extLst>
                    <a:ext uri="{9D8B030D-6E8A-4147-A177-3AD203B41FA5}">
                      <a16:colId xmlns:a16="http://schemas.microsoft.com/office/drawing/2014/main" val="20001"/>
                    </a:ext>
                  </a:extLst>
                </a:gridCol>
              </a:tblGrid>
              <a:tr h="43204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Research Group</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 Topic</a:t>
                      </a: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A</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B</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C</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D</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67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E</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AutoShape 20"/>
          <p:cNvSpPr>
            <a:spLocks noChangeArrowheads="1"/>
          </p:cNvSpPr>
          <p:nvPr/>
        </p:nvSpPr>
        <p:spPr bwMode="auto">
          <a:xfrm>
            <a:off x="121920" y="91909"/>
            <a:ext cx="6670482" cy="1619771"/>
          </a:xfrm>
          <a:prstGeom prst="roundRect">
            <a:avLst>
              <a:gd name="adj" fmla="val 6828"/>
            </a:avLst>
          </a:prstGeom>
          <a:solidFill>
            <a:srgbClr val="CC0000"/>
          </a:solidFill>
          <a:ln w="25400">
            <a:noFill/>
            <a:round/>
            <a:headEnd/>
            <a:tailEnd/>
          </a:ln>
          <a:effectLst/>
        </p:spPr>
        <p:txBody>
          <a:bodyPr lIns="91432" tIns="45716" rIns="91432" bIns="45716"/>
          <a:lstStyle/>
          <a:p>
            <a:pPr marL="269057" indent="-269057"/>
            <a:r>
              <a:rPr lang="en-GB" sz="1800" kern="0" dirty="0">
                <a:solidFill>
                  <a:srgbClr val="FFFFFF"/>
                </a:solidFill>
                <a:latin typeface="+mj-lt"/>
                <a:sym typeface="Webdings"/>
              </a:rPr>
              <a:t></a:t>
            </a:r>
            <a:r>
              <a:rPr lang="en-GB" sz="1800" kern="0" dirty="0">
                <a:solidFill>
                  <a:srgbClr val="FFFFFF"/>
                </a:solidFill>
                <a:latin typeface="Calibri" pitchFamily="34" charset="0"/>
                <a:sym typeface="Wingdings"/>
              </a:rPr>
              <a:t>	JIGSAW LEARNING: </a:t>
            </a:r>
            <a:r>
              <a:rPr lang="en-GB" sz="1800" dirty="0">
                <a:solidFill>
                  <a:schemeClr val="bg1"/>
                </a:solidFill>
                <a:latin typeface="Trebuchet MS" pitchFamily="34" charset="0"/>
              </a:rPr>
              <a:t>You will be working in </a:t>
            </a:r>
            <a:r>
              <a:rPr lang="en-GB" sz="1800" b="1" dirty="0">
                <a:solidFill>
                  <a:srgbClr val="FFFF00"/>
                </a:solidFill>
                <a:latin typeface="Trebuchet MS" pitchFamily="34" charset="0"/>
              </a:rPr>
              <a:t>Home Groups</a:t>
            </a:r>
            <a:r>
              <a:rPr lang="en-GB" sz="1800" dirty="0">
                <a:solidFill>
                  <a:schemeClr val="bg1"/>
                </a:solidFill>
                <a:latin typeface="Trebuchet MS" pitchFamily="34" charset="0"/>
              </a:rPr>
              <a:t> and </a:t>
            </a:r>
            <a:r>
              <a:rPr lang="en-GB" sz="1800" b="1" dirty="0">
                <a:solidFill>
                  <a:srgbClr val="FFFF00"/>
                </a:solidFill>
                <a:latin typeface="Trebuchet MS" pitchFamily="34" charset="0"/>
              </a:rPr>
              <a:t>Research Groups</a:t>
            </a:r>
            <a:r>
              <a:rPr lang="en-GB" sz="1800" dirty="0">
                <a:solidFill>
                  <a:schemeClr val="bg1"/>
                </a:solidFill>
                <a:latin typeface="Trebuchet MS" pitchFamily="34" charset="0"/>
              </a:rPr>
              <a:t>.</a:t>
            </a:r>
          </a:p>
          <a:p>
            <a:pPr marL="269057" indent="-269057"/>
            <a:r>
              <a:rPr lang="en-GB" sz="1800" dirty="0">
                <a:solidFill>
                  <a:schemeClr val="bg1"/>
                </a:solidFill>
                <a:latin typeface="Trebuchet MS" pitchFamily="34" charset="0"/>
              </a:rPr>
              <a:t>	Each member of the Home Group will </a:t>
            </a:r>
            <a:r>
              <a:rPr lang="en-GB" sz="1800" b="1" dirty="0">
                <a:solidFill>
                  <a:srgbClr val="FFFF00"/>
                </a:solidFill>
                <a:latin typeface="Trebuchet MS" pitchFamily="34" charset="0"/>
              </a:rPr>
              <a:t>RESEARCH</a:t>
            </a:r>
            <a:r>
              <a:rPr lang="en-GB" sz="1800" dirty="0">
                <a:solidFill>
                  <a:schemeClr val="bg1"/>
                </a:solidFill>
                <a:latin typeface="Trebuchet MS" pitchFamily="34" charset="0"/>
              </a:rPr>
              <a:t> a different topic.  You will then </a:t>
            </a:r>
            <a:r>
              <a:rPr lang="en-GB" sz="1800" b="1" dirty="0">
                <a:solidFill>
                  <a:srgbClr val="FFFF00"/>
                </a:solidFill>
                <a:latin typeface="Trebuchet MS" pitchFamily="34" charset="0"/>
              </a:rPr>
              <a:t>TEACH</a:t>
            </a:r>
            <a:r>
              <a:rPr lang="en-GB" sz="1800" dirty="0">
                <a:solidFill>
                  <a:schemeClr val="bg1"/>
                </a:solidFill>
                <a:latin typeface="Trebuchet MS" pitchFamily="34" charset="0"/>
              </a:rPr>
              <a:t> each other in your Home Group what you have found out.</a:t>
            </a:r>
          </a:p>
          <a:p>
            <a:pPr marL="269057" indent="-269057">
              <a:defRPr/>
            </a:pPr>
            <a:endParaRPr lang="en-GB" sz="1800" kern="0" dirty="0">
              <a:solidFill>
                <a:srgbClr val="FFFFFF"/>
              </a:solidFill>
              <a:latin typeface="Calibri" pitchFamily="34" charset="0"/>
            </a:endParaRPr>
          </a:p>
        </p:txBody>
      </p:sp>
      <p:pic>
        <p:nvPicPr>
          <p:cNvPr id="7" name="Picture 23" descr="Show-Me® SUPERTOUGH Gridded Drywipe Boards"/>
          <p:cNvPicPr>
            <a:picLocks noChangeAspect="1" noChangeArrowheads="1"/>
          </p:cNvPicPr>
          <p:nvPr/>
        </p:nvPicPr>
        <p:blipFill>
          <a:blip r:embed="rId2" cstate="print"/>
          <a:srcRect t="11323"/>
          <a:stretch>
            <a:fillRect/>
          </a:stretch>
        </p:blipFill>
        <p:spPr bwMode="auto">
          <a:xfrm>
            <a:off x="7551519" y="87312"/>
            <a:ext cx="1399662" cy="172986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3010008"/>
              </p:ext>
            </p:extLst>
          </p:nvPr>
        </p:nvGraphicFramePr>
        <p:xfrm>
          <a:off x="220649" y="142509"/>
          <a:ext cx="8760348" cy="4111536"/>
        </p:xfrm>
        <a:graphic>
          <a:graphicData uri="http://schemas.openxmlformats.org/drawingml/2006/table">
            <a:tbl>
              <a:tblPr firstRow="1" bandRow="1">
                <a:tableStyleId>{5940675A-B579-460E-94D1-54222C63F5DA}</a:tableStyleId>
              </a:tblPr>
              <a:tblGrid>
                <a:gridCol w="1460058">
                  <a:extLst>
                    <a:ext uri="{9D8B030D-6E8A-4147-A177-3AD203B41FA5}">
                      <a16:colId xmlns:a16="http://schemas.microsoft.com/office/drawing/2014/main" val="20000"/>
                    </a:ext>
                  </a:extLst>
                </a:gridCol>
                <a:gridCol w="1460058">
                  <a:extLst>
                    <a:ext uri="{9D8B030D-6E8A-4147-A177-3AD203B41FA5}">
                      <a16:colId xmlns:a16="http://schemas.microsoft.com/office/drawing/2014/main" val="20001"/>
                    </a:ext>
                  </a:extLst>
                </a:gridCol>
                <a:gridCol w="1460058">
                  <a:extLst>
                    <a:ext uri="{9D8B030D-6E8A-4147-A177-3AD203B41FA5}">
                      <a16:colId xmlns:a16="http://schemas.microsoft.com/office/drawing/2014/main" val="20002"/>
                    </a:ext>
                  </a:extLst>
                </a:gridCol>
                <a:gridCol w="1460188">
                  <a:extLst>
                    <a:ext uri="{9D8B030D-6E8A-4147-A177-3AD203B41FA5}">
                      <a16:colId xmlns:a16="http://schemas.microsoft.com/office/drawing/2014/main" val="20003"/>
                    </a:ext>
                  </a:extLst>
                </a:gridCol>
                <a:gridCol w="1459928">
                  <a:extLst>
                    <a:ext uri="{9D8B030D-6E8A-4147-A177-3AD203B41FA5}">
                      <a16:colId xmlns:a16="http://schemas.microsoft.com/office/drawing/2014/main" val="20004"/>
                    </a:ext>
                  </a:extLst>
                </a:gridCol>
                <a:gridCol w="1460058">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chemeClr val="bg1"/>
                    </a:solidFill>
                  </a:tcPr>
                </a:tc>
                <a:tc>
                  <a:txBody>
                    <a:bodyPr/>
                    <a:lstStyle/>
                    <a:p>
                      <a:pPr algn="ctr"/>
                      <a:r>
                        <a:rPr lang="en-GB" sz="1500" b="1" dirty="0">
                          <a:latin typeface="+mn-lt"/>
                        </a:rPr>
                        <a:t>Research Group C</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chemeClr val="bg1"/>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7314670"/>
              </p:ext>
            </p:extLst>
          </p:nvPr>
        </p:nvGraphicFramePr>
        <p:xfrm>
          <a:off x="250465" y="160718"/>
          <a:ext cx="8658972" cy="4111536"/>
        </p:xfrm>
        <a:graphic>
          <a:graphicData uri="http://schemas.openxmlformats.org/drawingml/2006/table">
            <a:tbl>
              <a:tblPr firstRow="1" bandRow="1">
                <a:tableStyleId>{5940675A-B579-460E-94D1-54222C63F5DA}</a:tableStyleId>
              </a:tblPr>
              <a:tblGrid>
                <a:gridCol w="1443162">
                  <a:extLst>
                    <a:ext uri="{9D8B030D-6E8A-4147-A177-3AD203B41FA5}">
                      <a16:colId xmlns:a16="http://schemas.microsoft.com/office/drawing/2014/main" val="20000"/>
                    </a:ext>
                  </a:extLst>
                </a:gridCol>
                <a:gridCol w="1443162">
                  <a:extLst>
                    <a:ext uri="{9D8B030D-6E8A-4147-A177-3AD203B41FA5}">
                      <a16:colId xmlns:a16="http://schemas.microsoft.com/office/drawing/2014/main" val="20001"/>
                    </a:ext>
                  </a:extLst>
                </a:gridCol>
                <a:gridCol w="1443162">
                  <a:extLst>
                    <a:ext uri="{9D8B030D-6E8A-4147-A177-3AD203B41FA5}">
                      <a16:colId xmlns:a16="http://schemas.microsoft.com/office/drawing/2014/main" val="20002"/>
                    </a:ext>
                  </a:extLst>
                </a:gridCol>
                <a:gridCol w="1443290">
                  <a:extLst>
                    <a:ext uri="{9D8B030D-6E8A-4147-A177-3AD203B41FA5}">
                      <a16:colId xmlns:a16="http://schemas.microsoft.com/office/drawing/2014/main" val="20003"/>
                    </a:ext>
                  </a:extLst>
                </a:gridCol>
                <a:gridCol w="1443034">
                  <a:extLst>
                    <a:ext uri="{9D8B030D-6E8A-4147-A177-3AD203B41FA5}">
                      <a16:colId xmlns:a16="http://schemas.microsoft.com/office/drawing/2014/main" val="20004"/>
                    </a:ext>
                  </a:extLst>
                </a:gridCol>
                <a:gridCol w="1443162">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rgbClr val="99CCFF"/>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rgbClr val="FFFF99"/>
                    </a:solidFill>
                  </a:tcPr>
                </a:tc>
                <a:tc>
                  <a:txBody>
                    <a:bodyPr/>
                    <a:lstStyle/>
                    <a:p>
                      <a:pPr algn="ctr"/>
                      <a:r>
                        <a:rPr lang="en-GB" sz="1500" b="1" dirty="0">
                          <a:latin typeface="+mn-lt"/>
                        </a:rPr>
                        <a:t>Research Group C</a:t>
                      </a:r>
                    </a:p>
                  </a:txBody>
                  <a:tcPr marL="68585" marR="68585" marT="34292" marB="34292" anchor="ctr">
                    <a:solidFill>
                      <a:srgbClr val="FFCCCC"/>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rgbClr val="99FFCC"/>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0"/>
          <p:cNvSpPr>
            <a:spLocks noChangeArrowheads="1"/>
          </p:cNvSpPr>
          <p:nvPr/>
        </p:nvSpPr>
        <p:spPr bwMode="auto">
          <a:xfrm>
            <a:off x="131197" y="121106"/>
            <a:ext cx="8843838" cy="3015684"/>
          </a:xfrm>
          <a:prstGeom prst="roundRect">
            <a:avLst>
              <a:gd name="adj" fmla="val 3551"/>
            </a:avLst>
          </a:prstGeom>
          <a:solidFill>
            <a:srgbClr val="0066FF"/>
          </a:solidFill>
          <a:ln w="25400">
            <a:noFill/>
            <a:round/>
            <a:headEnd/>
            <a:tailEnd/>
          </a:ln>
          <a:effectLst/>
        </p:spPr>
        <p:txBody>
          <a:bodyPr lIns="91432" tIns="45716" rIns="91432" bIns="45716"/>
          <a:lstStyle/>
          <a:p>
            <a:pPr marL="334534" indent="-334534">
              <a:defRPr/>
            </a:pPr>
            <a:r>
              <a:rPr lang="en-GB" sz="1800" kern="0" dirty="0">
                <a:solidFill>
                  <a:srgbClr val="FFFFFF"/>
                </a:solidFill>
                <a:latin typeface="Calibri" pitchFamily="34" charset="0"/>
                <a:sym typeface="Wingdings"/>
              </a:rPr>
              <a:t>	</a:t>
            </a:r>
            <a:r>
              <a:rPr lang="en-GB" sz="1800" b="1" dirty="0">
                <a:solidFill>
                  <a:schemeClr val="bg1"/>
                </a:solidFill>
                <a:latin typeface="+mj-lt"/>
              </a:rPr>
              <a:t>JIGSAW LEARNING:  Part 1</a:t>
            </a:r>
          </a:p>
          <a:p>
            <a:pPr>
              <a:defRPr/>
            </a:pPr>
            <a:endParaRPr lang="en-GB" sz="1800" b="1" u="sng" dirty="0">
              <a:solidFill>
                <a:schemeClr val="bg1"/>
              </a:solidFill>
              <a:latin typeface="+mj-lt"/>
            </a:endParaRPr>
          </a:p>
          <a:p>
            <a:pPr marL="342866" indent="-342866">
              <a:buFont typeface="Arial" charset="0"/>
              <a:buAutoNum type="arabicPeriod"/>
              <a:defRPr/>
            </a:pPr>
            <a:r>
              <a:rPr lang="en-GB" sz="1800" dirty="0">
                <a:solidFill>
                  <a:schemeClr val="bg1"/>
                </a:solidFill>
                <a:latin typeface="+mj-lt"/>
              </a:rPr>
              <a:t>In your RESEARCH GROUP, read the relevant textbook &amp; C/W pages and highlight bullet points from the exam spec.</a:t>
            </a:r>
          </a:p>
          <a:p>
            <a:pPr marL="342866" indent="-342866">
              <a:buFont typeface="Arial" charset="0"/>
              <a:buAutoNum type="arabicPeriod"/>
              <a:defRPr/>
            </a:pPr>
            <a:r>
              <a:rPr lang="en-GB" sz="1800" dirty="0">
                <a:solidFill>
                  <a:schemeClr val="bg1"/>
                </a:solidFill>
                <a:latin typeface="+mj-lt"/>
              </a:rPr>
              <a:t>Write a set of notes AND produce a practice exam question on a whiteboard (with mark scheme on paper) – you have </a:t>
            </a:r>
            <a:r>
              <a:rPr lang="en-GB" sz="1800" b="1" dirty="0">
                <a:solidFill>
                  <a:schemeClr val="bg1"/>
                </a:solidFill>
                <a:latin typeface="+mj-lt"/>
              </a:rPr>
              <a:t>15 minutes only.</a:t>
            </a:r>
          </a:p>
          <a:p>
            <a:pPr marL="342866" indent="-342866">
              <a:buFont typeface="Arial" charset="0"/>
              <a:buAutoNum type="arabicPeriod"/>
              <a:defRPr/>
            </a:pPr>
            <a:r>
              <a:rPr lang="en-GB" sz="1800" dirty="0">
                <a:solidFill>
                  <a:schemeClr val="bg1"/>
                </a:solidFill>
                <a:latin typeface="+mj-lt"/>
              </a:rPr>
              <a:t>Make sure you understand your topic so you can explain it to other members of your Home Group when you return.</a:t>
            </a:r>
          </a:p>
          <a:p>
            <a:pPr marL="334534" indent="-334534">
              <a:defRPr/>
            </a:pPr>
            <a:r>
              <a:rPr lang="en-GB" sz="1800" b="1" dirty="0">
                <a:solidFill>
                  <a:schemeClr val="bg1"/>
                </a:solidFill>
                <a:latin typeface="+mj-lt"/>
              </a:rPr>
              <a:t>	</a:t>
            </a:r>
            <a:r>
              <a:rPr lang="en-GB" sz="1800" dirty="0">
                <a:solidFill>
                  <a:schemeClr val="bg1"/>
                </a:solidFill>
                <a:latin typeface="+mj-lt"/>
              </a:rPr>
              <a:t>Include a 6 mark QWC question.</a:t>
            </a:r>
          </a:p>
          <a:p>
            <a:pPr marL="269057" indent="-269057">
              <a:defRPr/>
            </a:pP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5" name="5-Point Star 4"/>
          <p:cNvSpPr/>
          <p:nvPr/>
        </p:nvSpPr>
        <p:spPr>
          <a:xfrm>
            <a:off x="190009" y="2315878"/>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131713" y="3259119"/>
            <a:ext cx="1242647" cy="1535806"/>
          </a:xfrm>
          <a:prstGeom prst="rect">
            <a:avLst/>
          </a:prstGeom>
          <a:noFill/>
        </p:spPr>
      </p:pic>
      <p:pic>
        <p:nvPicPr>
          <p:cNvPr id="3073"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0"/>
          <p:cNvSpPr>
            <a:spLocks noChangeArrowheads="1"/>
          </p:cNvSpPr>
          <p:nvPr/>
        </p:nvSpPr>
        <p:spPr bwMode="auto">
          <a:xfrm>
            <a:off x="149087" y="121106"/>
            <a:ext cx="8843838" cy="3132048"/>
          </a:xfrm>
          <a:prstGeom prst="roundRect">
            <a:avLst>
              <a:gd name="adj" fmla="val 3551"/>
            </a:avLst>
          </a:prstGeom>
          <a:solidFill>
            <a:srgbClr val="CC0000"/>
          </a:solidFill>
          <a:ln w="25400">
            <a:noFill/>
            <a:round/>
            <a:headEnd/>
            <a:tailEnd/>
          </a:ln>
          <a:effectLst/>
        </p:spPr>
        <p:txBody>
          <a:bodyPr lIns="91432" tIns="45716" rIns="91432" bIns="45716"/>
          <a:lstStyle/>
          <a:p>
            <a:pPr marL="334534" indent="-334534">
              <a:defRPr/>
            </a:pPr>
            <a:r>
              <a:rPr lang="en-GB" sz="1800" kern="0" dirty="0">
                <a:solidFill>
                  <a:srgbClr val="FFFFFF"/>
                </a:solidFill>
                <a:sym typeface="Wingdings"/>
              </a:rPr>
              <a:t>	</a:t>
            </a:r>
            <a:r>
              <a:rPr lang="en-GB" sz="1800" b="1" dirty="0">
                <a:solidFill>
                  <a:prstClr val="white"/>
                </a:solidFill>
              </a:rPr>
              <a:t>JIGSAW LEARNING:  Part 2</a:t>
            </a:r>
          </a:p>
          <a:p>
            <a:pPr>
              <a:defRPr/>
            </a:pPr>
            <a:endParaRPr lang="en-GB" sz="1800" b="1" u="sng" dirty="0">
              <a:solidFill>
                <a:prstClr val="white"/>
              </a:solidFill>
            </a:endParaRPr>
          </a:p>
          <a:p>
            <a:pPr marL="334534" indent="-334534">
              <a:defRPr/>
            </a:pPr>
            <a:r>
              <a:rPr lang="en-GB" sz="1800" dirty="0">
                <a:solidFill>
                  <a:prstClr val="white"/>
                </a:solidFill>
              </a:rPr>
              <a:t>1.	Return to your HOME GROUP.  </a:t>
            </a:r>
          </a:p>
          <a:p>
            <a:pPr marL="334534" indent="-334534">
              <a:defRPr/>
            </a:pPr>
            <a:r>
              <a:rPr lang="en-GB" sz="1800" dirty="0">
                <a:solidFill>
                  <a:prstClr val="white"/>
                </a:solidFill>
              </a:rPr>
              <a:t>2.	Take it in turns to teach each other what you covered in your research groups, without showing each other your written work, but making full use of whiteboards. Set the practice exam question, then go through it on your whiteboard.</a:t>
            </a:r>
          </a:p>
          <a:p>
            <a:pPr marL="334534" indent="-334534">
              <a:defRPr/>
            </a:pPr>
            <a:endParaRPr lang="en-GB" sz="600" dirty="0">
              <a:solidFill>
                <a:prstClr val="white"/>
              </a:solidFill>
            </a:endParaRPr>
          </a:p>
          <a:p>
            <a:pPr marL="334534" indent="-334534">
              <a:defRPr/>
            </a:pPr>
            <a:r>
              <a:rPr lang="en-GB" sz="1800" dirty="0">
                <a:solidFill>
                  <a:prstClr val="white"/>
                </a:solidFill>
              </a:rPr>
              <a:t>	You have 5 </a:t>
            </a:r>
            <a:r>
              <a:rPr lang="en-GB" sz="1800" dirty="0" err="1">
                <a:solidFill>
                  <a:prstClr val="white"/>
                </a:solidFill>
              </a:rPr>
              <a:t>mins</a:t>
            </a:r>
            <a:r>
              <a:rPr lang="en-GB" sz="1800" dirty="0">
                <a:solidFill>
                  <a:prstClr val="white"/>
                </a:solidFill>
              </a:rPr>
              <a:t> for each topic = 25 </a:t>
            </a:r>
            <a:r>
              <a:rPr lang="en-GB" sz="1800" dirty="0" err="1">
                <a:solidFill>
                  <a:prstClr val="white"/>
                </a:solidFill>
              </a:rPr>
              <a:t>mins</a:t>
            </a:r>
            <a:r>
              <a:rPr lang="en-GB" sz="1800" dirty="0">
                <a:solidFill>
                  <a:prstClr val="white"/>
                </a:solidFill>
              </a:rPr>
              <a:t> in total to complete revision notes &amp; questions on </a:t>
            </a:r>
            <a:r>
              <a:rPr lang="en-GB" sz="1800" b="1" dirty="0">
                <a:solidFill>
                  <a:prstClr val="white"/>
                </a:solidFill>
              </a:rPr>
              <a:t>all topics</a:t>
            </a:r>
            <a:r>
              <a:rPr lang="en-GB" sz="1800" dirty="0">
                <a:solidFill>
                  <a:prstClr val="white"/>
                </a:solidFill>
              </a:rPr>
              <a:t>.</a:t>
            </a:r>
          </a:p>
          <a:p>
            <a:pPr marL="334534" indent="-334534">
              <a:defRPr/>
            </a:pPr>
            <a:endParaRPr lang="en-GB" sz="600" dirty="0">
              <a:solidFill>
                <a:prstClr val="white"/>
              </a:solidFill>
            </a:endParaRPr>
          </a:p>
          <a:p>
            <a:pPr marL="334534" indent="-334534">
              <a:defRPr/>
            </a:pPr>
            <a:r>
              <a:rPr lang="en-GB" sz="1800" dirty="0">
                <a:solidFill>
                  <a:prstClr val="white"/>
                </a:solidFill>
              </a:rPr>
              <a:t>	Agree on a perfect QWC model answer for 6 marks.</a:t>
            </a:r>
          </a:p>
          <a:p>
            <a:pPr marL="269057" indent="-269057"/>
            <a:r>
              <a:rPr lang="en-GB" sz="1800" kern="0" dirty="0">
                <a:solidFill>
                  <a:srgbClr val="FFFFFF"/>
                </a:solidFill>
                <a:sym typeface="Wingdings"/>
              </a:rPr>
              <a:t>	</a:t>
            </a:r>
            <a:endParaRPr lang="en-GB" sz="1800" kern="0" dirty="0">
              <a:solidFill>
                <a:srgbClr val="FFFFFF"/>
              </a:solidFill>
            </a:endParaRPr>
          </a:p>
        </p:txBody>
      </p:sp>
      <p:sp>
        <p:nvSpPr>
          <p:cNvPr id="5" name="5-Point Star 4"/>
          <p:cNvSpPr/>
          <p:nvPr/>
        </p:nvSpPr>
        <p:spPr>
          <a:xfrm>
            <a:off x="195461" y="2527607"/>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solidFill>
                <a:prstClr val="white"/>
              </a:solidFill>
            </a:endParaRPr>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4" y="3607695"/>
            <a:ext cx="1242647" cy="1535806"/>
          </a:xfrm>
          <a:prstGeom prst="rect">
            <a:avLst/>
          </a:prstGeom>
          <a:noFill/>
        </p:spPr>
      </p:pic>
      <p:pic>
        <p:nvPicPr>
          <p:cNvPr id="4097"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Rectangle 3"/>
          <p:cNvSpPr>
            <a:spLocks noGrp="1" noChangeArrowheads="1"/>
          </p:cNvSpPr>
          <p:nvPr>
            <p:ph idx="1"/>
          </p:nvPr>
        </p:nvSpPr>
        <p:spPr>
          <a:xfrm>
            <a:off x="1335208" y="342125"/>
            <a:ext cx="6155531" cy="702469"/>
          </a:xfrm>
        </p:spPr>
        <p:txBody>
          <a:bodyPr/>
          <a:lstStyle/>
          <a:p>
            <a:pPr marL="0" indent="0" eaLnBrk="1" hangingPunct="1">
              <a:buNone/>
            </a:pPr>
            <a:r>
              <a:rPr lang="en-US" altLang="en-US" sz="1950" dirty="0"/>
              <a:t>Which type of chart or graph do you think should be used to display </a:t>
            </a:r>
            <a:r>
              <a:rPr lang="en-US" altLang="en-US" sz="1950" dirty="0" smtClean="0"/>
              <a:t>the data below?</a:t>
            </a:r>
            <a:endParaRPr lang="en-GB" altLang="en-US" sz="1950" dirty="0"/>
          </a:p>
        </p:txBody>
      </p:sp>
      <p:sp>
        <p:nvSpPr>
          <p:cNvPr id="5939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graphicFrame>
        <p:nvGraphicFramePr>
          <p:cNvPr id="59477" name="Group 85"/>
          <p:cNvGraphicFramePr>
            <a:graphicFrameLocks noGrp="1"/>
          </p:cNvGraphicFramePr>
          <p:nvPr>
            <p:extLst>
              <p:ext uri="{D42A27DB-BD31-4B8C-83A1-F6EECF244321}">
                <p14:modId xmlns:p14="http://schemas.microsoft.com/office/powerpoint/2010/main" val="3860195212"/>
              </p:ext>
            </p:extLst>
          </p:nvPr>
        </p:nvGraphicFramePr>
        <p:xfrm>
          <a:off x="1476013" y="1189279"/>
          <a:ext cx="5869004" cy="2567712"/>
        </p:xfrm>
        <a:graphic>
          <a:graphicData uri="http://schemas.openxmlformats.org/drawingml/2006/table">
            <a:tbl>
              <a:tblPr/>
              <a:tblGrid>
                <a:gridCol w="2729769">
                  <a:extLst>
                    <a:ext uri="{9D8B030D-6E8A-4147-A177-3AD203B41FA5}">
                      <a16:colId xmlns:a16="http://schemas.microsoft.com/office/drawing/2014/main" val="3438927503"/>
                    </a:ext>
                  </a:extLst>
                </a:gridCol>
                <a:gridCol w="3139235">
                  <a:extLst>
                    <a:ext uri="{9D8B030D-6E8A-4147-A177-3AD203B41FA5}">
                      <a16:colId xmlns:a16="http://schemas.microsoft.com/office/drawing/2014/main" val="1220130907"/>
                    </a:ext>
                  </a:extLst>
                </a:gridCol>
              </a:tblGrid>
              <a:tr h="7942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Type of bacterium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Food poisoning cases</a:t>
                      </a:r>
                      <a:b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br>
                      <a: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US 2009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1228190899"/>
                  </a:ext>
                </a:extLst>
              </a:tr>
              <a:tr h="443356">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Campylobacter</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845</a:t>
                      </a: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024</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1665997"/>
                  </a:ext>
                </a:extLst>
              </a:tr>
              <a:tr h="443356">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Listeria</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1591</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90521477"/>
                  </a:ext>
                </a:extLst>
              </a:tr>
              <a:tr h="443356">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Salmonella</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027</a:t>
                      </a: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561</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73366492"/>
                  </a:ext>
                </a:extLst>
              </a:tr>
              <a:tr h="443356">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E. coli</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0157:H7</a:t>
                      </a:r>
                      <a:endPar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63</a:t>
                      </a:r>
                      <a:r>
                        <a:rPr kumimoji="0" lang="en-US" altLang="en-US"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153</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44774312"/>
                  </a:ext>
                </a:extLst>
              </a:tr>
            </a:tbl>
          </a:graphicData>
        </a:graphic>
      </p:graphicFrame>
    </p:spTree>
    <p:extLst>
      <p:ext uri="{BB962C8B-B14F-4D97-AF65-F5344CB8AC3E}">
        <p14:creationId xmlns:p14="http://schemas.microsoft.com/office/powerpoint/2010/main" val="2062466482"/>
      </p:ext>
    </p:extLst>
  </p:cSld>
  <p:clrMapOvr>
    <a:masterClrMapping/>
  </p:clrMapOvr>
  <p:transition>
    <p:sndAc>
      <p:stSnd>
        <p:snd r:embed="rId3"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Rectangle 3"/>
          <p:cNvSpPr>
            <a:spLocks noGrp="1" noChangeArrowheads="1"/>
          </p:cNvSpPr>
          <p:nvPr>
            <p:ph idx="1"/>
          </p:nvPr>
        </p:nvSpPr>
        <p:spPr>
          <a:xfrm>
            <a:off x="1494235" y="789385"/>
            <a:ext cx="6155531" cy="1026319"/>
          </a:xfrm>
        </p:spPr>
        <p:txBody>
          <a:bodyPr/>
          <a:lstStyle/>
          <a:p>
            <a:pPr marL="0" indent="0" eaLnBrk="1" hangingPunct="1">
              <a:spcBef>
                <a:spcPct val="10000"/>
              </a:spcBef>
              <a:buNone/>
            </a:pPr>
            <a:r>
              <a:rPr lang="en-GB" altLang="en-US" sz="2100">
                <a:solidFill>
                  <a:srgbClr val="636825"/>
                </a:solidFill>
              </a:rPr>
              <a:t>Bar chart</a:t>
            </a:r>
          </a:p>
          <a:p>
            <a:pPr marL="0" indent="0" eaLnBrk="1" hangingPunct="1">
              <a:spcBef>
                <a:spcPct val="10000"/>
              </a:spcBef>
              <a:buNone/>
            </a:pPr>
            <a:r>
              <a:rPr lang="en-GB" altLang="en-US" sz="1950"/>
              <a:t>Use a bar chart when the independent variables are</a:t>
            </a:r>
            <a:br>
              <a:rPr lang="en-GB" altLang="en-US" sz="1950"/>
            </a:br>
            <a:r>
              <a:rPr lang="en-GB" altLang="en-US" sz="1950"/>
              <a:t>in words or in separate groups.</a:t>
            </a:r>
          </a:p>
        </p:txBody>
      </p:sp>
      <p:sp>
        <p:nvSpPr>
          <p:cNvPr id="614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graphicFrame>
        <p:nvGraphicFramePr>
          <p:cNvPr id="61446" name="Group 6"/>
          <p:cNvGraphicFramePr>
            <a:graphicFrameLocks noGrp="1"/>
          </p:cNvGraphicFramePr>
          <p:nvPr/>
        </p:nvGraphicFramePr>
        <p:xfrm>
          <a:off x="2141935" y="2193131"/>
          <a:ext cx="4914900" cy="1995300"/>
        </p:xfrm>
        <a:graphic>
          <a:graphicData uri="http://schemas.openxmlformats.org/drawingml/2006/table">
            <a:tbl>
              <a:tblPr/>
              <a:tblGrid>
                <a:gridCol w="2286000">
                  <a:extLst>
                    <a:ext uri="{9D8B030D-6E8A-4147-A177-3AD203B41FA5}">
                      <a16:colId xmlns:a16="http://schemas.microsoft.com/office/drawing/2014/main" val="3496846853"/>
                    </a:ext>
                  </a:extLst>
                </a:gridCol>
                <a:gridCol w="2628900">
                  <a:extLst>
                    <a:ext uri="{9D8B030D-6E8A-4147-A177-3AD203B41FA5}">
                      <a16:colId xmlns:a16="http://schemas.microsoft.com/office/drawing/2014/main" val="3752914221"/>
                    </a:ext>
                  </a:extLst>
                </a:gridCol>
              </a:tblGrid>
              <a:tr h="6172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Type of bacterium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Food poisoning cases</a:t>
                      </a:r>
                      <a:b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br>
                      <a: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US 2009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593027573"/>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Campylobacter</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845</a:t>
                      </a: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024</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88366505"/>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Listeria</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1591</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7946324"/>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Salmonella</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027</a:t>
                      </a: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561</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87393918"/>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E. coli</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0157:H7</a:t>
                      </a:r>
                      <a:endParaRPr kumimoji="0" lang="en-US" altLang="en-US" sz="1800" b="0" i="1"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63</a:t>
                      </a: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153</a:t>
                      </a: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34681126"/>
                  </a:ext>
                </a:extLst>
              </a:tr>
            </a:tbl>
          </a:graphicData>
        </a:graphic>
      </p:graphicFrame>
      <p:grpSp>
        <p:nvGrpSpPr>
          <p:cNvPr id="61468" name="Group 28"/>
          <p:cNvGrpSpPr>
            <a:grpSpLocks/>
          </p:cNvGrpSpPr>
          <p:nvPr/>
        </p:nvGrpSpPr>
        <p:grpSpPr bwMode="auto">
          <a:xfrm>
            <a:off x="1980010" y="1545432"/>
            <a:ext cx="3456384" cy="2917031"/>
            <a:chOff x="703" y="1298"/>
            <a:chExt cx="2903" cy="2450"/>
          </a:xfrm>
        </p:grpSpPr>
        <p:sp>
          <p:nvSpPr>
            <p:cNvPr id="61466" name="Line 26"/>
            <p:cNvSpPr>
              <a:spLocks noChangeShapeType="1"/>
            </p:cNvSpPr>
            <p:nvPr/>
          </p:nvSpPr>
          <p:spPr bwMode="auto">
            <a:xfrm flipH="1">
              <a:off x="2290" y="1298"/>
              <a:ext cx="1316" cy="1089"/>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sp>
          <p:nvSpPr>
            <p:cNvPr id="61467" name="Oval 27"/>
            <p:cNvSpPr>
              <a:spLocks noChangeArrowheads="1"/>
            </p:cNvSpPr>
            <p:nvPr/>
          </p:nvSpPr>
          <p:spPr bwMode="auto">
            <a:xfrm>
              <a:off x="703" y="2160"/>
              <a:ext cx="1860" cy="1588"/>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88792922"/>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Rectangle 3"/>
          <p:cNvSpPr>
            <a:spLocks noGrp="1" noChangeArrowheads="1"/>
          </p:cNvSpPr>
          <p:nvPr>
            <p:ph idx="4294967295"/>
          </p:nvPr>
        </p:nvSpPr>
        <p:spPr>
          <a:xfrm>
            <a:off x="1494235" y="789385"/>
            <a:ext cx="6155531" cy="972740"/>
          </a:xfrm>
        </p:spPr>
        <p:txBody>
          <a:bodyPr/>
          <a:lstStyle/>
          <a:p>
            <a:pPr marL="0" indent="0" eaLnBrk="1" hangingPunct="1">
              <a:spcBef>
                <a:spcPct val="10000"/>
              </a:spcBef>
              <a:buNone/>
            </a:pPr>
            <a:r>
              <a:rPr lang="en-GB" altLang="en-US" sz="2100">
                <a:solidFill>
                  <a:srgbClr val="636825"/>
                </a:solidFill>
              </a:rPr>
              <a:t>Bar chart</a:t>
            </a:r>
          </a:p>
          <a:p>
            <a:pPr marL="0" indent="0" eaLnBrk="1" hangingPunct="1">
              <a:spcBef>
                <a:spcPct val="10000"/>
              </a:spcBef>
              <a:buNone/>
            </a:pPr>
            <a:r>
              <a:rPr lang="en-GB" altLang="en-US" sz="1950"/>
              <a:t>Use a bar chart when the independent variables are</a:t>
            </a:r>
            <a:br>
              <a:rPr lang="en-GB" altLang="en-US" sz="1950"/>
            </a:br>
            <a:r>
              <a:rPr lang="en-GB" altLang="en-US" sz="1950"/>
              <a:t>in words or in separate groups.</a:t>
            </a:r>
          </a:p>
        </p:txBody>
      </p:sp>
      <p:sp>
        <p:nvSpPr>
          <p:cNvPr id="112643"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pic>
        <p:nvPicPr>
          <p:cNvPr id="112644" name="Picture 4" descr="esws_at_8Dc_act_aw_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1977629"/>
            <a:ext cx="4055269" cy="269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46358"/>
      </p:ext>
    </p:extLst>
  </p:cSld>
  <p:clrMapOvr>
    <a:masterClrMapping/>
  </p:clrMapOvr>
  <p:transition>
    <p:sndAc>
      <p:stSnd>
        <p:snd r:embed="rId3"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graphicFrame>
        <p:nvGraphicFramePr>
          <p:cNvPr id="63553" name="Group 65"/>
          <p:cNvGraphicFramePr>
            <a:graphicFrameLocks noGrp="1"/>
          </p:cNvGraphicFramePr>
          <p:nvPr/>
        </p:nvGraphicFramePr>
        <p:xfrm>
          <a:off x="1871663" y="1815704"/>
          <a:ext cx="4860131" cy="2823167"/>
        </p:xfrm>
        <a:graphic>
          <a:graphicData uri="http://schemas.openxmlformats.org/drawingml/2006/table">
            <a:tbl>
              <a:tblPr/>
              <a:tblGrid>
                <a:gridCol w="2753916">
                  <a:extLst>
                    <a:ext uri="{9D8B030D-6E8A-4147-A177-3AD203B41FA5}">
                      <a16:colId xmlns:a16="http://schemas.microsoft.com/office/drawing/2014/main" val="3695178771"/>
                    </a:ext>
                  </a:extLst>
                </a:gridCol>
                <a:gridCol w="2106215">
                  <a:extLst>
                    <a:ext uri="{9D8B030D-6E8A-4147-A177-3AD203B41FA5}">
                      <a16:colId xmlns:a16="http://schemas.microsoft.com/office/drawing/2014/main" val="1430015103"/>
                    </a:ext>
                  </a:extLst>
                </a:gridCol>
              </a:tblGrid>
              <a:tr h="756047">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Food source for </a:t>
                      </a:r>
                      <a:r>
                        <a:rPr kumimoji="0" lang="en-US" altLang="en-US" sz="1800" b="1" i="1" u="none" strike="noStrike" cap="none" normalizeH="0" baseline="0" smtClean="0">
                          <a:ln>
                            <a:noFill/>
                          </a:ln>
                          <a:solidFill>
                            <a:schemeClr val="bg1"/>
                          </a:solidFill>
                          <a:effectLst/>
                          <a:latin typeface="Calibri" panose="020F0502020204030204" pitchFamily="34" charset="0"/>
                          <a:cs typeface="Arial" panose="020B0604020202020204" pitchFamily="34" charset="0"/>
                        </a:rPr>
                        <a:t>Campylobacter</a:t>
                      </a:r>
                      <a:r>
                        <a:rPr kumimoji="0" lang="en-US" altLang="en-US" sz="18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 infections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Percentage of</a:t>
                      </a:r>
                      <a:br>
                        <a:rPr kumimoji="0" lang="en-US" alt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br>
                      <a:r>
                        <a:rPr kumimoji="0" lang="en-US" alt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total infections</a:t>
                      </a:r>
                      <a:endPar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4193319363"/>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seafood</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2.6</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82031497"/>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dairy</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34.6</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09898133"/>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eggs</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1.6</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73489853"/>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red meat</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7.4</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87384786"/>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poultry</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34.5</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6216292"/>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other</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19.4</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19870350"/>
                  </a:ext>
                </a:extLst>
              </a:tr>
            </a:tbl>
          </a:graphicData>
        </a:graphic>
      </p:graphicFrame>
      <p:sp>
        <p:nvSpPr>
          <p:cNvPr id="63518" name="Rectangle 3"/>
          <p:cNvSpPr>
            <a:spLocks noChangeArrowheads="1"/>
          </p:cNvSpPr>
          <p:nvPr/>
        </p:nvSpPr>
        <p:spPr bwMode="auto">
          <a:xfrm>
            <a:off x="1494235" y="789385"/>
            <a:ext cx="6155531"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defTabSz="685800" eaLnBrk="1" fontAlgn="base" hangingPunct="1">
              <a:spcAft>
                <a:spcPct val="0"/>
              </a:spcAft>
              <a:buNone/>
            </a:pPr>
            <a:r>
              <a:rPr lang="en-US" altLang="en-US" sz="1950">
                <a:solidFill>
                  <a:srgbClr val="000000"/>
                </a:solidFill>
                <a:cs typeface="Arial" panose="020B0604020202020204" pitchFamily="34" charset="0"/>
              </a:rPr>
              <a:t>Which type of chart or graph do you think should be used to display these data?</a:t>
            </a:r>
            <a:endParaRPr lang="en-GB" altLang="en-US" sz="1950">
              <a:solidFill>
                <a:srgbClr val="000000"/>
              </a:solidFill>
              <a:cs typeface="Arial" panose="020B0604020202020204" pitchFamily="34" charset="0"/>
            </a:endParaRPr>
          </a:p>
        </p:txBody>
      </p:sp>
    </p:spTree>
    <p:extLst>
      <p:ext uri="{BB962C8B-B14F-4D97-AF65-F5344CB8AC3E}">
        <p14:creationId xmlns:p14="http://schemas.microsoft.com/office/powerpoint/2010/main" val="268682971"/>
      </p:ext>
    </p:extLst>
  </p:cSld>
  <p:clrMapOvr>
    <a:masterClrMapping/>
  </p:clrMapOvr>
  <p:transition>
    <p:sndAc>
      <p:stSnd>
        <p:snd r:embed="rId3"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Rectangle 3"/>
          <p:cNvSpPr>
            <a:spLocks noGrp="1" noChangeArrowheads="1"/>
          </p:cNvSpPr>
          <p:nvPr>
            <p:ph idx="1"/>
          </p:nvPr>
        </p:nvSpPr>
        <p:spPr>
          <a:xfrm>
            <a:off x="1494235" y="733426"/>
            <a:ext cx="6155531" cy="973931"/>
          </a:xfrm>
        </p:spPr>
        <p:txBody>
          <a:bodyPr/>
          <a:lstStyle/>
          <a:p>
            <a:pPr marL="0" indent="0" eaLnBrk="1" hangingPunct="1">
              <a:spcBef>
                <a:spcPct val="10000"/>
              </a:spcBef>
              <a:buNone/>
            </a:pPr>
            <a:r>
              <a:rPr lang="en-GB" altLang="en-US" sz="1950">
                <a:solidFill>
                  <a:srgbClr val="636825"/>
                </a:solidFill>
              </a:rPr>
              <a:t>Pie chart</a:t>
            </a:r>
          </a:p>
          <a:p>
            <a:pPr marL="0" indent="0" eaLnBrk="1" hangingPunct="1">
              <a:spcBef>
                <a:spcPct val="10000"/>
              </a:spcBef>
              <a:buNone/>
            </a:pPr>
            <a:r>
              <a:rPr lang="en-GB" altLang="en-US" sz="1950"/>
              <a:t>Use a pie chart when the dependent variable shows proportions of a whole.</a:t>
            </a:r>
          </a:p>
        </p:txBody>
      </p:sp>
      <p:sp>
        <p:nvSpPr>
          <p:cNvPr id="6553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graphicFrame>
        <p:nvGraphicFramePr>
          <p:cNvPr id="65569" name="Group 33"/>
          <p:cNvGraphicFramePr>
            <a:graphicFrameLocks noGrp="1"/>
          </p:cNvGraphicFramePr>
          <p:nvPr/>
        </p:nvGraphicFramePr>
        <p:xfrm>
          <a:off x="1871663" y="1815704"/>
          <a:ext cx="4860131" cy="2823167"/>
        </p:xfrm>
        <a:graphic>
          <a:graphicData uri="http://schemas.openxmlformats.org/drawingml/2006/table">
            <a:tbl>
              <a:tblPr/>
              <a:tblGrid>
                <a:gridCol w="2753916">
                  <a:extLst>
                    <a:ext uri="{9D8B030D-6E8A-4147-A177-3AD203B41FA5}">
                      <a16:colId xmlns:a16="http://schemas.microsoft.com/office/drawing/2014/main" val="2765443619"/>
                    </a:ext>
                  </a:extLst>
                </a:gridCol>
                <a:gridCol w="2106215">
                  <a:extLst>
                    <a:ext uri="{9D8B030D-6E8A-4147-A177-3AD203B41FA5}">
                      <a16:colId xmlns:a16="http://schemas.microsoft.com/office/drawing/2014/main" val="1102816226"/>
                    </a:ext>
                  </a:extLst>
                </a:gridCol>
              </a:tblGrid>
              <a:tr h="756047">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Food source for </a:t>
                      </a:r>
                      <a:r>
                        <a:rPr kumimoji="0" lang="en-US" altLang="en-US" sz="1800" b="1" i="1" u="none" strike="noStrike" cap="none" normalizeH="0" baseline="0" smtClean="0">
                          <a:ln>
                            <a:noFill/>
                          </a:ln>
                          <a:solidFill>
                            <a:schemeClr val="bg1"/>
                          </a:solidFill>
                          <a:effectLst/>
                          <a:latin typeface="Calibri" panose="020F0502020204030204" pitchFamily="34" charset="0"/>
                          <a:cs typeface="Arial" panose="020B0604020202020204" pitchFamily="34" charset="0"/>
                        </a:rPr>
                        <a:t>Campylobacter</a:t>
                      </a:r>
                      <a:r>
                        <a:rPr kumimoji="0" lang="en-US" altLang="en-US" sz="18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 infections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Percentage of</a:t>
                      </a:r>
                      <a:br>
                        <a:rPr kumimoji="0" lang="en-US" alt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br>
                      <a:r>
                        <a:rPr kumimoji="0" lang="en-US" alt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total infections</a:t>
                      </a:r>
                      <a:endPar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1369961124"/>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seafood</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2.6</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27436564"/>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dairy</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34.6</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47117711"/>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eggs</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1.6</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23204109"/>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red meat</a:t>
                      </a: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7.4</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53005220"/>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poultry</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34.5</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63554222"/>
                  </a:ext>
                </a:extLst>
              </a:tr>
              <a:tr h="34452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other</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135000" marR="675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19.4</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7500" marR="405000" marT="35100" marB="35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50447614"/>
                  </a:ext>
                </a:extLst>
              </a:tr>
            </a:tbl>
          </a:graphicData>
        </a:graphic>
      </p:graphicFrame>
      <p:grpSp>
        <p:nvGrpSpPr>
          <p:cNvPr id="65597" name="Group 61"/>
          <p:cNvGrpSpPr>
            <a:grpSpLocks/>
          </p:cNvGrpSpPr>
          <p:nvPr/>
        </p:nvGrpSpPr>
        <p:grpSpPr bwMode="auto">
          <a:xfrm>
            <a:off x="5274469" y="1437085"/>
            <a:ext cx="1350169" cy="3294459"/>
            <a:chOff x="3470" y="1207"/>
            <a:chExt cx="1134" cy="2767"/>
          </a:xfrm>
        </p:grpSpPr>
        <p:sp>
          <p:nvSpPr>
            <p:cNvPr id="65595" name="Line 59"/>
            <p:cNvSpPr>
              <a:spLocks noChangeShapeType="1"/>
            </p:cNvSpPr>
            <p:nvPr/>
          </p:nvSpPr>
          <p:spPr bwMode="auto">
            <a:xfrm>
              <a:off x="3470" y="1207"/>
              <a:ext cx="658" cy="953"/>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sp>
          <p:nvSpPr>
            <p:cNvPr id="65596" name="Oval 60"/>
            <p:cNvSpPr>
              <a:spLocks noChangeArrowheads="1"/>
            </p:cNvSpPr>
            <p:nvPr/>
          </p:nvSpPr>
          <p:spPr bwMode="auto">
            <a:xfrm>
              <a:off x="3878" y="2115"/>
              <a:ext cx="726" cy="1859"/>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6206987"/>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1"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pic>
        <p:nvPicPr>
          <p:cNvPr id="114692" name="Picture 4" descr="esws_at_8Dc_act_aw_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04" y="1850231"/>
            <a:ext cx="3430190" cy="2887266"/>
          </a:xfrm>
          <a:prstGeom prst="rect">
            <a:avLst/>
          </a:prstGeom>
          <a:noFill/>
          <a:extLst>
            <a:ext uri="{909E8E84-426E-40DD-AFC4-6F175D3DCCD1}">
              <a14:hiddenFill xmlns:a14="http://schemas.microsoft.com/office/drawing/2010/main">
                <a:solidFill>
                  <a:srgbClr val="FFFFFF"/>
                </a:solidFill>
              </a14:hiddenFill>
            </a:ext>
          </a:extLst>
        </p:spPr>
      </p:pic>
      <p:sp>
        <p:nvSpPr>
          <p:cNvPr id="114693" name="Rectangle 3"/>
          <p:cNvSpPr>
            <a:spLocks noChangeArrowheads="1"/>
          </p:cNvSpPr>
          <p:nvPr/>
        </p:nvSpPr>
        <p:spPr bwMode="auto">
          <a:xfrm>
            <a:off x="1494235" y="733426"/>
            <a:ext cx="6155531" cy="97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defTabSz="685800" eaLnBrk="1" fontAlgn="base" hangingPunct="1">
              <a:spcBef>
                <a:spcPct val="10000"/>
              </a:spcBef>
              <a:spcAft>
                <a:spcPct val="0"/>
              </a:spcAft>
              <a:buNone/>
            </a:pPr>
            <a:r>
              <a:rPr lang="en-GB" altLang="en-US" sz="1950">
                <a:solidFill>
                  <a:srgbClr val="636825"/>
                </a:solidFill>
                <a:cs typeface="Arial" panose="020B0604020202020204" pitchFamily="34" charset="0"/>
              </a:rPr>
              <a:t>Pie chart</a:t>
            </a:r>
          </a:p>
          <a:p>
            <a:pPr defTabSz="685800" eaLnBrk="1" fontAlgn="base" hangingPunct="1">
              <a:spcBef>
                <a:spcPct val="10000"/>
              </a:spcBef>
              <a:spcAft>
                <a:spcPct val="0"/>
              </a:spcAft>
              <a:buNone/>
            </a:pPr>
            <a:r>
              <a:rPr lang="en-GB" altLang="en-US" sz="1950">
                <a:solidFill>
                  <a:srgbClr val="000000"/>
                </a:solidFill>
                <a:cs typeface="Arial" panose="020B0604020202020204" pitchFamily="34" charset="0"/>
              </a:rPr>
              <a:t>Use a pie chart when the dependent variable shows proportions of a whole.</a:t>
            </a:r>
          </a:p>
        </p:txBody>
      </p:sp>
    </p:spTree>
    <p:extLst>
      <p:ext uri="{BB962C8B-B14F-4D97-AF65-F5344CB8AC3E}">
        <p14:creationId xmlns:p14="http://schemas.microsoft.com/office/powerpoint/2010/main" val="419252290"/>
      </p:ext>
    </p:extLst>
  </p:cSld>
  <p:clrMapOvr>
    <a:masterClrMapping/>
  </p:clrMapOvr>
  <p:transition>
    <p:sndAc>
      <p:stSnd>
        <p:snd r:embed="rId3" name="click.wav"/>
      </p:stSnd>
    </p:sndAc>
  </p:transition>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pulent">
  <a:themeElements>
    <a:clrScheme name="Custom 5">
      <a:dk1>
        <a:sysClr val="windowText" lastClr="000000"/>
      </a:dk1>
      <a:lt1>
        <a:sysClr val="window" lastClr="FFFFFF"/>
      </a:lt1>
      <a:dk2>
        <a:srgbClr val="47596C"/>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1599</Words>
  <Application>Microsoft Office PowerPoint</Application>
  <PresentationFormat>On-screen Show (16:9)</PresentationFormat>
  <Paragraphs>336</Paragraphs>
  <Slides>37</Slides>
  <Notes>14</Notes>
  <HiddenSlides>0</HiddenSlides>
  <MMClips>0</MMClips>
  <ScaleCrop>false</ScaleCrop>
  <HeadingPairs>
    <vt:vector size="8" baseType="variant">
      <vt:variant>
        <vt:lpstr>Fonts Used</vt:lpstr>
      </vt:variant>
      <vt:variant>
        <vt:i4>12</vt:i4>
      </vt:variant>
      <vt:variant>
        <vt:lpstr>Theme</vt:lpstr>
      </vt:variant>
      <vt:variant>
        <vt:i4>13</vt:i4>
      </vt:variant>
      <vt:variant>
        <vt:lpstr>Embedded OLE Servers</vt:lpstr>
      </vt:variant>
      <vt:variant>
        <vt:i4>2</vt:i4>
      </vt:variant>
      <vt:variant>
        <vt:lpstr>Slide Titles</vt:lpstr>
      </vt:variant>
      <vt:variant>
        <vt:i4>37</vt:i4>
      </vt:variant>
    </vt:vector>
  </HeadingPairs>
  <TitlesOfParts>
    <vt:vector size="64" baseType="lpstr">
      <vt:lpstr>Arial</vt:lpstr>
      <vt:lpstr>Arial Black</vt:lpstr>
      <vt:lpstr>Calibri</vt:lpstr>
      <vt:lpstr>Cambria Math</vt:lpstr>
      <vt:lpstr>Comic Sans MS</vt:lpstr>
      <vt:lpstr>Tahoma</vt:lpstr>
      <vt:lpstr>Times New Roman</vt:lpstr>
      <vt:lpstr>Trebuchet MS</vt:lpstr>
      <vt:lpstr>Verdana</vt:lpstr>
      <vt:lpstr>Webdings</vt:lpstr>
      <vt:lpstr>Wingdings</vt:lpstr>
      <vt:lpstr>Wingdings 2</vt:lpstr>
      <vt:lpstr>Office Theme</vt:lpstr>
      <vt:lpstr>Default Design</vt:lpstr>
      <vt:lpstr>1_Office Theme</vt:lpstr>
      <vt:lpstr>4_Default Design</vt:lpstr>
      <vt:lpstr>2_Default Design</vt:lpstr>
      <vt:lpstr>2_Office Theme</vt:lpstr>
      <vt:lpstr>6_Default Design</vt:lpstr>
      <vt:lpstr>3_Office Theme</vt:lpstr>
      <vt:lpstr>4_Office Theme</vt:lpstr>
      <vt:lpstr>5_Default Design</vt:lpstr>
      <vt:lpstr>3_Default Design</vt:lpstr>
      <vt:lpstr>7_Default Design</vt:lpstr>
      <vt:lpstr>Opulent</vt:lpstr>
      <vt:lpstr>Equation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angles</vt:lpstr>
      <vt:lpstr>Pie chart example</vt:lpstr>
      <vt:lpstr>Pie chart example</vt:lpstr>
      <vt:lpstr>Pie chart example</vt:lpstr>
      <vt:lpstr>PowerPoint Presentation</vt:lpstr>
      <vt:lpstr>PowerPoint Presentation</vt:lpstr>
      <vt:lpstr>PowerPoint Presentation</vt:lpstr>
      <vt:lpstr>PowerPoint Presentation</vt:lpstr>
      <vt:lpstr>And finally . . .</vt:lpstr>
      <vt:lpstr>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B</dc:creator>
  <cp:lastModifiedBy>S Bijle</cp:lastModifiedBy>
  <cp:revision>205</cp:revision>
  <dcterms:created xsi:type="dcterms:W3CDTF">2014-04-16T12:42:19Z</dcterms:created>
  <dcterms:modified xsi:type="dcterms:W3CDTF">2019-04-30T12:34:21Z</dcterms:modified>
</cp:coreProperties>
</file>