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11" r:id="rId4"/>
    <p:sldMasterId id="2147483747" r:id="rId5"/>
    <p:sldMasterId id="2147483759" r:id="rId6"/>
    <p:sldMasterId id="2147483774" r:id="rId7"/>
    <p:sldMasterId id="2147483789" r:id="rId8"/>
    <p:sldMasterId id="2147483837" r:id="rId9"/>
    <p:sldMasterId id="2147483849" r:id="rId10"/>
  </p:sldMasterIdLst>
  <p:notesMasterIdLst>
    <p:notesMasterId r:id="rId35"/>
  </p:notesMasterIdLst>
  <p:sldIdLst>
    <p:sldId id="256" r:id="rId11"/>
    <p:sldId id="372" r:id="rId12"/>
    <p:sldId id="283" r:id="rId13"/>
    <p:sldId id="378" r:id="rId14"/>
    <p:sldId id="379" r:id="rId15"/>
    <p:sldId id="393" r:id="rId16"/>
    <p:sldId id="380" r:id="rId17"/>
    <p:sldId id="394" r:id="rId18"/>
    <p:sldId id="381" r:id="rId19"/>
    <p:sldId id="382" r:id="rId20"/>
    <p:sldId id="278" r:id="rId21"/>
    <p:sldId id="277" r:id="rId22"/>
    <p:sldId id="383" r:id="rId23"/>
    <p:sldId id="384" r:id="rId24"/>
    <p:sldId id="385" r:id="rId25"/>
    <p:sldId id="386" r:id="rId26"/>
    <p:sldId id="335" r:id="rId27"/>
    <p:sldId id="336" r:id="rId28"/>
    <p:sldId id="387" r:id="rId29"/>
    <p:sldId id="388" r:id="rId30"/>
    <p:sldId id="389" r:id="rId31"/>
    <p:sldId id="390" r:id="rId32"/>
    <p:sldId id="391" r:id="rId33"/>
    <p:sldId id="371" r:id="rId3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B97D16-1E5E-48A7-B676-E667DB327603}" v="1" dt="2020-09-15T18:50:41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55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86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15B97D16-1E5E-48A7-B676-E667DB327603}"/>
    <pc:docChg chg="custSel delSld modSld">
      <pc:chgData name="J Barker" userId="8227ee0e-fd3b-4e42-9476-b3edf034b415" providerId="ADAL" clId="{15B97D16-1E5E-48A7-B676-E667DB327603}" dt="2020-09-15T18:51:39.363" v="15" actId="47"/>
      <pc:docMkLst>
        <pc:docMk/>
      </pc:docMkLst>
      <pc:sldChg chg="delSp modSp mod">
        <pc:chgData name="J Barker" userId="8227ee0e-fd3b-4e42-9476-b3edf034b415" providerId="ADAL" clId="{15B97D16-1E5E-48A7-B676-E667DB327603}" dt="2020-09-15T18:51:07.845" v="14" actId="20577"/>
        <pc:sldMkLst>
          <pc:docMk/>
          <pc:sldMk cId="0" sldId="256"/>
        </pc:sldMkLst>
        <pc:spChg chg="mod">
          <ac:chgData name="J Barker" userId="8227ee0e-fd3b-4e42-9476-b3edf034b415" providerId="ADAL" clId="{15B97D16-1E5E-48A7-B676-E667DB327603}" dt="2020-09-15T18:51:07.845" v="14" actId="20577"/>
          <ac:spMkLst>
            <pc:docMk/>
            <pc:sldMk cId="0" sldId="256"/>
            <ac:spMk id="13" creationId="{00000000-0000-0000-0000-000000000000}"/>
          </ac:spMkLst>
        </pc:spChg>
        <pc:spChg chg="del mod">
          <ac:chgData name="J Barker" userId="8227ee0e-fd3b-4e42-9476-b3edf034b415" providerId="ADAL" clId="{15B97D16-1E5E-48A7-B676-E667DB327603}" dt="2020-09-15T18:50:52.292" v="7" actId="478"/>
          <ac:spMkLst>
            <pc:docMk/>
            <pc:sldMk cId="0" sldId="256"/>
            <ac:spMk id="15" creationId="{EE1F6BE6-56E3-4E49-A6F4-C3FA548A2E71}"/>
          </ac:spMkLst>
        </pc:spChg>
      </pc:sldChg>
      <pc:sldChg chg="del">
        <pc:chgData name="J Barker" userId="8227ee0e-fd3b-4e42-9476-b3edf034b415" providerId="ADAL" clId="{15B97D16-1E5E-48A7-B676-E667DB327603}" dt="2020-09-15T18:51:39.363" v="15" actId="47"/>
        <pc:sldMkLst>
          <pc:docMk/>
          <pc:sldMk cId="2686106323" sldId="3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49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841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066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857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029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917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433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65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142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219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922E7-3F04-4BEC-BE14-0435CF081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24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91175-152D-4E2D-86DF-384BCF8617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79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A97C5-AB37-4B71-9366-7CF051F069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1645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CBF6B-CBF2-4107-A7CA-9D439D390A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1451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1EAAB-72D7-41BA-85F9-D6A6B0D24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257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D90DF-AE20-4875-972B-494F699BC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632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9DEC1-EFCC-4749-A8F8-E616D8F87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4904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33431-54BC-4693-AB78-E1CD3A4094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4319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40C55-17C2-4162-82CB-20C2DA1FE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1591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46271-2432-4E17-B14B-3B19F0A9C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7488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91B1C-D75B-482A-BF59-5342C974B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2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46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03333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491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83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659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65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99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8127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2543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4286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49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874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98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64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5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48690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49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38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9360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663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028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933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929272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491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695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50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592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51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D5933-565A-4C7D-B3A7-27808BA3DE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20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525CD-D200-469E-8E70-BD4706F2995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3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9D64-526C-4441-B4C5-5A4D456BA5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AE7C-16DD-4EB9-93F0-E6A6EABED2A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16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5AA8B-D5F4-4D55-8CF0-48BE451B026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2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4F09A-4EEA-409D-9EB5-49A8E5225F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468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DF392-EE9C-4177-BBB0-745E40BE7E8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39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F884F-49DE-421A-9B0A-76AE349E3F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13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15E-BB49-443D-8E65-6D48DBFF4B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967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A7C12-098A-46E6-BB2A-BE14A48C35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51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297FA-AB37-4676-AEC6-3318863037D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50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121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3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fld id="{27F2F8AD-53D5-4A79-98AC-31CF37D1F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08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Electromagnetic waves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03648" y="186481"/>
            <a:ext cx="216024" cy="207749"/>
          </a:xfrm>
          <a:prstGeom prst="rect">
            <a:avLst/>
          </a:prstGeom>
          <a:solidFill>
            <a:srgbClr val="ED6C28"/>
          </a:solidFill>
        </p:spPr>
        <p:txBody>
          <a:bodyPr wrap="square" lIns="27000" tIns="0" rIns="54000" bIns="0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729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ransition>
    <p:sndAc>
      <p:stSnd>
        <p:snd r:embed="rId1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electromagnetic spectrum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fld id="{65FDBC6E-BF75-4E65-A433-DF49E664D2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3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tmp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twitter.com/hpscience" TargetMode="External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buoyancy-1511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2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15/09/2020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508948" y="664965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8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</a:t>
            </a:r>
            <a:r>
              <a:rPr lang="en-GB" sz="8000" u="sng" kern="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I</a:t>
            </a:r>
            <a:r>
              <a:rPr lang="en-GB" sz="88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a2 Density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25" name="AutoShape 18">
            <a:extLst>
              <a:ext uri="{FF2B5EF4-FFF2-40B4-BE49-F238E27FC236}">
                <a16:creationId xmlns:a16="http://schemas.microsoft.com/office/drawing/2014/main" id="{9F694A42-A964-6B45-AB78-EFCED1709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902" y="1997953"/>
            <a:ext cx="3372108" cy="2303393"/>
          </a:xfrm>
          <a:prstGeom prst="cloudCallout">
            <a:avLst>
              <a:gd name="adj1" fmla="val -55309"/>
              <a:gd name="adj2" fmla="val 5990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the </a:t>
            </a:r>
            <a:r>
              <a:rPr lang="en-GB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something important?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48436A-AD43-1C40-A3D5-BD3D302B1A06}"/>
              </a:ext>
            </a:extLst>
          </p:cNvPr>
          <p:cNvSpPr txBox="1"/>
          <p:nvPr/>
        </p:nvSpPr>
        <p:spPr>
          <a:xfrm>
            <a:off x="118658" y="1543758"/>
            <a:ext cx="8516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is a way of saying how much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there is in a certain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F4B062-A874-C848-89E4-D2014AEE6B5E}"/>
              </a:ext>
            </a:extLst>
          </p:cNvPr>
          <p:cNvSpPr/>
          <p:nvPr/>
        </p:nvSpPr>
        <p:spPr>
          <a:xfrm>
            <a:off x="136245" y="2737914"/>
            <a:ext cx="2400634" cy="8943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28" name="Picture 27" descr="Screen Clipping">
            <a:extLst>
              <a:ext uri="{FF2B5EF4-FFF2-40B4-BE49-F238E27FC236}">
                <a16:creationId xmlns:a16="http://schemas.microsoft.com/office/drawing/2014/main" id="{C4722497-F0B6-674A-8DCF-44DB0DED1CF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5" y="2726191"/>
            <a:ext cx="2400635" cy="88594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F0D035C-C5D9-4848-9C6E-0DC80A5993D6}"/>
              </a:ext>
            </a:extLst>
          </p:cNvPr>
          <p:cNvSpPr/>
          <p:nvPr/>
        </p:nvSpPr>
        <p:spPr>
          <a:xfrm>
            <a:off x="118658" y="2726191"/>
            <a:ext cx="2418221" cy="929318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1FD0CF-F05F-5F48-B1F8-634576BC9449}"/>
              </a:ext>
            </a:extLst>
          </p:cNvPr>
          <p:cNvGrpSpPr/>
          <p:nvPr/>
        </p:nvGrpSpPr>
        <p:grpSpPr>
          <a:xfrm>
            <a:off x="2564448" y="2612147"/>
            <a:ext cx="2282972" cy="1241337"/>
            <a:chOff x="2564448" y="2612147"/>
            <a:chExt cx="2282972" cy="124133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DBD1B7D-B476-D74B-B3CF-E9B138B3812D}"/>
                </a:ext>
              </a:extLst>
            </p:cNvPr>
            <p:cNvSpPr/>
            <p:nvPr/>
          </p:nvSpPr>
          <p:spPr>
            <a:xfrm>
              <a:off x="2906766" y="2623870"/>
              <a:ext cx="1598336" cy="12296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AB9722A-9804-384A-A6CF-88463DBC199B}"/>
                    </a:ext>
                  </a:extLst>
                </p:cNvPr>
                <p:cNvSpPr txBox="1"/>
                <p:nvPr/>
              </p:nvSpPr>
              <p:spPr>
                <a:xfrm>
                  <a:off x="2564448" y="2648271"/>
                  <a:ext cx="2282972" cy="10411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GB" sz="3600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AB9722A-9804-384A-A6CF-88463DBC19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4448" y="2648271"/>
                  <a:ext cx="2282972" cy="1041119"/>
                </a:xfrm>
                <a:prstGeom prst="rect">
                  <a:avLst/>
                </a:prstGeom>
                <a:blipFill>
                  <a:blip r:embed="rId14"/>
                  <a:stretch>
                    <a:fillRect b="-8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988186-8B09-C740-853C-CCC8E4A915D6}"/>
                </a:ext>
              </a:extLst>
            </p:cNvPr>
            <p:cNvSpPr/>
            <p:nvPr/>
          </p:nvSpPr>
          <p:spPr>
            <a:xfrm>
              <a:off x="2912822" y="2612147"/>
              <a:ext cx="1598336" cy="1229614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2C80377-0E64-F44B-8E8C-01991706E1C3}"/>
              </a:ext>
            </a:extLst>
          </p:cNvPr>
          <p:cNvSpPr txBox="1"/>
          <p:nvPr/>
        </p:nvSpPr>
        <p:spPr>
          <a:xfrm>
            <a:off x="124075" y="4039736"/>
            <a:ext cx="675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Units for density: kg/m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or g/cm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7E88AC-19BD-0440-BAF2-2D5B86CDCB3A}"/>
              </a:ext>
            </a:extLst>
          </p:cNvPr>
          <p:cNvGrpSpPr/>
          <p:nvPr/>
        </p:nvGrpSpPr>
        <p:grpSpPr>
          <a:xfrm>
            <a:off x="5031119" y="2601726"/>
            <a:ext cx="1324708" cy="1134208"/>
            <a:chOff x="5211212" y="2521301"/>
            <a:chExt cx="1324708" cy="1134208"/>
          </a:xfrm>
        </p:grpSpPr>
        <p:sp>
          <p:nvSpPr>
            <p:cNvPr id="38" name="Isosceles Triangle 18">
              <a:extLst>
                <a:ext uri="{FF2B5EF4-FFF2-40B4-BE49-F238E27FC236}">
                  <a16:creationId xmlns:a16="http://schemas.microsoft.com/office/drawing/2014/main" id="{4B2F1C03-129A-AF49-9BA9-D8D1A51F5AF3}"/>
                </a:ext>
              </a:extLst>
            </p:cNvPr>
            <p:cNvSpPr/>
            <p:nvPr/>
          </p:nvSpPr>
          <p:spPr>
            <a:xfrm>
              <a:off x="5211212" y="2521301"/>
              <a:ext cx="1324708" cy="1134208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F01A7DF-A188-DC48-B3DD-4028B9644DB4}"/>
                </a:ext>
              </a:extLst>
            </p:cNvPr>
            <p:cNvCxnSpPr/>
            <p:nvPr/>
          </p:nvCxnSpPr>
          <p:spPr>
            <a:xfrm>
              <a:off x="5542389" y="3088403"/>
              <a:ext cx="662354" cy="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07D3EED-B276-C140-88E6-01C6D3BF3A50}"/>
                </a:ext>
              </a:extLst>
            </p:cNvPr>
            <p:cNvCxnSpPr/>
            <p:nvPr/>
          </p:nvCxnSpPr>
          <p:spPr>
            <a:xfrm>
              <a:off x="5867703" y="3083032"/>
              <a:ext cx="5862" cy="572475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228BD1-88FD-2E4F-9CED-1D363F3ABDDE}"/>
                </a:ext>
              </a:extLst>
            </p:cNvPr>
            <p:cNvSpPr txBox="1"/>
            <p:nvPr/>
          </p:nvSpPr>
          <p:spPr>
            <a:xfrm>
              <a:off x="5453127" y="3110346"/>
              <a:ext cx="466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ρ</a:t>
              </a:r>
              <a:endParaRPr lang="en-GB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CCF025-989C-1F44-95B8-108FD41FA754}"/>
                </a:ext>
              </a:extLst>
            </p:cNvPr>
            <p:cNvSpPr txBox="1"/>
            <p:nvPr/>
          </p:nvSpPr>
          <p:spPr>
            <a:xfrm>
              <a:off x="5634464" y="2625649"/>
              <a:ext cx="466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GB" sz="3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CCCA90A-93D5-E242-B3CB-A0C09915CB7D}"/>
                </a:ext>
              </a:extLst>
            </p:cNvPr>
            <p:cNvSpPr txBox="1"/>
            <p:nvPr/>
          </p:nvSpPr>
          <p:spPr>
            <a:xfrm>
              <a:off x="5871754" y="3128167"/>
              <a:ext cx="466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844919-351A-5F42-A11F-8C47577E9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0"/>
            <a:ext cx="6803136" cy="2833205"/>
          </a:xfrm>
          <a:prstGeom prst="rect">
            <a:avLst/>
          </a:prstGeom>
        </p:spPr>
      </p:pic>
      <p:sp>
        <p:nvSpPr>
          <p:cNvPr id="5" name="AutoShape 26">
            <a:extLst>
              <a:ext uri="{FF2B5EF4-FFF2-40B4-BE49-F238E27FC236}">
                <a16:creationId xmlns:a16="http://schemas.microsoft.com/office/drawing/2014/main" id="{ED785B35-9EB2-E743-9888-2B4BAF3D0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" y="3024676"/>
            <a:ext cx="8961120" cy="2077676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Collect your apparatus for method 2.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Write down the mass of the object and and the volume of water </a:t>
            </a: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displaced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.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Calculate the </a:t>
            </a: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density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 of the object and whether it floats or sinks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-138112"/>
            <a:ext cx="9134475" cy="552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59" name="AutoShape 3">
            <a:hlinkClick r:id="rId3"/>
          </p:cNvPr>
          <p:cNvSpPr>
            <a:spLocks noChangeArrowheads="1"/>
          </p:cNvSpPr>
          <p:nvPr/>
        </p:nvSpPr>
        <p:spPr bwMode="auto">
          <a:xfrm>
            <a:off x="736997" y="0"/>
            <a:ext cx="2266951" cy="1620441"/>
          </a:xfrm>
          <a:prstGeom prst="cloudCallout">
            <a:avLst>
              <a:gd name="adj1" fmla="val 37866"/>
              <a:gd name="adj2" fmla="val 57569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x-none" sz="1800">
                <a:solidFill>
                  <a:srgbClr val="000000"/>
                </a:solidFill>
                <a:latin typeface="Arial" charset="0"/>
              </a:rPr>
              <a:t>Why do some things float &amp; others sink?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6520434" y="3471149"/>
            <a:ext cx="2266950" cy="1620440"/>
          </a:xfrm>
          <a:prstGeom prst="cloudCallout">
            <a:avLst>
              <a:gd name="adj1" fmla="val -48056"/>
              <a:gd name="adj2" fmla="val -110690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x-none" sz="1800">
                <a:solidFill>
                  <a:srgbClr val="000000"/>
                </a:solidFill>
                <a:latin typeface="Arial" charset="0"/>
              </a:rPr>
              <a:t>How can we get back up to the surface?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736998" y="3100984"/>
            <a:ext cx="2266950" cy="1620440"/>
          </a:xfrm>
          <a:prstGeom prst="cloudCallout">
            <a:avLst>
              <a:gd name="adj1" fmla="val 71639"/>
              <a:gd name="adj2" fmla="val -72042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x-none" sz="1800">
                <a:solidFill>
                  <a:srgbClr val="000000"/>
                </a:solidFill>
                <a:latin typeface="Arial" charset="0"/>
              </a:rPr>
              <a:t>How does a </a:t>
            </a:r>
            <a:r>
              <a:rPr lang="en-GB" altLang="x-none" sz="1800" i="1">
                <a:solidFill>
                  <a:srgbClr val="000000"/>
                </a:solidFill>
                <a:latin typeface="Arial" charset="0"/>
              </a:rPr>
              <a:t>cartesian diver</a:t>
            </a:r>
            <a:r>
              <a:rPr lang="en-GB" altLang="x-none" sz="1800">
                <a:solidFill>
                  <a:srgbClr val="000000"/>
                </a:solidFill>
                <a:latin typeface="Arial" charset="0"/>
              </a:rPr>
              <a:t> work?</a:t>
            </a: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787254"/>
            <a:ext cx="151328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3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" y="158697"/>
            <a:ext cx="8375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Materials with a ____ density sink and materials with a low density ____ in water.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Water has a density of 1 g/cm</a:t>
            </a:r>
            <a:r>
              <a:rPr lang="en-GB" sz="2800" baseline="30000" dirty="0">
                <a:solidFill>
                  <a:srgbClr val="000000"/>
                </a:solidFill>
              </a:rPr>
              <a:t>3</a:t>
            </a:r>
            <a:r>
              <a:rPr lang="en-GB" sz="2800" dirty="0">
                <a:solidFill>
                  <a:srgbClr val="000000"/>
                </a:solidFill>
              </a:rPr>
              <a:t>. If a material has a density ____ than water it will float.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4361" y="158697"/>
            <a:ext cx="129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B050"/>
                </a:solidFill>
              </a:rPr>
              <a:t>high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436984" y="2645879"/>
            <a:ext cx="3810903" cy="2017561"/>
          </a:xfrm>
          <a:prstGeom prst="cloudCallout">
            <a:avLst>
              <a:gd name="adj1" fmla="val 55166"/>
              <a:gd name="adj2" fmla="val 66923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How can this </a:t>
            </a:r>
            <a:r>
              <a:rPr lang="en-GB" altLang="en-US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160 000 tonne</a:t>
            </a: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steel ship stay afloat?!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922" y="2614491"/>
            <a:ext cx="3537012" cy="226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0922" y="2623606"/>
            <a:ext cx="34563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Density of steel = 7.7 g/cm</a:t>
            </a:r>
            <a:r>
              <a:rPr lang="en-GB" sz="21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3</a:t>
            </a:r>
            <a:endParaRPr lang="en-GB" sz="2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AD5A44-434A-EE4F-BEC6-294E265125C1}"/>
              </a:ext>
            </a:extLst>
          </p:cNvPr>
          <p:cNvSpPr txBox="1"/>
          <p:nvPr/>
        </p:nvSpPr>
        <p:spPr>
          <a:xfrm>
            <a:off x="3461353" y="548841"/>
            <a:ext cx="129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B050"/>
                </a:solidFill>
              </a:rPr>
              <a:t>float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46AC8-0677-9E46-B287-F2FD543B4C49}"/>
              </a:ext>
            </a:extLst>
          </p:cNvPr>
          <p:cNvSpPr txBox="1"/>
          <p:nvPr/>
        </p:nvSpPr>
        <p:spPr>
          <a:xfrm>
            <a:off x="2071465" y="1847289"/>
            <a:ext cx="129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B050"/>
                </a:solidFill>
              </a:rPr>
              <a:t>less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5E3EC7-01F3-4A47-898F-B7AAB1176C99}"/>
              </a:ext>
            </a:extLst>
          </p:cNvPr>
          <p:cNvGrpSpPr/>
          <p:nvPr/>
        </p:nvGrpSpPr>
        <p:grpSpPr>
          <a:xfrm>
            <a:off x="0" y="0"/>
            <a:ext cx="6400800" cy="3584448"/>
            <a:chOff x="0" y="0"/>
            <a:chExt cx="6035040" cy="288950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6209A84-4F34-5840-B1B4-E24A9092C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6035040" cy="288950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41E2F7-5587-494C-8A66-2940851617E4}"/>
                </a:ext>
              </a:extLst>
            </p:cNvPr>
            <p:cNvSpPr/>
            <p:nvPr/>
          </p:nvSpPr>
          <p:spPr>
            <a:xfrm>
              <a:off x="3310128" y="1810512"/>
              <a:ext cx="2066544" cy="585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EC469F-89B4-1340-B0B0-3D32E846432C}"/>
                </a:ext>
              </a:extLst>
            </p:cNvPr>
            <p:cNvSpPr/>
            <p:nvPr/>
          </p:nvSpPr>
          <p:spPr>
            <a:xfrm>
              <a:off x="0" y="0"/>
              <a:ext cx="676656" cy="877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1271D6-ACF1-8342-BE43-F10B6B19AF94}"/>
              </a:ext>
            </a:extLst>
          </p:cNvPr>
          <p:cNvGrpSpPr/>
          <p:nvPr/>
        </p:nvGrpSpPr>
        <p:grpSpPr>
          <a:xfrm>
            <a:off x="6254496" y="0"/>
            <a:ext cx="2688336" cy="3584448"/>
            <a:chOff x="4553712" y="2245952"/>
            <a:chExt cx="2688336" cy="358444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804D9F-6245-7B4F-B8DA-EB4406D19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53712" y="2245952"/>
              <a:ext cx="2688336" cy="358444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056514-2986-CA41-B851-1C5AF391C326}"/>
                </a:ext>
              </a:extLst>
            </p:cNvPr>
            <p:cNvSpPr/>
            <p:nvPr/>
          </p:nvSpPr>
          <p:spPr>
            <a:xfrm>
              <a:off x="4553712" y="2245952"/>
              <a:ext cx="717665" cy="1088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95CC88-B818-4243-BD94-068199D186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1945" y="1972574"/>
            <a:ext cx="1674424" cy="15009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35467" y="0"/>
            <a:ext cx="721033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6552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6273D1-60FC-BC41-8AF5-62F2CF9FC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2089616"/>
            <a:ext cx="8759952" cy="2069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145086-B242-484E-B6FD-3DB53A3A5984}"/>
              </a:ext>
            </a:extLst>
          </p:cNvPr>
          <p:cNvSpPr txBox="1"/>
          <p:nvPr/>
        </p:nvSpPr>
        <p:spPr>
          <a:xfrm>
            <a:off x="136946" y="1395680"/>
            <a:ext cx="81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5" name="AutoShape 26">
            <a:extLst>
              <a:ext uri="{FF2B5EF4-FFF2-40B4-BE49-F238E27FC236}">
                <a16:creationId xmlns:a16="http://schemas.microsoft.com/office/drawing/2014/main" id="{961EDFA4-CF5D-014F-A8AF-C01B9BD5E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" y="135172"/>
            <a:ext cx="8759952" cy="1071836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Answer the example question using the triangle method to rearrange the equation.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632C45-61F6-B64B-81F3-3D50616923A7}"/>
              </a:ext>
            </a:extLst>
          </p:cNvPr>
          <p:cNvGrpSpPr/>
          <p:nvPr/>
        </p:nvGrpSpPr>
        <p:grpSpPr>
          <a:xfrm>
            <a:off x="7424928" y="2870016"/>
            <a:ext cx="1444752" cy="2060228"/>
            <a:chOff x="4553712" y="2245952"/>
            <a:chExt cx="2688336" cy="35844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1DADC0-A6F2-D240-9F97-35CBF3402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53712" y="2245952"/>
              <a:ext cx="2688336" cy="358444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1ACBDE-7233-E249-95A1-919465CF7F57}"/>
                </a:ext>
              </a:extLst>
            </p:cNvPr>
            <p:cNvSpPr/>
            <p:nvPr/>
          </p:nvSpPr>
          <p:spPr>
            <a:xfrm>
              <a:off x="4553712" y="2245952"/>
              <a:ext cx="717665" cy="1088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4975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6">
            <a:extLst>
              <a:ext uri="{FF2B5EF4-FFF2-40B4-BE49-F238E27FC236}">
                <a16:creationId xmlns:a16="http://schemas.microsoft.com/office/drawing/2014/main" id="{961EDFA4-CF5D-014F-A8AF-C01B9BD5E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32" y="244900"/>
            <a:ext cx="2487168" cy="559772"/>
          </a:xfrm>
          <a:prstGeom prst="roundRect">
            <a:avLst>
              <a:gd name="adj" fmla="val 15701"/>
            </a:avLst>
          </a:prstGeom>
          <a:solidFill>
            <a:srgbClr val="00B050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Self assess.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4840B-6B17-304A-8497-56D60E42C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1409954"/>
            <a:ext cx="8272437" cy="19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35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My Learning Journey……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/>
        </p:nvGraphicFramePr>
        <p:xfrm>
          <a:off x="81642" y="754970"/>
          <a:ext cx="8825948" cy="4191104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Working Scientifically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642" y="2385741"/>
            <a:ext cx="2862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State what is meant 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density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and recall is units and the factors affecting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9EB9F-7F4F-EC43-9F9A-7BED46A10493}"/>
              </a:ext>
            </a:extLst>
          </p:cNvPr>
          <p:cNvSpPr txBox="1"/>
          <p:nvPr/>
        </p:nvSpPr>
        <p:spPr>
          <a:xfrm>
            <a:off x="2947200" y="1877909"/>
            <a:ext cx="2862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how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density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depends on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mass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volume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14D0F5-2E88-1040-B5F9-8DD810839409}"/>
              </a:ext>
            </a:extLst>
          </p:cNvPr>
          <p:cNvSpPr txBox="1"/>
          <p:nvPr/>
        </p:nvSpPr>
        <p:spPr>
          <a:xfrm>
            <a:off x="3025884" y="3094231"/>
            <a:ext cx="2862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Using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particle model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describe how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density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of a substance changes with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temperature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F04741-B418-9749-8DC2-D8B614234E0C}"/>
              </a:ext>
            </a:extLst>
          </p:cNvPr>
          <p:cNvSpPr txBox="1"/>
          <p:nvPr/>
        </p:nvSpPr>
        <p:spPr>
          <a:xfrm>
            <a:off x="5966737" y="1731802"/>
            <a:ext cx="2862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Describe how to measure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mass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volume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of regular and irregular objects.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8AAA47-0737-B548-9DAB-CBC6EA41F0F1}"/>
              </a:ext>
            </a:extLst>
          </p:cNvPr>
          <p:cNvSpPr txBox="1"/>
          <p:nvPr/>
        </p:nvSpPr>
        <p:spPr>
          <a:xfrm>
            <a:off x="5966737" y="3199158"/>
            <a:ext cx="286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Change the subject of a formula.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8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2814378"/>
            <a:ext cx="2279945" cy="1978287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672" y="1614049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95739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Volume</a:t>
            </a:r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1528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BD3B7-66E8-7646-889F-D595569EDC89}"/>
              </a:ext>
            </a:extLst>
          </p:cNvPr>
          <p:cNvSpPr/>
          <p:nvPr/>
        </p:nvSpPr>
        <p:spPr>
          <a:xfrm>
            <a:off x="415702" y="386904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B4BC1-F377-B648-A6B9-3F8F600229FC}"/>
              </a:ext>
            </a:extLst>
          </p:cNvPr>
          <p:cNvSpPr txBox="1"/>
          <p:nvPr/>
        </p:nvSpPr>
        <p:spPr>
          <a:xfrm>
            <a:off x="536510" y="2083578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9E226-6AFF-C644-80C7-6F17DEF89F07}"/>
              </a:ext>
            </a:extLst>
          </p:cNvPr>
          <p:cNvSpPr/>
          <p:nvPr/>
        </p:nvSpPr>
        <p:spPr>
          <a:xfrm>
            <a:off x="2432344" y="386904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A9C846-7879-564C-8825-C3FD08895489}"/>
              </a:ext>
            </a:extLst>
          </p:cNvPr>
          <p:cNvSpPr txBox="1"/>
          <p:nvPr/>
        </p:nvSpPr>
        <p:spPr>
          <a:xfrm>
            <a:off x="2553152" y="2083578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F5EC8-3200-0747-9C31-4F9F5C04A55A}"/>
              </a:ext>
            </a:extLst>
          </p:cNvPr>
          <p:cNvSpPr/>
          <p:nvPr/>
        </p:nvSpPr>
        <p:spPr>
          <a:xfrm>
            <a:off x="4448984" y="386904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68CFD-7CEC-8D46-9A88-89C4CD17D7A3}"/>
              </a:ext>
            </a:extLst>
          </p:cNvPr>
          <p:cNvSpPr txBox="1"/>
          <p:nvPr/>
        </p:nvSpPr>
        <p:spPr>
          <a:xfrm>
            <a:off x="4569792" y="2083578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CB682830-4B8D-F84C-B572-3138C894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64" y="346918"/>
            <a:ext cx="1801097" cy="1817251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2A44B1CC-C49B-DA43-8C19-640BBDC1AE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212" y="303289"/>
            <a:ext cx="1667349" cy="1860880"/>
          </a:xfrm>
          <a:prstGeom prst="rect">
            <a:avLst/>
          </a:prstGeom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1DBC5D68-C795-7B43-B5AC-21C01E4560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015" y="375890"/>
            <a:ext cx="1667349" cy="1707688"/>
          </a:xfrm>
          <a:prstGeom prst="rect">
            <a:avLst/>
          </a:prstGeom>
        </p:spPr>
      </p:pic>
      <p:sp>
        <p:nvSpPr>
          <p:cNvPr id="15" name="AutoShape 18">
            <a:extLst>
              <a:ext uri="{FF2B5EF4-FFF2-40B4-BE49-F238E27FC236}">
                <a16:creationId xmlns:a16="http://schemas.microsoft.com/office/drawing/2014/main" id="{3AC8E071-D7A7-9746-BFB5-47B847988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818" y="0"/>
            <a:ext cx="2878978" cy="2303393"/>
          </a:xfrm>
          <a:prstGeom prst="cloudCallout">
            <a:avLst>
              <a:gd name="adj1" fmla="val -55309"/>
              <a:gd name="adj2" fmla="val 5990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has the higher </a:t>
            </a:r>
            <a:r>
              <a:rPr lang="en-GB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why?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10BD5F-4F25-A248-B1EA-417F4483A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13" y="2735403"/>
            <a:ext cx="4515155" cy="2250879"/>
          </a:xfrm>
          <a:prstGeom prst="rect">
            <a:avLst/>
          </a:prstGeom>
        </p:spPr>
      </p:pic>
      <p:sp>
        <p:nvSpPr>
          <p:cNvPr id="17" name="AutoShape 18">
            <a:extLst>
              <a:ext uri="{FF2B5EF4-FFF2-40B4-BE49-F238E27FC236}">
                <a16:creationId xmlns:a16="http://schemas.microsoft.com/office/drawing/2014/main" id="{14536AAC-EAC4-3244-9CED-436FC6CCC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022" y="2654812"/>
            <a:ext cx="2878978" cy="2303393"/>
          </a:xfrm>
          <a:prstGeom prst="cloudCallout">
            <a:avLst>
              <a:gd name="adj1" fmla="val -85165"/>
              <a:gd name="adj2" fmla="val 750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heat a solid what happens to it’s </a:t>
            </a:r>
            <a:r>
              <a:rPr lang="en-GB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084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g/cm</a:t>
            </a:r>
            <a:r>
              <a:rPr lang="en-GB" sz="72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3</a:t>
            </a:r>
            <a:endParaRPr lang="en-GB" sz="72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79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Mass</a:t>
            </a:r>
          </a:p>
        </p:txBody>
      </p:sp>
    </p:spTree>
    <p:extLst>
      <p:ext uri="{BB962C8B-B14F-4D97-AF65-F5344CB8AC3E}">
        <p14:creationId xmlns:p14="http://schemas.microsoft.com/office/powerpoint/2010/main" val="1083680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1040759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955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Displacement</a:t>
            </a:r>
          </a:p>
        </p:txBody>
      </p:sp>
    </p:spTree>
    <p:extLst>
      <p:ext uri="{BB962C8B-B14F-4D97-AF65-F5344CB8AC3E}">
        <p14:creationId xmlns:p14="http://schemas.microsoft.com/office/powerpoint/2010/main" val="1697120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023" y="341330"/>
            <a:ext cx="83430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 practical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 blocks (including some irregular shaped objects). Mass balances. Rulers. Large beakers/tubs to test floating or sinking. Displacement cans. Measuring cylinders. Bosses &amp; Clamps.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  <a:p>
            <a:pPr lvl="0"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Cartesian diver</a:t>
            </a:r>
          </a:p>
        </p:txBody>
      </p:sp>
    </p:spTree>
    <p:extLst>
      <p:ext uri="{BB962C8B-B14F-4D97-AF65-F5344CB8AC3E}">
        <p14:creationId xmlns:p14="http://schemas.microsoft.com/office/powerpoint/2010/main" val="233021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i="1" kern="0" dirty="0">
                <a:solidFill>
                  <a:srgbClr val="FFFFFF"/>
                </a:solidFill>
                <a:latin typeface="Calibri" panose="020F0502020204030204" pitchFamily="34" charset="0"/>
              </a:rPr>
              <a:t>My Learning Journey……</a:t>
            </a:r>
          </a:p>
          <a:p>
            <a:pPr marL="133350" indent="-133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8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198835" indent="-19883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789327"/>
              </p:ext>
            </p:extLst>
          </p:nvPr>
        </p:nvGraphicFramePr>
        <p:xfrm>
          <a:off x="81642" y="754970"/>
          <a:ext cx="8825948" cy="4191104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Working Scientifically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642" y="2385741"/>
            <a:ext cx="2862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State what is meant by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density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and recall is units and the factors affecting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Completed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9EB9F-7F4F-EC43-9F9A-7BED46A10493}"/>
              </a:ext>
            </a:extLst>
          </p:cNvPr>
          <p:cNvSpPr txBox="1"/>
          <p:nvPr/>
        </p:nvSpPr>
        <p:spPr>
          <a:xfrm>
            <a:off x="2947200" y="1877909"/>
            <a:ext cx="2862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how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density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depends on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mass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and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volume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14D0F5-2E88-1040-B5F9-8DD810839409}"/>
              </a:ext>
            </a:extLst>
          </p:cNvPr>
          <p:cNvSpPr txBox="1"/>
          <p:nvPr/>
        </p:nvSpPr>
        <p:spPr>
          <a:xfrm>
            <a:off x="3025884" y="3094231"/>
            <a:ext cx="2862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Using the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particle model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describe how the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density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of a substance changes with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temperature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F04741-B418-9749-8DC2-D8B614234E0C}"/>
              </a:ext>
            </a:extLst>
          </p:cNvPr>
          <p:cNvSpPr txBox="1"/>
          <p:nvPr/>
        </p:nvSpPr>
        <p:spPr>
          <a:xfrm>
            <a:off x="5966737" y="1731802"/>
            <a:ext cx="2862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Describe how to measure the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mass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and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volume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of regular and irregular objects.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8AAA47-0737-B548-9DAB-CBC6EA41F0F1}"/>
              </a:ext>
            </a:extLst>
          </p:cNvPr>
          <p:cNvSpPr txBox="1"/>
          <p:nvPr/>
        </p:nvSpPr>
        <p:spPr>
          <a:xfrm>
            <a:off x="5966737" y="3199158"/>
            <a:ext cx="286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Change the subject of a formula.</a:t>
            </a:r>
            <a:endParaRPr lang="en-GB" sz="20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6">
            <a:extLst>
              <a:ext uri="{FF2B5EF4-FFF2-40B4-BE49-F238E27FC236}">
                <a16:creationId xmlns:a16="http://schemas.microsoft.com/office/drawing/2014/main" id="{EE1F6BE6-56E3-4E49-A6F4-C3FA548A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97" y="190446"/>
            <a:ext cx="8284463" cy="941636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2" charset="2"/>
              <a:buChar char="!"/>
              <a:tabLst>
                <a:tab pos="407194" algn="l"/>
              </a:tabLst>
              <a:defRPr/>
            </a:pPr>
            <a:r>
              <a:rPr kumimoji="0" lang="en-GB" alt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Copy the notes and discuss in pairs what method you would use.</a:t>
            </a:r>
            <a:endParaRPr kumimoji="0" lang="en-US" altLang="en-US" sz="24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48436A-AD43-1C40-A3D5-BD3D302B1A06}"/>
              </a:ext>
            </a:extLst>
          </p:cNvPr>
          <p:cNvSpPr txBox="1"/>
          <p:nvPr/>
        </p:nvSpPr>
        <p:spPr>
          <a:xfrm>
            <a:off x="136946" y="1176224"/>
            <a:ext cx="81840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Density</a:t>
            </a:r>
            <a:r>
              <a:rPr lang="en-GB" sz="2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Investigation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investigate how to calculate the </a:t>
            </a:r>
            <a:r>
              <a:rPr kumimoji="0" lang="en-GB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density</a:t>
            </a: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an object.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32" name="AutoShape 18">
            <a:extLst>
              <a:ext uri="{FF2B5EF4-FFF2-40B4-BE49-F238E27FC236}">
                <a16:creationId xmlns:a16="http://schemas.microsoft.com/office/drawing/2014/main" id="{4A482D04-A555-2B4D-9528-EF68B6D0D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4875" y="3114006"/>
            <a:ext cx="3255264" cy="1773936"/>
          </a:xfrm>
          <a:prstGeom prst="cloudCallout">
            <a:avLst>
              <a:gd name="adj1" fmla="val 66264"/>
              <a:gd name="adj2" fmla="val 5435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apparatus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would you need?</a:t>
            </a:r>
          </a:p>
        </p:txBody>
      </p:sp>
    </p:spTree>
    <p:extLst>
      <p:ext uri="{BB962C8B-B14F-4D97-AF65-F5344CB8AC3E}">
        <p14:creationId xmlns:p14="http://schemas.microsoft.com/office/powerpoint/2010/main" val="1433362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>
            <a:extLst>
              <a:ext uri="{FF2B5EF4-FFF2-40B4-BE49-F238E27FC236}">
                <a16:creationId xmlns:a16="http://schemas.microsoft.com/office/drawing/2014/main" id="{6210B100-551A-C046-A3C5-4B7795583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49" y="1640607"/>
            <a:ext cx="3022600" cy="2160587"/>
          </a:xfrm>
          <a:prstGeom prst="cloudCallout">
            <a:avLst>
              <a:gd name="adj1" fmla="val -64569"/>
              <a:gd name="adj2" fmla="val 70494"/>
            </a:avLst>
          </a:prstGeom>
          <a:solidFill>
            <a:srgbClr val="333399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How do we calculate volume?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6CC7C833-CDF6-8442-9275-80CA19387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703" y="2501414"/>
            <a:ext cx="3022600" cy="2160587"/>
          </a:xfrm>
          <a:prstGeom prst="cloudCallout">
            <a:avLst>
              <a:gd name="adj1" fmla="val 47682"/>
              <a:gd name="adj2" fmla="val 69131"/>
            </a:avLst>
          </a:prstGeom>
          <a:solidFill>
            <a:srgbClr val="333399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How do we calculate density?</a:t>
            </a:r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id="{AEDE51DB-D3B2-AC4A-8438-AB0662866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97" y="190445"/>
            <a:ext cx="8284463" cy="1417637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sz="26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Write out your method in a numbered list</a:t>
            </a:r>
            <a:r>
              <a:rPr kumimoji="0" lang="en-GB" alt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. Include what measurements you will take and the calculations you will do with them to find the volume and density.</a:t>
            </a:r>
            <a:endParaRPr kumimoji="0" lang="en-US" altLang="en-US" sz="24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CC7C833-CDF6-8442-9275-80CA19387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547" y="1818436"/>
            <a:ext cx="3022600" cy="2160587"/>
          </a:xfrm>
          <a:prstGeom prst="cloudCallout">
            <a:avLst>
              <a:gd name="adj1" fmla="val 47682"/>
              <a:gd name="adj2" fmla="val 69131"/>
            </a:avLst>
          </a:prstGeom>
          <a:solidFill>
            <a:srgbClr val="333399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How do we set out calculations in physics?</a:t>
            </a:r>
          </a:p>
        </p:txBody>
      </p:sp>
    </p:spTree>
    <p:extLst>
      <p:ext uri="{BB962C8B-B14F-4D97-AF65-F5344CB8AC3E}">
        <p14:creationId xmlns:p14="http://schemas.microsoft.com/office/powerpoint/2010/main" val="368483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64589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Q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353" y="5"/>
            <a:ext cx="2023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UANTITIES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781" y="481377"/>
            <a:ext cx="190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QUATION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353" y="985703"/>
            <a:ext cx="2665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EARRANGE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353" y="1467338"/>
            <a:ext cx="172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UMBERS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353" y="1952299"/>
            <a:ext cx="200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ALCULATE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353" y="2434961"/>
            <a:ext cx="160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NIT</a:t>
            </a: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2727176" y="148253"/>
            <a:ext cx="3621501" cy="93932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7675" marR="0" lvl="0" indent="-4476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sym typeface="Wingdings"/>
              </a:rPr>
              <a:t>	Write out QERNCU 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sym typeface="Wingdings"/>
              </a:rPr>
              <a:t>on your 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inside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 front cover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sym typeface="Wingdings"/>
              </a:rPr>
              <a:t>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239B09-BC09-9944-969C-84A8A11317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3474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5FE0B6-243D-134B-BC45-650C4F521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768" y="2205663"/>
            <a:ext cx="2834640" cy="253767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AutoShape 26">
            <a:extLst>
              <a:ext uri="{FF2B5EF4-FFF2-40B4-BE49-F238E27FC236}">
                <a16:creationId xmlns:a16="http://schemas.microsoft.com/office/drawing/2014/main" id="{AEDE51DB-D3B2-AC4A-8438-AB0662866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90" y="3501205"/>
            <a:ext cx="5921738" cy="1417637"/>
          </a:xfrm>
          <a:prstGeom prst="roundRect">
            <a:avLst>
              <a:gd name="adj" fmla="val 6804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sz="26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Correct your method as needed and carry it out for 3 materials.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kumimoji="0" lang="en-GB" altLang="en-US" sz="2600" b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Show all your working using QE(R)NCU.</a:t>
            </a:r>
            <a:endParaRPr kumimoji="0" lang="en-US" altLang="en-US" sz="24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5867" y="0"/>
            <a:ext cx="3206044" cy="29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43956" y="389467"/>
            <a:ext cx="3206044" cy="29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514623" y="762000"/>
            <a:ext cx="3206044" cy="29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2711" y="1078089"/>
            <a:ext cx="3206044" cy="29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40978" y="1789289"/>
            <a:ext cx="1603022" cy="29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63689" y="2139245"/>
            <a:ext cx="3206044" cy="29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14488" y="2827866"/>
            <a:ext cx="1981200" cy="29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28533" y="2427111"/>
            <a:ext cx="21561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Write this down.</a:t>
            </a:r>
          </a:p>
        </p:txBody>
      </p:sp>
    </p:spTree>
    <p:extLst>
      <p:ext uri="{BB962C8B-B14F-4D97-AF65-F5344CB8AC3E}">
        <p14:creationId xmlns:p14="http://schemas.microsoft.com/office/powerpoint/2010/main" val="111572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22967" y="2096512"/>
            <a:ext cx="72103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98177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irregular shape object">
            <a:extLst>
              <a:ext uri="{FF2B5EF4-FFF2-40B4-BE49-F238E27FC236}">
                <a16:creationId xmlns:a16="http://schemas.microsoft.com/office/drawing/2014/main" id="{385CB4B2-3730-774E-9834-804663615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8716EEE3-FB34-BE44-B503-3115312EA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800" y="128016"/>
            <a:ext cx="3558168" cy="3383280"/>
          </a:xfrm>
          <a:prstGeom prst="cloudCallout">
            <a:avLst>
              <a:gd name="adj1" fmla="val -66404"/>
              <a:gd name="adj2" fmla="val 58596"/>
            </a:avLst>
          </a:prstGeom>
          <a:solidFill>
            <a:srgbClr val="333399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How do we calculate 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density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for an 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irregular shaped 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object?</a:t>
            </a:r>
          </a:p>
        </p:txBody>
      </p:sp>
    </p:spTree>
    <p:extLst>
      <p:ext uri="{BB962C8B-B14F-4D97-AF65-F5344CB8AC3E}">
        <p14:creationId xmlns:p14="http://schemas.microsoft.com/office/powerpoint/2010/main" val="270679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649</Words>
  <Application>Microsoft Office PowerPoint</Application>
  <PresentationFormat>On-screen Show (16:9)</PresentationFormat>
  <Paragraphs>130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Arial</vt:lpstr>
      <vt:lpstr>Calibri</vt:lpstr>
      <vt:lpstr>Cambria Math</vt:lpstr>
      <vt:lpstr>Comic Sans MS</vt:lpstr>
      <vt:lpstr>Trebuchet MS</vt:lpstr>
      <vt:lpstr>Verdana</vt:lpstr>
      <vt:lpstr>Wingdings</vt:lpstr>
      <vt:lpstr>Wingdings 2</vt:lpstr>
      <vt:lpstr>Office Theme</vt:lpstr>
      <vt:lpstr>Default Design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3_Default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J Barker</cp:lastModifiedBy>
  <cp:revision>93</cp:revision>
  <dcterms:modified xsi:type="dcterms:W3CDTF">2020-09-15T18:51:44Z</dcterms:modified>
</cp:coreProperties>
</file>