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5" r:id="rId4"/>
    <p:sldMasterId id="2147483667" r:id="rId5"/>
    <p:sldMasterId id="2147483669" r:id="rId6"/>
    <p:sldMasterId id="2147483682" r:id="rId7"/>
  </p:sldMasterIdLst>
  <p:notesMasterIdLst>
    <p:notesMasterId r:id="rId60"/>
  </p:notesMasterIdLst>
  <p:sldIdLst>
    <p:sldId id="257" r:id="rId8"/>
    <p:sldId id="258" r:id="rId9"/>
    <p:sldId id="262" r:id="rId10"/>
    <p:sldId id="260" r:id="rId11"/>
    <p:sldId id="261" r:id="rId12"/>
    <p:sldId id="259" r:id="rId13"/>
    <p:sldId id="263" r:id="rId14"/>
    <p:sldId id="265" r:id="rId15"/>
    <p:sldId id="266" r:id="rId16"/>
    <p:sldId id="273" r:id="rId17"/>
    <p:sldId id="274" r:id="rId18"/>
    <p:sldId id="264" r:id="rId19"/>
    <p:sldId id="267" r:id="rId20"/>
    <p:sldId id="268" r:id="rId21"/>
    <p:sldId id="269" r:id="rId22"/>
    <p:sldId id="270" r:id="rId23"/>
    <p:sldId id="271" r:id="rId24"/>
    <p:sldId id="272" r:id="rId25"/>
    <p:sldId id="303" r:id="rId26"/>
    <p:sldId id="304" r:id="rId27"/>
    <p:sldId id="305" r:id="rId28"/>
    <p:sldId id="307" r:id="rId29"/>
    <p:sldId id="308" r:id="rId30"/>
    <p:sldId id="309"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1500B0"/>
    <a:srgbClr val="99B2DF"/>
    <a:srgbClr val="7AE5EA"/>
    <a:srgbClr val="A2ECF0"/>
    <a:srgbClr val="66CCFF"/>
    <a:srgbClr val="345DA6"/>
    <a:srgbClr val="7395D3"/>
    <a:srgbClr val="132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8184" autoAdjust="0"/>
  </p:normalViewPr>
  <p:slideViewPr>
    <p:cSldViewPr snapToGrid="0">
      <p:cViewPr varScale="1">
        <p:scale>
          <a:sx n="57" d="100"/>
          <a:sy n="57"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74AC4-D4C1-4999-A2B8-A9DC1C815322}" type="datetimeFigureOut">
              <a:rPr lang="en-GB" smtClean="0"/>
              <a:t>04/12/2018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ED390-DAD7-4490-BF44-D0EA4E0184AB}" type="slidenum">
              <a:rPr lang="en-GB" smtClean="0"/>
              <a:t>‹#›</a:t>
            </a:fld>
            <a:endParaRPr lang="en-GB"/>
          </a:p>
        </p:txBody>
      </p:sp>
    </p:spTree>
    <p:extLst>
      <p:ext uri="{BB962C8B-B14F-4D97-AF65-F5344CB8AC3E}">
        <p14:creationId xmlns:p14="http://schemas.microsoft.com/office/powerpoint/2010/main" val="188292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F35DFECF-AA1F-4F8F-AAAD-0D5C7BB7ABE4}" type="slidenum">
              <a:rPr lang="en-US" altLang="en-US" sz="1200">
                <a:latin typeface="Times New Roman" pitchFamily="18" charset="0"/>
              </a:rPr>
              <a:pPr eaLnBrk="1" hangingPunct="1"/>
              <a:t>8</a:t>
            </a:fld>
            <a:endParaRPr lang="en-US" altLang="en-US" sz="120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GB" altLang="en-US" b="1" smtClean="0"/>
              <a:t>Teacher notes</a:t>
            </a:r>
            <a:endParaRPr lang="en-GB" altLang="en-US" smtClean="0"/>
          </a:p>
          <a:p>
            <a:pPr eaLnBrk="1" hangingPunct="1"/>
            <a:r>
              <a:rPr lang="en-GB" altLang="en-US" smtClean="0"/>
              <a:t>Pupils could be asked if they can name other systems in the human body and the organs involved in them.</a:t>
            </a:r>
            <a:endParaRPr lang="en-US" altLang="en-US" smtClean="0"/>
          </a:p>
        </p:txBody>
      </p:sp>
    </p:spTree>
    <p:extLst>
      <p:ext uri="{BB962C8B-B14F-4D97-AF65-F5344CB8AC3E}">
        <p14:creationId xmlns:p14="http://schemas.microsoft.com/office/powerpoint/2010/main" val="410147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B9F9C5-2205-47C2-9CE6-7C6743C6178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158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73AD74-64A5-4AAD-824E-1EE5EABB56E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437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E128C5-54C2-4AF5-986C-5EE95EBC548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039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52E42E-6B7F-4895-80A6-362AC9309B8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878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59D4A7-DDD5-4507-BC67-7158110A4F4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008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C185B-91EA-41A8-AA07-24502EC430C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604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5A7FBD-1538-47C9-9403-E8BE4B67176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695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5D0700-484D-477E-9738-B59F0B73AAD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99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61A8A6-3DD6-4FD8-882F-F80DE9A0C80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3173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FFB2D-44A0-4B91-A905-E7E1CD19962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750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a:t>
            </a:r>
            <a:r>
              <a:rPr lang="en-GB" baseline="0" dirty="0" smtClean="0"/>
              <a:t> Xylem tissue</a:t>
            </a:r>
            <a:endParaRPr lang="en-GB" dirty="0"/>
          </a:p>
        </p:txBody>
      </p:sp>
      <p:sp>
        <p:nvSpPr>
          <p:cNvPr id="4" name="Slide Number Placeholder 3"/>
          <p:cNvSpPr>
            <a:spLocks noGrp="1"/>
          </p:cNvSpPr>
          <p:nvPr>
            <p:ph type="sldNum" sz="quarter" idx="10"/>
          </p:nvPr>
        </p:nvSpPr>
        <p:spPr/>
        <p:txBody>
          <a:bodyPr/>
          <a:lstStyle/>
          <a:p>
            <a:fld id="{264ED390-DAD7-4490-BF44-D0EA4E0184AB}" type="slidenum">
              <a:rPr lang="en-GB" smtClean="0"/>
              <a:t>17</a:t>
            </a:fld>
            <a:endParaRPr lang="en-GB"/>
          </a:p>
        </p:txBody>
      </p:sp>
    </p:spTree>
    <p:extLst>
      <p:ext uri="{BB962C8B-B14F-4D97-AF65-F5344CB8AC3E}">
        <p14:creationId xmlns:p14="http://schemas.microsoft.com/office/powerpoint/2010/main" val="3280330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B99A2A61-0C6F-496F-9DD5-09164286D211}"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40</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405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3B04BB87-6DD4-4595-86FB-9E1ABE1820A1}"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41</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6399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43" name="Slide Number Placeholder 3"/>
          <p:cNvSpPr txBox="1">
            <a:spLocks noGrp="1"/>
          </p:cNvSpPr>
          <p:nvPr/>
        </p:nvSpPr>
        <p:spPr bwMode="auto">
          <a:xfrm>
            <a:off x="8132763" y="9431338"/>
            <a:ext cx="6223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F725A014-1989-4D45-900B-48E8402163D1}"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42</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225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AE55B548-7A84-44B7-B9D0-9988BE1B8F10}"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43</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9321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28FFC707-E0B8-46E2-8DBC-46D5E0027F0C}"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44</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8390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7587" name="Slide Number Placeholder 3"/>
          <p:cNvSpPr txBox="1">
            <a:spLocks noGrp="1"/>
          </p:cNvSpPr>
          <p:nvPr/>
        </p:nvSpPr>
        <p:spPr bwMode="auto">
          <a:xfrm>
            <a:off x="8132763" y="9431338"/>
            <a:ext cx="6223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BBD4802A-6E5E-4386-BBE1-FDF05543E576}"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45</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1091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9635" name="Slide Number Placeholder 3"/>
          <p:cNvSpPr txBox="1">
            <a:spLocks noGrp="1"/>
          </p:cNvSpPr>
          <p:nvPr/>
        </p:nvSpPr>
        <p:spPr bwMode="auto">
          <a:xfrm>
            <a:off x="8132763" y="9431338"/>
            <a:ext cx="6223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6CFA989B-C7C3-4084-916C-BB22EEBF08D1}"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46</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9698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43FBCF3C-5F2C-4085-BF37-F9A9A6AA7595}"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47</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7409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0C4F5A6E-4058-4CBD-8422-544CC31486DA}"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48</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387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79" name="Slide Number Placeholder 3"/>
          <p:cNvSpPr txBox="1">
            <a:spLocks noGrp="1"/>
          </p:cNvSpPr>
          <p:nvPr/>
        </p:nvSpPr>
        <p:spPr bwMode="auto">
          <a:xfrm>
            <a:off x="8132763" y="9431338"/>
            <a:ext cx="6223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9EA76971-7E24-4B38-AF88-B7AC96917F8D}"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49</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275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4ED390-DAD7-4490-BF44-D0EA4E0184AB}" type="slidenum">
              <a:rPr lang="en-GB" smtClean="0"/>
              <a:t>18</a:t>
            </a:fld>
            <a:endParaRPr lang="en-GB"/>
          </a:p>
        </p:txBody>
      </p:sp>
    </p:spTree>
    <p:extLst>
      <p:ext uri="{BB962C8B-B14F-4D97-AF65-F5344CB8AC3E}">
        <p14:creationId xmlns:p14="http://schemas.microsoft.com/office/powerpoint/2010/main" val="2636702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7477E4E3-C8AA-4E5E-9BDF-AB76909740F0}"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50</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6110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9875" name="Slide Number Placeholder 3"/>
          <p:cNvSpPr txBox="1">
            <a:spLocks noGrp="1"/>
          </p:cNvSpPr>
          <p:nvPr/>
        </p:nvSpPr>
        <p:spPr bwMode="auto">
          <a:xfrm>
            <a:off x="8132763" y="9431338"/>
            <a:ext cx="6223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B08AD23D-391E-4715-904A-CE46080E1D95}"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51</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3505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3" name="Slide Number Placeholder 3"/>
          <p:cNvSpPr txBox="1">
            <a:spLocks noGrp="1"/>
          </p:cNvSpPr>
          <p:nvPr/>
        </p:nvSpPr>
        <p:spPr bwMode="auto">
          <a:xfrm>
            <a:off x="8132763" y="9431338"/>
            <a:ext cx="6223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778" tIns="69389" rIns="138778" bIns="69389" anchor="b"/>
          <a:lstStyle>
            <a:lvl1pPr defTabSz="1387475">
              <a:defRPr>
                <a:solidFill>
                  <a:schemeClr val="tx1"/>
                </a:solidFill>
                <a:latin typeface="Arial" panose="020B0604020202020204" pitchFamily="34" charset="0"/>
                <a:cs typeface="Arial" panose="020B0604020202020204" pitchFamily="34" charset="0"/>
              </a:defRPr>
            </a:lvl1pPr>
            <a:lvl2pPr marL="742950" indent="-285750" defTabSz="1387475">
              <a:defRPr>
                <a:solidFill>
                  <a:schemeClr val="tx1"/>
                </a:solidFill>
                <a:latin typeface="Arial" panose="020B0604020202020204" pitchFamily="34" charset="0"/>
                <a:cs typeface="Arial" panose="020B0604020202020204" pitchFamily="34" charset="0"/>
              </a:defRPr>
            </a:lvl2pPr>
            <a:lvl3pPr marL="1143000" indent="-228600" defTabSz="1387475">
              <a:defRPr>
                <a:solidFill>
                  <a:schemeClr val="tx1"/>
                </a:solidFill>
                <a:latin typeface="Arial" panose="020B0604020202020204" pitchFamily="34" charset="0"/>
                <a:cs typeface="Arial" panose="020B0604020202020204" pitchFamily="34" charset="0"/>
              </a:defRPr>
            </a:lvl3pPr>
            <a:lvl4pPr marL="1600200" indent="-228600" defTabSz="1387475">
              <a:defRPr>
                <a:solidFill>
                  <a:schemeClr val="tx1"/>
                </a:solidFill>
                <a:latin typeface="Arial" panose="020B0604020202020204" pitchFamily="34" charset="0"/>
                <a:cs typeface="Arial" panose="020B0604020202020204" pitchFamily="34" charset="0"/>
              </a:defRPr>
            </a:lvl4pPr>
            <a:lvl5pPr marL="2057400" indent="-228600" defTabSz="1387475">
              <a:defRPr>
                <a:solidFill>
                  <a:schemeClr val="tx1"/>
                </a:solidFill>
                <a:latin typeface="Arial" panose="020B0604020202020204" pitchFamily="34" charset="0"/>
                <a:cs typeface="Arial" panose="020B0604020202020204" pitchFamily="34" charset="0"/>
              </a:defRPr>
            </a:lvl5pPr>
            <a:lvl6pPr marL="25146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387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387475" rtl="0" eaLnBrk="1" fontAlgn="base" latinLnBrk="0" hangingPunct="1">
              <a:lnSpc>
                <a:spcPct val="100000"/>
              </a:lnSpc>
              <a:spcBef>
                <a:spcPct val="0"/>
              </a:spcBef>
              <a:spcAft>
                <a:spcPct val="0"/>
              </a:spcAft>
              <a:buClrTx/>
              <a:buSzTx/>
              <a:buFontTx/>
              <a:buNone/>
              <a:tabLst/>
              <a:defRPr/>
            </a:pPr>
            <a:fld id="{A28794BD-ED5F-4EA1-8A09-5E38C8A8A910}" type="slidenum">
              <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387475" rtl="0" eaLnBrk="1" fontAlgn="base" latinLnBrk="0" hangingPunct="1">
                <a:lnSpc>
                  <a:spcPct val="100000"/>
                </a:lnSpc>
                <a:spcBef>
                  <a:spcPct val="0"/>
                </a:spcBef>
                <a:spcAft>
                  <a:spcPct val="0"/>
                </a:spcAft>
                <a:buClrTx/>
                <a:buSzTx/>
                <a:buFontTx/>
                <a:buNone/>
                <a:tabLst/>
                <a:defRPr/>
              </a:pPr>
              <a:t>52</a:t>
            </a:fld>
            <a:endParaRPr kumimoji="0" lang="en-GB"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715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ED390-DAD7-4490-BF44-D0EA4E0184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4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FB9D7D-0C20-455D-B853-E0C9BEFF4CB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354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386A02-E6F2-4917-B46B-2C1AC258D85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984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F27563-B379-4AA0-A0FF-7CB9B654E6D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345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5380F7-D335-4E28-943E-98ED5F6F8BE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264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6AF15A-5099-4492-BA9E-699E738FEF0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094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628F4F-F100-4FC4-B6EC-D8C6269F7E79}"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120298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628F4F-F100-4FC4-B6EC-D8C6269F7E79}"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20062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628F4F-F100-4FC4-B6EC-D8C6269F7E79}"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371617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04/12/2018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3203304" y="988219"/>
            <a:ext cx="5280025" cy="72008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91432" tIns="45719" rIns="91432" bIns="4571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267" cap="none" dirty="0" smtClean="0">
                <a:ln w="11430"/>
                <a:solidFill>
                  <a:srgbClr val="1F497D"/>
                </a:solidFill>
                <a:effectLst/>
              </a:rPr>
              <a:t>Learning Objective</a:t>
            </a:r>
          </a:p>
          <a:p>
            <a:endParaRPr lang="en-GB" sz="4267"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831637" y="3212976"/>
            <a:ext cx="5942112" cy="576064"/>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91432" tIns="45719" rIns="91432" bIns="45719"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267" cap="none" dirty="0" smtClean="0">
                <a:ln w="11430"/>
                <a:solidFill>
                  <a:srgbClr val="1F497D"/>
                </a:solidFill>
                <a:effectLst>
                  <a:outerShdw blurRad="50800" dist="39000" dir="5460000" algn="tl">
                    <a:srgbClr val="000000">
                      <a:alpha val="38000"/>
                    </a:srgbClr>
                  </a:outerShdw>
                </a:effectLst>
              </a:rPr>
              <a:t>Starter – Do Now</a:t>
            </a:r>
          </a:p>
          <a:p>
            <a:endParaRPr lang="en-GB" sz="4267"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782937" y="1700808"/>
            <a:ext cx="10899243" cy="1439416"/>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815975" y="3861048"/>
            <a:ext cx="10945216" cy="1656184"/>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96" y="18"/>
            <a:ext cx="1631951" cy="66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9" rIns="91432"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3733" b="1" u="sng" dirty="0">
                <a:solidFill>
                  <a:prstClr val="black"/>
                </a:solidFill>
                <a:latin typeface="Calibri"/>
              </a:rPr>
              <a:t>C/W</a:t>
            </a:r>
            <a:endParaRPr lang="en-US" altLang="en-US" sz="3733" b="1" u="sng" dirty="0">
              <a:solidFill>
                <a:prstClr val="black"/>
              </a:solidFill>
              <a:latin typeface="Calibri"/>
            </a:endParaRPr>
          </a:p>
        </p:txBody>
      </p:sp>
      <p:sp>
        <p:nvSpPr>
          <p:cNvPr id="13" name="Text Box 4"/>
          <p:cNvSpPr txBox="1">
            <a:spLocks noChangeArrowheads="1"/>
          </p:cNvSpPr>
          <p:nvPr userDrawn="1"/>
        </p:nvSpPr>
        <p:spPr bwMode="auto">
          <a:xfrm>
            <a:off x="8401052" y="18"/>
            <a:ext cx="3790949" cy="66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9" rIns="91432"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3733" b="1" u="sng">
                <a:solidFill>
                  <a:prstClr val="black"/>
                </a:solidFill>
                <a:latin typeface="Calibri"/>
              </a:rPr>
              <a:pPr algn="r" eaLnBrk="1" hangingPunct="1">
                <a:spcBef>
                  <a:spcPct val="50000"/>
                </a:spcBef>
              </a:pPr>
              <a:t>04/12/2018</a:t>
            </a:fld>
            <a:endParaRPr lang="en-US" altLang="en-US" sz="3733" b="1" u="sng" dirty="0">
              <a:solidFill>
                <a:prstClr val="black"/>
              </a:solidFill>
              <a:latin typeface="Calibri"/>
            </a:endParaRPr>
          </a:p>
        </p:txBody>
      </p:sp>
    </p:spTree>
    <p:extLst>
      <p:ext uri="{BB962C8B-B14F-4D97-AF65-F5344CB8AC3E}">
        <p14:creationId xmlns:p14="http://schemas.microsoft.com/office/powerpoint/2010/main" val="1254288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7Ae</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830867793"/>
      </p:ext>
    </p:extLst>
  </p:cSld>
  <p:clrMapOvr>
    <a:masterClrMapping/>
  </p:clrMapOvr>
  <p:transition>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charset="0"/>
              </a:rPr>
              <a:t>7Ae</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Arial" charset="0"/>
              </a:rPr>
              <a:t>Organ systems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5492463"/>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7Ae</a:t>
            </a:r>
            <a:endParaRPr kumimoji="0" lang="en-GB" altLang="en-US" sz="180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09932132"/>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7Ae</a:t>
            </a:r>
            <a:endParaRPr kumimoji="0" lang="en-GB" altLang="en-US" sz="180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473201" y="220663"/>
            <a:ext cx="844761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Organ systems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14968777"/>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7Ae</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10352589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26492089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94634079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628F4F-F100-4FC4-B6EC-D8C6269F7E79}"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3840530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4418" y="1844676"/>
            <a:ext cx="5369983" cy="4238625"/>
          </a:xfrm>
        </p:spPr>
        <p:txBody>
          <a:bodyPr/>
          <a:lstStyle>
            <a:lvl1pPr>
              <a:defRPr sz="2400"/>
            </a:lvl1pPr>
            <a:lvl2pPr>
              <a:defRPr sz="2400"/>
            </a:lvl2pPr>
            <a:lvl3pPr>
              <a:defRPr sz="2400"/>
            </a:lvl3pPr>
            <a:lvl4pPr>
              <a:defRPr sz="2400"/>
            </a:lvl4pPr>
            <a:lvl5pPr indent="0">
              <a:buNone/>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844676"/>
            <a:ext cx="5369984" cy="4238625"/>
          </a:xfrm>
        </p:spPr>
        <p:txBody>
          <a:bodyPr/>
          <a:lstStyle>
            <a:lvl1pPr>
              <a:defRPr sz="2400"/>
            </a:lvl1pPr>
            <a:lvl2pPr>
              <a:defRPr sz="2400"/>
            </a:lvl2pPr>
            <a:lvl3pPr>
              <a:defRPr sz="2400"/>
            </a:lvl3pPr>
            <a:lvl4pPr>
              <a:defRPr sz="2400"/>
            </a:lvl4pPr>
            <a:lvl5pPr indent="0">
              <a:buNone/>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66574654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a:xfrm>
            <a:off x="609600" y="928670"/>
            <a:ext cx="10972800" cy="107157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207485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714620"/>
            <a:ext cx="5386917" cy="3554419"/>
          </a:xfrm>
        </p:spPr>
        <p:txBody>
          <a:bodyPr/>
          <a:lstStyle>
            <a:lvl1pPr>
              <a:defRPr sz="2400"/>
            </a:lvl1pPr>
            <a:lvl2pPr>
              <a:defRPr sz="2400"/>
            </a:lvl2pPr>
            <a:lvl3pPr>
              <a:defRPr sz="2400"/>
            </a:lvl3pPr>
            <a:lvl4pPr>
              <a:defRPr sz="2400"/>
            </a:lvl4pPr>
            <a:lvl5pPr>
              <a:buNone/>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3368" y="207485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714620"/>
            <a:ext cx="5389033" cy="3554419"/>
          </a:xfrm>
        </p:spPr>
        <p:txBody>
          <a:bodyPr/>
          <a:lstStyle>
            <a:lvl1pPr>
              <a:defRPr sz="2400"/>
            </a:lvl1pPr>
            <a:lvl2pPr>
              <a:defRPr sz="2400"/>
            </a:lvl2pPr>
            <a:lvl3pPr>
              <a:defRPr sz="2400"/>
            </a:lvl3pPr>
            <a:lvl4pPr>
              <a:defRPr sz="2400"/>
            </a:lvl4pPr>
            <a:lvl5pPr>
              <a:buNone/>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22238463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054268045"/>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5"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0669498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a:xfrm>
            <a:off x="609601" y="857232"/>
            <a:ext cx="4011084" cy="1162050"/>
          </a:xfrm>
        </p:spPr>
        <p:txBody>
          <a:bodyPr anchor="b"/>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4766733" y="857233"/>
            <a:ext cx="6815667" cy="5268931"/>
          </a:xfrm>
        </p:spPr>
        <p:txBody>
          <a:bodyPr/>
          <a:lstStyle>
            <a:lvl1pPr>
              <a:defRPr sz="2400"/>
            </a:lvl1pPr>
            <a:lvl2pPr>
              <a:defRPr sz="2400"/>
            </a:lvl2pPr>
            <a:lvl3pPr>
              <a:defRPr sz="2400"/>
            </a:lvl3pPr>
            <a:lvl4pPr>
              <a:defRPr sz="2400"/>
            </a:lvl4pPr>
            <a:lvl5pPr>
              <a:buNone/>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601" y="2071678"/>
            <a:ext cx="4011084" cy="405448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161681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a:xfrm>
            <a:off x="2389717" y="4800600"/>
            <a:ext cx="7315200" cy="628664"/>
          </a:xfrm>
        </p:spPr>
        <p:txBody>
          <a:bodyPr anchor="b"/>
          <a:lstStyle>
            <a:lvl1pPr algn="l">
              <a:defRPr sz="24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9717" y="785794"/>
            <a:ext cx="7315200" cy="39417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500702"/>
            <a:ext cx="7315200" cy="671498"/>
          </a:xfrm>
        </p:spPr>
        <p:txBody>
          <a:bodyPr anchor="b"/>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86715249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29554168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Vertical Title 1"/>
          <p:cNvSpPr>
            <a:spLocks noGrp="1"/>
          </p:cNvSpPr>
          <p:nvPr>
            <p:ph type="title" orient="vert"/>
          </p:nvPr>
        </p:nvSpPr>
        <p:spPr>
          <a:xfrm>
            <a:off x="8807451" y="836614"/>
            <a:ext cx="2760133" cy="5246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1" y="836614"/>
            <a:ext cx="8077200" cy="5246687"/>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9148880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
        <p:nvSpPr>
          <p:cNvPr id="2" name="Title 1"/>
          <p:cNvSpPr>
            <a:spLocks noGrp="1"/>
          </p:cNvSpPr>
          <p:nvPr>
            <p:ph type="title"/>
          </p:nvPr>
        </p:nvSpPr>
        <p:spPr>
          <a:xfrm>
            <a:off x="527051" y="836614"/>
            <a:ext cx="10972800" cy="7207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24418" y="1844676"/>
            <a:ext cx="10943167" cy="4238625"/>
          </a:xfrm>
        </p:spPr>
        <p:txBody>
          <a:bodyPr/>
          <a:lstStyle/>
          <a:p>
            <a:pPr lvl="0"/>
            <a:endParaRPr lang="en-GB" noProof="0" smtClean="0"/>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79930941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46888172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628F4F-F100-4FC4-B6EC-D8C6269F7E79}" type="datetimeFigureOut">
              <a:rPr lang="en-GB" smtClean="0"/>
              <a:t>04/12/2018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162955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charset="0"/>
              </a:rPr>
              <a:t>7Ae</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Arial" charset="0"/>
              </a:rPr>
              <a:t>Organ systems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48796689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0744604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4418" y="1844676"/>
            <a:ext cx="5369983" cy="4238625"/>
          </a:xfrm>
        </p:spPr>
        <p:txBody>
          <a:bodyPr/>
          <a:lstStyle>
            <a:lvl1pPr>
              <a:defRPr sz="2400"/>
            </a:lvl1pPr>
            <a:lvl2pPr>
              <a:defRPr sz="2400"/>
            </a:lvl2pPr>
            <a:lvl3pPr>
              <a:defRPr sz="2400"/>
            </a:lvl3pPr>
            <a:lvl4pPr>
              <a:defRPr sz="2400"/>
            </a:lvl4pPr>
            <a:lvl5pPr>
              <a:buNone/>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844676"/>
            <a:ext cx="5369984" cy="4238625"/>
          </a:xfrm>
        </p:spPr>
        <p:txBody>
          <a:bodyPr/>
          <a:lstStyle>
            <a:lvl1pPr>
              <a:defRPr sz="2400"/>
            </a:lvl1pPr>
            <a:lvl2pPr>
              <a:defRPr sz="2400"/>
            </a:lvl2pPr>
            <a:lvl3pPr>
              <a:defRPr sz="2400"/>
            </a:lvl3pPr>
            <a:lvl4pPr>
              <a:defRPr sz="2400"/>
            </a:lvl4pPr>
            <a:lvl5pPr>
              <a:buNone/>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56662597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609600" y="928670"/>
            <a:ext cx="10972800" cy="107157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207485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714620"/>
            <a:ext cx="5386917" cy="3554419"/>
          </a:xfrm>
        </p:spPr>
        <p:txBody>
          <a:bodyPr/>
          <a:lstStyle>
            <a:lvl1pPr>
              <a:defRPr sz="2400"/>
            </a:lvl1pPr>
            <a:lvl2pPr>
              <a:defRPr sz="2400"/>
            </a:lvl2pPr>
            <a:lvl3pPr>
              <a:defRPr sz="2400"/>
            </a:lvl3pPr>
            <a:lvl4pPr>
              <a:defRPr sz="2400"/>
            </a:lvl4pPr>
            <a:lvl5pPr>
              <a:buNone/>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3368" y="207485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714620"/>
            <a:ext cx="5389033" cy="3554419"/>
          </a:xfrm>
        </p:spPr>
        <p:txBody>
          <a:bodyPr/>
          <a:lstStyle>
            <a:lvl1pPr>
              <a:defRPr sz="2400"/>
            </a:lvl1pPr>
            <a:lvl2pPr>
              <a:defRPr sz="2400"/>
            </a:lvl2pPr>
            <a:lvl3pPr>
              <a:defRPr sz="2400"/>
            </a:lvl3pPr>
            <a:lvl4pPr>
              <a:defRPr sz="2400"/>
            </a:lvl4pPr>
            <a:lvl5pPr>
              <a:buNone/>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95535336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05885692"/>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712927051"/>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609601" y="857232"/>
            <a:ext cx="4011084" cy="1162050"/>
          </a:xfrm>
        </p:spPr>
        <p:txBody>
          <a:bodyPr anchor="b"/>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4766733" y="857233"/>
            <a:ext cx="6815667" cy="5268931"/>
          </a:xfrm>
        </p:spPr>
        <p:txBody>
          <a:bodyPr/>
          <a:lstStyle>
            <a:lvl1pPr>
              <a:defRPr sz="2400"/>
            </a:lvl1pPr>
            <a:lvl2pPr>
              <a:defRPr sz="2400"/>
            </a:lvl2pPr>
            <a:lvl3pPr>
              <a:defRPr sz="2400"/>
            </a:lvl3pPr>
            <a:lvl4pPr>
              <a:defRPr sz="2400"/>
            </a:lvl4pPr>
            <a:lvl5pPr>
              <a:buNone/>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601" y="2071678"/>
            <a:ext cx="4011084" cy="405448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26386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9717" y="785794"/>
            <a:ext cx="7315200" cy="39417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429264"/>
            <a:ext cx="7315200" cy="742936"/>
          </a:xfrm>
        </p:spPr>
        <p:txBody>
          <a:bodyPr anchor="b"/>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82214924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3109786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8807451" y="836614"/>
            <a:ext cx="2760133" cy="5246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1" y="836614"/>
            <a:ext cx="8077200" cy="5246687"/>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43340601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628F4F-F100-4FC4-B6EC-D8C6269F7E79}"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3247086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527051" y="836614"/>
            <a:ext cx="10972800" cy="720725"/>
          </a:xfrm>
        </p:spPr>
        <p:txBody>
          <a:bodyPr/>
          <a:lstStyle/>
          <a:p>
            <a:r>
              <a:rPr lang="en-US" dirty="0" smtClean="0"/>
              <a:t>Click to edit Master title style</a:t>
            </a:r>
            <a:endParaRPr lang="en-GB" dirty="0"/>
          </a:p>
        </p:txBody>
      </p:sp>
      <p:sp>
        <p:nvSpPr>
          <p:cNvPr id="3" name="Table Placeholder 2"/>
          <p:cNvSpPr>
            <a:spLocks noGrp="1"/>
          </p:cNvSpPr>
          <p:nvPr>
            <p:ph type="tbl" idx="1"/>
          </p:nvPr>
        </p:nvSpPr>
        <p:spPr>
          <a:xfrm>
            <a:off x="624418" y="1844676"/>
            <a:ext cx="10943167" cy="4238625"/>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6452899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628F4F-F100-4FC4-B6EC-D8C6269F7E79}" type="datetimeFigureOut">
              <a:rPr lang="en-GB" smtClean="0"/>
              <a:t>04/12/2018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362859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628F4F-F100-4FC4-B6EC-D8C6269F7E79}" type="datetimeFigureOut">
              <a:rPr lang="en-GB" smtClean="0"/>
              <a:t>04/12/2018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151252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28F4F-F100-4FC4-B6EC-D8C6269F7E79}" type="datetimeFigureOut">
              <a:rPr lang="en-GB" smtClean="0"/>
              <a:t>04/12/2018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150386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628F4F-F100-4FC4-B6EC-D8C6269F7E79}"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187315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628F4F-F100-4FC4-B6EC-D8C6269F7E79}" type="datetimeFigureOut">
              <a:rPr lang="en-GB" smtClean="0"/>
              <a:t>04/12/2018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2AA60-49A3-40C3-B807-E622EAB44C46}" type="slidenum">
              <a:rPr lang="en-GB" smtClean="0"/>
              <a:t>‹#›</a:t>
            </a:fld>
            <a:endParaRPr lang="en-GB"/>
          </a:p>
        </p:txBody>
      </p:sp>
    </p:spTree>
    <p:extLst>
      <p:ext uri="{BB962C8B-B14F-4D97-AF65-F5344CB8AC3E}">
        <p14:creationId xmlns:p14="http://schemas.microsoft.com/office/powerpoint/2010/main" val="81576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audio" Target="../media/audio1.wav"/></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7.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28F4F-F100-4FC4-B6EC-D8C6269F7E79}" type="datetimeFigureOut">
              <a:rPr lang="en-GB" smtClean="0"/>
              <a:t>04/12/2018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2AA60-49A3-40C3-B807-E622EAB44C46}" type="slidenum">
              <a:rPr lang="en-GB" smtClean="0"/>
              <a:t>‹#›</a:t>
            </a:fld>
            <a:endParaRPr lang="en-GB"/>
          </a:p>
        </p:txBody>
      </p:sp>
    </p:spTree>
    <p:extLst>
      <p:ext uri="{BB962C8B-B14F-4D97-AF65-F5344CB8AC3E}">
        <p14:creationId xmlns:p14="http://schemas.microsoft.com/office/powerpoint/2010/main" val="260882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21" name="Rectangle 3"/>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86022" name="Rectangle 4"/>
          <p:cNvSpPr>
            <a:spLocks noGrp="1" noChangeArrowheads="1"/>
          </p:cNvSpPr>
          <p:nvPr>
            <p:ph type="body" idx="1"/>
          </p:nvPr>
        </p:nvSpPr>
        <p:spPr bwMode="auto">
          <a:xfrm>
            <a:off x="624418" y="1844676"/>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1" name="Rectangle 5"/>
          <p:cNvSpPr>
            <a:spLocks noGrp="1" noChangeArrowheads="1"/>
          </p:cNvSpPr>
          <p:nvPr>
            <p:ph type="ftr" sz="quarter" idx="3"/>
          </p:nvPr>
        </p:nvSpPr>
        <p:spPr bwMode="white">
          <a:xfrm>
            <a:off x="624418" y="6524626"/>
            <a:ext cx="10943167"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800889256"/>
      </p:ext>
    </p:extLst>
  </p:cSld>
  <p:clrMap bg1="lt1" tx1="dk1" bg2="lt2" tx2="dk2" accent1="accent1" accent2="accent2" accent3="accent3" accent4="accent4" accent5="accent5" accent6="accent6" hlink="hlink" folHlink="folHlink"/>
  <p:sldLayoutIdLst>
    <p:sldLayoutId id="214748366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0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0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2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60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autoUpdateAnimBg="0">
        <p:tmplLst>
          <p:tmpl lvl="1">
            <p:tnLst>
              <p:par>
                <p:cTn presetID="1" presetClass="entr" presetSubtype="0" fill="hold" nodeType="clickEffect">
                  <p:stCondLst>
                    <p:cond delay="0"/>
                  </p:stCondLst>
                  <p:childTnLst>
                    <p:set>
                      <p:cBhvr>
                        <p:cTn dur="1" fill="hold">
                          <p:stCondLst>
                            <p:cond delay="499"/>
                          </p:stCondLst>
                        </p:cTn>
                        <p:tgtEl>
                          <p:spTgt spid="86022"/>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636825"/>
          </a:solidFill>
          <a:latin typeface="+mj-lt"/>
          <a:ea typeface="+mj-ea"/>
          <a:cs typeface="+mj-cs"/>
        </a:defRPr>
      </a:lvl1pPr>
      <a:lvl2pPr algn="ctr" rtl="0" eaLnBrk="0" fontAlgn="base" hangingPunct="0">
        <a:spcBef>
          <a:spcPct val="0"/>
        </a:spcBef>
        <a:spcAft>
          <a:spcPct val="0"/>
        </a:spcAft>
        <a:defRPr sz="4400">
          <a:solidFill>
            <a:srgbClr val="636825"/>
          </a:solidFill>
          <a:latin typeface="Arial" charset="0"/>
        </a:defRPr>
      </a:lvl2pPr>
      <a:lvl3pPr algn="ctr" rtl="0" eaLnBrk="0" fontAlgn="base" hangingPunct="0">
        <a:spcBef>
          <a:spcPct val="0"/>
        </a:spcBef>
        <a:spcAft>
          <a:spcPct val="0"/>
        </a:spcAft>
        <a:defRPr sz="4400">
          <a:solidFill>
            <a:srgbClr val="636825"/>
          </a:solidFill>
          <a:latin typeface="Arial" charset="0"/>
        </a:defRPr>
      </a:lvl3pPr>
      <a:lvl4pPr algn="ctr" rtl="0" eaLnBrk="0" fontAlgn="base" hangingPunct="0">
        <a:spcBef>
          <a:spcPct val="0"/>
        </a:spcBef>
        <a:spcAft>
          <a:spcPct val="0"/>
        </a:spcAft>
        <a:defRPr sz="4400">
          <a:solidFill>
            <a:srgbClr val="636825"/>
          </a:solidFill>
          <a:latin typeface="Arial" charset="0"/>
        </a:defRPr>
      </a:lvl4pPr>
      <a:lvl5pPr algn="ctr" rtl="0" eaLnBrk="0" fontAlgn="base" hangingPunct="0">
        <a:spcBef>
          <a:spcPct val="0"/>
        </a:spcBef>
        <a:spcAft>
          <a:spcPct val="0"/>
        </a:spcAft>
        <a:defRPr sz="4400">
          <a:solidFill>
            <a:srgbClr val="636825"/>
          </a:solidFill>
          <a:latin typeface="Arial" charset="0"/>
        </a:defRPr>
      </a:lvl5pPr>
      <a:lvl6pPr marL="457200" algn="ctr" rtl="0" fontAlgn="base">
        <a:spcBef>
          <a:spcPct val="0"/>
        </a:spcBef>
        <a:spcAft>
          <a:spcPct val="0"/>
        </a:spcAft>
        <a:defRPr sz="4400">
          <a:solidFill>
            <a:srgbClr val="934C74"/>
          </a:solidFill>
          <a:latin typeface="Arial" charset="0"/>
        </a:defRPr>
      </a:lvl6pPr>
      <a:lvl7pPr marL="914400" algn="ctr" rtl="0" fontAlgn="base">
        <a:spcBef>
          <a:spcPct val="0"/>
        </a:spcBef>
        <a:spcAft>
          <a:spcPct val="0"/>
        </a:spcAft>
        <a:defRPr sz="4400">
          <a:solidFill>
            <a:srgbClr val="934C74"/>
          </a:solidFill>
          <a:latin typeface="Arial" charset="0"/>
        </a:defRPr>
      </a:lvl7pPr>
      <a:lvl8pPr marL="1371600" algn="ctr" rtl="0" fontAlgn="base">
        <a:spcBef>
          <a:spcPct val="0"/>
        </a:spcBef>
        <a:spcAft>
          <a:spcPct val="0"/>
        </a:spcAft>
        <a:defRPr sz="4400">
          <a:solidFill>
            <a:srgbClr val="934C74"/>
          </a:solidFill>
          <a:latin typeface="Arial" charset="0"/>
        </a:defRPr>
      </a:lvl8pPr>
      <a:lvl9pPr marL="1828800" algn="ctr" rtl="0" fontAlgn="base">
        <a:spcBef>
          <a:spcPct val="0"/>
        </a:spcBef>
        <a:spcAft>
          <a:spcPct val="0"/>
        </a:spcAft>
        <a:defRPr sz="4400">
          <a:solidFill>
            <a:srgbClr val="934C74"/>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22" name="Rectangle 3"/>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111623" name="Rectangle 4"/>
          <p:cNvSpPr>
            <a:spLocks noGrp="1" noChangeArrowheads="1"/>
          </p:cNvSpPr>
          <p:nvPr>
            <p:ph type="body" idx="1"/>
          </p:nvPr>
        </p:nvSpPr>
        <p:spPr bwMode="auto">
          <a:xfrm>
            <a:off x="624418" y="1844676"/>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624418" y="6524626"/>
            <a:ext cx="10943167"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314664399"/>
      </p:ext>
    </p:extLst>
  </p:cSld>
  <p:clrMap bg1="lt1" tx1="dk1" bg2="lt2" tx2="dk2" accent1="accent1" accent2="accent2" accent3="accent3" accent4="accent4" accent5="accent5" accent6="accent6" hlink="hlink" folHlink="folHlink"/>
  <p:sldLayoutIdLst>
    <p:sldLayoutId id="214748366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6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build="p" autoUpdateAnimBg="0">
        <p:tmplLst>
          <p:tmpl lvl="1">
            <p:tnLst>
              <p:par>
                <p:cTn presetID="1" presetClass="entr" presetSubtype="0" fill="hold" nodeType="clickEffect">
                  <p:stCondLst>
                    <p:cond delay="0"/>
                  </p:stCondLst>
                  <p:childTnLst>
                    <p:set>
                      <p:cBhvr>
                        <p:cTn dur="1" fill="hold">
                          <p:stCondLst>
                            <p:cond delay="499"/>
                          </p:stCondLst>
                        </p:cTn>
                        <p:tgtEl>
                          <p:spTgt spid="111623"/>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636825"/>
          </a:solidFill>
          <a:latin typeface="+mj-lt"/>
          <a:ea typeface="+mj-ea"/>
          <a:cs typeface="+mj-cs"/>
        </a:defRPr>
      </a:lvl1pPr>
      <a:lvl2pPr algn="ctr" rtl="0" eaLnBrk="0" fontAlgn="base" hangingPunct="0">
        <a:spcBef>
          <a:spcPct val="0"/>
        </a:spcBef>
        <a:spcAft>
          <a:spcPct val="0"/>
        </a:spcAft>
        <a:defRPr sz="4400">
          <a:solidFill>
            <a:srgbClr val="636825"/>
          </a:solidFill>
          <a:latin typeface="Arial" charset="0"/>
        </a:defRPr>
      </a:lvl2pPr>
      <a:lvl3pPr algn="ctr" rtl="0" eaLnBrk="0" fontAlgn="base" hangingPunct="0">
        <a:spcBef>
          <a:spcPct val="0"/>
        </a:spcBef>
        <a:spcAft>
          <a:spcPct val="0"/>
        </a:spcAft>
        <a:defRPr sz="4400">
          <a:solidFill>
            <a:srgbClr val="636825"/>
          </a:solidFill>
          <a:latin typeface="Arial" charset="0"/>
        </a:defRPr>
      </a:lvl3pPr>
      <a:lvl4pPr algn="ctr" rtl="0" eaLnBrk="0" fontAlgn="base" hangingPunct="0">
        <a:spcBef>
          <a:spcPct val="0"/>
        </a:spcBef>
        <a:spcAft>
          <a:spcPct val="0"/>
        </a:spcAft>
        <a:defRPr sz="4400">
          <a:solidFill>
            <a:srgbClr val="636825"/>
          </a:solidFill>
          <a:latin typeface="Arial" charset="0"/>
        </a:defRPr>
      </a:lvl4pPr>
      <a:lvl5pPr algn="ctr" rtl="0" eaLnBrk="0" fontAlgn="base" hangingPunct="0">
        <a:spcBef>
          <a:spcPct val="0"/>
        </a:spcBef>
        <a:spcAft>
          <a:spcPct val="0"/>
        </a:spcAft>
        <a:defRPr sz="4400">
          <a:solidFill>
            <a:srgbClr val="636825"/>
          </a:solidFill>
          <a:latin typeface="Arial" charset="0"/>
        </a:defRPr>
      </a:lvl5pPr>
      <a:lvl6pPr marL="457200" algn="ctr" rtl="0" fontAlgn="base">
        <a:spcBef>
          <a:spcPct val="0"/>
        </a:spcBef>
        <a:spcAft>
          <a:spcPct val="0"/>
        </a:spcAft>
        <a:defRPr sz="4400">
          <a:solidFill>
            <a:srgbClr val="934C74"/>
          </a:solidFill>
          <a:latin typeface="Arial" charset="0"/>
        </a:defRPr>
      </a:lvl6pPr>
      <a:lvl7pPr marL="914400" algn="ctr" rtl="0" fontAlgn="base">
        <a:spcBef>
          <a:spcPct val="0"/>
        </a:spcBef>
        <a:spcAft>
          <a:spcPct val="0"/>
        </a:spcAft>
        <a:defRPr sz="4400">
          <a:solidFill>
            <a:srgbClr val="934C74"/>
          </a:solidFill>
          <a:latin typeface="Arial" charset="0"/>
        </a:defRPr>
      </a:lvl7pPr>
      <a:lvl8pPr marL="1371600" algn="ctr" rtl="0" fontAlgn="base">
        <a:spcBef>
          <a:spcPct val="0"/>
        </a:spcBef>
        <a:spcAft>
          <a:spcPct val="0"/>
        </a:spcAft>
        <a:defRPr sz="4400">
          <a:solidFill>
            <a:srgbClr val="934C74"/>
          </a:solidFill>
          <a:latin typeface="Arial" charset="0"/>
        </a:defRPr>
      </a:lvl8pPr>
      <a:lvl9pPr marL="1828800" algn="ctr" rtl="0" fontAlgn="base">
        <a:spcBef>
          <a:spcPct val="0"/>
        </a:spcBef>
        <a:spcAft>
          <a:spcPct val="0"/>
        </a:spcAft>
        <a:defRPr sz="4400">
          <a:solidFill>
            <a:srgbClr val="934C74"/>
          </a:solidFill>
          <a:latin typeface="Arial" charset="0"/>
        </a:defRPr>
      </a:lvl9pPr>
    </p:titleStyle>
    <p:bodyStyle>
      <a:lvl1pPr marL="3175" indent="-3175" algn="l" rtl="0" eaLnBrk="0" fontAlgn="base" hangingPunct="0">
        <a:spcBef>
          <a:spcPct val="20000"/>
        </a:spcBef>
        <a:spcAft>
          <a:spcPct val="0"/>
        </a:spcAft>
        <a:buFont typeface="Wingdings" panose="05000000000000000000" pitchFamily="2" charset="2"/>
        <a:defRPr sz="2400">
          <a:solidFill>
            <a:schemeClr val="tx1"/>
          </a:solidFill>
          <a:latin typeface="+mn-lt"/>
          <a:ea typeface="+mn-ea"/>
          <a:cs typeface="+mn-cs"/>
        </a:defRPr>
      </a:lvl1pPr>
      <a:lvl2pPr marL="817563"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22555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33538"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86022" name="Rectangle 4"/>
          <p:cNvSpPr>
            <a:spLocks noGrp="1" noChangeArrowheads="1"/>
          </p:cNvSpPr>
          <p:nvPr>
            <p:ph type="body" idx="1"/>
          </p:nvPr>
        </p:nvSpPr>
        <p:spPr bwMode="auto">
          <a:xfrm>
            <a:off x="624418" y="1844676"/>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1" name="Rectangle 5"/>
          <p:cNvSpPr>
            <a:spLocks noGrp="1" noChangeArrowheads="1"/>
          </p:cNvSpPr>
          <p:nvPr>
            <p:ph type="ftr" sz="quarter" idx="3"/>
          </p:nvPr>
        </p:nvSpPr>
        <p:spPr bwMode="white">
          <a:xfrm>
            <a:off x="624418" y="6524626"/>
            <a:ext cx="10943167"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solidFill>
                  <a:schemeClr val="bg1"/>
                </a:solidFill>
                <a:latin typeface="Arial" charset="0"/>
                <a:cs typeface="+mn-cs"/>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80988520"/>
      </p:ext>
    </p:extLst>
  </p:cSld>
  <p:clrMap bg1="lt1" tx1="dk1" bg2="lt2" tx2="dk2" accent1="accent1" accent2="accent2" accent3="accent3" accent4="accent4" accent5="accent5" accent6="accent6" hlink="hlink" folHlink="folHlink"/>
  <p:sldLayoutIdLst>
    <p:sldLayoutId id="2147483666"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0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0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2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60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autoUpdateAnimBg="0">
        <p:tmplLst>
          <p:tmpl lvl="1">
            <p:tnLst>
              <p:par>
                <p:cTn presetID="1" presetClass="entr" presetSubtype="0" fill="hold" nodeType="clickEffect">
                  <p:stCondLst>
                    <p:cond delay="0"/>
                  </p:stCondLst>
                  <p:childTnLst>
                    <p:set>
                      <p:cBhvr>
                        <p:cTn dur="1" fill="hold">
                          <p:stCondLst>
                            <p:cond delay="499"/>
                          </p:stCondLst>
                        </p:cTn>
                        <p:tgtEl>
                          <p:spTgt spid="86022"/>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636825"/>
          </a:solidFill>
          <a:latin typeface="+mj-lt"/>
          <a:ea typeface="+mj-ea"/>
          <a:cs typeface="+mj-cs"/>
        </a:defRPr>
      </a:lvl1pPr>
      <a:lvl2pPr algn="ctr" rtl="0" eaLnBrk="0" fontAlgn="base" hangingPunct="0">
        <a:spcBef>
          <a:spcPct val="0"/>
        </a:spcBef>
        <a:spcAft>
          <a:spcPct val="0"/>
        </a:spcAft>
        <a:defRPr sz="4400">
          <a:solidFill>
            <a:srgbClr val="636825"/>
          </a:solidFill>
          <a:latin typeface="Arial" charset="0"/>
        </a:defRPr>
      </a:lvl2pPr>
      <a:lvl3pPr algn="ctr" rtl="0" eaLnBrk="0" fontAlgn="base" hangingPunct="0">
        <a:spcBef>
          <a:spcPct val="0"/>
        </a:spcBef>
        <a:spcAft>
          <a:spcPct val="0"/>
        </a:spcAft>
        <a:defRPr sz="4400">
          <a:solidFill>
            <a:srgbClr val="636825"/>
          </a:solidFill>
          <a:latin typeface="Arial" charset="0"/>
        </a:defRPr>
      </a:lvl3pPr>
      <a:lvl4pPr algn="ctr" rtl="0" eaLnBrk="0" fontAlgn="base" hangingPunct="0">
        <a:spcBef>
          <a:spcPct val="0"/>
        </a:spcBef>
        <a:spcAft>
          <a:spcPct val="0"/>
        </a:spcAft>
        <a:defRPr sz="4400">
          <a:solidFill>
            <a:srgbClr val="636825"/>
          </a:solidFill>
          <a:latin typeface="Arial" charset="0"/>
        </a:defRPr>
      </a:lvl4pPr>
      <a:lvl5pPr algn="ctr" rtl="0" eaLnBrk="0" fontAlgn="base" hangingPunct="0">
        <a:spcBef>
          <a:spcPct val="0"/>
        </a:spcBef>
        <a:spcAft>
          <a:spcPct val="0"/>
        </a:spcAft>
        <a:defRPr sz="4400">
          <a:solidFill>
            <a:srgbClr val="636825"/>
          </a:solidFill>
          <a:latin typeface="Arial" charset="0"/>
        </a:defRPr>
      </a:lvl5pPr>
      <a:lvl6pPr marL="457200" algn="ctr" rtl="0" fontAlgn="base">
        <a:spcBef>
          <a:spcPct val="0"/>
        </a:spcBef>
        <a:spcAft>
          <a:spcPct val="0"/>
        </a:spcAft>
        <a:defRPr sz="4400">
          <a:solidFill>
            <a:srgbClr val="934C74"/>
          </a:solidFill>
          <a:latin typeface="Arial" charset="0"/>
        </a:defRPr>
      </a:lvl6pPr>
      <a:lvl7pPr marL="914400" algn="ctr" rtl="0" fontAlgn="base">
        <a:spcBef>
          <a:spcPct val="0"/>
        </a:spcBef>
        <a:spcAft>
          <a:spcPct val="0"/>
        </a:spcAft>
        <a:defRPr sz="4400">
          <a:solidFill>
            <a:srgbClr val="934C74"/>
          </a:solidFill>
          <a:latin typeface="Arial" charset="0"/>
        </a:defRPr>
      </a:lvl7pPr>
      <a:lvl8pPr marL="1371600" algn="ctr" rtl="0" fontAlgn="base">
        <a:spcBef>
          <a:spcPct val="0"/>
        </a:spcBef>
        <a:spcAft>
          <a:spcPct val="0"/>
        </a:spcAft>
        <a:defRPr sz="4400">
          <a:solidFill>
            <a:srgbClr val="934C74"/>
          </a:solidFill>
          <a:latin typeface="Arial" charset="0"/>
        </a:defRPr>
      </a:lvl8pPr>
      <a:lvl9pPr marL="1828800" algn="ctr" rtl="0" fontAlgn="base">
        <a:spcBef>
          <a:spcPct val="0"/>
        </a:spcBef>
        <a:spcAft>
          <a:spcPct val="0"/>
        </a:spcAft>
        <a:defRPr sz="4400">
          <a:solidFill>
            <a:srgbClr val="934C74"/>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111623" name="Rectangle 4"/>
          <p:cNvSpPr>
            <a:spLocks noGrp="1" noChangeArrowheads="1"/>
          </p:cNvSpPr>
          <p:nvPr>
            <p:ph type="body" idx="1"/>
          </p:nvPr>
        </p:nvSpPr>
        <p:spPr bwMode="auto">
          <a:xfrm>
            <a:off x="624418" y="1844676"/>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624418" y="6524626"/>
            <a:ext cx="10943167"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solidFill>
                  <a:schemeClr val="bg1"/>
                </a:solidFill>
                <a:latin typeface="Arial" charset="0"/>
                <a:cs typeface="+mn-cs"/>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87056310"/>
      </p:ext>
    </p:extLst>
  </p:cSld>
  <p:clrMap bg1="lt1" tx1="dk1" bg2="lt2" tx2="dk2" accent1="accent1" accent2="accent2" accent3="accent3" accent4="accent4" accent5="accent5" accent6="accent6" hlink="hlink" folHlink="folHlink"/>
  <p:sldLayoutIdLst>
    <p:sldLayoutId id="214748366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6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build="p" autoUpdateAnimBg="0">
        <p:tmplLst>
          <p:tmpl lvl="1">
            <p:tnLst>
              <p:par>
                <p:cTn presetID="1" presetClass="entr" presetSubtype="0" fill="hold" nodeType="clickEffect">
                  <p:stCondLst>
                    <p:cond delay="0"/>
                  </p:stCondLst>
                  <p:childTnLst>
                    <p:set>
                      <p:cBhvr>
                        <p:cTn dur="1" fill="hold">
                          <p:stCondLst>
                            <p:cond delay="499"/>
                          </p:stCondLst>
                        </p:cTn>
                        <p:tgtEl>
                          <p:spTgt spid="111623"/>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636825"/>
          </a:solidFill>
          <a:latin typeface="+mj-lt"/>
          <a:ea typeface="+mj-ea"/>
          <a:cs typeface="+mj-cs"/>
        </a:defRPr>
      </a:lvl1pPr>
      <a:lvl2pPr algn="ctr" rtl="0" eaLnBrk="0" fontAlgn="base" hangingPunct="0">
        <a:spcBef>
          <a:spcPct val="0"/>
        </a:spcBef>
        <a:spcAft>
          <a:spcPct val="0"/>
        </a:spcAft>
        <a:defRPr sz="4400">
          <a:solidFill>
            <a:srgbClr val="636825"/>
          </a:solidFill>
          <a:latin typeface="Arial" charset="0"/>
        </a:defRPr>
      </a:lvl2pPr>
      <a:lvl3pPr algn="ctr" rtl="0" eaLnBrk="0" fontAlgn="base" hangingPunct="0">
        <a:spcBef>
          <a:spcPct val="0"/>
        </a:spcBef>
        <a:spcAft>
          <a:spcPct val="0"/>
        </a:spcAft>
        <a:defRPr sz="4400">
          <a:solidFill>
            <a:srgbClr val="636825"/>
          </a:solidFill>
          <a:latin typeface="Arial" charset="0"/>
        </a:defRPr>
      </a:lvl3pPr>
      <a:lvl4pPr algn="ctr" rtl="0" eaLnBrk="0" fontAlgn="base" hangingPunct="0">
        <a:spcBef>
          <a:spcPct val="0"/>
        </a:spcBef>
        <a:spcAft>
          <a:spcPct val="0"/>
        </a:spcAft>
        <a:defRPr sz="4400">
          <a:solidFill>
            <a:srgbClr val="636825"/>
          </a:solidFill>
          <a:latin typeface="Arial" charset="0"/>
        </a:defRPr>
      </a:lvl4pPr>
      <a:lvl5pPr algn="ctr" rtl="0" eaLnBrk="0" fontAlgn="base" hangingPunct="0">
        <a:spcBef>
          <a:spcPct val="0"/>
        </a:spcBef>
        <a:spcAft>
          <a:spcPct val="0"/>
        </a:spcAft>
        <a:defRPr sz="4400">
          <a:solidFill>
            <a:srgbClr val="636825"/>
          </a:solidFill>
          <a:latin typeface="Arial" charset="0"/>
        </a:defRPr>
      </a:lvl5pPr>
      <a:lvl6pPr marL="457200" algn="ctr" rtl="0" fontAlgn="base">
        <a:spcBef>
          <a:spcPct val="0"/>
        </a:spcBef>
        <a:spcAft>
          <a:spcPct val="0"/>
        </a:spcAft>
        <a:defRPr sz="4400">
          <a:solidFill>
            <a:srgbClr val="934C74"/>
          </a:solidFill>
          <a:latin typeface="Arial" charset="0"/>
        </a:defRPr>
      </a:lvl6pPr>
      <a:lvl7pPr marL="914400" algn="ctr" rtl="0" fontAlgn="base">
        <a:spcBef>
          <a:spcPct val="0"/>
        </a:spcBef>
        <a:spcAft>
          <a:spcPct val="0"/>
        </a:spcAft>
        <a:defRPr sz="4400">
          <a:solidFill>
            <a:srgbClr val="934C74"/>
          </a:solidFill>
          <a:latin typeface="Arial" charset="0"/>
        </a:defRPr>
      </a:lvl7pPr>
      <a:lvl8pPr marL="1371600" algn="ctr" rtl="0" fontAlgn="base">
        <a:spcBef>
          <a:spcPct val="0"/>
        </a:spcBef>
        <a:spcAft>
          <a:spcPct val="0"/>
        </a:spcAft>
        <a:defRPr sz="4400">
          <a:solidFill>
            <a:srgbClr val="934C74"/>
          </a:solidFill>
          <a:latin typeface="Arial" charset="0"/>
        </a:defRPr>
      </a:lvl8pPr>
      <a:lvl9pPr marL="1828800" algn="ctr" rtl="0" fontAlgn="base">
        <a:spcBef>
          <a:spcPct val="0"/>
        </a:spcBef>
        <a:spcAft>
          <a:spcPct val="0"/>
        </a:spcAft>
        <a:defRPr sz="4400">
          <a:solidFill>
            <a:srgbClr val="934C74"/>
          </a:solidFill>
          <a:latin typeface="Arial" charset="0"/>
        </a:defRPr>
      </a:lvl9pPr>
    </p:titleStyle>
    <p:bodyStyle>
      <a:lvl1pPr marL="3175" indent="-3175" algn="l" rtl="0" eaLnBrk="0" fontAlgn="base" hangingPunct="0">
        <a:spcBef>
          <a:spcPct val="20000"/>
        </a:spcBef>
        <a:spcAft>
          <a:spcPct val="0"/>
        </a:spcAft>
        <a:buFont typeface="Wingdings" panose="05000000000000000000" pitchFamily="2" charset="2"/>
        <a:defRPr sz="2400">
          <a:solidFill>
            <a:schemeClr val="tx1"/>
          </a:solidFill>
          <a:latin typeface="+mn-lt"/>
          <a:ea typeface="+mn-ea"/>
          <a:cs typeface="+mn-cs"/>
        </a:defRPr>
      </a:lvl1pPr>
      <a:lvl2pPr marL="817563"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22555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33538"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624418" y="1844676"/>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624418" y="6524626"/>
            <a:ext cx="10943167"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Arial" panose="020B0604020202020204" pitchFamily="34" charset="0"/>
            </a:endParaRPr>
          </a:p>
        </p:txBody>
      </p:sp>
    </p:spTree>
    <p:extLst>
      <p:ext uri="{BB962C8B-B14F-4D97-AF65-F5344CB8AC3E}">
        <p14:creationId xmlns:p14="http://schemas.microsoft.com/office/powerpoint/2010/main" val="42879732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636825"/>
          </a:solidFill>
          <a:latin typeface="+mj-lt"/>
          <a:ea typeface="+mj-ea"/>
          <a:cs typeface="+mj-cs"/>
        </a:defRPr>
      </a:lvl1pPr>
      <a:lvl2pPr algn="ctr" rtl="0" eaLnBrk="0" fontAlgn="base" hangingPunct="0">
        <a:spcBef>
          <a:spcPct val="0"/>
        </a:spcBef>
        <a:spcAft>
          <a:spcPct val="0"/>
        </a:spcAft>
        <a:defRPr sz="4400">
          <a:solidFill>
            <a:srgbClr val="636825"/>
          </a:solidFill>
          <a:latin typeface="Arial" charset="0"/>
        </a:defRPr>
      </a:lvl2pPr>
      <a:lvl3pPr algn="ctr" rtl="0" eaLnBrk="0" fontAlgn="base" hangingPunct="0">
        <a:spcBef>
          <a:spcPct val="0"/>
        </a:spcBef>
        <a:spcAft>
          <a:spcPct val="0"/>
        </a:spcAft>
        <a:defRPr sz="4400">
          <a:solidFill>
            <a:srgbClr val="636825"/>
          </a:solidFill>
          <a:latin typeface="Arial" charset="0"/>
        </a:defRPr>
      </a:lvl3pPr>
      <a:lvl4pPr algn="ctr" rtl="0" eaLnBrk="0" fontAlgn="base" hangingPunct="0">
        <a:spcBef>
          <a:spcPct val="0"/>
        </a:spcBef>
        <a:spcAft>
          <a:spcPct val="0"/>
        </a:spcAft>
        <a:defRPr sz="4400">
          <a:solidFill>
            <a:srgbClr val="636825"/>
          </a:solidFill>
          <a:latin typeface="Arial" charset="0"/>
        </a:defRPr>
      </a:lvl4pPr>
      <a:lvl5pPr algn="ctr" rtl="0" eaLnBrk="0" fontAlgn="base" hangingPunct="0">
        <a:spcBef>
          <a:spcPct val="0"/>
        </a:spcBef>
        <a:spcAft>
          <a:spcPct val="0"/>
        </a:spcAft>
        <a:defRPr sz="4400">
          <a:solidFill>
            <a:srgbClr val="636825"/>
          </a:solidFill>
          <a:latin typeface="Arial" charset="0"/>
        </a:defRPr>
      </a:lvl5pPr>
      <a:lvl6pPr marL="457200" algn="ctr" rtl="0" fontAlgn="base">
        <a:spcBef>
          <a:spcPct val="0"/>
        </a:spcBef>
        <a:spcAft>
          <a:spcPct val="0"/>
        </a:spcAft>
        <a:defRPr sz="4400">
          <a:solidFill>
            <a:srgbClr val="934C74"/>
          </a:solidFill>
          <a:latin typeface="Arial" charset="0"/>
        </a:defRPr>
      </a:lvl6pPr>
      <a:lvl7pPr marL="914400" algn="ctr" rtl="0" fontAlgn="base">
        <a:spcBef>
          <a:spcPct val="0"/>
        </a:spcBef>
        <a:spcAft>
          <a:spcPct val="0"/>
        </a:spcAft>
        <a:defRPr sz="4400">
          <a:solidFill>
            <a:srgbClr val="934C74"/>
          </a:solidFill>
          <a:latin typeface="Arial" charset="0"/>
        </a:defRPr>
      </a:lvl7pPr>
      <a:lvl8pPr marL="1371600" algn="ctr" rtl="0" fontAlgn="base">
        <a:spcBef>
          <a:spcPct val="0"/>
        </a:spcBef>
        <a:spcAft>
          <a:spcPct val="0"/>
        </a:spcAft>
        <a:defRPr sz="4400">
          <a:solidFill>
            <a:srgbClr val="934C74"/>
          </a:solidFill>
          <a:latin typeface="Arial" charset="0"/>
        </a:defRPr>
      </a:lvl8pPr>
      <a:lvl9pPr marL="1828800" algn="ctr" rtl="0" fontAlgn="base">
        <a:spcBef>
          <a:spcPct val="0"/>
        </a:spcBef>
        <a:spcAft>
          <a:spcPct val="0"/>
        </a:spcAft>
        <a:defRPr sz="4400">
          <a:solidFill>
            <a:srgbClr val="934C74"/>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399214"/>
            <a:ext cx="12192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19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624418" y="1844676"/>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624418" y="6524626"/>
            <a:ext cx="10943167"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239184" y="188913"/>
            <a:ext cx="1056216" cy="360362"/>
          </a:xfrm>
          <a:prstGeom prst="rect">
            <a:avLst/>
          </a:prstGeom>
          <a:noFill/>
          <a:ln w="9525">
            <a:noFill/>
            <a:miter lim="800000"/>
            <a:headEnd/>
            <a:tailEnd/>
          </a:ln>
        </p:spPr>
        <p:txBody>
          <a:bodyPr lIns="0" tIns="36000" rIns="0" bIns="3600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473201" y="220663"/>
            <a:ext cx="8447617" cy="360362"/>
          </a:xfrm>
          <a:prstGeom prst="rect">
            <a:avLst/>
          </a:prstGeom>
          <a:noFill/>
          <a:ln w="9525">
            <a:noFill/>
            <a:miter lim="800000"/>
            <a:headEnd/>
            <a:tailEnd/>
          </a:ln>
          <a:effectLst/>
        </p:spPr>
        <p:txBody>
          <a:bodyPr lIns="36000" tIns="36000" rIns="36000" bIns="3600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24371184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636825"/>
          </a:solidFill>
          <a:latin typeface="+mj-lt"/>
          <a:ea typeface="+mj-ea"/>
          <a:cs typeface="+mj-cs"/>
        </a:defRPr>
      </a:lvl1pPr>
      <a:lvl2pPr algn="ctr" rtl="0" eaLnBrk="0" fontAlgn="base" hangingPunct="0">
        <a:spcBef>
          <a:spcPct val="0"/>
        </a:spcBef>
        <a:spcAft>
          <a:spcPct val="0"/>
        </a:spcAft>
        <a:defRPr sz="4400">
          <a:solidFill>
            <a:srgbClr val="636825"/>
          </a:solidFill>
          <a:latin typeface="Arial" charset="0"/>
        </a:defRPr>
      </a:lvl2pPr>
      <a:lvl3pPr algn="ctr" rtl="0" eaLnBrk="0" fontAlgn="base" hangingPunct="0">
        <a:spcBef>
          <a:spcPct val="0"/>
        </a:spcBef>
        <a:spcAft>
          <a:spcPct val="0"/>
        </a:spcAft>
        <a:defRPr sz="4400">
          <a:solidFill>
            <a:srgbClr val="636825"/>
          </a:solidFill>
          <a:latin typeface="Arial" charset="0"/>
        </a:defRPr>
      </a:lvl3pPr>
      <a:lvl4pPr algn="ctr" rtl="0" eaLnBrk="0" fontAlgn="base" hangingPunct="0">
        <a:spcBef>
          <a:spcPct val="0"/>
        </a:spcBef>
        <a:spcAft>
          <a:spcPct val="0"/>
        </a:spcAft>
        <a:defRPr sz="4400">
          <a:solidFill>
            <a:srgbClr val="636825"/>
          </a:solidFill>
          <a:latin typeface="Arial" charset="0"/>
        </a:defRPr>
      </a:lvl4pPr>
      <a:lvl5pPr algn="ctr" rtl="0" eaLnBrk="0" fontAlgn="base" hangingPunct="0">
        <a:spcBef>
          <a:spcPct val="0"/>
        </a:spcBef>
        <a:spcAft>
          <a:spcPct val="0"/>
        </a:spcAft>
        <a:defRPr sz="4400">
          <a:solidFill>
            <a:srgbClr val="636825"/>
          </a:solidFill>
          <a:latin typeface="Arial" charset="0"/>
        </a:defRPr>
      </a:lvl5pPr>
      <a:lvl6pPr marL="457200" algn="ctr" rtl="0" fontAlgn="base">
        <a:spcBef>
          <a:spcPct val="0"/>
        </a:spcBef>
        <a:spcAft>
          <a:spcPct val="0"/>
        </a:spcAft>
        <a:defRPr sz="4400">
          <a:solidFill>
            <a:srgbClr val="934C74"/>
          </a:solidFill>
          <a:latin typeface="Arial" charset="0"/>
        </a:defRPr>
      </a:lvl6pPr>
      <a:lvl7pPr marL="914400" algn="ctr" rtl="0" fontAlgn="base">
        <a:spcBef>
          <a:spcPct val="0"/>
        </a:spcBef>
        <a:spcAft>
          <a:spcPct val="0"/>
        </a:spcAft>
        <a:defRPr sz="4400">
          <a:solidFill>
            <a:srgbClr val="934C74"/>
          </a:solidFill>
          <a:latin typeface="Arial" charset="0"/>
        </a:defRPr>
      </a:lvl7pPr>
      <a:lvl8pPr marL="1371600" algn="ctr" rtl="0" fontAlgn="base">
        <a:spcBef>
          <a:spcPct val="0"/>
        </a:spcBef>
        <a:spcAft>
          <a:spcPct val="0"/>
        </a:spcAft>
        <a:defRPr sz="4400">
          <a:solidFill>
            <a:srgbClr val="934C74"/>
          </a:solidFill>
          <a:latin typeface="Arial" charset="0"/>
        </a:defRPr>
      </a:lvl8pPr>
      <a:lvl9pPr marL="1828800" algn="ctr" rtl="0" fontAlgn="base">
        <a:spcBef>
          <a:spcPct val="0"/>
        </a:spcBef>
        <a:spcAft>
          <a:spcPct val="0"/>
        </a:spcAft>
        <a:defRPr sz="4400">
          <a:solidFill>
            <a:srgbClr val="934C74"/>
          </a:solidFill>
          <a:latin typeface="Arial" charset="0"/>
        </a:defRPr>
      </a:lvl9pPr>
    </p:titleStyle>
    <p:bodyStyle>
      <a:lvl1pPr marL="3175" indent="-3175" algn="l" rtl="0" eaLnBrk="0" fontAlgn="base" hangingPunct="0">
        <a:spcBef>
          <a:spcPct val="20000"/>
        </a:spcBef>
        <a:spcAft>
          <a:spcPct val="0"/>
        </a:spcAft>
        <a:buFont typeface="Wingdings" panose="05000000000000000000" pitchFamily="2" charset="2"/>
        <a:defRPr sz="2400">
          <a:solidFill>
            <a:schemeClr val="tx1"/>
          </a:solidFill>
          <a:latin typeface="+mn-lt"/>
          <a:ea typeface="+mn-ea"/>
          <a:cs typeface="+mn-cs"/>
        </a:defRPr>
      </a:lvl1pPr>
      <a:lvl2pPr marL="817563"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22555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33538"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hpscienc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highamspark.fireflycloud.net/" TargetMode="External"/><Relationship Id="rId1" Type="http://schemas.openxmlformats.org/officeDocument/2006/relationships/slideLayout" Target="../slideLayouts/slideLayout12.xml"/><Relationship Id="rId6" Type="http://schemas.openxmlformats.org/officeDocument/2006/relationships/hyperlink" Target="https://www.youtube.com/channel/UCuvnztKGXBYUuEm6LUmFLGg" TargetMode="External"/><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hyperlink" Target="https://www.pearsonactivelearn.com/"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uDgvE5LgT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CuDgvE5LgT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tiveteachonline.com/product/view/id/295/page/20/mode/dps?modal=/default/player/animation/id/312541/external/0" TargetMode="External"/><Relationship Id="rId2" Type="http://schemas.openxmlformats.org/officeDocument/2006/relationships/hyperlink" Target="https://www.youtube.com/watch?v=g7HbmUnqGl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slide" Target="slide26.xml"/><Relationship Id="rId5" Type="http://schemas.openxmlformats.org/officeDocument/2006/relationships/slide" Target="slide9.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RFykdf4kD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5.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slide" Target="slide13.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slide" Target="slide13.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slide" Target="slide13.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g-world.com/film/the-nervous-system-156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17033" y="1886643"/>
            <a:ext cx="10899243" cy="1295400"/>
          </a:xfrm>
        </p:spPr>
        <p:txBody>
          <a:bodyPr>
            <a:normAutofit fontScale="92500"/>
          </a:bodyPr>
          <a:lstStyle/>
          <a:p>
            <a:pPr marL="457200" indent="-457200">
              <a:buFont typeface="Arial" panose="020B0604020202020204" pitchFamily="34" charset="0"/>
              <a:buChar char="•"/>
            </a:pPr>
            <a:r>
              <a:rPr lang="en-GB" dirty="0" smtClean="0">
                <a:latin typeface="Arial" panose="020B0604020202020204" pitchFamily="34" charset="0"/>
              </a:rPr>
              <a:t>Identify and recall the main organs in the plant water transport system </a:t>
            </a:r>
          </a:p>
          <a:p>
            <a:pPr marL="457200" indent="-457200">
              <a:buFont typeface="Arial" panose="020B0604020202020204" pitchFamily="34" charset="0"/>
              <a:buChar char="•"/>
            </a:pPr>
            <a:r>
              <a:rPr lang="en-GB" dirty="0" smtClean="0">
                <a:latin typeface="Arial" panose="020B0604020202020204" pitchFamily="34" charset="0"/>
              </a:rPr>
              <a:t>Identify and recall the main organs in the human locomotor, digestive, breathing, urinary and nervous system.  </a:t>
            </a:r>
          </a:p>
        </p:txBody>
      </p:sp>
      <p:sp>
        <p:nvSpPr>
          <p:cNvPr id="4" name="Text Placeholder 3"/>
          <p:cNvSpPr>
            <a:spLocks noGrp="1"/>
          </p:cNvSpPr>
          <p:nvPr>
            <p:ph type="body" sz="quarter" idx="14"/>
          </p:nvPr>
        </p:nvSpPr>
        <p:spPr>
          <a:xfrm>
            <a:off x="0" y="3905250"/>
            <a:ext cx="12192000" cy="2952750"/>
          </a:xfrm>
          <a:solidFill>
            <a:srgbClr val="EAEAEA"/>
          </a:solidFill>
        </p:spPr>
        <p:txBody>
          <a:bodyPr/>
          <a:lstStyle/>
          <a:p>
            <a:pPr marL="0" indent="0">
              <a:buNone/>
            </a:pPr>
            <a:r>
              <a:rPr lang="en-GB" dirty="0" smtClean="0">
                <a:latin typeface="Arial" panose="020B0604020202020204" pitchFamily="34" charset="0"/>
              </a:rPr>
              <a:t>In the back of your books, write down everything you know about the circulatory system. </a:t>
            </a:r>
            <a:endParaRPr lang="en-GB" dirty="0">
              <a:latin typeface="Arial" panose="020B0604020202020204" pitchFamily="34" charset="0"/>
            </a:endParaRPr>
          </a:p>
        </p:txBody>
      </p:sp>
      <p:sp>
        <p:nvSpPr>
          <p:cNvPr id="10" name="Text Box 17"/>
          <p:cNvSpPr txBox="1">
            <a:spLocks noChangeArrowheads="1"/>
          </p:cNvSpPr>
          <p:nvPr/>
        </p:nvSpPr>
        <p:spPr bwMode="auto">
          <a:xfrm>
            <a:off x="68" y="-19877"/>
            <a:ext cx="10724672" cy="66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1" tIns="45719" rIns="91431"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264" fontAlgn="base">
              <a:spcBef>
                <a:spcPct val="0"/>
              </a:spcBef>
              <a:spcAft>
                <a:spcPct val="0"/>
              </a:spcAft>
              <a:defRPr/>
            </a:pPr>
            <a:r>
              <a:rPr lang="en-GB" sz="3733" u="sng" kern="0" dirty="0" smtClean="0">
                <a:solidFill>
                  <a:srgbClr val="000000"/>
                </a:solidFill>
              </a:rPr>
              <a:t>7Ae Organ Systems</a:t>
            </a:r>
            <a:endParaRPr lang="en-GB" sz="3733" u="sng" kern="0" dirty="0">
              <a:solidFill>
                <a:srgbClr val="000000"/>
              </a:solidFill>
            </a:endParaRPr>
          </a:p>
        </p:txBody>
      </p:sp>
      <p:pic>
        <p:nvPicPr>
          <p:cNvPr id="11" name="Picture 2" descr="https://firefly.archbishoptemple.lancs.sch.uk/Templates/lib/core/login/images/school-log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202" y="6180489"/>
            <a:ext cx="2114671" cy="587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89984" y="6298463"/>
            <a:ext cx="3794637" cy="436039"/>
          </a:xfrm>
          <a:prstGeom prst="rect">
            <a:avLst/>
          </a:prstGeom>
        </p:spPr>
      </p:pic>
      <p:pic>
        <p:nvPicPr>
          <p:cNvPr id="14" name="Picture 13" descr="yt-brand-standard-logo-95x40.png">
            <a:hlinkClick r:id="rId6"/>
          </p:cNvPr>
          <p:cNvPicPr>
            <a:picLocks noChangeAspect="1"/>
          </p:cNvPicPr>
          <p:nvPr/>
        </p:nvPicPr>
        <p:blipFill>
          <a:blip r:embed="rId7" cstate="print"/>
          <a:stretch>
            <a:fillRect/>
          </a:stretch>
        </p:blipFill>
        <p:spPr>
          <a:xfrm>
            <a:off x="2996937" y="6265245"/>
            <a:ext cx="1143855" cy="481623"/>
          </a:xfrm>
          <a:prstGeom prst="rect">
            <a:avLst/>
          </a:prstGeom>
        </p:spPr>
      </p:pic>
      <p:pic>
        <p:nvPicPr>
          <p:cNvPr id="16" name="Picture 2">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58147" y="6291943"/>
            <a:ext cx="2504016" cy="47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0" descr="Image result for plant reproduction"/>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5" name="AutoShape 12" descr="Image result for plant reproduction"/>
          <p:cNvSpPr>
            <a:spLocks noChangeAspect="1" noChangeArrowheads="1"/>
          </p:cNvSpPr>
          <p:nvPr/>
        </p:nvSpPr>
        <p:spPr bwMode="auto">
          <a:xfrm>
            <a:off x="410633" y="10589"/>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pic>
        <p:nvPicPr>
          <p:cNvPr id="13" name="Picture 9" descr="p_ap_00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9705" y="4318616"/>
            <a:ext cx="1502323" cy="21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0872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Locomotor system </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www.youtube.com/watch?v=CuDgvE5LgTA</a:t>
            </a:r>
            <a:endParaRPr lang="en-GB" dirty="0" smtClean="0"/>
          </a:p>
          <a:p>
            <a:pPr marL="0" indent="0">
              <a:buNone/>
            </a:pPr>
            <a:endParaRPr lang="en-GB" dirty="0"/>
          </a:p>
        </p:txBody>
      </p:sp>
      <p:sp>
        <p:nvSpPr>
          <p:cNvPr id="4"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Watch the video</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22760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Locomotor system </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www.youtube.com/watch?v=CuDgvE5LgTA</a:t>
            </a:r>
            <a:endParaRPr lang="en-GB" dirty="0" smtClean="0"/>
          </a:p>
          <a:p>
            <a:pPr marL="0" indent="0">
              <a:buNone/>
            </a:pPr>
            <a:endParaRPr lang="en-GB" dirty="0"/>
          </a:p>
        </p:txBody>
      </p:sp>
      <p:sp>
        <p:nvSpPr>
          <p:cNvPr id="4"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Watch the video</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17623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Organ systems</a:t>
            </a:r>
            <a:endParaRPr lang="en-GB" b="1" u="sng"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9219862"/>
              </p:ext>
            </p:extLst>
          </p:nvPr>
        </p:nvGraphicFramePr>
        <p:xfrm>
          <a:off x="838200" y="1825625"/>
          <a:ext cx="10515600" cy="3403600"/>
        </p:xfrm>
        <a:graphic>
          <a:graphicData uri="http://schemas.openxmlformats.org/drawingml/2006/table">
            <a:tbl>
              <a:tblPr firstRow="1" bandRow="1">
                <a:tableStyleId>{5C22544A-7EE6-4342-B048-85BDC9FD1C3A}</a:tableStyleId>
              </a:tblPr>
              <a:tblGrid>
                <a:gridCol w="2402541">
                  <a:extLst>
                    <a:ext uri="{9D8B030D-6E8A-4147-A177-3AD203B41FA5}">
                      <a16:colId xmlns:a16="http://schemas.microsoft.com/office/drawing/2014/main" val="919098944"/>
                    </a:ext>
                  </a:extLst>
                </a:gridCol>
                <a:gridCol w="2635624">
                  <a:extLst>
                    <a:ext uri="{9D8B030D-6E8A-4147-A177-3AD203B41FA5}">
                      <a16:colId xmlns:a16="http://schemas.microsoft.com/office/drawing/2014/main" val="3945755101"/>
                    </a:ext>
                  </a:extLst>
                </a:gridCol>
                <a:gridCol w="5477435">
                  <a:extLst>
                    <a:ext uri="{9D8B030D-6E8A-4147-A177-3AD203B41FA5}">
                      <a16:colId xmlns:a16="http://schemas.microsoft.com/office/drawing/2014/main" val="685597860"/>
                    </a:ext>
                  </a:extLst>
                </a:gridCol>
              </a:tblGrid>
              <a:tr h="370840">
                <a:tc>
                  <a:txBody>
                    <a:bodyPr/>
                    <a:lstStyle/>
                    <a:p>
                      <a:r>
                        <a:rPr lang="en-GB" dirty="0" smtClean="0"/>
                        <a:t>Organ system </a:t>
                      </a:r>
                      <a:endParaRPr lang="en-GB" dirty="0"/>
                    </a:p>
                  </a:txBody>
                  <a:tcPr/>
                </a:tc>
                <a:tc>
                  <a:txBody>
                    <a:bodyPr/>
                    <a:lstStyle/>
                    <a:p>
                      <a:r>
                        <a:rPr lang="en-GB" dirty="0" smtClean="0"/>
                        <a:t>Main organ(s)</a:t>
                      </a:r>
                      <a:endParaRPr lang="en-GB" dirty="0"/>
                    </a:p>
                  </a:txBody>
                  <a:tcPr/>
                </a:tc>
                <a:tc>
                  <a:txBody>
                    <a:bodyPr/>
                    <a:lstStyle/>
                    <a:p>
                      <a:r>
                        <a:rPr lang="en-GB" dirty="0" smtClean="0"/>
                        <a:t>Function </a:t>
                      </a:r>
                      <a:endParaRPr lang="en-GB" dirty="0"/>
                    </a:p>
                  </a:txBody>
                  <a:tcPr/>
                </a:tc>
                <a:extLst>
                  <a:ext uri="{0D108BD9-81ED-4DB2-BD59-A6C34878D82A}">
                    <a16:rowId xmlns:a16="http://schemas.microsoft.com/office/drawing/2014/main" val="894396543"/>
                  </a:ext>
                </a:extLst>
              </a:tr>
              <a:tr h="370840">
                <a:tc>
                  <a:txBody>
                    <a:bodyPr/>
                    <a:lstStyle/>
                    <a:p>
                      <a:r>
                        <a:rPr lang="en-GB" dirty="0" smtClean="0"/>
                        <a:t>Breathing system </a:t>
                      </a:r>
                      <a:endParaRPr lang="en-GB" dirty="0"/>
                    </a:p>
                  </a:txBody>
                  <a:tcPr/>
                </a:tc>
                <a:tc>
                  <a:txBody>
                    <a:bodyPr/>
                    <a:lstStyle/>
                    <a:p>
                      <a:endParaRPr lang="en-GB"/>
                    </a:p>
                  </a:txBody>
                  <a:tcPr/>
                </a:tc>
                <a:tc>
                  <a:txBody>
                    <a:bodyPr/>
                    <a:lstStyle/>
                    <a:p>
                      <a:r>
                        <a:rPr lang="en-GB" dirty="0" smtClean="0"/>
                        <a:t>Moves oxygen in to the lungs</a:t>
                      </a:r>
                      <a:r>
                        <a:rPr lang="en-GB" baseline="0" dirty="0" smtClean="0"/>
                        <a:t> to be absorbed into the blood. Removes carbon dioxide from the body. </a:t>
                      </a:r>
                      <a:endParaRPr lang="en-GB" dirty="0"/>
                    </a:p>
                  </a:txBody>
                  <a:tcPr/>
                </a:tc>
                <a:extLst>
                  <a:ext uri="{0D108BD9-81ED-4DB2-BD59-A6C34878D82A}">
                    <a16:rowId xmlns:a16="http://schemas.microsoft.com/office/drawing/2014/main" val="1119324611"/>
                  </a:ext>
                </a:extLst>
              </a:tr>
              <a:tr h="370840">
                <a:tc>
                  <a:txBody>
                    <a:bodyPr/>
                    <a:lstStyle/>
                    <a:p>
                      <a:r>
                        <a:rPr lang="en-GB" dirty="0" smtClean="0"/>
                        <a:t>Circulatory system </a:t>
                      </a:r>
                      <a:endParaRPr lang="en-GB" dirty="0"/>
                    </a:p>
                  </a:txBody>
                  <a:tcPr/>
                </a:tc>
                <a:tc>
                  <a:txBody>
                    <a:bodyPr/>
                    <a:lstStyle/>
                    <a:p>
                      <a:r>
                        <a:rPr lang="en-GB" dirty="0" smtClean="0"/>
                        <a:t>Heart</a:t>
                      </a:r>
                      <a:endParaRPr lang="en-GB" dirty="0"/>
                    </a:p>
                  </a:txBody>
                  <a:tcPr/>
                </a:tc>
                <a:tc>
                  <a:txBody>
                    <a:bodyPr/>
                    <a:lstStyle/>
                    <a:p>
                      <a:endParaRPr lang="en-GB"/>
                    </a:p>
                  </a:txBody>
                  <a:tcPr/>
                </a:tc>
                <a:extLst>
                  <a:ext uri="{0D108BD9-81ED-4DB2-BD59-A6C34878D82A}">
                    <a16:rowId xmlns:a16="http://schemas.microsoft.com/office/drawing/2014/main" val="2500234933"/>
                  </a:ext>
                </a:extLst>
              </a:tr>
              <a:tr h="370840">
                <a:tc>
                  <a:txBody>
                    <a:bodyPr/>
                    <a:lstStyle/>
                    <a:p>
                      <a:endParaRPr lang="en-GB" dirty="0"/>
                    </a:p>
                  </a:txBody>
                  <a:tcPr/>
                </a:tc>
                <a:tc>
                  <a:txBody>
                    <a:bodyPr/>
                    <a:lstStyle/>
                    <a:p>
                      <a:r>
                        <a:rPr lang="en-GB" dirty="0" smtClean="0"/>
                        <a:t>Kidneys and Bladder (ureter and urethra</a:t>
                      </a:r>
                      <a:r>
                        <a:rPr lang="en-GB" baseline="0" dirty="0" smtClean="0"/>
                        <a:t>)</a:t>
                      </a:r>
                      <a:r>
                        <a:rPr lang="en-GB" dirty="0" smtClean="0"/>
                        <a:t> </a:t>
                      </a:r>
                      <a:endParaRPr lang="en-GB" dirty="0"/>
                    </a:p>
                  </a:txBody>
                  <a:tcPr/>
                </a:tc>
                <a:tc>
                  <a:txBody>
                    <a:bodyPr/>
                    <a:lstStyle/>
                    <a:p>
                      <a:r>
                        <a:rPr lang="en-GB" sz="1800" b="0" i="0" kern="1200" dirty="0" smtClean="0">
                          <a:solidFill>
                            <a:schemeClr val="dk1"/>
                          </a:solidFill>
                          <a:effectLst/>
                          <a:latin typeface="+mn-lt"/>
                          <a:ea typeface="+mn-ea"/>
                          <a:cs typeface="+mn-cs"/>
                        </a:rPr>
                        <a:t>Eliminate waste from the body by producing</a:t>
                      </a:r>
                      <a:r>
                        <a:rPr lang="en-GB" sz="1800" b="0" i="0" kern="1200" baseline="0" dirty="0" smtClean="0">
                          <a:solidFill>
                            <a:schemeClr val="dk1"/>
                          </a:solidFill>
                          <a:effectLst/>
                          <a:latin typeface="+mn-lt"/>
                          <a:ea typeface="+mn-ea"/>
                          <a:cs typeface="+mn-cs"/>
                        </a:rPr>
                        <a:t> urine</a:t>
                      </a:r>
                      <a:endParaRPr lang="en-GB" dirty="0"/>
                    </a:p>
                  </a:txBody>
                  <a:tcPr/>
                </a:tc>
                <a:extLst>
                  <a:ext uri="{0D108BD9-81ED-4DB2-BD59-A6C34878D82A}">
                    <a16:rowId xmlns:a16="http://schemas.microsoft.com/office/drawing/2014/main" val="2223856669"/>
                  </a:ext>
                </a:extLst>
              </a:tr>
              <a:tr h="370840">
                <a:tc>
                  <a:txBody>
                    <a:bodyPr/>
                    <a:lstStyle/>
                    <a:p>
                      <a:r>
                        <a:rPr lang="en-GB" dirty="0" smtClean="0"/>
                        <a:t>Digestive system </a:t>
                      </a:r>
                      <a:endParaRPr lang="en-GB" dirty="0"/>
                    </a:p>
                  </a:txBody>
                  <a:tcPr/>
                </a:tc>
                <a:tc>
                  <a:txBody>
                    <a:bodyPr/>
                    <a:lstStyle/>
                    <a:p>
                      <a:r>
                        <a:rPr lang="en-GB" dirty="0" smtClean="0"/>
                        <a:t>Stomach,</a:t>
                      </a:r>
                      <a:r>
                        <a:rPr lang="en-GB" baseline="0" dirty="0" smtClean="0"/>
                        <a:t> small intestine, large intestine</a:t>
                      </a:r>
                      <a:endParaRPr lang="en-GB" dirty="0"/>
                    </a:p>
                  </a:txBody>
                  <a:tcPr/>
                </a:tc>
                <a:tc>
                  <a:txBody>
                    <a:bodyPr/>
                    <a:lstStyle/>
                    <a:p>
                      <a:endParaRPr lang="en-GB" dirty="0"/>
                    </a:p>
                  </a:txBody>
                  <a:tcPr/>
                </a:tc>
                <a:extLst>
                  <a:ext uri="{0D108BD9-81ED-4DB2-BD59-A6C34878D82A}">
                    <a16:rowId xmlns:a16="http://schemas.microsoft.com/office/drawing/2014/main" val="3283540615"/>
                  </a:ext>
                </a:extLst>
              </a:tr>
              <a:tr h="370840">
                <a:tc>
                  <a:txBody>
                    <a:bodyPr/>
                    <a:lstStyle/>
                    <a:p>
                      <a:r>
                        <a:rPr lang="en-GB" dirty="0" smtClean="0"/>
                        <a:t>Nervous</a:t>
                      </a:r>
                      <a:r>
                        <a:rPr lang="en-GB" baseline="0" dirty="0" smtClean="0"/>
                        <a:t> system </a:t>
                      </a:r>
                      <a:endParaRPr lang="en-GB" dirty="0"/>
                    </a:p>
                  </a:txBody>
                  <a:tcPr/>
                </a:tc>
                <a:tc>
                  <a:txBody>
                    <a:bodyPr/>
                    <a:lstStyle/>
                    <a:p>
                      <a:r>
                        <a:rPr lang="en-GB" dirty="0" smtClean="0"/>
                        <a:t>Brain and spinal chord</a:t>
                      </a:r>
                      <a:endParaRPr lang="en-GB" dirty="0"/>
                    </a:p>
                  </a:txBody>
                  <a:tcPr/>
                </a:tc>
                <a:tc>
                  <a:txBody>
                    <a:bodyPr/>
                    <a:lstStyle/>
                    <a:p>
                      <a:endParaRPr lang="en-GB" dirty="0"/>
                    </a:p>
                  </a:txBody>
                  <a:tcPr/>
                </a:tc>
                <a:extLst>
                  <a:ext uri="{0D108BD9-81ED-4DB2-BD59-A6C34878D82A}">
                    <a16:rowId xmlns:a16="http://schemas.microsoft.com/office/drawing/2014/main" val="2964255494"/>
                  </a:ext>
                </a:extLst>
              </a:tr>
              <a:tr h="370840">
                <a:tc>
                  <a:txBody>
                    <a:bodyPr/>
                    <a:lstStyle/>
                    <a:p>
                      <a:r>
                        <a:rPr lang="en-GB" dirty="0" smtClean="0"/>
                        <a:t>Locomotor system</a:t>
                      </a:r>
                      <a:r>
                        <a:rPr lang="en-GB" baseline="0" dirty="0" smtClean="0"/>
                        <a:t> </a:t>
                      </a:r>
                      <a:endParaRPr lang="en-GB" dirty="0"/>
                    </a:p>
                  </a:txBody>
                  <a:tcPr/>
                </a:tc>
                <a:tc>
                  <a:txBody>
                    <a:bodyPr/>
                    <a:lstStyle/>
                    <a:p>
                      <a:r>
                        <a:rPr lang="en-GB" dirty="0" smtClean="0"/>
                        <a:t>Skeleton and muscles </a:t>
                      </a:r>
                      <a:endParaRPr lang="en-GB" dirty="0"/>
                    </a:p>
                  </a:txBody>
                  <a:tcPr/>
                </a:tc>
                <a:tc>
                  <a:txBody>
                    <a:bodyPr/>
                    <a:lstStyle/>
                    <a:p>
                      <a:endParaRPr lang="en-GB" dirty="0"/>
                    </a:p>
                  </a:txBody>
                  <a:tcPr/>
                </a:tc>
                <a:extLst>
                  <a:ext uri="{0D108BD9-81ED-4DB2-BD59-A6C34878D82A}">
                    <a16:rowId xmlns:a16="http://schemas.microsoft.com/office/drawing/2014/main" val="2882219207"/>
                  </a:ext>
                </a:extLst>
              </a:tr>
            </a:tbl>
          </a:graphicData>
        </a:graphic>
      </p:graphicFrame>
      <p:sp>
        <p:nvSpPr>
          <p:cNvPr id="5"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a:solidFill>
                  <a:srgbClr val="000000"/>
                </a:solidFill>
                <a:cs typeface="Arial" charset="0"/>
                <a:sym typeface="Wingdings" pitchFamily="2" charset="2"/>
              </a:rPr>
              <a:t>Copy </a:t>
            </a:r>
            <a:r>
              <a:rPr lang="en-GB" altLang="en-US" sz="2200" dirty="0" smtClean="0">
                <a:solidFill>
                  <a:srgbClr val="000000"/>
                </a:solidFill>
                <a:cs typeface="Arial" charset="0"/>
                <a:sym typeface="Wingdings" pitchFamily="2" charset="2"/>
              </a:rPr>
              <a:t>and complete the table below</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18911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Organ systems</a:t>
            </a:r>
            <a:endParaRPr lang="en-GB" b="1" u="sng"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7662842"/>
              </p:ext>
            </p:extLst>
          </p:nvPr>
        </p:nvGraphicFramePr>
        <p:xfrm>
          <a:off x="838200" y="1825625"/>
          <a:ext cx="10515600" cy="3942080"/>
        </p:xfrm>
        <a:graphic>
          <a:graphicData uri="http://schemas.openxmlformats.org/drawingml/2006/table">
            <a:tbl>
              <a:tblPr firstRow="1" bandRow="1">
                <a:tableStyleId>{5C22544A-7EE6-4342-B048-85BDC9FD1C3A}</a:tableStyleId>
              </a:tblPr>
              <a:tblGrid>
                <a:gridCol w="2402541">
                  <a:extLst>
                    <a:ext uri="{9D8B030D-6E8A-4147-A177-3AD203B41FA5}">
                      <a16:colId xmlns:a16="http://schemas.microsoft.com/office/drawing/2014/main" val="919098944"/>
                    </a:ext>
                  </a:extLst>
                </a:gridCol>
                <a:gridCol w="2635624">
                  <a:extLst>
                    <a:ext uri="{9D8B030D-6E8A-4147-A177-3AD203B41FA5}">
                      <a16:colId xmlns:a16="http://schemas.microsoft.com/office/drawing/2014/main" val="3945755101"/>
                    </a:ext>
                  </a:extLst>
                </a:gridCol>
                <a:gridCol w="5477435">
                  <a:extLst>
                    <a:ext uri="{9D8B030D-6E8A-4147-A177-3AD203B41FA5}">
                      <a16:colId xmlns:a16="http://schemas.microsoft.com/office/drawing/2014/main" val="685597860"/>
                    </a:ext>
                  </a:extLst>
                </a:gridCol>
              </a:tblGrid>
              <a:tr h="370840">
                <a:tc>
                  <a:txBody>
                    <a:bodyPr/>
                    <a:lstStyle/>
                    <a:p>
                      <a:r>
                        <a:rPr lang="en-GB" dirty="0" smtClean="0"/>
                        <a:t>Organ system </a:t>
                      </a:r>
                      <a:endParaRPr lang="en-GB" dirty="0"/>
                    </a:p>
                  </a:txBody>
                  <a:tcPr/>
                </a:tc>
                <a:tc>
                  <a:txBody>
                    <a:bodyPr/>
                    <a:lstStyle/>
                    <a:p>
                      <a:r>
                        <a:rPr lang="en-GB" dirty="0" smtClean="0"/>
                        <a:t>Main organ(s)</a:t>
                      </a:r>
                      <a:endParaRPr lang="en-GB" dirty="0"/>
                    </a:p>
                  </a:txBody>
                  <a:tcPr/>
                </a:tc>
                <a:tc>
                  <a:txBody>
                    <a:bodyPr/>
                    <a:lstStyle/>
                    <a:p>
                      <a:r>
                        <a:rPr lang="en-GB" dirty="0" smtClean="0"/>
                        <a:t>Function </a:t>
                      </a:r>
                      <a:endParaRPr lang="en-GB" dirty="0"/>
                    </a:p>
                  </a:txBody>
                  <a:tcPr/>
                </a:tc>
                <a:extLst>
                  <a:ext uri="{0D108BD9-81ED-4DB2-BD59-A6C34878D82A}">
                    <a16:rowId xmlns:a16="http://schemas.microsoft.com/office/drawing/2014/main" val="894396543"/>
                  </a:ext>
                </a:extLst>
              </a:tr>
              <a:tr h="370840">
                <a:tc>
                  <a:txBody>
                    <a:bodyPr/>
                    <a:lstStyle/>
                    <a:p>
                      <a:r>
                        <a:rPr lang="en-GB" dirty="0" smtClean="0"/>
                        <a:t>Breathing system </a:t>
                      </a:r>
                      <a:endParaRPr lang="en-GB" dirty="0"/>
                    </a:p>
                  </a:txBody>
                  <a:tcPr/>
                </a:tc>
                <a:tc>
                  <a:txBody>
                    <a:bodyPr/>
                    <a:lstStyle/>
                    <a:p>
                      <a:r>
                        <a:rPr lang="en-GB" dirty="0" smtClean="0">
                          <a:solidFill>
                            <a:srgbClr val="FF0000"/>
                          </a:solidFill>
                        </a:rPr>
                        <a:t>Lungs </a:t>
                      </a:r>
                      <a:endParaRPr lang="en-GB" dirty="0">
                        <a:solidFill>
                          <a:srgbClr val="FF0000"/>
                        </a:solidFill>
                      </a:endParaRPr>
                    </a:p>
                  </a:txBody>
                  <a:tcPr/>
                </a:tc>
                <a:tc>
                  <a:txBody>
                    <a:bodyPr/>
                    <a:lstStyle/>
                    <a:p>
                      <a:r>
                        <a:rPr lang="en-GB" dirty="0" smtClean="0"/>
                        <a:t>Moves oxygen in to the lungs</a:t>
                      </a:r>
                      <a:r>
                        <a:rPr lang="en-GB" baseline="0" dirty="0" smtClean="0"/>
                        <a:t> to be absorbed into the blood. Removes carbon dioxide from the body. </a:t>
                      </a:r>
                      <a:endParaRPr lang="en-GB" dirty="0"/>
                    </a:p>
                  </a:txBody>
                  <a:tcPr/>
                </a:tc>
                <a:extLst>
                  <a:ext uri="{0D108BD9-81ED-4DB2-BD59-A6C34878D82A}">
                    <a16:rowId xmlns:a16="http://schemas.microsoft.com/office/drawing/2014/main" val="1119324611"/>
                  </a:ext>
                </a:extLst>
              </a:tr>
              <a:tr h="370840">
                <a:tc>
                  <a:txBody>
                    <a:bodyPr/>
                    <a:lstStyle/>
                    <a:p>
                      <a:r>
                        <a:rPr lang="en-GB" dirty="0" smtClean="0"/>
                        <a:t>Circulatory system </a:t>
                      </a:r>
                      <a:endParaRPr lang="en-GB" dirty="0"/>
                    </a:p>
                  </a:txBody>
                  <a:tcPr/>
                </a:tc>
                <a:tc>
                  <a:txBody>
                    <a:bodyPr/>
                    <a:lstStyle/>
                    <a:p>
                      <a:r>
                        <a:rPr lang="en-GB" dirty="0" smtClean="0"/>
                        <a:t>Heart</a:t>
                      </a:r>
                      <a:endParaRPr lang="en-GB" dirty="0"/>
                    </a:p>
                  </a:txBody>
                  <a:tcPr/>
                </a:tc>
                <a:tc>
                  <a:txBody>
                    <a:bodyPr/>
                    <a:lstStyle/>
                    <a:p>
                      <a:r>
                        <a:rPr lang="en-GB" dirty="0" smtClean="0">
                          <a:solidFill>
                            <a:srgbClr val="FF0000"/>
                          </a:solidFill>
                        </a:rPr>
                        <a:t>Pumps blood containing oxygen and nutrients around the </a:t>
                      </a:r>
                      <a:r>
                        <a:rPr lang="en-GB" baseline="0" dirty="0" smtClean="0">
                          <a:solidFill>
                            <a:srgbClr val="FF0000"/>
                          </a:solidFill>
                        </a:rPr>
                        <a:t>body</a:t>
                      </a:r>
                      <a:endParaRPr lang="en-GB" dirty="0">
                        <a:solidFill>
                          <a:srgbClr val="FF0000"/>
                        </a:solidFill>
                      </a:endParaRPr>
                    </a:p>
                  </a:txBody>
                  <a:tcPr/>
                </a:tc>
                <a:extLst>
                  <a:ext uri="{0D108BD9-81ED-4DB2-BD59-A6C34878D82A}">
                    <a16:rowId xmlns:a16="http://schemas.microsoft.com/office/drawing/2014/main" val="2500234933"/>
                  </a:ext>
                </a:extLst>
              </a:tr>
              <a:tr h="370840">
                <a:tc>
                  <a:txBody>
                    <a:bodyPr/>
                    <a:lstStyle/>
                    <a:p>
                      <a:r>
                        <a:rPr lang="en-GB" baseline="0" dirty="0" smtClean="0">
                          <a:solidFill>
                            <a:srgbClr val="FF0000"/>
                          </a:solidFill>
                        </a:rPr>
                        <a:t>Urinary </a:t>
                      </a:r>
                      <a:r>
                        <a:rPr lang="en-GB" dirty="0" smtClean="0">
                          <a:solidFill>
                            <a:srgbClr val="FF0000"/>
                          </a:solidFill>
                        </a:rPr>
                        <a:t>system</a:t>
                      </a:r>
                      <a:endParaRPr lang="en-GB" dirty="0">
                        <a:solidFill>
                          <a:srgbClr val="FF0000"/>
                        </a:solidFill>
                      </a:endParaRPr>
                    </a:p>
                  </a:txBody>
                  <a:tcPr/>
                </a:tc>
                <a:tc>
                  <a:txBody>
                    <a:bodyPr/>
                    <a:lstStyle/>
                    <a:p>
                      <a:r>
                        <a:rPr lang="en-GB" dirty="0" smtClean="0"/>
                        <a:t>Kidneys and Bladder (ureter and urethra</a:t>
                      </a:r>
                      <a:r>
                        <a:rPr lang="en-GB" baseline="0" dirty="0" smtClean="0"/>
                        <a:t>)</a:t>
                      </a:r>
                      <a:r>
                        <a:rPr lang="en-GB" dirty="0" smtClean="0"/>
                        <a:t> </a:t>
                      </a:r>
                      <a:endParaRPr lang="en-GB" dirty="0"/>
                    </a:p>
                  </a:txBody>
                  <a:tcPr/>
                </a:tc>
                <a:tc>
                  <a:txBody>
                    <a:bodyPr/>
                    <a:lstStyle/>
                    <a:p>
                      <a:r>
                        <a:rPr lang="en-GB" sz="1800" b="0" i="0" kern="1200" dirty="0" smtClean="0">
                          <a:solidFill>
                            <a:schemeClr val="dk1"/>
                          </a:solidFill>
                          <a:effectLst/>
                          <a:latin typeface="+mn-lt"/>
                          <a:ea typeface="+mn-ea"/>
                          <a:cs typeface="+mn-cs"/>
                        </a:rPr>
                        <a:t>Eliminate waste from the body by producing</a:t>
                      </a:r>
                      <a:r>
                        <a:rPr lang="en-GB" sz="1800" b="0" i="0" kern="1200" baseline="0" dirty="0" smtClean="0">
                          <a:solidFill>
                            <a:schemeClr val="dk1"/>
                          </a:solidFill>
                          <a:effectLst/>
                          <a:latin typeface="+mn-lt"/>
                          <a:ea typeface="+mn-ea"/>
                          <a:cs typeface="+mn-cs"/>
                        </a:rPr>
                        <a:t> urine</a:t>
                      </a:r>
                      <a:endParaRPr lang="en-GB" dirty="0"/>
                    </a:p>
                  </a:txBody>
                  <a:tcPr/>
                </a:tc>
                <a:extLst>
                  <a:ext uri="{0D108BD9-81ED-4DB2-BD59-A6C34878D82A}">
                    <a16:rowId xmlns:a16="http://schemas.microsoft.com/office/drawing/2014/main" val="2223856669"/>
                  </a:ext>
                </a:extLst>
              </a:tr>
              <a:tr h="370840">
                <a:tc>
                  <a:txBody>
                    <a:bodyPr/>
                    <a:lstStyle/>
                    <a:p>
                      <a:r>
                        <a:rPr lang="en-GB" dirty="0" smtClean="0"/>
                        <a:t>Digestive system </a:t>
                      </a:r>
                      <a:endParaRPr lang="en-GB" dirty="0"/>
                    </a:p>
                  </a:txBody>
                  <a:tcPr/>
                </a:tc>
                <a:tc>
                  <a:txBody>
                    <a:bodyPr/>
                    <a:lstStyle/>
                    <a:p>
                      <a:r>
                        <a:rPr lang="en-GB" dirty="0" smtClean="0"/>
                        <a:t>Stomach,</a:t>
                      </a:r>
                      <a:r>
                        <a:rPr lang="en-GB" baseline="0" dirty="0" smtClean="0"/>
                        <a:t> small intestine, large intestine</a:t>
                      </a:r>
                      <a:endParaRPr lang="en-GB" dirty="0"/>
                    </a:p>
                  </a:txBody>
                  <a:tcPr/>
                </a:tc>
                <a:tc>
                  <a:txBody>
                    <a:bodyPr/>
                    <a:lstStyle/>
                    <a:p>
                      <a:r>
                        <a:rPr lang="en-GB" dirty="0" smtClean="0">
                          <a:solidFill>
                            <a:srgbClr val="FF0000"/>
                          </a:solidFill>
                        </a:rPr>
                        <a:t>Breaks</a:t>
                      </a:r>
                      <a:r>
                        <a:rPr lang="en-GB" baseline="0" dirty="0" smtClean="0">
                          <a:solidFill>
                            <a:srgbClr val="FF0000"/>
                          </a:solidFill>
                        </a:rPr>
                        <a:t> down food to be absorbed into the body. </a:t>
                      </a:r>
                      <a:endParaRPr lang="en-GB" dirty="0">
                        <a:solidFill>
                          <a:srgbClr val="FF0000"/>
                        </a:solidFill>
                      </a:endParaRPr>
                    </a:p>
                  </a:txBody>
                  <a:tcPr/>
                </a:tc>
                <a:extLst>
                  <a:ext uri="{0D108BD9-81ED-4DB2-BD59-A6C34878D82A}">
                    <a16:rowId xmlns:a16="http://schemas.microsoft.com/office/drawing/2014/main" val="3283540615"/>
                  </a:ext>
                </a:extLst>
              </a:tr>
              <a:tr h="370840">
                <a:tc>
                  <a:txBody>
                    <a:bodyPr/>
                    <a:lstStyle/>
                    <a:p>
                      <a:r>
                        <a:rPr lang="en-GB" dirty="0" smtClean="0"/>
                        <a:t>Nervous</a:t>
                      </a:r>
                      <a:r>
                        <a:rPr lang="en-GB" baseline="0" dirty="0" smtClean="0"/>
                        <a:t> system </a:t>
                      </a:r>
                      <a:endParaRPr lang="en-GB" dirty="0"/>
                    </a:p>
                  </a:txBody>
                  <a:tcPr/>
                </a:tc>
                <a:tc>
                  <a:txBody>
                    <a:bodyPr/>
                    <a:lstStyle/>
                    <a:p>
                      <a:r>
                        <a:rPr lang="en-GB" dirty="0" smtClean="0"/>
                        <a:t>Brain and spinal chord </a:t>
                      </a:r>
                      <a:endParaRPr lang="en-GB" dirty="0"/>
                    </a:p>
                  </a:txBody>
                  <a:tcPr/>
                </a:tc>
                <a:tc>
                  <a:txBody>
                    <a:bodyPr/>
                    <a:lstStyle/>
                    <a:p>
                      <a:r>
                        <a:rPr lang="en-GB" sz="1800" b="0" i="0" kern="1200" dirty="0" smtClean="0">
                          <a:solidFill>
                            <a:srgbClr val="FF0000"/>
                          </a:solidFill>
                          <a:effectLst/>
                          <a:latin typeface="+mn-lt"/>
                          <a:ea typeface="+mn-ea"/>
                          <a:cs typeface="+mn-cs"/>
                        </a:rPr>
                        <a:t>Controls of the body and </a:t>
                      </a:r>
                      <a:r>
                        <a:rPr lang="en-GB" sz="1800" b="0" i="0" kern="1200" baseline="0" dirty="0" smtClean="0">
                          <a:solidFill>
                            <a:srgbClr val="FF0000"/>
                          </a:solidFill>
                          <a:effectLst/>
                          <a:latin typeface="+mn-lt"/>
                          <a:ea typeface="+mn-ea"/>
                          <a:cs typeface="+mn-cs"/>
                        </a:rPr>
                        <a:t>allows for </a:t>
                      </a:r>
                      <a:r>
                        <a:rPr lang="en-GB" sz="1800" b="0" i="0" kern="1200" dirty="0" smtClean="0">
                          <a:solidFill>
                            <a:srgbClr val="FF0000"/>
                          </a:solidFill>
                          <a:effectLst/>
                          <a:latin typeface="+mn-lt"/>
                          <a:ea typeface="+mn-ea"/>
                          <a:cs typeface="+mn-cs"/>
                        </a:rPr>
                        <a:t>communication among its parts.</a:t>
                      </a:r>
                      <a:endParaRPr lang="en-GB" dirty="0">
                        <a:solidFill>
                          <a:srgbClr val="FF0000"/>
                        </a:solidFill>
                      </a:endParaRPr>
                    </a:p>
                  </a:txBody>
                  <a:tcPr/>
                </a:tc>
                <a:extLst>
                  <a:ext uri="{0D108BD9-81ED-4DB2-BD59-A6C34878D82A}">
                    <a16:rowId xmlns:a16="http://schemas.microsoft.com/office/drawing/2014/main" val="2964255494"/>
                  </a:ext>
                </a:extLst>
              </a:tr>
              <a:tr h="370840">
                <a:tc>
                  <a:txBody>
                    <a:bodyPr/>
                    <a:lstStyle/>
                    <a:p>
                      <a:r>
                        <a:rPr lang="en-GB" dirty="0" smtClean="0"/>
                        <a:t>Locomotor system</a:t>
                      </a:r>
                      <a:r>
                        <a:rPr lang="en-GB" baseline="0" dirty="0" smtClean="0"/>
                        <a:t> </a:t>
                      </a:r>
                      <a:endParaRPr lang="en-GB" dirty="0"/>
                    </a:p>
                  </a:txBody>
                  <a:tcPr/>
                </a:tc>
                <a:tc>
                  <a:txBody>
                    <a:bodyPr/>
                    <a:lstStyle/>
                    <a:p>
                      <a:r>
                        <a:rPr lang="en-GB" dirty="0" smtClean="0"/>
                        <a:t>Skeleton and muscles </a:t>
                      </a:r>
                      <a:endParaRPr lang="en-GB" dirty="0"/>
                    </a:p>
                  </a:txBody>
                  <a:tcPr/>
                </a:tc>
                <a:tc>
                  <a:txBody>
                    <a:bodyPr/>
                    <a:lstStyle/>
                    <a:p>
                      <a:r>
                        <a:rPr lang="en-GB" dirty="0" smtClean="0">
                          <a:solidFill>
                            <a:srgbClr val="FF0000"/>
                          </a:solidFill>
                        </a:rPr>
                        <a:t>Protect organs, movement</a:t>
                      </a:r>
                      <a:r>
                        <a:rPr lang="en-GB" baseline="0" dirty="0" smtClean="0">
                          <a:solidFill>
                            <a:srgbClr val="FF0000"/>
                          </a:solidFill>
                        </a:rPr>
                        <a:t> , shape and support </a:t>
                      </a:r>
                      <a:endParaRPr lang="en-GB" dirty="0">
                        <a:solidFill>
                          <a:srgbClr val="FF0000"/>
                        </a:solidFill>
                      </a:endParaRPr>
                    </a:p>
                  </a:txBody>
                  <a:tcPr/>
                </a:tc>
                <a:extLst>
                  <a:ext uri="{0D108BD9-81ED-4DB2-BD59-A6C34878D82A}">
                    <a16:rowId xmlns:a16="http://schemas.microsoft.com/office/drawing/2014/main" val="2313662219"/>
                  </a:ext>
                </a:extLst>
              </a:tr>
            </a:tbl>
          </a:graphicData>
        </a:graphic>
      </p:graphicFrame>
      <p:sp>
        <p:nvSpPr>
          <p:cNvPr id="6" name="AutoShape 21"/>
          <p:cNvSpPr>
            <a:spLocks noChangeArrowheads="1"/>
          </p:cNvSpPr>
          <p:nvPr/>
        </p:nvSpPr>
        <p:spPr bwMode="auto">
          <a:xfrm>
            <a:off x="7745355" y="230188"/>
            <a:ext cx="4141845" cy="1274762"/>
          </a:xfrm>
          <a:prstGeom prst="roundRect">
            <a:avLst>
              <a:gd name="adj" fmla="val 6856"/>
            </a:avLst>
          </a:prstGeom>
          <a:solidFill>
            <a:schemeClr val="accent6">
              <a:lumMod val="40000"/>
              <a:lumOff val="60000"/>
            </a:schemeClr>
          </a:soli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Use green pens to correct your answers.  </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17136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0071" y="140851"/>
            <a:ext cx="8750460" cy="615543"/>
          </a:xfrm>
          <a:prstGeom prst="rect">
            <a:avLst/>
          </a:prstGeom>
          <a:noFill/>
        </p:spPr>
        <p:txBody>
          <a:bodyPr wrap="square" lIns="121909" tIns="60955" rIns="121909" bIns="60955" rtlCol="0">
            <a:spAutoFit/>
          </a:bodyPr>
          <a:lstStyle/>
          <a:p>
            <a:pPr marL="265080" marR="0" lvl="0" indent="-26508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FFFF00"/>
                </a:solidFill>
                <a:effectLst/>
                <a:uLnTx/>
                <a:uFillTx/>
                <a:latin typeface="Trebuchet MS" pitchFamily="34" charset="0"/>
                <a:ea typeface="+mn-ea"/>
                <a:cs typeface="+mn-cs"/>
              </a:rPr>
              <a:t>Learning outcomes</a:t>
            </a:r>
          </a:p>
        </p:txBody>
      </p:sp>
      <p:graphicFrame>
        <p:nvGraphicFramePr>
          <p:cNvPr id="10" name="Group 24"/>
          <p:cNvGraphicFramePr>
            <a:graphicFrameLocks noGrp="1"/>
          </p:cNvGraphicFramePr>
          <p:nvPr>
            <p:extLst/>
          </p:nvPr>
        </p:nvGraphicFramePr>
        <p:xfrm>
          <a:off x="134925" y="756387"/>
          <a:ext cx="11767931" cy="6960456"/>
        </p:xfrm>
        <a:graphic>
          <a:graphicData uri="http://schemas.openxmlformats.org/drawingml/2006/table">
            <a:tbl>
              <a:tblPr/>
              <a:tblGrid>
                <a:gridCol w="3921871">
                  <a:extLst>
                    <a:ext uri="{9D8B030D-6E8A-4147-A177-3AD203B41FA5}">
                      <a16:colId xmlns:a16="http://schemas.microsoft.com/office/drawing/2014/main" val="20000"/>
                    </a:ext>
                  </a:extLst>
                </a:gridCol>
                <a:gridCol w="3924188">
                  <a:extLst>
                    <a:ext uri="{9D8B030D-6E8A-4147-A177-3AD203B41FA5}">
                      <a16:colId xmlns:a16="http://schemas.microsoft.com/office/drawing/2014/main" val="20001"/>
                    </a:ext>
                  </a:extLst>
                </a:gridCol>
                <a:gridCol w="3921872">
                  <a:extLst>
                    <a:ext uri="{9D8B030D-6E8A-4147-A177-3AD203B41FA5}">
                      <a16:colId xmlns:a16="http://schemas.microsoft.com/office/drawing/2014/main" val="20002"/>
                    </a:ext>
                  </a:extLst>
                </a:gridCol>
              </a:tblGrid>
              <a:tr h="78441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Developing  </a:t>
                      </a:r>
                      <a:endParaRPr kumimoji="0" lang="en-GB" sz="3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Secure</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Exceeding </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4762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Must…</a:t>
                      </a: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Should…</a:t>
                      </a: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Could…</a:t>
                      </a: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5699784">
                <a:tc>
                  <a:txBody>
                    <a:bodyPr/>
                    <a:lstStyle/>
                    <a:p>
                      <a:r>
                        <a:rPr lang="en-GB" sz="1600" b="0" i="0" kern="1200" dirty="0" smtClean="0">
                          <a:solidFill>
                            <a:schemeClr val="tx1"/>
                          </a:solidFill>
                          <a:effectLst/>
                          <a:latin typeface="+mn-lt"/>
                          <a:ea typeface="+mn-ea"/>
                          <a:cs typeface="+mn-cs"/>
                        </a:rPr>
                        <a:t>* Correctly use the term: organ system.</a:t>
                      </a:r>
                    </a:p>
                    <a:p>
                      <a:r>
                        <a:rPr lang="en-GB" sz="1600" b="0" i="0" kern="1200" dirty="0" smtClean="0">
                          <a:solidFill>
                            <a:schemeClr val="tx1"/>
                          </a:solidFill>
                          <a:effectLst/>
                          <a:latin typeface="+mn-lt"/>
                          <a:ea typeface="+mn-ea"/>
                          <a:cs typeface="+mn-cs"/>
                        </a:rPr>
                        <a:t>* Describe how organs work together as</a:t>
                      </a:r>
                    </a:p>
                    <a:p>
                      <a:r>
                        <a:rPr lang="en-GB" sz="1600" b="0" i="0" kern="1200" dirty="0" smtClean="0">
                          <a:solidFill>
                            <a:schemeClr val="tx1"/>
                          </a:solidFill>
                          <a:effectLst/>
                          <a:latin typeface="+mn-lt"/>
                          <a:ea typeface="+mn-ea"/>
                          <a:cs typeface="+mn-cs"/>
                        </a:rPr>
                        <a:t>organ systems.</a:t>
                      </a:r>
                    </a:p>
                    <a:p>
                      <a:r>
                        <a:rPr lang="en-GB" sz="1600" b="0" i="0" kern="1200" dirty="0" smtClean="0">
                          <a:solidFill>
                            <a:schemeClr val="tx1"/>
                          </a:solidFill>
                          <a:effectLst/>
                          <a:latin typeface="+mn-lt"/>
                          <a:ea typeface="+mn-ea"/>
                          <a:cs typeface="+mn-cs"/>
                        </a:rPr>
                        <a:t>* Identify and recall the parts in the</a:t>
                      </a:r>
                    </a:p>
                    <a:p>
                      <a:r>
                        <a:rPr lang="en-GB" sz="1600" b="0" i="0" kern="1200" dirty="0" smtClean="0">
                          <a:solidFill>
                            <a:schemeClr val="tx1"/>
                          </a:solidFill>
                          <a:effectLst/>
                          <a:latin typeface="+mn-lt"/>
                          <a:ea typeface="+mn-ea"/>
                          <a:cs typeface="+mn-cs"/>
                        </a:rPr>
                        <a:t>plant water transport system.</a:t>
                      </a:r>
                    </a:p>
                    <a:p>
                      <a:r>
                        <a:rPr lang="en-GB" sz="1600" b="0" i="0" kern="1200" dirty="0" smtClean="0">
                          <a:solidFill>
                            <a:schemeClr val="tx1"/>
                          </a:solidFill>
                          <a:effectLst/>
                          <a:latin typeface="+mn-lt"/>
                          <a:ea typeface="+mn-ea"/>
                          <a:cs typeface="+mn-cs"/>
                        </a:rPr>
                        <a:t>* State the function of the plant water</a:t>
                      </a:r>
                    </a:p>
                    <a:p>
                      <a:r>
                        <a:rPr lang="en-GB" sz="1600" b="0" i="0" kern="1200" dirty="0" smtClean="0">
                          <a:solidFill>
                            <a:schemeClr val="tx1"/>
                          </a:solidFill>
                          <a:effectLst/>
                          <a:latin typeface="+mn-lt"/>
                          <a:ea typeface="+mn-ea"/>
                          <a:cs typeface="+mn-cs"/>
                        </a:rPr>
                        <a:t>transport 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digestive system.</a:t>
                      </a:r>
                    </a:p>
                    <a:p>
                      <a:r>
                        <a:rPr lang="en-GB" sz="1600" b="0" i="0" kern="1200" dirty="0" smtClean="0">
                          <a:solidFill>
                            <a:schemeClr val="tx1"/>
                          </a:solidFill>
                          <a:effectLst/>
                          <a:latin typeface="+mn-lt"/>
                          <a:ea typeface="+mn-ea"/>
                          <a:cs typeface="+mn-cs"/>
                        </a:rPr>
                        <a:t>* State the function of the digestive</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circulatory system.</a:t>
                      </a:r>
                    </a:p>
                    <a:p>
                      <a:r>
                        <a:rPr lang="en-GB" sz="1600" b="0" i="0" kern="1200" dirty="0" smtClean="0">
                          <a:solidFill>
                            <a:schemeClr val="tx1"/>
                          </a:solidFill>
                          <a:effectLst/>
                          <a:latin typeface="+mn-lt"/>
                          <a:ea typeface="+mn-ea"/>
                          <a:cs typeface="+mn-cs"/>
                        </a:rPr>
                        <a:t>* State the function of the circulatory</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breathing system.</a:t>
                      </a:r>
                    </a:p>
                    <a:p>
                      <a:r>
                        <a:rPr lang="en-GB" sz="1600" b="0" i="0" kern="1200" dirty="0" smtClean="0">
                          <a:solidFill>
                            <a:schemeClr val="tx1"/>
                          </a:solidFill>
                          <a:effectLst/>
                          <a:latin typeface="+mn-lt"/>
                          <a:ea typeface="+mn-ea"/>
                          <a:cs typeface="+mn-cs"/>
                        </a:rPr>
                        <a:t>* State the function of the breathing</a:t>
                      </a:r>
                    </a:p>
                    <a:p>
                      <a:r>
                        <a:rPr lang="en-GB" sz="16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r>
                        <a:rPr lang="en-GB" sz="1800" b="0" i="0" kern="1200" dirty="0" smtClean="0">
                          <a:solidFill>
                            <a:schemeClr val="tx1"/>
                          </a:solidFill>
                          <a:effectLst/>
                          <a:latin typeface="+mn-lt"/>
                          <a:ea typeface="+mn-ea"/>
                          <a:cs typeface="+mn-cs"/>
                        </a:rPr>
                        <a:t>* Identify organs working together as a</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and recall the main parts of</a:t>
                      </a:r>
                    </a:p>
                    <a:p>
                      <a:r>
                        <a:rPr lang="en-GB" sz="1800" b="0" i="0" kern="1200" dirty="0" smtClean="0">
                          <a:solidFill>
                            <a:schemeClr val="tx1"/>
                          </a:solidFill>
                          <a:effectLst/>
                          <a:latin typeface="+mn-lt"/>
                          <a:ea typeface="+mn-ea"/>
                          <a:cs typeface="+mn-cs"/>
                        </a:rPr>
                        <a:t>the urinary system.</a:t>
                      </a:r>
                    </a:p>
                    <a:p>
                      <a:r>
                        <a:rPr lang="en-GB" sz="1800" b="0" i="0" kern="1200" dirty="0" smtClean="0">
                          <a:solidFill>
                            <a:schemeClr val="tx1"/>
                          </a:solidFill>
                          <a:effectLst/>
                          <a:latin typeface="+mn-lt"/>
                          <a:ea typeface="+mn-ea"/>
                          <a:cs typeface="+mn-cs"/>
                        </a:rPr>
                        <a:t>* Correctly use the word: urine.</a:t>
                      </a:r>
                    </a:p>
                    <a:p>
                      <a:r>
                        <a:rPr lang="en-GB" sz="1800" b="0" i="0" kern="1200" dirty="0" smtClean="0">
                          <a:solidFill>
                            <a:schemeClr val="tx1"/>
                          </a:solidFill>
                          <a:effectLst/>
                          <a:latin typeface="+mn-lt"/>
                          <a:ea typeface="+mn-ea"/>
                          <a:cs typeface="+mn-cs"/>
                        </a:rPr>
                        <a:t>* State the function of the urinary</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the main parts of the nervous</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Describe what the parts of the nervous</a:t>
                      </a:r>
                    </a:p>
                    <a:p>
                      <a:r>
                        <a:rPr lang="en-GB" sz="1800" b="0" i="0" kern="1200" dirty="0" smtClean="0">
                          <a:solidFill>
                            <a:schemeClr val="tx1"/>
                          </a:solidFill>
                          <a:effectLst/>
                          <a:latin typeface="+mn-lt"/>
                          <a:ea typeface="+mn-ea"/>
                          <a:cs typeface="+mn-cs"/>
                        </a:rPr>
                        <a:t>system are made of.</a:t>
                      </a:r>
                    </a:p>
                    <a:p>
                      <a:r>
                        <a:rPr lang="en-GB" sz="1800" b="0" i="0" kern="1200" dirty="0" smtClean="0">
                          <a:solidFill>
                            <a:schemeClr val="tx1"/>
                          </a:solidFill>
                          <a:effectLst/>
                          <a:latin typeface="+mn-lt"/>
                          <a:ea typeface="+mn-ea"/>
                          <a:cs typeface="+mn-cs"/>
                        </a:rPr>
                        <a:t>* State the function of the nervous</a:t>
                      </a:r>
                    </a:p>
                    <a:p>
                      <a:r>
                        <a:rPr lang="en-GB" sz="18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en-GB" sz="21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indent="0">
                        <a:spcBef>
                          <a:spcPts val="0"/>
                        </a:spcBef>
                        <a:buNone/>
                      </a:pPr>
                      <a:endParaRPr lang="en-GB" sz="2100" dirty="0" smtClean="0">
                        <a:latin typeface="Arial" panose="020B0604020202020204" pitchFamily="34" charset="0"/>
                        <a:cs typeface="Arial" panose="020B0604020202020204" pitchFamily="34" charset="0"/>
                      </a:endParaRPr>
                    </a:p>
                    <a:p>
                      <a:r>
                        <a:rPr lang="en-GB" sz="1800" b="0" i="0" kern="1200" dirty="0" smtClean="0">
                          <a:solidFill>
                            <a:schemeClr val="tx1"/>
                          </a:solidFill>
                          <a:effectLst/>
                          <a:latin typeface="+mn-lt"/>
                          <a:ea typeface="+mn-ea"/>
                          <a:cs typeface="+mn-cs"/>
                        </a:rPr>
                        <a:t>* Give examples of when organ</a:t>
                      </a:r>
                    </a:p>
                    <a:p>
                      <a:r>
                        <a:rPr lang="en-GB" sz="1800" b="0" i="0" kern="1200" dirty="0" smtClean="0">
                          <a:solidFill>
                            <a:schemeClr val="tx1"/>
                          </a:solidFill>
                          <a:effectLst/>
                          <a:latin typeface="+mn-lt"/>
                          <a:ea typeface="+mn-ea"/>
                          <a:cs typeface="+mn-cs"/>
                        </a:rPr>
                        <a:t>transplants are needed.</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11355757" y="64341"/>
            <a:ext cx="759859" cy="919696"/>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a:stretch>
            <a:fillRect/>
          </a:stretch>
        </p:blipFill>
        <p:spPr>
          <a:xfrm>
            <a:off x="2896113" y="1346864"/>
            <a:ext cx="1822862" cy="1926503"/>
          </a:xfrm>
          <a:prstGeom prst="rect">
            <a:avLst/>
          </a:prstGeom>
        </p:spPr>
      </p:pic>
      <p:pic>
        <p:nvPicPr>
          <p:cNvPr id="16" name="Picture 15"/>
          <p:cNvPicPr>
            <a:picLocks noChangeAspect="1"/>
          </p:cNvPicPr>
          <p:nvPr/>
        </p:nvPicPr>
        <p:blipFill>
          <a:blip r:embed="rId3"/>
          <a:stretch>
            <a:fillRect/>
          </a:stretch>
        </p:blipFill>
        <p:spPr>
          <a:xfrm>
            <a:off x="1327290" y="1753343"/>
            <a:ext cx="1822862" cy="1926503"/>
          </a:xfrm>
          <a:prstGeom prst="rect">
            <a:avLst/>
          </a:prstGeom>
        </p:spPr>
      </p:pic>
      <p:pic>
        <p:nvPicPr>
          <p:cNvPr id="17" name="Picture 16"/>
          <p:cNvPicPr>
            <a:picLocks noChangeAspect="1"/>
          </p:cNvPicPr>
          <p:nvPr/>
        </p:nvPicPr>
        <p:blipFill>
          <a:blip r:embed="rId3"/>
          <a:stretch>
            <a:fillRect/>
          </a:stretch>
        </p:blipFill>
        <p:spPr>
          <a:xfrm>
            <a:off x="1327290" y="3273363"/>
            <a:ext cx="1822862" cy="1926503"/>
          </a:xfrm>
          <a:prstGeom prst="rect">
            <a:avLst/>
          </a:prstGeom>
        </p:spPr>
      </p:pic>
      <p:pic>
        <p:nvPicPr>
          <p:cNvPr id="18" name="Picture 17"/>
          <p:cNvPicPr>
            <a:picLocks noChangeAspect="1"/>
          </p:cNvPicPr>
          <p:nvPr/>
        </p:nvPicPr>
        <p:blipFill>
          <a:blip r:embed="rId3"/>
          <a:stretch>
            <a:fillRect/>
          </a:stretch>
        </p:blipFill>
        <p:spPr>
          <a:xfrm>
            <a:off x="1641055" y="4236614"/>
            <a:ext cx="1822862" cy="1926503"/>
          </a:xfrm>
          <a:prstGeom prst="rect">
            <a:avLst/>
          </a:prstGeom>
        </p:spPr>
      </p:pic>
      <p:pic>
        <p:nvPicPr>
          <p:cNvPr id="19" name="Picture 18"/>
          <p:cNvPicPr>
            <a:picLocks noChangeAspect="1"/>
          </p:cNvPicPr>
          <p:nvPr/>
        </p:nvPicPr>
        <p:blipFill>
          <a:blip r:embed="rId3"/>
          <a:stretch>
            <a:fillRect/>
          </a:stretch>
        </p:blipFill>
        <p:spPr>
          <a:xfrm>
            <a:off x="415859" y="4718240"/>
            <a:ext cx="1822862" cy="1926503"/>
          </a:xfrm>
          <a:prstGeom prst="rect">
            <a:avLst/>
          </a:prstGeom>
        </p:spPr>
      </p:pic>
      <p:pic>
        <p:nvPicPr>
          <p:cNvPr id="20" name="Picture 19"/>
          <p:cNvPicPr>
            <a:picLocks noChangeAspect="1"/>
          </p:cNvPicPr>
          <p:nvPr/>
        </p:nvPicPr>
        <p:blipFill>
          <a:blip r:embed="rId3"/>
          <a:stretch>
            <a:fillRect/>
          </a:stretch>
        </p:blipFill>
        <p:spPr>
          <a:xfrm>
            <a:off x="1359497" y="5199865"/>
            <a:ext cx="1822862" cy="1926503"/>
          </a:xfrm>
          <a:prstGeom prst="rect">
            <a:avLst/>
          </a:prstGeom>
        </p:spPr>
      </p:pic>
      <p:pic>
        <p:nvPicPr>
          <p:cNvPr id="21" name="Picture 20"/>
          <p:cNvPicPr>
            <a:picLocks noChangeAspect="1"/>
          </p:cNvPicPr>
          <p:nvPr/>
        </p:nvPicPr>
        <p:blipFill>
          <a:blip r:embed="rId3"/>
          <a:stretch>
            <a:fillRect/>
          </a:stretch>
        </p:blipFill>
        <p:spPr>
          <a:xfrm>
            <a:off x="540337" y="5762301"/>
            <a:ext cx="1822862" cy="1926503"/>
          </a:xfrm>
          <a:prstGeom prst="rect">
            <a:avLst/>
          </a:prstGeom>
        </p:spPr>
      </p:pic>
      <p:pic>
        <p:nvPicPr>
          <p:cNvPr id="22" name="Picture 21"/>
          <p:cNvPicPr>
            <a:picLocks noChangeAspect="1"/>
          </p:cNvPicPr>
          <p:nvPr/>
        </p:nvPicPr>
        <p:blipFill>
          <a:blip r:embed="rId3"/>
          <a:stretch>
            <a:fillRect/>
          </a:stretch>
        </p:blipFill>
        <p:spPr>
          <a:xfrm>
            <a:off x="5576622" y="2163926"/>
            <a:ext cx="1822862" cy="1926503"/>
          </a:xfrm>
          <a:prstGeom prst="rect">
            <a:avLst/>
          </a:prstGeom>
        </p:spPr>
      </p:pic>
      <p:pic>
        <p:nvPicPr>
          <p:cNvPr id="23" name="Picture 22"/>
          <p:cNvPicPr>
            <a:picLocks noChangeAspect="1"/>
          </p:cNvPicPr>
          <p:nvPr/>
        </p:nvPicPr>
        <p:blipFill>
          <a:blip r:embed="rId3"/>
          <a:stretch>
            <a:fillRect/>
          </a:stretch>
        </p:blipFill>
        <p:spPr>
          <a:xfrm>
            <a:off x="4301113" y="2925651"/>
            <a:ext cx="1822862" cy="1926503"/>
          </a:xfrm>
          <a:prstGeom prst="rect">
            <a:avLst/>
          </a:prstGeom>
        </p:spPr>
      </p:pic>
      <p:pic>
        <p:nvPicPr>
          <p:cNvPr id="24" name="Picture 23"/>
          <p:cNvPicPr>
            <a:picLocks noChangeAspect="1"/>
          </p:cNvPicPr>
          <p:nvPr/>
        </p:nvPicPr>
        <p:blipFill>
          <a:blip r:embed="rId3"/>
          <a:stretch>
            <a:fillRect/>
          </a:stretch>
        </p:blipFill>
        <p:spPr>
          <a:xfrm>
            <a:off x="4490407" y="3541187"/>
            <a:ext cx="1822862" cy="1926503"/>
          </a:xfrm>
          <a:prstGeom prst="rect">
            <a:avLst/>
          </a:prstGeom>
        </p:spPr>
      </p:pic>
      <p:pic>
        <p:nvPicPr>
          <p:cNvPr id="25" name="Picture 24"/>
          <p:cNvPicPr>
            <a:picLocks noChangeAspect="1"/>
          </p:cNvPicPr>
          <p:nvPr/>
        </p:nvPicPr>
        <p:blipFill>
          <a:blip r:embed="rId3"/>
          <a:stretch>
            <a:fillRect/>
          </a:stretch>
        </p:blipFill>
        <p:spPr>
          <a:xfrm>
            <a:off x="4395760" y="4156722"/>
            <a:ext cx="1822862" cy="1926503"/>
          </a:xfrm>
          <a:prstGeom prst="rect">
            <a:avLst/>
          </a:prstGeom>
        </p:spPr>
      </p:pic>
      <p:pic>
        <p:nvPicPr>
          <p:cNvPr id="26" name="Picture 25"/>
          <p:cNvPicPr>
            <a:picLocks noChangeAspect="1"/>
          </p:cNvPicPr>
          <p:nvPr/>
        </p:nvPicPr>
        <p:blipFill>
          <a:blip r:embed="rId3"/>
          <a:stretch>
            <a:fillRect/>
          </a:stretch>
        </p:blipFill>
        <p:spPr>
          <a:xfrm>
            <a:off x="4574260" y="5094908"/>
            <a:ext cx="1822862" cy="1926503"/>
          </a:xfrm>
          <a:prstGeom prst="rect">
            <a:avLst/>
          </a:prstGeom>
        </p:spPr>
      </p:pic>
      <p:pic>
        <p:nvPicPr>
          <p:cNvPr id="27" name="Picture 26"/>
          <p:cNvPicPr>
            <a:picLocks noChangeAspect="1"/>
          </p:cNvPicPr>
          <p:nvPr/>
        </p:nvPicPr>
        <p:blipFill>
          <a:blip r:embed="rId3"/>
          <a:stretch>
            <a:fillRect/>
          </a:stretch>
        </p:blipFill>
        <p:spPr>
          <a:xfrm>
            <a:off x="4350652" y="1606349"/>
            <a:ext cx="1822862" cy="1926503"/>
          </a:xfrm>
          <a:prstGeom prst="rect">
            <a:avLst/>
          </a:prstGeom>
        </p:spPr>
      </p:pic>
    </p:spTree>
    <p:extLst>
      <p:ext uri="{BB962C8B-B14F-4D97-AF65-F5344CB8AC3E}">
        <p14:creationId xmlns:p14="http://schemas.microsoft.com/office/powerpoint/2010/main" val="111909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Organ systems in plants </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05714" y="1825625"/>
            <a:ext cx="5548086" cy="4351338"/>
          </a:xfrm>
        </p:spPr>
        <p:txBody>
          <a:bodyPr/>
          <a:lstStyle/>
          <a:p>
            <a:r>
              <a:rPr lang="en-GB" dirty="0">
                <a:hlinkClick r:id="rId2"/>
              </a:rPr>
              <a:t>https://</a:t>
            </a:r>
            <a:r>
              <a:rPr lang="en-GB" dirty="0" smtClean="0">
                <a:hlinkClick r:id="rId2"/>
              </a:rPr>
              <a:t>www.youtube.com/watch?v=g7HbmUnqGlM</a:t>
            </a:r>
            <a:endParaRPr lang="en-GB" dirty="0" smtClean="0"/>
          </a:p>
          <a:p>
            <a:endParaRPr lang="en-GB" dirty="0"/>
          </a:p>
          <a:p>
            <a:r>
              <a:rPr lang="en-GB" dirty="0">
                <a:hlinkClick r:id="rId3"/>
              </a:rPr>
              <a:t>https://www.activeteachonline.com/product/view/id/295/page/20/mode/dps?modal=/</a:t>
            </a:r>
            <a:r>
              <a:rPr lang="en-GB" dirty="0" smtClean="0">
                <a:hlinkClick r:id="rId3"/>
              </a:rPr>
              <a:t>default/player/animation/id/312541/external/0</a:t>
            </a:r>
            <a:endParaRPr lang="en-GB" dirty="0" smtClean="0"/>
          </a:p>
          <a:p>
            <a:endParaRPr lang="en-GB" dirty="0" smtClean="0"/>
          </a:p>
          <a:p>
            <a:endParaRPr lang="en-GB" dirty="0"/>
          </a:p>
        </p:txBody>
      </p:sp>
      <p:pic>
        <p:nvPicPr>
          <p:cNvPr id="4" name="Picture 3"/>
          <p:cNvPicPr>
            <a:picLocks noChangeAspect="1"/>
          </p:cNvPicPr>
          <p:nvPr/>
        </p:nvPicPr>
        <p:blipFill rotWithShape="1">
          <a:blip r:embed="rId4"/>
          <a:srcRect l="34338" t="11693" r="32434" b="11100"/>
          <a:stretch/>
        </p:blipFill>
        <p:spPr>
          <a:xfrm>
            <a:off x="609600" y="1682523"/>
            <a:ext cx="4557485" cy="4637541"/>
          </a:xfrm>
          <a:prstGeom prst="rect">
            <a:avLst/>
          </a:prstGeom>
        </p:spPr>
      </p:pic>
      <p:sp>
        <p:nvSpPr>
          <p:cNvPr id="5"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Watch the video</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21863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Organ systems in plants </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t>Plant organs work together to make o____ s________. </a:t>
            </a:r>
          </a:p>
          <a:p>
            <a:pPr marL="0" indent="0">
              <a:buNone/>
            </a:pPr>
            <a:endParaRPr lang="en-GB" dirty="0"/>
          </a:p>
          <a:p>
            <a:pPr marL="0" indent="0">
              <a:buNone/>
            </a:pPr>
            <a:r>
              <a:rPr lang="en-GB" dirty="0" smtClean="0"/>
              <a:t>For example, the w_____ t___________ system takes water from the soil up to the leaves. Water can flow through this system, because leaves are constantly loosing water through e___________. </a:t>
            </a:r>
          </a:p>
          <a:p>
            <a:pPr marL="0" indent="0">
              <a:buNone/>
            </a:pPr>
            <a:r>
              <a:rPr lang="en-GB" dirty="0" smtClean="0"/>
              <a:t>The main organs in the water transport system are:</a:t>
            </a:r>
          </a:p>
          <a:p>
            <a:pPr marL="0" indent="0">
              <a:buNone/>
            </a:pPr>
            <a:r>
              <a:rPr lang="en-GB" dirty="0" smtClean="0"/>
              <a:t>-r____</a:t>
            </a:r>
          </a:p>
          <a:p>
            <a:pPr marL="0" indent="0">
              <a:buNone/>
            </a:pPr>
            <a:r>
              <a:rPr lang="en-GB" dirty="0" smtClean="0"/>
              <a:t>-stem</a:t>
            </a:r>
          </a:p>
          <a:p>
            <a:pPr marL="0" indent="0">
              <a:buNone/>
            </a:pPr>
            <a:r>
              <a:rPr lang="en-GB" dirty="0" smtClean="0"/>
              <a:t>-l____ </a:t>
            </a:r>
            <a:endParaRPr lang="en-GB" dirty="0"/>
          </a:p>
        </p:txBody>
      </p:sp>
      <p:sp>
        <p:nvSpPr>
          <p:cNvPr id="5"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a:solidFill>
                  <a:srgbClr val="000000"/>
                </a:solidFill>
                <a:cs typeface="Arial" charset="0"/>
                <a:sym typeface="Wingdings" pitchFamily="2" charset="2"/>
              </a:rPr>
              <a:t>Copy </a:t>
            </a:r>
            <a:r>
              <a:rPr lang="en-GB" altLang="en-US" sz="2200" dirty="0" smtClean="0">
                <a:solidFill>
                  <a:srgbClr val="000000"/>
                </a:solidFill>
                <a:cs typeface="Arial" charset="0"/>
                <a:sym typeface="Wingdings" pitchFamily="2" charset="2"/>
              </a:rPr>
              <a:t>and complete the text below</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28925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Organ systems in plants </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t>Plant organs work together to make o____ s________. </a:t>
            </a:r>
          </a:p>
          <a:p>
            <a:pPr marL="0" indent="0">
              <a:buNone/>
            </a:pPr>
            <a:endParaRPr lang="en-GB" dirty="0"/>
          </a:p>
          <a:p>
            <a:pPr marL="0" indent="0">
              <a:buNone/>
            </a:pPr>
            <a:r>
              <a:rPr lang="en-GB" dirty="0" smtClean="0"/>
              <a:t>For example, the w_____ t___________ system takes water from the soil up to the leaves. Water can flow through this system, because leaves are constantly loosing water through e___________. </a:t>
            </a:r>
          </a:p>
          <a:p>
            <a:pPr marL="0" indent="0">
              <a:buNone/>
            </a:pPr>
            <a:r>
              <a:rPr lang="en-GB" dirty="0" smtClean="0"/>
              <a:t>The main organs in the water transport system are:</a:t>
            </a:r>
          </a:p>
          <a:p>
            <a:pPr marL="0" indent="0">
              <a:buNone/>
            </a:pPr>
            <a:r>
              <a:rPr lang="en-GB" dirty="0" smtClean="0"/>
              <a:t>-r____</a:t>
            </a:r>
          </a:p>
          <a:p>
            <a:pPr marL="0" indent="0">
              <a:buNone/>
            </a:pPr>
            <a:r>
              <a:rPr lang="en-GB" dirty="0" smtClean="0"/>
              <a:t>-stem</a:t>
            </a:r>
          </a:p>
          <a:p>
            <a:pPr marL="0" indent="0">
              <a:buNone/>
            </a:pPr>
            <a:r>
              <a:rPr lang="en-GB" dirty="0" smtClean="0"/>
              <a:t>-l____ </a:t>
            </a:r>
            <a:endParaRPr lang="en-GB" dirty="0"/>
          </a:p>
        </p:txBody>
      </p:sp>
      <p:sp>
        <p:nvSpPr>
          <p:cNvPr id="6" name="AutoShape 21"/>
          <p:cNvSpPr>
            <a:spLocks noChangeArrowheads="1"/>
          </p:cNvSpPr>
          <p:nvPr/>
        </p:nvSpPr>
        <p:spPr bwMode="auto">
          <a:xfrm>
            <a:off x="7745355" y="230188"/>
            <a:ext cx="4141845" cy="1274762"/>
          </a:xfrm>
          <a:prstGeom prst="roundRect">
            <a:avLst>
              <a:gd name="adj" fmla="val 6856"/>
            </a:avLst>
          </a:prstGeom>
          <a:solidFill>
            <a:schemeClr val="accent6">
              <a:lumMod val="40000"/>
              <a:lumOff val="60000"/>
            </a:schemeClr>
          </a:soli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Use green pens to correct your answers.  </a:t>
            </a:r>
            <a:endParaRPr lang="en-GB" altLang="en-US" sz="2200" dirty="0">
              <a:solidFill>
                <a:srgbClr val="000000"/>
              </a:solidFill>
              <a:cs typeface="Arial" charset="0"/>
              <a:sym typeface="Wingdings" pitchFamily="2" charset="2"/>
            </a:endParaRPr>
          </a:p>
        </p:txBody>
      </p:sp>
      <p:sp>
        <p:nvSpPr>
          <p:cNvPr id="7" name="TextBox 6"/>
          <p:cNvSpPr txBox="1"/>
          <p:nvPr/>
        </p:nvSpPr>
        <p:spPr>
          <a:xfrm>
            <a:off x="6096000" y="1825625"/>
            <a:ext cx="2583543" cy="523220"/>
          </a:xfrm>
          <a:prstGeom prst="rect">
            <a:avLst/>
          </a:prstGeom>
          <a:solidFill>
            <a:schemeClr val="bg1"/>
          </a:solidFill>
          <a:ln>
            <a:solidFill>
              <a:schemeClr val="bg1"/>
            </a:solidFill>
          </a:ln>
        </p:spPr>
        <p:txBody>
          <a:bodyPr wrap="square" rtlCol="0">
            <a:spAutoFit/>
          </a:bodyPr>
          <a:lstStyle/>
          <a:p>
            <a:r>
              <a:rPr lang="en-GB" sz="2800" dirty="0" smtClean="0">
                <a:solidFill>
                  <a:srgbClr val="FF0000"/>
                </a:solidFill>
              </a:rPr>
              <a:t>Organ systems</a:t>
            </a:r>
            <a:endParaRPr lang="en-GB" sz="2800" dirty="0">
              <a:solidFill>
                <a:srgbClr val="FF0000"/>
              </a:solidFill>
            </a:endParaRPr>
          </a:p>
        </p:txBody>
      </p:sp>
      <p:sp>
        <p:nvSpPr>
          <p:cNvPr id="8" name="TextBox 7"/>
          <p:cNvSpPr txBox="1"/>
          <p:nvPr/>
        </p:nvSpPr>
        <p:spPr>
          <a:xfrm>
            <a:off x="3444420" y="2757262"/>
            <a:ext cx="3319237" cy="523220"/>
          </a:xfrm>
          <a:prstGeom prst="rect">
            <a:avLst/>
          </a:prstGeom>
          <a:solidFill>
            <a:schemeClr val="bg1"/>
          </a:solidFill>
          <a:ln>
            <a:solidFill>
              <a:schemeClr val="bg1"/>
            </a:solidFill>
          </a:ln>
        </p:spPr>
        <p:txBody>
          <a:bodyPr wrap="square" rtlCol="0">
            <a:spAutoFit/>
          </a:bodyPr>
          <a:lstStyle/>
          <a:p>
            <a:r>
              <a:rPr lang="en-GB" sz="2800" dirty="0" smtClean="0">
                <a:solidFill>
                  <a:srgbClr val="FF0000"/>
                </a:solidFill>
              </a:rPr>
              <a:t>Water transport </a:t>
            </a:r>
            <a:endParaRPr lang="en-GB" sz="2800" dirty="0">
              <a:solidFill>
                <a:srgbClr val="FF0000"/>
              </a:solidFill>
            </a:endParaRPr>
          </a:p>
        </p:txBody>
      </p:sp>
      <p:sp>
        <p:nvSpPr>
          <p:cNvPr id="9" name="TextBox 8"/>
          <p:cNvSpPr txBox="1"/>
          <p:nvPr/>
        </p:nvSpPr>
        <p:spPr>
          <a:xfrm>
            <a:off x="7307942" y="3599090"/>
            <a:ext cx="2024744" cy="523220"/>
          </a:xfrm>
          <a:prstGeom prst="rect">
            <a:avLst/>
          </a:prstGeom>
          <a:solidFill>
            <a:schemeClr val="bg1"/>
          </a:solidFill>
          <a:ln>
            <a:solidFill>
              <a:schemeClr val="bg1"/>
            </a:solidFill>
          </a:ln>
        </p:spPr>
        <p:txBody>
          <a:bodyPr wrap="square" rtlCol="0">
            <a:spAutoFit/>
          </a:bodyPr>
          <a:lstStyle/>
          <a:p>
            <a:r>
              <a:rPr lang="en-GB" sz="2800" dirty="0" smtClean="0">
                <a:solidFill>
                  <a:srgbClr val="FF0000"/>
                </a:solidFill>
              </a:rPr>
              <a:t>evaporation</a:t>
            </a:r>
            <a:endParaRPr lang="en-GB" sz="2800" dirty="0">
              <a:solidFill>
                <a:srgbClr val="FF0000"/>
              </a:solidFill>
            </a:endParaRPr>
          </a:p>
        </p:txBody>
      </p:sp>
      <p:sp>
        <p:nvSpPr>
          <p:cNvPr id="10" name="TextBox 9"/>
          <p:cNvSpPr txBox="1"/>
          <p:nvPr/>
        </p:nvSpPr>
        <p:spPr>
          <a:xfrm>
            <a:off x="1064077" y="4586062"/>
            <a:ext cx="1371601" cy="523220"/>
          </a:xfrm>
          <a:prstGeom prst="rect">
            <a:avLst/>
          </a:prstGeom>
          <a:solidFill>
            <a:schemeClr val="bg1"/>
          </a:solidFill>
          <a:ln>
            <a:solidFill>
              <a:schemeClr val="bg1"/>
            </a:solidFill>
          </a:ln>
        </p:spPr>
        <p:txBody>
          <a:bodyPr wrap="square" rtlCol="0">
            <a:spAutoFit/>
          </a:bodyPr>
          <a:lstStyle/>
          <a:p>
            <a:r>
              <a:rPr lang="en-GB" sz="2800" dirty="0" smtClean="0">
                <a:solidFill>
                  <a:srgbClr val="FF0000"/>
                </a:solidFill>
              </a:rPr>
              <a:t>roots</a:t>
            </a:r>
            <a:endParaRPr lang="en-GB" sz="2800" dirty="0">
              <a:solidFill>
                <a:srgbClr val="FF0000"/>
              </a:solidFill>
            </a:endParaRPr>
          </a:p>
        </p:txBody>
      </p:sp>
      <p:sp>
        <p:nvSpPr>
          <p:cNvPr id="11" name="TextBox 10"/>
          <p:cNvSpPr txBox="1"/>
          <p:nvPr/>
        </p:nvSpPr>
        <p:spPr>
          <a:xfrm>
            <a:off x="1064076" y="5653743"/>
            <a:ext cx="1371601" cy="523220"/>
          </a:xfrm>
          <a:prstGeom prst="rect">
            <a:avLst/>
          </a:prstGeom>
          <a:solidFill>
            <a:schemeClr val="bg1"/>
          </a:solidFill>
          <a:ln>
            <a:solidFill>
              <a:schemeClr val="bg1"/>
            </a:solidFill>
          </a:ln>
        </p:spPr>
        <p:txBody>
          <a:bodyPr wrap="square" rtlCol="0">
            <a:spAutoFit/>
          </a:bodyPr>
          <a:lstStyle/>
          <a:p>
            <a:r>
              <a:rPr lang="en-GB" sz="2800" dirty="0" smtClean="0">
                <a:solidFill>
                  <a:srgbClr val="FF0000"/>
                </a:solidFill>
              </a:rPr>
              <a:t>leaf</a:t>
            </a:r>
            <a:endParaRPr lang="en-GB" sz="2800" dirty="0">
              <a:solidFill>
                <a:srgbClr val="FF0000"/>
              </a:solidFill>
            </a:endParaRPr>
          </a:p>
        </p:txBody>
      </p:sp>
      <p:sp>
        <p:nvSpPr>
          <p:cNvPr id="12" name="AutoShape 6"/>
          <p:cNvSpPr>
            <a:spLocks noChangeArrowheads="1"/>
          </p:cNvSpPr>
          <p:nvPr/>
        </p:nvSpPr>
        <p:spPr bwMode="auto">
          <a:xfrm>
            <a:off x="6251979" y="4667251"/>
            <a:ext cx="5578072" cy="2190750"/>
          </a:xfrm>
          <a:prstGeom prst="cloudCallout">
            <a:avLst>
              <a:gd name="adj1" fmla="val -91555"/>
              <a:gd name="adj2" fmla="val 1591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1219170" fontAlgn="base">
              <a:spcBef>
                <a:spcPct val="0"/>
              </a:spcBef>
              <a:spcAft>
                <a:spcPct val="0"/>
              </a:spcAft>
              <a:buNone/>
            </a:pPr>
            <a:r>
              <a:rPr lang="en-GB" altLang="en-US" sz="2600" dirty="0" smtClean="0">
                <a:solidFill>
                  <a:srgbClr val="000000"/>
                </a:solidFill>
              </a:rPr>
              <a:t>Name one tissue you would expect to find in these organs?</a:t>
            </a:r>
            <a:endParaRPr lang="en-GB" altLang="en-US" sz="2600" dirty="0">
              <a:solidFill>
                <a:srgbClr val="000000"/>
              </a:solidFill>
            </a:endParaRPr>
          </a:p>
        </p:txBody>
      </p:sp>
    </p:spTree>
    <p:extLst>
      <p:ext uri="{BB962C8B-B14F-4D97-AF65-F5344CB8AC3E}">
        <p14:creationId xmlns:p14="http://schemas.microsoft.com/office/powerpoint/2010/main" val="38395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0071" y="140851"/>
            <a:ext cx="8750460" cy="615543"/>
          </a:xfrm>
          <a:prstGeom prst="rect">
            <a:avLst/>
          </a:prstGeom>
          <a:noFill/>
        </p:spPr>
        <p:txBody>
          <a:bodyPr wrap="square" lIns="121909" tIns="60955" rIns="121909" bIns="60955" rtlCol="0">
            <a:spAutoFit/>
          </a:bodyPr>
          <a:lstStyle/>
          <a:p>
            <a:pPr marL="265080" marR="0" lvl="0" indent="-26508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FFFF00"/>
                </a:solidFill>
                <a:effectLst/>
                <a:uLnTx/>
                <a:uFillTx/>
                <a:latin typeface="Trebuchet MS" pitchFamily="34" charset="0"/>
                <a:ea typeface="+mn-ea"/>
                <a:cs typeface="+mn-cs"/>
              </a:rPr>
              <a:t>Learning outcomes</a:t>
            </a:r>
          </a:p>
        </p:txBody>
      </p:sp>
      <p:graphicFrame>
        <p:nvGraphicFramePr>
          <p:cNvPr id="10" name="Group 24"/>
          <p:cNvGraphicFramePr>
            <a:graphicFrameLocks noGrp="1"/>
          </p:cNvGraphicFramePr>
          <p:nvPr>
            <p:extLst/>
          </p:nvPr>
        </p:nvGraphicFramePr>
        <p:xfrm>
          <a:off x="134925" y="756387"/>
          <a:ext cx="11767931" cy="6960456"/>
        </p:xfrm>
        <a:graphic>
          <a:graphicData uri="http://schemas.openxmlformats.org/drawingml/2006/table">
            <a:tbl>
              <a:tblPr/>
              <a:tblGrid>
                <a:gridCol w="3921871">
                  <a:extLst>
                    <a:ext uri="{9D8B030D-6E8A-4147-A177-3AD203B41FA5}">
                      <a16:colId xmlns:a16="http://schemas.microsoft.com/office/drawing/2014/main" val="20000"/>
                    </a:ext>
                  </a:extLst>
                </a:gridCol>
                <a:gridCol w="3924188">
                  <a:extLst>
                    <a:ext uri="{9D8B030D-6E8A-4147-A177-3AD203B41FA5}">
                      <a16:colId xmlns:a16="http://schemas.microsoft.com/office/drawing/2014/main" val="20001"/>
                    </a:ext>
                  </a:extLst>
                </a:gridCol>
                <a:gridCol w="3921872">
                  <a:extLst>
                    <a:ext uri="{9D8B030D-6E8A-4147-A177-3AD203B41FA5}">
                      <a16:colId xmlns:a16="http://schemas.microsoft.com/office/drawing/2014/main" val="20002"/>
                    </a:ext>
                  </a:extLst>
                </a:gridCol>
              </a:tblGrid>
              <a:tr h="78441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Developing  </a:t>
                      </a:r>
                      <a:endParaRPr kumimoji="0" lang="en-GB" sz="3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Secure</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Exceeding </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4762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Must…</a:t>
                      </a: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Should…</a:t>
                      </a: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Could…</a:t>
                      </a: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5699784">
                <a:tc>
                  <a:txBody>
                    <a:bodyPr/>
                    <a:lstStyle/>
                    <a:p>
                      <a:r>
                        <a:rPr lang="en-GB" sz="1600" b="0" i="0" kern="1200" dirty="0" smtClean="0">
                          <a:solidFill>
                            <a:schemeClr val="tx1"/>
                          </a:solidFill>
                          <a:effectLst/>
                          <a:latin typeface="+mn-lt"/>
                          <a:ea typeface="+mn-ea"/>
                          <a:cs typeface="+mn-cs"/>
                        </a:rPr>
                        <a:t>* Correctly use the term: organ system.</a:t>
                      </a:r>
                    </a:p>
                    <a:p>
                      <a:r>
                        <a:rPr lang="en-GB" sz="1600" b="0" i="0" kern="1200" dirty="0" smtClean="0">
                          <a:solidFill>
                            <a:schemeClr val="tx1"/>
                          </a:solidFill>
                          <a:effectLst/>
                          <a:latin typeface="+mn-lt"/>
                          <a:ea typeface="+mn-ea"/>
                          <a:cs typeface="+mn-cs"/>
                        </a:rPr>
                        <a:t>* Describe how organs work together as</a:t>
                      </a:r>
                    </a:p>
                    <a:p>
                      <a:r>
                        <a:rPr lang="en-GB" sz="1600" b="0" i="0" kern="1200" dirty="0" smtClean="0">
                          <a:solidFill>
                            <a:schemeClr val="tx1"/>
                          </a:solidFill>
                          <a:effectLst/>
                          <a:latin typeface="+mn-lt"/>
                          <a:ea typeface="+mn-ea"/>
                          <a:cs typeface="+mn-cs"/>
                        </a:rPr>
                        <a:t>organ systems.</a:t>
                      </a:r>
                    </a:p>
                    <a:p>
                      <a:r>
                        <a:rPr lang="en-GB" sz="1600" b="0" i="0" kern="1200" dirty="0" smtClean="0">
                          <a:solidFill>
                            <a:schemeClr val="tx1"/>
                          </a:solidFill>
                          <a:effectLst/>
                          <a:latin typeface="+mn-lt"/>
                          <a:ea typeface="+mn-ea"/>
                          <a:cs typeface="+mn-cs"/>
                        </a:rPr>
                        <a:t>* Identify and recall the parts in the</a:t>
                      </a:r>
                    </a:p>
                    <a:p>
                      <a:r>
                        <a:rPr lang="en-GB" sz="1600" b="0" i="0" kern="1200" dirty="0" smtClean="0">
                          <a:solidFill>
                            <a:schemeClr val="tx1"/>
                          </a:solidFill>
                          <a:effectLst/>
                          <a:latin typeface="+mn-lt"/>
                          <a:ea typeface="+mn-ea"/>
                          <a:cs typeface="+mn-cs"/>
                        </a:rPr>
                        <a:t>plant water transport system.</a:t>
                      </a:r>
                    </a:p>
                    <a:p>
                      <a:r>
                        <a:rPr lang="en-GB" sz="1600" b="0" i="0" kern="1200" dirty="0" smtClean="0">
                          <a:solidFill>
                            <a:schemeClr val="tx1"/>
                          </a:solidFill>
                          <a:effectLst/>
                          <a:latin typeface="+mn-lt"/>
                          <a:ea typeface="+mn-ea"/>
                          <a:cs typeface="+mn-cs"/>
                        </a:rPr>
                        <a:t>* State the function of the plant water</a:t>
                      </a:r>
                    </a:p>
                    <a:p>
                      <a:r>
                        <a:rPr lang="en-GB" sz="1600" b="0" i="0" kern="1200" dirty="0" smtClean="0">
                          <a:solidFill>
                            <a:schemeClr val="tx1"/>
                          </a:solidFill>
                          <a:effectLst/>
                          <a:latin typeface="+mn-lt"/>
                          <a:ea typeface="+mn-ea"/>
                          <a:cs typeface="+mn-cs"/>
                        </a:rPr>
                        <a:t>transport 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digestive system.</a:t>
                      </a:r>
                    </a:p>
                    <a:p>
                      <a:r>
                        <a:rPr lang="en-GB" sz="1600" b="0" i="0" kern="1200" dirty="0" smtClean="0">
                          <a:solidFill>
                            <a:schemeClr val="tx1"/>
                          </a:solidFill>
                          <a:effectLst/>
                          <a:latin typeface="+mn-lt"/>
                          <a:ea typeface="+mn-ea"/>
                          <a:cs typeface="+mn-cs"/>
                        </a:rPr>
                        <a:t>* State the function of the digestive</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circulatory system.</a:t>
                      </a:r>
                    </a:p>
                    <a:p>
                      <a:r>
                        <a:rPr lang="en-GB" sz="1600" b="0" i="0" kern="1200" dirty="0" smtClean="0">
                          <a:solidFill>
                            <a:schemeClr val="tx1"/>
                          </a:solidFill>
                          <a:effectLst/>
                          <a:latin typeface="+mn-lt"/>
                          <a:ea typeface="+mn-ea"/>
                          <a:cs typeface="+mn-cs"/>
                        </a:rPr>
                        <a:t>* State the function of the circulatory</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breathing system.</a:t>
                      </a:r>
                    </a:p>
                    <a:p>
                      <a:r>
                        <a:rPr lang="en-GB" sz="1600" b="0" i="0" kern="1200" dirty="0" smtClean="0">
                          <a:solidFill>
                            <a:schemeClr val="tx1"/>
                          </a:solidFill>
                          <a:effectLst/>
                          <a:latin typeface="+mn-lt"/>
                          <a:ea typeface="+mn-ea"/>
                          <a:cs typeface="+mn-cs"/>
                        </a:rPr>
                        <a:t>* State the function of the breathing</a:t>
                      </a:r>
                    </a:p>
                    <a:p>
                      <a:r>
                        <a:rPr lang="en-GB" sz="16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r>
                        <a:rPr lang="en-GB" sz="1800" b="0" i="0" kern="1200" dirty="0" smtClean="0">
                          <a:solidFill>
                            <a:schemeClr val="tx1"/>
                          </a:solidFill>
                          <a:effectLst/>
                          <a:latin typeface="+mn-lt"/>
                          <a:ea typeface="+mn-ea"/>
                          <a:cs typeface="+mn-cs"/>
                        </a:rPr>
                        <a:t>* Identify organs working together as a</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and recall the main parts of</a:t>
                      </a:r>
                    </a:p>
                    <a:p>
                      <a:r>
                        <a:rPr lang="en-GB" sz="1800" b="0" i="0" kern="1200" dirty="0" smtClean="0">
                          <a:solidFill>
                            <a:schemeClr val="tx1"/>
                          </a:solidFill>
                          <a:effectLst/>
                          <a:latin typeface="+mn-lt"/>
                          <a:ea typeface="+mn-ea"/>
                          <a:cs typeface="+mn-cs"/>
                        </a:rPr>
                        <a:t>the urinary system.</a:t>
                      </a:r>
                    </a:p>
                    <a:p>
                      <a:r>
                        <a:rPr lang="en-GB" sz="1800" b="0" i="0" kern="1200" dirty="0" smtClean="0">
                          <a:solidFill>
                            <a:schemeClr val="tx1"/>
                          </a:solidFill>
                          <a:effectLst/>
                          <a:latin typeface="+mn-lt"/>
                          <a:ea typeface="+mn-ea"/>
                          <a:cs typeface="+mn-cs"/>
                        </a:rPr>
                        <a:t>* Correctly use the word: urine.</a:t>
                      </a:r>
                    </a:p>
                    <a:p>
                      <a:r>
                        <a:rPr lang="en-GB" sz="1800" b="0" i="0" kern="1200" dirty="0" smtClean="0">
                          <a:solidFill>
                            <a:schemeClr val="tx1"/>
                          </a:solidFill>
                          <a:effectLst/>
                          <a:latin typeface="+mn-lt"/>
                          <a:ea typeface="+mn-ea"/>
                          <a:cs typeface="+mn-cs"/>
                        </a:rPr>
                        <a:t>* State the function of the urinary</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the main parts of the nervous</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Describe what the parts of the nervous</a:t>
                      </a:r>
                    </a:p>
                    <a:p>
                      <a:r>
                        <a:rPr lang="en-GB" sz="1800" b="0" i="0" kern="1200" dirty="0" smtClean="0">
                          <a:solidFill>
                            <a:schemeClr val="tx1"/>
                          </a:solidFill>
                          <a:effectLst/>
                          <a:latin typeface="+mn-lt"/>
                          <a:ea typeface="+mn-ea"/>
                          <a:cs typeface="+mn-cs"/>
                        </a:rPr>
                        <a:t>system are made of.</a:t>
                      </a:r>
                    </a:p>
                    <a:p>
                      <a:r>
                        <a:rPr lang="en-GB" sz="1800" b="0" i="0" kern="1200" dirty="0" smtClean="0">
                          <a:solidFill>
                            <a:schemeClr val="tx1"/>
                          </a:solidFill>
                          <a:effectLst/>
                          <a:latin typeface="+mn-lt"/>
                          <a:ea typeface="+mn-ea"/>
                          <a:cs typeface="+mn-cs"/>
                        </a:rPr>
                        <a:t>* State the function of the nervous</a:t>
                      </a:r>
                    </a:p>
                    <a:p>
                      <a:r>
                        <a:rPr lang="en-GB" sz="18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en-GB" sz="21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indent="0">
                        <a:spcBef>
                          <a:spcPts val="0"/>
                        </a:spcBef>
                        <a:buNone/>
                      </a:pPr>
                      <a:endParaRPr lang="en-GB" sz="2100" dirty="0" smtClean="0">
                        <a:latin typeface="Arial" panose="020B0604020202020204" pitchFamily="34" charset="0"/>
                        <a:cs typeface="Arial" panose="020B0604020202020204" pitchFamily="34" charset="0"/>
                      </a:endParaRPr>
                    </a:p>
                    <a:p>
                      <a:r>
                        <a:rPr lang="en-GB" sz="1800" b="0" i="0" kern="1200" dirty="0" smtClean="0">
                          <a:solidFill>
                            <a:schemeClr val="tx1"/>
                          </a:solidFill>
                          <a:effectLst/>
                          <a:latin typeface="+mn-lt"/>
                          <a:ea typeface="+mn-ea"/>
                          <a:cs typeface="+mn-cs"/>
                        </a:rPr>
                        <a:t>* Give examples of when organ</a:t>
                      </a:r>
                    </a:p>
                    <a:p>
                      <a:r>
                        <a:rPr lang="en-GB" sz="1800" b="0" i="0" kern="1200" dirty="0" smtClean="0">
                          <a:solidFill>
                            <a:schemeClr val="tx1"/>
                          </a:solidFill>
                          <a:effectLst/>
                          <a:latin typeface="+mn-lt"/>
                          <a:ea typeface="+mn-ea"/>
                          <a:cs typeface="+mn-cs"/>
                        </a:rPr>
                        <a:t>transplants are needed.</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11355757" y="64341"/>
            <a:ext cx="759859" cy="919696"/>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13" name="Picture 9" descr="Best School bad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a:stretch>
            <a:fillRect/>
          </a:stretch>
        </p:blipFill>
        <p:spPr>
          <a:xfrm>
            <a:off x="2896113" y="1346864"/>
            <a:ext cx="1822862" cy="1926503"/>
          </a:xfrm>
          <a:prstGeom prst="rect">
            <a:avLst/>
          </a:prstGeom>
        </p:spPr>
      </p:pic>
      <p:pic>
        <p:nvPicPr>
          <p:cNvPr id="16" name="Picture 15"/>
          <p:cNvPicPr>
            <a:picLocks noChangeAspect="1"/>
          </p:cNvPicPr>
          <p:nvPr/>
        </p:nvPicPr>
        <p:blipFill>
          <a:blip r:embed="rId4"/>
          <a:stretch>
            <a:fillRect/>
          </a:stretch>
        </p:blipFill>
        <p:spPr>
          <a:xfrm>
            <a:off x="1327290" y="1753343"/>
            <a:ext cx="1822862" cy="1926503"/>
          </a:xfrm>
          <a:prstGeom prst="rect">
            <a:avLst/>
          </a:prstGeom>
        </p:spPr>
      </p:pic>
      <p:pic>
        <p:nvPicPr>
          <p:cNvPr id="17" name="Picture 16"/>
          <p:cNvPicPr>
            <a:picLocks noChangeAspect="1"/>
          </p:cNvPicPr>
          <p:nvPr/>
        </p:nvPicPr>
        <p:blipFill>
          <a:blip r:embed="rId4"/>
          <a:stretch>
            <a:fillRect/>
          </a:stretch>
        </p:blipFill>
        <p:spPr>
          <a:xfrm>
            <a:off x="1327290" y="3273363"/>
            <a:ext cx="1822862" cy="1926503"/>
          </a:xfrm>
          <a:prstGeom prst="rect">
            <a:avLst/>
          </a:prstGeom>
        </p:spPr>
      </p:pic>
      <p:pic>
        <p:nvPicPr>
          <p:cNvPr id="18" name="Picture 17"/>
          <p:cNvPicPr>
            <a:picLocks noChangeAspect="1"/>
          </p:cNvPicPr>
          <p:nvPr/>
        </p:nvPicPr>
        <p:blipFill>
          <a:blip r:embed="rId4"/>
          <a:stretch>
            <a:fillRect/>
          </a:stretch>
        </p:blipFill>
        <p:spPr>
          <a:xfrm>
            <a:off x="1641055" y="4236614"/>
            <a:ext cx="1822862" cy="1926503"/>
          </a:xfrm>
          <a:prstGeom prst="rect">
            <a:avLst/>
          </a:prstGeom>
        </p:spPr>
      </p:pic>
      <p:pic>
        <p:nvPicPr>
          <p:cNvPr id="19" name="Picture 18"/>
          <p:cNvPicPr>
            <a:picLocks noChangeAspect="1"/>
          </p:cNvPicPr>
          <p:nvPr/>
        </p:nvPicPr>
        <p:blipFill>
          <a:blip r:embed="rId4"/>
          <a:stretch>
            <a:fillRect/>
          </a:stretch>
        </p:blipFill>
        <p:spPr>
          <a:xfrm>
            <a:off x="415859" y="4718240"/>
            <a:ext cx="1822862" cy="1926503"/>
          </a:xfrm>
          <a:prstGeom prst="rect">
            <a:avLst/>
          </a:prstGeom>
        </p:spPr>
      </p:pic>
      <p:pic>
        <p:nvPicPr>
          <p:cNvPr id="20" name="Picture 19"/>
          <p:cNvPicPr>
            <a:picLocks noChangeAspect="1"/>
          </p:cNvPicPr>
          <p:nvPr/>
        </p:nvPicPr>
        <p:blipFill>
          <a:blip r:embed="rId4"/>
          <a:stretch>
            <a:fillRect/>
          </a:stretch>
        </p:blipFill>
        <p:spPr>
          <a:xfrm>
            <a:off x="1359497" y="5199865"/>
            <a:ext cx="1822862" cy="1926503"/>
          </a:xfrm>
          <a:prstGeom prst="rect">
            <a:avLst/>
          </a:prstGeom>
        </p:spPr>
      </p:pic>
      <p:pic>
        <p:nvPicPr>
          <p:cNvPr id="21" name="Picture 20"/>
          <p:cNvPicPr>
            <a:picLocks noChangeAspect="1"/>
          </p:cNvPicPr>
          <p:nvPr/>
        </p:nvPicPr>
        <p:blipFill>
          <a:blip r:embed="rId4"/>
          <a:stretch>
            <a:fillRect/>
          </a:stretch>
        </p:blipFill>
        <p:spPr>
          <a:xfrm>
            <a:off x="540337" y="5762301"/>
            <a:ext cx="1822862" cy="1926503"/>
          </a:xfrm>
          <a:prstGeom prst="rect">
            <a:avLst/>
          </a:prstGeom>
        </p:spPr>
      </p:pic>
      <p:pic>
        <p:nvPicPr>
          <p:cNvPr id="22" name="Picture 21"/>
          <p:cNvPicPr>
            <a:picLocks noChangeAspect="1"/>
          </p:cNvPicPr>
          <p:nvPr/>
        </p:nvPicPr>
        <p:blipFill>
          <a:blip r:embed="rId4"/>
          <a:stretch>
            <a:fillRect/>
          </a:stretch>
        </p:blipFill>
        <p:spPr>
          <a:xfrm>
            <a:off x="5576622" y="2163926"/>
            <a:ext cx="1822862" cy="1926503"/>
          </a:xfrm>
          <a:prstGeom prst="rect">
            <a:avLst/>
          </a:prstGeom>
        </p:spPr>
      </p:pic>
      <p:pic>
        <p:nvPicPr>
          <p:cNvPr id="23" name="Picture 22"/>
          <p:cNvPicPr>
            <a:picLocks noChangeAspect="1"/>
          </p:cNvPicPr>
          <p:nvPr/>
        </p:nvPicPr>
        <p:blipFill>
          <a:blip r:embed="rId4"/>
          <a:stretch>
            <a:fillRect/>
          </a:stretch>
        </p:blipFill>
        <p:spPr>
          <a:xfrm>
            <a:off x="4301113" y="2925651"/>
            <a:ext cx="1822862" cy="1926503"/>
          </a:xfrm>
          <a:prstGeom prst="rect">
            <a:avLst/>
          </a:prstGeom>
        </p:spPr>
      </p:pic>
      <p:pic>
        <p:nvPicPr>
          <p:cNvPr id="24" name="Picture 23"/>
          <p:cNvPicPr>
            <a:picLocks noChangeAspect="1"/>
          </p:cNvPicPr>
          <p:nvPr/>
        </p:nvPicPr>
        <p:blipFill>
          <a:blip r:embed="rId4"/>
          <a:stretch>
            <a:fillRect/>
          </a:stretch>
        </p:blipFill>
        <p:spPr>
          <a:xfrm>
            <a:off x="4490407" y="3541187"/>
            <a:ext cx="1822862" cy="1926503"/>
          </a:xfrm>
          <a:prstGeom prst="rect">
            <a:avLst/>
          </a:prstGeom>
        </p:spPr>
      </p:pic>
      <p:pic>
        <p:nvPicPr>
          <p:cNvPr id="25" name="Picture 24"/>
          <p:cNvPicPr>
            <a:picLocks noChangeAspect="1"/>
          </p:cNvPicPr>
          <p:nvPr/>
        </p:nvPicPr>
        <p:blipFill>
          <a:blip r:embed="rId4"/>
          <a:stretch>
            <a:fillRect/>
          </a:stretch>
        </p:blipFill>
        <p:spPr>
          <a:xfrm>
            <a:off x="4395760" y="4156722"/>
            <a:ext cx="1822862" cy="1926503"/>
          </a:xfrm>
          <a:prstGeom prst="rect">
            <a:avLst/>
          </a:prstGeom>
        </p:spPr>
      </p:pic>
      <p:pic>
        <p:nvPicPr>
          <p:cNvPr id="26" name="Picture 25"/>
          <p:cNvPicPr>
            <a:picLocks noChangeAspect="1"/>
          </p:cNvPicPr>
          <p:nvPr/>
        </p:nvPicPr>
        <p:blipFill>
          <a:blip r:embed="rId4"/>
          <a:stretch>
            <a:fillRect/>
          </a:stretch>
        </p:blipFill>
        <p:spPr>
          <a:xfrm>
            <a:off x="4574260" y="5094908"/>
            <a:ext cx="1822862" cy="1926503"/>
          </a:xfrm>
          <a:prstGeom prst="rect">
            <a:avLst/>
          </a:prstGeom>
        </p:spPr>
      </p:pic>
      <p:pic>
        <p:nvPicPr>
          <p:cNvPr id="27" name="Picture 26"/>
          <p:cNvPicPr>
            <a:picLocks noChangeAspect="1"/>
          </p:cNvPicPr>
          <p:nvPr/>
        </p:nvPicPr>
        <p:blipFill>
          <a:blip r:embed="rId4"/>
          <a:stretch>
            <a:fillRect/>
          </a:stretch>
        </p:blipFill>
        <p:spPr>
          <a:xfrm>
            <a:off x="4350652" y="1606349"/>
            <a:ext cx="1822862" cy="1926503"/>
          </a:xfrm>
          <a:prstGeom prst="rect">
            <a:avLst/>
          </a:prstGeom>
        </p:spPr>
      </p:pic>
      <p:pic>
        <p:nvPicPr>
          <p:cNvPr id="28" name="Picture 27"/>
          <p:cNvPicPr>
            <a:picLocks noChangeAspect="1"/>
          </p:cNvPicPr>
          <p:nvPr/>
        </p:nvPicPr>
        <p:blipFill>
          <a:blip r:embed="rId4"/>
          <a:stretch>
            <a:fillRect/>
          </a:stretch>
        </p:blipFill>
        <p:spPr>
          <a:xfrm>
            <a:off x="2198382" y="2229301"/>
            <a:ext cx="1822862" cy="1926503"/>
          </a:xfrm>
          <a:prstGeom prst="rect">
            <a:avLst/>
          </a:prstGeom>
        </p:spPr>
      </p:pic>
      <p:pic>
        <p:nvPicPr>
          <p:cNvPr id="29" name="Picture 28"/>
          <p:cNvPicPr>
            <a:picLocks noChangeAspect="1"/>
          </p:cNvPicPr>
          <p:nvPr/>
        </p:nvPicPr>
        <p:blipFill>
          <a:blip r:embed="rId4"/>
          <a:stretch>
            <a:fillRect/>
          </a:stretch>
        </p:blipFill>
        <p:spPr>
          <a:xfrm>
            <a:off x="1451768" y="2805011"/>
            <a:ext cx="1822862" cy="1926503"/>
          </a:xfrm>
          <a:prstGeom prst="rect">
            <a:avLst/>
          </a:prstGeom>
        </p:spPr>
      </p:pic>
    </p:spTree>
    <p:extLst>
      <p:ext uri="{BB962C8B-B14F-4D97-AF65-F5344CB8AC3E}">
        <p14:creationId xmlns:p14="http://schemas.microsoft.com/office/powerpoint/2010/main" val="4038060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smtClean="0">
                <a:latin typeface="Arial" panose="020B0604020202020204" pitchFamily="34" charset="0"/>
                <a:cs typeface="Arial" panose="020B0604020202020204" pitchFamily="34" charset="0"/>
              </a:rPr>
              <a:t>Organ Transplants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b="1" u="sng" dirty="0">
                <a:solidFill>
                  <a:srgbClr val="FF0000"/>
                </a:solidFill>
                <a:latin typeface="Arial" panose="020B0604020202020204" pitchFamily="34" charset="0"/>
                <a:cs typeface="Arial" panose="020B0604020202020204" pitchFamily="34" charset="0"/>
              </a:rPr>
              <a:t>Organ </a:t>
            </a:r>
            <a:r>
              <a:rPr lang="en-GB" b="1" u="sng" dirty="0" smtClean="0">
                <a:solidFill>
                  <a:srgbClr val="FF0000"/>
                </a:solidFill>
                <a:latin typeface="Arial" panose="020B0604020202020204" pitchFamily="34" charset="0"/>
                <a:cs typeface="Arial" panose="020B0604020202020204" pitchFamily="34" charset="0"/>
              </a:rPr>
              <a:t>transplantation</a:t>
            </a:r>
            <a:r>
              <a:rPr lang="en-GB" dirty="0">
                <a:latin typeface="Arial" panose="020B0604020202020204" pitchFamily="34" charset="0"/>
                <a:cs typeface="Arial" panose="020B0604020202020204" pitchFamily="34" charset="0"/>
              </a:rPr>
              <a:t> is the process of surgically removing an </a:t>
            </a:r>
            <a:r>
              <a:rPr lang="en-GB" b="1" u="sng" dirty="0">
                <a:solidFill>
                  <a:srgbClr val="FF0000"/>
                </a:solidFill>
                <a:latin typeface="Arial" panose="020B0604020202020204" pitchFamily="34" charset="0"/>
                <a:cs typeface="Arial" panose="020B0604020202020204" pitchFamily="34" charset="0"/>
              </a:rPr>
              <a:t>organ or tissue </a:t>
            </a:r>
            <a:r>
              <a:rPr lang="en-GB" dirty="0">
                <a:latin typeface="Arial" panose="020B0604020202020204" pitchFamily="34" charset="0"/>
                <a:cs typeface="Arial" panose="020B0604020202020204" pitchFamily="34" charset="0"/>
              </a:rPr>
              <a:t>from one person (</a:t>
            </a:r>
            <a:r>
              <a:rPr lang="en-GB" b="1" u="sng" dirty="0">
                <a:solidFill>
                  <a:srgbClr val="FF0000"/>
                </a:solidFill>
                <a:latin typeface="Arial" panose="020B0604020202020204" pitchFamily="34" charset="0"/>
                <a:cs typeface="Arial" panose="020B0604020202020204" pitchFamily="34" charset="0"/>
              </a:rPr>
              <a:t>the organ donor</a:t>
            </a:r>
            <a:r>
              <a:rPr lang="en-GB" dirty="0">
                <a:latin typeface="Arial" panose="020B0604020202020204" pitchFamily="34" charset="0"/>
                <a:cs typeface="Arial" panose="020B0604020202020204" pitchFamily="34" charset="0"/>
              </a:rPr>
              <a:t>) and placing it into another person (</a:t>
            </a:r>
            <a:r>
              <a:rPr lang="en-GB" b="1" u="sng" dirty="0">
                <a:solidFill>
                  <a:srgbClr val="FF0000"/>
                </a:solidFill>
                <a:latin typeface="Arial" panose="020B0604020202020204" pitchFamily="34" charset="0"/>
                <a:cs typeface="Arial" panose="020B0604020202020204" pitchFamily="34" charset="0"/>
              </a:rPr>
              <a:t>the recipient</a:t>
            </a:r>
            <a:r>
              <a:rPr lang="en-GB" dirty="0" smtClean="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b="1" u="sng" dirty="0">
                <a:solidFill>
                  <a:srgbClr val="FF0000"/>
                </a:solidFill>
                <a:latin typeface="Arial" panose="020B0604020202020204" pitchFamily="34" charset="0"/>
                <a:cs typeface="Arial" panose="020B0604020202020204" pitchFamily="34" charset="0"/>
              </a:rPr>
              <a:t>Transplantation</a:t>
            </a:r>
            <a:r>
              <a:rPr lang="en-GB" dirty="0">
                <a:latin typeface="Arial" panose="020B0604020202020204" pitchFamily="34" charset="0"/>
                <a:cs typeface="Arial" panose="020B0604020202020204" pitchFamily="34" charset="0"/>
              </a:rPr>
              <a:t> is necessary because the recipient's </a:t>
            </a:r>
            <a:r>
              <a:rPr lang="en-GB" b="1" u="sng" dirty="0">
                <a:solidFill>
                  <a:srgbClr val="FF0000"/>
                </a:solidFill>
                <a:latin typeface="Arial" panose="020B0604020202020204" pitchFamily="34" charset="0"/>
                <a:cs typeface="Arial" panose="020B0604020202020204" pitchFamily="34" charset="0"/>
              </a:rPr>
              <a:t>organ has failed or has been </a:t>
            </a:r>
            <a:r>
              <a:rPr lang="en-GB" b="1" u="sng" dirty="0" smtClean="0">
                <a:solidFill>
                  <a:srgbClr val="FF0000"/>
                </a:solidFill>
                <a:latin typeface="Arial" panose="020B0604020202020204" pitchFamily="34" charset="0"/>
                <a:cs typeface="Arial" panose="020B0604020202020204" pitchFamily="34" charset="0"/>
              </a:rPr>
              <a:t>damaged</a:t>
            </a:r>
          </a:p>
        </p:txBody>
      </p:sp>
      <p:sp>
        <p:nvSpPr>
          <p:cNvPr id="4"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a:solidFill>
                  <a:srgbClr val="000000"/>
                </a:solidFill>
                <a:cs typeface="Arial" charset="0"/>
                <a:sym typeface="Wingdings" pitchFamily="2" charset="2"/>
              </a:rPr>
              <a:t>Copy </a:t>
            </a:r>
            <a:r>
              <a:rPr lang="en-GB" altLang="en-US" sz="2200" dirty="0" smtClean="0">
                <a:solidFill>
                  <a:srgbClr val="000000"/>
                </a:solidFill>
                <a:cs typeface="Arial" charset="0"/>
                <a:sym typeface="Wingdings" pitchFamily="2" charset="2"/>
              </a:rPr>
              <a:t>the text below</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30940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0071" y="140851"/>
            <a:ext cx="8750460" cy="615543"/>
          </a:xfrm>
          <a:prstGeom prst="rect">
            <a:avLst/>
          </a:prstGeom>
          <a:noFill/>
        </p:spPr>
        <p:txBody>
          <a:bodyPr wrap="square" lIns="121909" tIns="60955" rIns="121909" bIns="60955" rtlCol="0">
            <a:spAutoFit/>
          </a:bodyPr>
          <a:lstStyle/>
          <a:p>
            <a:pPr marL="265080" marR="0" lvl="0" indent="-26508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FFFF00"/>
                </a:solidFill>
                <a:effectLst/>
                <a:uLnTx/>
                <a:uFillTx/>
                <a:latin typeface="Trebuchet MS" pitchFamily="34" charset="0"/>
                <a:ea typeface="+mn-ea"/>
                <a:cs typeface="+mn-cs"/>
              </a:rPr>
              <a:t>Learning outcomes</a:t>
            </a:r>
          </a:p>
        </p:txBody>
      </p:sp>
      <p:graphicFrame>
        <p:nvGraphicFramePr>
          <p:cNvPr id="10" name="Group 24"/>
          <p:cNvGraphicFramePr>
            <a:graphicFrameLocks noGrp="1"/>
          </p:cNvGraphicFramePr>
          <p:nvPr>
            <p:extLst>
              <p:ext uri="{D42A27DB-BD31-4B8C-83A1-F6EECF244321}">
                <p14:modId xmlns:p14="http://schemas.microsoft.com/office/powerpoint/2010/main" val="1896722090"/>
              </p:ext>
            </p:extLst>
          </p:nvPr>
        </p:nvGraphicFramePr>
        <p:xfrm>
          <a:off x="134925" y="756387"/>
          <a:ext cx="11767931" cy="6960456"/>
        </p:xfrm>
        <a:graphic>
          <a:graphicData uri="http://schemas.openxmlformats.org/drawingml/2006/table">
            <a:tbl>
              <a:tblPr/>
              <a:tblGrid>
                <a:gridCol w="3921871">
                  <a:extLst>
                    <a:ext uri="{9D8B030D-6E8A-4147-A177-3AD203B41FA5}">
                      <a16:colId xmlns:a16="http://schemas.microsoft.com/office/drawing/2014/main" val="20000"/>
                    </a:ext>
                  </a:extLst>
                </a:gridCol>
                <a:gridCol w="3924188">
                  <a:extLst>
                    <a:ext uri="{9D8B030D-6E8A-4147-A177-3AD203B41FA5}">
                      <a16:colId xmlns:a16="http://schemas.microsoft.com/office/drawing/2014/main" val="20001"/>
                    </a:ext>
                  </a:extLst>
                </a:gridCol>
                <a:gridCol w="3921872">
                  <a:extLst>
                    <a:ext uri="{9D8B030D-6E8A-4147-A177-3AD203B41FA5}">
                      <a16:colId xmlns:a16="http://schemas.microsoft.com/office/drawing/2014/main" val="20002"/>
                    </a:ext>
                  </a:extLst>
                </a:gridCol>
              </a:tblGrid>
              <a:tr h="78441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Developing  </a:t>
                      </a:r>
                      <a:endParaRPr kumimoji="0" lang="en-GB" sz="3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Secure</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Exceeding </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4762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Must…</a:t>
                      </a: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Should…</a:t>
                      </a: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Could…</a:t>
                      </a: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5699784">
                <a:tc>
                  <a:txBody>
                    <a:bodyPr/>
                    <a:lstStyle/>
                    <a:p>
                      <a:r>
                        <a:rPr lang="en-GB" sz="1600" b="0" i="0" kern="1200" dirty="0" smtClean="0">
                          <a:solidFill>
                            <a:schemeClr val="tx1"/>
                          </a:solidFill>
                          <a:effectLst/>
                          <a:latin typeface="+mn-lt"/>
                          <a:ea typeface="+mn-ea"/>
                          <a:cs typeface="+mn-cs"/>
                        </a:rPr>
                        <a:t>* Correctly use the term: organ system.</a:t>
                      </a:r>
                    </a:p>
                    <a:p>
                      <a:r>
                        <a:rPr lang="en-GB" sz="1600" b="0" i="0" kern="1200" dirty="0" smtClean="0">
                          <a:solidFill>
                            <a:schemeClr val="tx1"/>
                          </a:solidFill>
                          <a:effectLst/>
                          <a:latin typeface="+mn-lt"/>
                          <a:ea typeface="+mn-ea"/>
                          <a:cs typeface="+mn-cs"/>
                        </a:rPr>
                        <a:t>* Describe how organs work together as</a:t>
                      </a:r>
                    </a:p>
                    <a:p>
                      <a:r>
                        <a:rPr lang="en-GB" sz="1600" b="0" i="0" kern="1200" dirty="0" smtClean="0">
                          <a:solidFill>
                            <a:schemeClr val="tx1"/>
                          </a:solidFill>
                          <a:effectLst/>
                          <a:latin typeface="+mn-lt"/>
                          <a:ea typeface="+mn-ea"/>
                          <a:cs typeface="+mn-cs"/>
                        </a:rPr>
                        <a:t>organ systems.</a:t>
                      </a:r>
                    </a:p>
                    <a:p>
                      <a:r>
                        <a:rPr lang="en-GB" sz="1600" b="0" i="0" kern="1200" dirty="0" smtClean="0">
                          <a:solidFill>
                            <a:schemeClr val="tx1"/>
                          </a:solidFill>
                          <a:effectLst/>
                          <a:latin typeface="+mn-lt"/>
                          <a:ea typeface="+mn-ea"/>
                          <a:cs typeface="+mn-cs"/>
                        </a:rPr>
                        <a:t>* Identify and recall the parts in the</a:t>
                      </a:r>
                    </a:p>
                    <a:p>
                      <a:r>
                        <a:rPr lang="en-GB" sz="1600" b="0" i="0" kern="1200" dirty="0" smtClean="0">
                          <a:solidFill>
                            <a:schemeClr val="tx1"/>
                          </a:solidFill>
                          <a:effectLst/>
                          <a:latin typeface="+mn-lt"/>
                          <a:ea typeface="+mn-ea"/>
                          <a:cs typeface="+mn-cs"/>
                        </a:rPr>
                        <a:t>plant water transport system.</a:t>
                      </a:r>
                    </a:p>
                    <a:p>
                      <a:r>
                        <a:rPr lang="en-GB" sz="1600" b="0" i="0" kern="1200" dirty="0" smtClean="0">
                          <a:solidFill>
                            <a:schemeClr val="tx1"/>
                          </a:solidFill>
                          <a:effectLst/>
                          <a:latin typeface="+mn-lt"/>
                          <a:ea typeface="+mn-ea"/>
                          <a:cs typeface="+mn-cs"/>
                        </a:rPr>
                        <a:t>* State the function of the plant water</a:t>
                      </a:r>
                    </a:p>
                    <a:p>
                      <a:r>
                        <a:rPr lang="en-GB" sz="1600" b="0" i="0" kern="1200" dirty="0" smtClean="0">
                          <a:solidFill>
                            <a:schemeClr val="tx1"/>
                          </a:solidFill>
                          <a:effectLst/>
                          <a:latin typeface="+mn-lt"/>
                          <a:ea typeface="+mn-ea"/>
                          <a:cs typeface="+mn-cs"/>
                        </a:rPr>
                        <a:t>transport 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digestive system.</a:t>
                      </a:r>
                    </a:p>
                    <a:p>
                      <a:r>
                        <a:rPr lang="en-GB" sz="1600" b="0" i="0" kern="1200" dirty="0" smtClean="0">
                          <a:solidFill>
                            <a:schemeClr val="tx1"/>
                          </a:solidFill>
                          <a:effectLst/>
                          <a:latin typeface="+mn-lt"/>
                          <a:ea typeface="+mn-ea"/>
                          <a:cs typeface="+mn-cs"/>
                        </a:rPr>
                        <a:t>* State the function of the digestive</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circulatory system.</a:t>
                      </a:r>
                    </a:p>
                    <a:p>
                      <a:r>
                        <a:rPr lang="en-GB" sz="1600" b="0" i="0" kern="1200" dirty="0" smtClean="0">
                          <a:solidFill>
                            <a:schemeClr val="tx1"/>
                          </a:solidFill>
                          <a:effectLst/>
                          <a:latin typeface="+mn-lt"/>
                          <a:ea typeface="+mn-ea"/>
                          <a:cs typeface="+mn-cs"/>
                        </a:rPr>
                        <a:t>* State the function of the circulatory</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breathing system.</a:t>
                      </a:r>
                    </a:p>
                    <a:p>
                      <a:r>
                        <a:rPr lang="en-GB" sz="1600" b="0" i="0" kern="1200" dirty="0" smtClean="0">
                          <a:solidFill>
                            <a:schemeClr val="tx1"/>
                          </a:solidFill>
                          <a:effectLst/>
                          <a:latin typeface="+mn-lt"/>
                          <a:ea typeface="+mn-ea"/>
                          <a:cs typeface="+mn-cs"/>
                        </a:rPr>
                        <a:t>* State the function of the breathing</a:t>
                      </a:r>
                    </a:p>
                    <a:p>
                      <a:r>
                        <a:rPr lang="en-GB" sz="16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r>
                        <a:rPr lang="en-GB" sz="1800" b="0" i="0" kern="1200" dirty="0" smtClean="0">
                          <a:solidFill>
                            <a:schemeClr val="tx1"/>
                          </a:solidFill>
                          <a:effectLst/>
                          <a:latin typeface="+mn-lt"/>
                          <a:ea typeface="+mn-ea"/>
                          <a:cs typeface="+mn-cs"/>
                        </a:rPr>
                        <a:t>* Identify organs working together as a</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and recall the main parts of</a:t>
                      </a:r>
                    </a:p>
                    <a:p>
                      <a:r>
                        <a:rPr lang="en-GB" sz="1800" b="0" i="0" kern="1200" dirty="0" smtClean="0">
                          <a:solidFill>
                            <a:schemeClr val="tx1"/>
                          </a:solidFill>
                          <a:effectLst/>
                          <a:latin typeface="+mn-lt"/>
                          <a:ea typeface="+mn-ea"/>
                          <a:cs typeface="+mn-cs"/>
                        </a:rPr>
                        <a:t>the urinary system.</a:t>
                      </a:r>
                    </a:p>
                    <a:p>
                      <a:r>
                        <a:rPr lang="en-GB" sz="1800" b="0" i="0" kern="1200" dirty="0" smtClean="0">
                          <a:solidFill>
                            <a:schemeClr val="tx1"/>
                          </a:solidFill>
                          <a:effectLst/>
                          <a:latin typeface="+mn-lt"/>
                          <a:ea typeface="+mn-ea"/>
                          <a:cs typeface="+mn-cs"/>
                        </a:rPr>
                        <a:t>* Correctly use the word: urine.</a:t>
                      </a:r>
                    </a:p>
                    <a:p>
                      <a:r>
                        <a:rPr lang="en-GB" sz="1800" b="0" i="0" kern="1200" dirty="0" smtClean="0">
                          <a:solidFill>
                            <a:schemeClr val="tx1"/>
                          </a:solidFill>
                          <a:effectLst/>
                          <a:latin typeface="+mn-lt"/>
                          <a:ea typeface="+mn-ea"/>
                          <a:cs typeface="+mn-cs"/>
                        </a:rPr>
                        <a:t>* State the function of the urinary</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the main parts of the nervous</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Describe what the parts of the nervous</a:t>
                      </a:r>
                    </a:p>
                    <a:p>
                      <a:r>
                        <a:rPr lang="en-GB" sz="1800" b="0" i="0" kern="1200" dirty="0" smtClean="0">
                          <a:solidFill>
                            <a:schemeClr val="tx1"/>
                          </a:solidFill>
                          <a:effectLst/>
                          <a:latin typeface="+mn-lt"/>
                          <a:ea typeface="+mn-ea"/>
                          <a:cs typeface="+mn-cs"/>
                        </a:rPr>
                        <a:t>system are made of.</a:t>
                      </a:r>
                    </a:p>
                    <a:p>
                      <a:r>
                        <a:rPr lang="en-GB" sz="1800" b="0" i="0" kern="1200" dirty="0" smtClean="0">
                          <a:solidFill>
                            <a:schemeClr val="tx1"/>
                          </a:solidFill>
                          <a:effectLst/>
                          <a:latin typeface="+mn-lt"/>
                          <a:ea typeface="+mn-ea"/>
                          <a:cs typeface="+mn-cs"/>
                        </a:rPr>
                        <a:t>* State the function of the nervous</a:t>
                      </a:r>
                    </a:p>
                    <a:p>
                      <a:r>
                        <a:rPr lang="en-GB" sz="18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en-GB" sz="21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indent="0">
                        <a:spcBef>
                          <a:spcPts val="0"/>
                        </a:spcBef>
                        <a:buNone/>
                      </a:pPr>
                      <a:endParaRPr lang="en-GB" sz="2100" dirty="0" smtClean="0">
                        <a:latin typeface="Arial" panose="020B0604020202020204" pitchFamily="34" charset="0"/>
                        <a:cs typeface="Arial" panose="020B0604020202020204" pitchFamily="34" charset="0"/>
                      </a:endParaRPr>
                    </a:p>
                    <a:p>
                      <a:r>
                        <a:rPr lang="en-GB" sz="1800" b="0" i="0" kern="1200" dirty="0" smtClean="0">
                          <a:solidFill>
                            <a:schemeClr val="tx1"/>
                          </a:solidFill>
                          <a:effectLst/>
                          <a:latin typeface="+mn-lt"/>
                          <a:ea typeface="+mn-ea"/>
                          <a:cs typeface="+mn-cs"/>
                        </a:rPr>
                        <a:t>* Give examples of when organ</a:t>
                      </a:r>
                    </a:p>
                    <a:p>
                      <a:r>
                        <a:rPr lang="en-GB" sz="1800" b="0" i="0" kern="1200" dirty="0" smtClean="0">
                          <a:solidFill>
                            <a:schemeClr val="tx1"/>
                          </a:solidFill>
                          <a:effectLst/>
                          <a:latin typeface="+mn-lt"/>
                          <a:ea typeface="+mn-ea"/>
                          <a:cs typeface="+mn-cs"/>
                        </a:rPr>
                        <a:t>transplants are needed.</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11355757" y="64341"/>
            <a:ext cx="759859" cy="919696"/>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2654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smtClean="0">
                <a:latin typeface="Arial" panose="020B0604020202020204" pitchFamily="34" charset="0"/>
                <a:cs typeface="Arial" panose="020B0604020202020204" pitchFamily="34" charset="0"/>
              </a:rPr>
              <a:t>Organ Transplants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4669304"/>
          </a:xfrm>
        </p:spPr>
        <p:txBody>
          <a:bodyPr>
            <a:normAutofit fontScale="92500" lnSpcReduction="20000"/>
          </a:bodyPr>
          <a:lstStyle/>
          <a:p>
            <a:r>
              <a:rPr lang="en-GB" dirty="0">
                <a:latin typeface="Arial" panose="020B0604020202020204" pitchFamily="34" charset="0"/>
                <a:cs typeface="Arial" panose="020B0604020202020204" pitchFamily="34" charset="0"/>
              </a:rPr>
              <a:t>Organs that have been successfully </a:t>
            </a:r>
            <a:r>
              <a:rPr lang="en-GB" b="1" dirty="0" smtClean="0">
                <a:latin typeface="Arial" panose="020B0604020202020204" pitchFamily="34" charset="0"/>
                <a:cs typeface="Arial" panose="020B0604020202020204" pitchFamily="34" charset="0"/>
              </a:rPr>
              <a:t>transplanted </a:t>
            </a:r>
            <a:r>
              <a:rPr lang="en-GB" dirty="0" smtClean="0">
                <a:latin typeface="Arial" panose="020B0604020202020204" pitchFamily="34" charset="0"/>
                <a:cs typeface="Arial" panose="020B0604020202020204" pitchFamily="34" charset="0"/>
              </a:rPr>
              <a:t>include:</a:t>
            </a:r>
          </a:p>
          <a:p>
            <a:pPr marL="0" indent="0">
              <a:buNone/>
            </a:pPr>
            <a:r>
              <a:rPr lang="en-GB" dirty="0" smtClean="0">
                <a:solidFill>
                  <a:srgbClr val="FF0000"/>
                </a:solidFill>
                <a:latin typeface="Arial" panose="020B0604020202020204" pitchFamily="34" charset="0"/>
                <a:cs typeface="Arial" panose="020B0604020202020204" pitchFamily="34" charset="0"/>
              </a:rPr>
              <a:t>- Heart</a:t>
            </a:r>
          </a:p>
          <a:p>
            <a:pPr>
              <a:buFontTx/>
              <a:buChar char="-"/>
            </a:pPr>
            <a:r>
              <a:rPr lang="en-GB" dirty="0" smtClean="0">
                <a:solidFill>
                  <a:srgbClr val="FFC000"/>
                </a:solidFill>
                <a:latin typeface="Arial" panose="020B0604020202020204" pitchFamily="34" charset="0"/>
                <a:cs typeface="Arial" panose="020B0604020202020204" pitchFamily="34" charset="0"/>
              </a:rPr>
              <a:t>Kidneys</a:t>
            </a:r>
          </a:p>
          <a:p>
            <a:pPr>
              <a:buFontTx/>
              <a:buChar char="-"/>
            </a:pPr>
            <a:r>
              <a:rPr lang="en-GB" dirty="0" smtClean="0">
                <a:solidFill>
                  <a:srgbClr val="FFFF00"/>
                </a:solidFill>
                <a:latin typeface="Arial" panose="020B0604020202020204" pitchFamily="34" charset="0"/>
                <a:cs typeface="Arial" panose="020B0604020202020204" pitchFamily="34" charset="0"/>
              </a:rPr>
              <a:t>Liver</a:t>
            </a:r>
          </a:p>
          <a:p>
            <a:pPr>
              <a:buFontTx/>
              <a:buChar char="-"/>
            </a:pPr>
            <a:r>
              <a:rPr lang="en-GB" dirty="0" smtClean="0">
                <a:solidFill>
                  <a:srgbClr val="00B050"/>
                </a:solidFill>
                <a:latin typeface="Arial" panose="020B0604020202020204" pitchFamily="34" charset="0"/>
                <a:cs typeface="Arial" panose="020B0604020202020204" pitchFamily="34" charset="0"/>
              </a:rPr>
              <a:t>Lungs</a:t>
            </a:r>
          </a:p>
          <a:p>
            <a:pPr>
              <a:buFontTx/>
              <a:buChar char="-"/>
            </a:pPr>
            <a:r>
              <a:rPr lang="en-GB" dirty="0" smtClean="0">
                <a:solidFill>
                  <a:srgbClr val="00B0F0"/>
                </a:solidFill>
                <a:latin typeface="Arial" panose="020B0604020202020204" pitchFamily="34" charset="0"/>
                <a:cs typeface="Arial" panose="020B0604020202020204" pitchFamily="34" charset="0"/>
              </a:rPr>
              <a:t>Pancreas</a:t>
            </a:r>
          </a:p>
          <a:p>
            <a:pPr>
              <a:buFontTx/>
              <a:buChar char="-"/>
            </a:pPr>
            <a:r>
              <a:rPr lang="en-GB" dirty="0" smtClean="0">
                <a:solidFill>
                  <a:srgbClr val="7030A0"/>
                </a:solidFill>
                <a:latin typeface="Arial" panose="020B0604020202020204" pitchFamily="34" charset="0"/>
                <a:cs typeface="Arial" panose="020B0604020202020204" pitchFamily="34" charset="0"/>
              </a:rPr>
              <a:t>Intestine</a:t>
            </a:r>
          </a:p>
          <a:p>
            <a:pPr>
              <a:buFontTx/>
              <a:buChar char="-"/>
            </a:pPr>
            <a:r>
              <a:rPr lang="en-GB" dirty="0">
                <a:solidFill>
                  <a:srgbClr val="FF0066"/>
                </a:solidFill>
                <a:latin typeface="Arial" panose="020B0604020202020204" pitchFamily="34" charset="0"/>
                <a:cs typeface="Arial" panose="020B0604020202020204" pitchFamily="34" charset="0"/>
              </a:rPr>
              <a:t>T</a:t>
            </a:r>
            <a:r>
              <a:rPr lang="en-GB" dirty="0" smtClean="0">
                <a:solidFill>
                  <a:srgbClr val="FF0066"/>
                </a:solidFill>
                <a:latin typeface="Arial" panose="020B0604020202020204" pitchFamily="34" charset="0"/>
                <a:cs typeface="Arial" panose="020B0604020202020204" pitchFamily="34" charset="0"/>
              </a:rPr>
              <a:t>hymus</a:t>
            </a:r>
            <a:r>
              <a:rPr lang="en-GB" dirty="0">
                <a:solidFill>
                  <a:srgbClr val="FF0066"/>
                </a:solidFill>
                <a:latin typeface="Arial" panose="020B0604020202020204" pitchFamily="34" charset="0"/>
                <a:cs typeface="Arial" panose="020B0604020202020204" pitchFamily="34" charset="0"/>
              </a:rPr>
              <a:t>. </a:t>
            </a:r>
            <a:endParaRPr lang="en-GB" dirty="0" smtClean="0">
              <a:solidFill>
                <a:srgbClr val="FF0066"/>
              </a:solidFill>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Some</a:t>
            </a:r>
            <a:r>
              <a:rPr lang="en-GB" dirty="0">
                <a:latin typeface="Arial" panose="020B0604020202020204" pitchFamily="34" charset="0"/>
                <a:cs typeface="Arial" panose="020B0604020202020204" pitchFamily="34" charset="0"/>
              </a:rPr>
              <a:t> </a:t>
            </a:r>
            <a:r>
              <a:rPr lang="en-GB" b="1" u="sng" dirty="0">
                <a:solidFill>
                  <a:srgbClr val="FF3300"/>
                </a:solidFill>
                <a:latin typeface="Arial" panose="020B0604020202020204" pitchFamily="34" charset="0"/>
                <a:cs typeface="Arial" panose="020B0604020202020204" pitchFamily="34" charset="0"/>
              </a:rPr>
              <a:t>organs</a:t>
            </a:r>
            <a:r>
              <a:rPr lang="en-GB" dirty="0">
                <a:latin typeface="Arial" panose="020B0604020202020204" pitchFamily="34" charset="0"/>
                <a:cs typeface="Arial" panose="020B0604020202020204" pitchFamily="34" charset="0"/>
              </a:rPr>
              <a:t>, like the brain, cannot be </a:t>
            </a:r>
            <a:r>
              <a:rPr lang="en-GB" b="1" u="sng" dirty="0">
                <a:solidFill>
                  <a:srgbClr val="FF3300"/>
                </a:solidFill>
                <a:latin typeface="Arial" panose="020B0604020202020204" pitchFamily="34" charset="0"/>
                <a:cs typeface="Arial" panose="020B0604020202020204" pitchFamily="34" charset="0"/>
              </a:rPr>
              <a:t>transplanted. </a:t>
            </a:r>
            <a:endParaRPr lang="en-GB" b="1" u="sng" dirty="0" smtClean="0">
              <a:solidFill>
                <a:srgbClr val="FF3300"/>
              </a:solidFill>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Tissues </a:t>
            </a:r>
            <a:r>
              <a:rPr lang="en-GB" dirty="0">
                <a:latin typeface="Arial" panose="020B0604020202020204" pitchFamily="34" charset="0"/>
                <a:cs typeface="Arial" panose="020B0604020202020204" pitchFamily="34" charset="0"/>
              </a:rPr>
              <a:t>include bones, </a:t>
            </a:r>
            <a:r>
              <a:rPr lang="en-GB" dirty="0" smtClean="0">
                <a:latin typeface="Arial" panose="020B0604020202020204" pitchFamily="34" charset="0"/>
                <a:cs typeface="Arial" panose="020B0604020202020204" pitchFamily="34" charset="0"/>
              </a:rPr>
              <a:t>tendons, cornea, </a:t>
            </a:r>
            <a:r>
              <a:rPr lang="en-GB" dirty="0">
                <a:latin typeface="Arial" panose="020B0604020202020204" pitchFamily="34" charset="0"/>
                <a:cs typeface="Arial" panose="020B0604020202020204" pitchFamily="34" charset="0"/>
              </a:rPr>
              <a:t>skin, heart valves, nerves and </a:t>
            </a:r>
            <a:r>
              <a:rPr lang="en-GB" dirty="0" smtClean="0">
                <a:latin typeface="Arial" panose="020B0604020202020204" pitchFamily="34" charset="0"/>
                <a:cs typeface="Arial" panose="020B0604020202020204" pitchFamily="34" charset="0"/>
              </a:rPr>
              <a:t>veins have also been transplanted. </a:t>
            </a:r>
          </a:p>
        </p:txBody>
      </p:sp>
      <p:sp>
        <p:nvSpPr>
          <p:cNvPr id="4"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a:solidFill>
                  <a:srgbClr val="000000"/>
                </a:solidFill>
                <a:cs typeface="Arial" charset="0"/>
                <a:sym typeface="Wingdings" pitchFamily="2" charset="2"/>
              </a:rPr>
              <a:t>Copy </a:t>
            </a:r>
            <a:r>
              <a:rPr lang="en-GB" altLang="en-US" sz="2200" dirty="0" smtClean="0">
                <a:solidFill>
                  <a:srgbClr val="000000"/>
                </a:solidFill>
                <a:cs typeface="Arial" charset="0"/>
                <a:sym typeface="Wingdings" pitchFamily="2" charset="2"/>
              </a:rPr>
              <a:t>the text below</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37521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3"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0071" y="140851"/>
            <a:ext cx="8750460" cy="615543"/>
          </a:xfrm>
          <a:prstGeom prst="rect">
            <a:avLst/>
          </a:prstGeom>
          <a:noFill/>
        </p:spPr>
        <p:txBody>
          <a:bodyPr wrap="square" lIns="121909" tIns="60955" rIns="121909" bIns="60955" rtlCol="0">
            <a:spAutoFit/>
          </a:bodyPr>
          <a:lstStyle/>
          <a:p>
            <a:pPr marL="265080" marR="0" lvl="0" indent="-26508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FFFF00"/>
                </a:solidFill>
                <a:effectLst/>
                <a:uLnTx/>
                <a:uFillTx/>
                <a:latin typeface="Trebuchet MS" pitchFamily="34" charset="0"/>
                <a:ea typeface="+mn-ea"/>
                <a:cs typeface="+mn-cs"/>
              </a:rPr>
              <a:t>Learning outcomes</a:t>
            </a:r>
          </a:p>
        </p:txBody>
      </p:sp>
      <p:graphicFrame>
        <p:nvGraphicFramePr>
          <p:cNvPr id="10" name="Group 24"/>
          <p:cNvGraphicFramePr>
            <a:graphicFrameLocks noGrp="1"/>
          </p:cNvGraphicFramePr>
          <p:nvPr>
            <p:extLst/>
          </p:nvPr>
        </p:nvGraphicFramePr>
        <p:xfrm>
          <a:off x="134925" y="756387"/>
          <a:ext cx="11767931" cy="6960456"/>
        </p:xfrm>
        <a:graphic>
          <a:graphicData uri="http://schemas.openxmlformats.org/drawingml/2006/table">
            <a:tbl>
              <a:tblPr/>
              <a:tblGrid>
                <a:gridCol w="3921871">
                  <a:extLst>
                    <a:ext uri="{9D8B030D-6E8A-4147-A177-3AD203B41FA5}">
                      <a16:colId xmlns:a16="http://schemas.microsoft.com/office/drawing/2014/main" val="20000"/>
                    </a:ext>
                  </a:extLst>
                </a:gridCol>
                <a:gridCol w="3924188">
                  <a:extLst>
                    <a:ext uri="{9D8B030D-6E8A-4147-A177-3AD203B41FA5}">
                      <a16:colId xmlns:a16="http://schemas.microsoft.com/office/drawing/2014/main" val="20001"/>
                    </a:ext>
                  </a:extLst>
                </a:gridCol>
                <a:gridCol w="3921872">
                  <a:extLst>
                    <a:ext uri="{9D8B030D-6E8A-4147-A177-3AD203B41FA5}">
                      <a16:colId xmlns:a16="http://schemas.microsoft.com/office/drawing/2014/main" val="20002"/>
                    </a:ext>
                  </a:extLst>
                </a:gridCol>
              </a:tblGrid>
              <a:tr h="78441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Developing  </a:t>
                      </a:r>
                      <a:endParaRPr kumimoji="0" lang="en-GB" sz="3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Secure</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Exceeding </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4762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Must…</a:t>
                      </a: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Should…</a:t>
                      </a: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Could…</a:t>
                      </a: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5699784">
                <a:tc>
                  <a:txBody>
                    <a:bodyPr/>
                    <a:lstStyle/>
                    <a:p>
                      <a:r>
                        <a:rPr lang="en-GB" sz="1600" b="0" i="0" kern="1200" dirty="0" smtClean="0">
                          <a:solidFill>
                            <a:schemeClr val="tx1"/>
                          </a:solidFill>
                          <a:effectLst/>
                          <a:latin typeface="+mn-lt"/>
                          <a:ea typeface="+mn-ea"/>
                          <a:cs typeface="+mn-cs"/>
                        </a:rPr>
                        <a:t>* Correctly use the term: organ system.</a:t>
                      </a:r>
                    </a:p>
                    <a:p>
                      <a:r>
                        <a:rPr lang="en-GB" sz="1600" b="0" i="0" kern="1200" dirty="0" smtClean="0">
                          <a:solidFill>
                            <a:schemeClr val="tx1"/>
                          </a:solidFill>
                          <a:effectLst/>
                          <a:latin typeface="+mn-lt"/>
                          <a:ea typeface="+mn-ea"/>
                          <a:cs typeface="+mn-cs"/>
                        </a:rPr>
                        <a:t>* Describe how organs work together as</a:t>
                      </a:r>
                    </a:p>
                    <a:p>
                      <a:r>
                        <a:rPr lang="en-GB" sz="1600" b="0" i="0" kern="1200" dirty="0" smtClean="0">
                          <a:solidFill>
                            <a:schemeClr val="tx1"/>
                          </a:solidFill>
                          <a:effectLst/>
                          <a:latin typeface="+mn-lt"/>
                          <a:ea typeface="+mn-ea"/>
                          <a:cs typeface="+mn-cs"/>
                        </a:rPr>
                        <a:t>organ systems.</a:t>
                      </a:r>
                    </a:p>
                    <a:p>
                      <a:r>
                        <a:rPr lang="en-GB" sz="1600" b="0" i="0" kern="1200" dirty="0" smtClean="0">
                          <a:solidFill>
                            <a:schemeClr val="tx1"/>
                          </a:solidFill>
                          <a:effectLst/>
                          <a:latin typeface="+mn-lt"/>
                          <a:ea typeface="+mn-ea"/>
                          <a:cs typeface="+mn-cs"/>
                        </a:rPr>
                        <a:t>* Identify and recall the parts in the</a:t>
                      </a:r>
                    </a:p>
                    <a:p>
                      <a:r>
                        <a:rPr lang="en-GB" sz="1600" b="0" i="0" kern="1200" dirty="0" smtClean="0">
                          <a:solidFill>
                            <a:schemeClr val="tx1"/>
                          </a:solidFill>
                          <a:effectLst/>
                          <a:latin typeface="+mn-lt"/>
                          <a:ea typeface="+mn-ea"/>
                          <a:cs typeface="+mn-cs"/>
                        </a:rPr>
                        <a:t>plant water transport system.</a:t>
                      </a:r>
                    </a:p>
                    <a:p>
                      <a:r>
                        <a:rPr lang="en-GB" sz="1600" b="0" i="0" kern="1200" dirty="0" smtClean="0">
                          <a:solidFill>
                            <a:schemeClr val="tx1"/>
                          </a:solidFill>
                          <a:effectLst/>
                          <a:latin typeface="+mn-lt"/>
                          <a:ea typeface="+mn-ea"/>
                          <a:cs typeface="+mn-cs"/>
                        </a:rPr>
                        <a:t>* State the function of the plant water</a:t>
                      </a:r>
                    </a:p>
                    <a:p>
                      <a:r>
                        <a:rPr lang="en-GB" sz="1600" b="0" i="0" kern="1200" dirty="0" smtClean="0">
                          <a:solidFill>
                            <a:schemeClr val="tx1"/>
                          </a:solidFill>
                          <a:effectLst/>
                          <a:latin typeface="+mn-lt"/>
                          <a:ea typeface="+mn-ea"/>
                          <a:cs typeface="+mn-cs"/>
                        </a:rPr>
                        <a:t>transport 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digestive system.</a:t>
                      </a:r>
                    </a:p>
                    <a:p>
                      <a:r>
                        <a:rPr lang="en-GB" sz="1600" b="0" i="0" kern="1200" dirty="0" smtClean="0">
                          <a:solidFill>
                            <a:schemeClr val="tx1"/>
                          </a:solidFill>
                          <a:effectLst/>
                          <a:latin typeface="+mn-lt"/>
                          <a:ea typeface="+mn-ea"/>
                          <a:cs typeface="+mn-cs"/>
                        </a:rPr>
                        <a:t>* State the function of the digestive</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circulatory system.</a:t>
                      </a:r>
                    </a:p>
                    <a:p>
                      <a:r>
                        <a:rPr lang="en-GB" sz="1600" b="0" i="0" kern="1200" dirty="0" smtClean="0">
                          <a:solidFill>
                            <a:schemeClr val="tx1"/>
                          </a:solidFill>
                          <a:effectLst/>
                          <a:latin typeface="+mn-lt"/>
                          <a:ea typeface="+mn-ea"/>
                          <a:cs typeface="+mn-cs"/>
                        </a:rPr>
                        <a:t>* State the function of the circulatory</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breathing system.</a:t>
                      </a:r>
                    </a:p>
                    <a:p>
                      <a:r>
                        <a:rPr lang="en-GB" sz="1600" b="0" i="0" kern="1200" dirty="0" smtClean="0">
                          <a:solidFill>
                            <a:schemeClr val="tx1"/>
                          </a:solidFill>
                          <a:effectLst/>
                          <a:latin typeface="+mn-lt"/>
                          <a:ea typeface="+mn-ea"/>
                          <a:cs typeface="+mn-cs"/>
                        </a:rPr>
                        <a:t>* State the function of the breathing</a:t>
                      </a:r>
                    </a:p>
                    <a:p>
                      <a:r>
                        <a:rPr lang="en-GB" sz="16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r>
                        <a:rPr lang="en-GB" sz="1800" b="0" i="0" kern="1200" dirty="0" smtClean="0">
                          <a:solidFill>
                            <a:schemeClr val="tx1"/>
                          </a:solidFill>
                          <a:effectLst/>
                          <a:latin typeface="+mn-lt"/>
                          <a:ea typeface="+mn-ea"/>
                          <a:cs typeface="+mn-cs"/>
                        </a:rPr>
                        <a:t>* Identify organs working together as a</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and recall the main parts of</a:t>
                      </a:r>
                    </a:p>
                    <a:p>
                      <a:r>
                        <a:rPr lang="en-GB" sz="1800" b="0" i="0" kern="1200" dirty="0" smtClean="0">
                          <a:solidFill>
                            <a:schemeClr val="tx1"/>
                          </a:solidFill>
                          <a:effectLst/>
                          <a:latin typeface="+mn-lt"/>
                          <a:ea typeface="+mn-ea"/>
                          <a:cs typeface="+mn-cs"/>
                        </a:rPr>
                        <a:t>the urinary system.</a:t>
                      </a:r>
                    </a:p>
                    <a:p>
                      <a:r>
                        <a:rPr lang="en-GB" sz="1800" b="0" i="0" kern="1200" dirty="0" smtClean="0">
                          <a:solidFill>
                            <a:schemeClr val="tx1"/>
                          </a:solidFill>
                          <a:effectLst/>
                          <a:latin typeface="+mn-lt"/>
                          <a:ea typeface="+mn-ea"/>
                          <a:cs typeface="+mn-cs"/>
                        </a:rPr>
                        <a:t>* Correctly use the word: urine.</a:t>
                      </a:r>
                    </a:p>
                    <a:p>
                      <a:r>
                        <a:rPr lang="en-GB" sz="1800" b="0" i="0" kern="1200" dirty="0" smtClean="0">
                          <a:solidFill>
                            <a:schemeClr val="tx1"/>
                          </a:solidFill>
                          <a:effectLst/>
                          <a:latin typeface="+mn-lt"/>
                          <a:ea typeface="+mn-ea"/>
                          <a:cs typeface="+mn-cs"/>
                        </a:rPr>
                        <a:t>* State the function of the urinary</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the main parts of the nervous</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Describe what the parts of the nervous</a:t>
                      </a:r>
                    </a:p>
                    <a:p>
                      <a:r>
                        <a:rPr lang="en-GB" sz="1800" b="0" i="0" kern="1200" dirty="0" smtClean="0">
                          <a:solidFill>
                            <a:schemeClr val="tx1"/>
                          </a:solidFill>
                          <a:effectLst/>
                          <a:latin typeface="+mn-lt"/>
                          <a:ea typeface="+mn-ea"/>
                          <a:cs typeface="+mn-cs"/>
                        </a:rPr>
                        <a:t>system are made of.</a:t>
                      </a:r>
                    </a:p>
                    <a:p>
                      <a:r>
                        <a:rPr lang="en-GB" sz="1800" b="0" i="0" kern="1200" dirty="0" smtClean="0">
                          <a:solidFill>
                            <a:schemeClr val="tx1"/>
                          </a:solidFill>
                          <a:effectLst/>
                          <a:latin typeface="+mn-lt"/>
                          <a:ea typeface="+mn-ea"/>
                          <a:cs typeface="+mn-cs"/>
                        </a:rPr>
                        <a:t>* State the function of the nervous</a:t>
                      </a:r>
                    </a:p>
                    <a:p>
                      <a:r>
                        <a:rPr lang="en-GB" sz="18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en-GB" sz="21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indent="0">
                        <a:spcBef>
                          <a:spcPts val="0"/>
                        </a:spcBef>
                        <a:buNone/>
                      </a:pPr>
                      <a:endParaRPr lang="en-GB" sz="2100" dirty="0" smtClean="0">
                        <a:latin typeface="Arial" panose="020B0604020202020204" pitchFamily="34" charset="0"/>
                        <a:cs typeface="Arial" panose="020B0604020202020204" pitchFamily="34" charset="0"/>
                      </a:endParaRPr>
                    </a:p>
                    <a:p>
                      <a:r>
                        <a:rPr lang="en-GB" sz="1800" b="0" i="0" kern="1200" dirty="0" smtClean="0">
                          <a:solidFill>
                            <a:schemeClr val="tx1"/>
                          </a:solidFill>
                          <a:effectLst/>
                          <a:latin typeface="+mn-lt"/>
                          <a:ea typeface="+mn-ea"/>
                          <a:cs typeface="+mn-cs"/>
                        </a:rPr>
                        <a:t>* Give examples of when organ</a:t>
                      </a:r>
                    </a:p>
                    <a:p>
                      <a:r>
                        <a:rPr lang="en-GB" sz="1800" b="0" i="0" kern="1200" dirty="0" smtClean="0">
                          <a:solidFill>
                            <a:schemeClr val="tx1"/>
                          </a:solidFill>
                          <a:effectLst/>
                          <a:latin typeface="+mn-lt"/>
                          <a:ea typeface="+mn-ea"/>
                          <a:cs typeface="+mn-cs"/>
                        </a:rPr>
                        <a:t>transplants are needed.</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11355757" y="64341"/>
            <a:ext cx="759859" cy="919696"/>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13" name="Picture 9" descr="Best School badg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a:stretch>
            <a:fillRect/>
          </a:stretch>
        </p:blipFill>
        <p:spPr>
          <a:xfrm>
            <a:off x="2896113" y="1346864"/>
            <a:ext cx="1822862" cy="1926503"/>
          </a:xfrm>
          <a:prstGeom prst="rect">
            <a:avLst/>
          </a:prstGeom>
        </p:spPr>
      </p:pic>
      <p:pic>
        <p:nvPicPr>
          <p:cNvPr id="16" name="Picture 15"/>
          <p:cNvPicPr>
            <a:picLocks noChangeAspect="1"/>
          </p:cNvPicPr>
          <p:nvPr/>
        </p:nvPicPr>
        <p:blipFill>
          <a:blip r:embed="rId4"/>
          <a:stretch>
            <a:fillRect/>
          </a:stretch>
        </p:blipFill>
        <p:spPr>
          <a:xfrm>
            <a:off x="1327290" y="1753343"/>
            <a:ext cx="1822862" cy="1926503"/>
          </a:xfrm>
          <a:prstGeom prst="rect">
            <a:avLst/>
          </a:prstGeom>
        </p:spPr>
      </p:pic>
      <p:pic>
        <p:nvPicPr>
          <p:cNvPr id="17" name="Picture 16"/>
          <p:cNvPicPr>
            <a:picLocks noChangeAspect="1"/>
          </p:cNvPicPr>
          <p:nvPr/>
        </p:nvPicPr>
        <p:blipFill>
          <a:blip r:embed="rId4"/>
          <a:stretch>
            <a:fillRect/>
          </a:stretch>
        </p:blipFill>
        <p:spPr>
          <a:xfrm>
            <a:off x="1327290" y="3273363"/>
            <a:ext cx="1822862" cy="1926503"/>
          </a:xfrm>
          <a:prstGeom prst="rect">
            <a:avLst/>
          </a:prstGeom>
        </p:spPr>
      </p:pic>
      <p:pic>
        <p:nvPicPr>
          <p:cNvPr id="18" name="Picture 17"/>
          <p:cNvPicPr>
            <a:picLocks noChangeAspect="1"/>
          </p:cNvPicPr>
          <p:nvPr/>
        </p:nvPicPr>
        <p:blipFill>
          <a:blip r:embed="rId4"/>
          <a:stretch>
            <a:fillRect/>
          </a:stretch>
        </p:blipFill>
        <p:spPr>
          <a:xfrm>
            <a:off x="1641055" y="4236614"/>
            <a:ext cx="1822862" cy="1926503"/>
          </a:xfrm>
          <a:prstGeom prst="rect">
            <a:avLst/>
          </a:prstGeom>
        </p:spPr>
      </p:pic>
      <p:pic>
        <p:nvPicPr>
          <p:cNvPr id="19" name="Picture 18"/>
          <p:cNvPicPr>
            <a:picLocks noChangeAspect="1"/>
          </p:cNvPicPr>
          <p:nvPr/>
        </p:nvPicPr>
        <p:blipFill>
          <a:blip r:embed="rId4"/>
          <a:stretch>
            <a:fillRect/>
          </a:stretch>
        </p:blipFill>
        <p:spPr>
          <a:xfrm>
            <a:off x="415859" y="4718240"/>
            <a:ext cx="1822862" cy="1926503"/>
          </a:xfrm>
          <a:prstGeom prst="rect">
            <a:avLst/>
          </a:prstGeom>
        </p:spPr>
      </p:pic>
      <p:pic>
        <p:nvPicPr>
          <p:cNvPr id="20" name="Picture 19"/>
          <p:cNvPicPr>
            <a:picLocks noChangeAspect="1"/>
          </p:cNvPicPr>
          <p:nvPr/>
        </p:nvPicPr>
        <p:blipFill>
          <a:blip r:embed="rId4"/>
          <a:stretch>
            <a:fillRect/>
          </a:stretch>
        </p:blipFill>
        <p:spPr>
          <a:xfrm>
            <a:off x="1359497" y="5199865"/>
            <a:ext cx="1822862" cy="1926503"/>
          </a:xfrm>
          <a:prstGeom prst="rect">
            <a:avLst/>
          </a:prstGeom>
        </p:spPr>
      </p:pic>
      <p:pic>
        <p:nvPicPr>
          <p:cNvPr id="21" name="Picture 20"/>
          <p:cNvPicPr>
            <a:picLocks noChangeAspect="1"/>
          </p:cNvPicPr>
          <p:nvPr/>
        </p:nvPicPr>
        <p:blipFill>
          <a:blip r:embed="rId4"/>
          <a:stretch>
            <a:fillRect/>
          </a:stretch>
        </p:blipFill>
        <p:spPr>
          <a:xfrm>
            <a:off x="540337" y="5762301"/>
            <a:ext cx="1822862" cy="1926503"/>
          </a:xfrm>
          <a:prstGeom prst="rect">
            <a:avLst/>
          </a:prstGeom>
        </p:spPr>
      </p:pic>
      <p:pic>
        <p:nvPicPr>
          <p:cNvPr id="22" name="Picture 21"/>
          <p:cNvPicPr>
            <a:picLocks noChangeAspect="1"/>
          </p:cNvPicPr>
          <p:nvPr/>
        </p:nvPicPr>
        <p:blipFill>
          <a:blip r:embed="rId4"/>
          <a:stretch>
            <a:fillRect/>
          </a:stretch>
        </p:blipFill>
        <p:spPr>
          <a:xfrm>
            <a:off x="5576622" y="2163926"/>
            <a:ext cx="1822862" cy="1926503"/>
          </a:xfrm>
          <a:prstGeom prst="rect">
            <a:avLst/>
          </a:prstGeom>
        </p:spPr>
      </p:pic>
      <p:pic>
        <p:nvPicPr>
          <p:cNvPr id="23" name="Picture 22"/>
          <p:cNvPicPr>
            <a:picLocks noChangeAspect="1"/>
          </p:cNvPicPr>
          <p:nvPr/>
        </p:nvPicPr>
        <p:blipFill>
          <a:blip r:embed="rId4"/>
          <a:stretch>
            <a:fillRect/>
          </a:stretch>
        </p:blipFill>
        <p:spPr>
          <a:xfrm>
            <a:off x="4301113" y="2925651"/>
            <a:ext cx="1822862" cy="1926503"/>
          </a:xfrm>
          <a:prstGeom prst="rect">
            <a:avLst/>
          </a:prstGeom>
        </p:spPr>
      </p:pic>
      <p:pic>
        <p:nvPicPr>
          <p:cNvPr id="24" name="Picture 23"/>
          <p:cNvPicPr>
            <a:picLocks noChangeAspect="1"/>
          </p:cNvPicPr>
          <p:nvPr/>
        </p:nvPicPr>
        <p:blipFill>
          <a:blip r:embed="rId4"/>
          <a:stretch>
            <a:fillRect/>
          </a:stretch>
        </p:blipFill>
        <p:spPr>
          <a:xfrm>
            <a:off x="4490407" y="3541187"/>
            <a:ext cx="1822862" cy="1926503"/>
          </a:xfrm>
          <a:prstGeom prst="rect">
            <a:avLst/>
          </a:prstGeom>
        </p:spPr>
      </p:pic>
      <p:pic>
        <p:nvPicPr>
          <p:cNvPr id="25" name="Picture 24"/>
          <p:cNvPicPr>
            <a:picLocks noChangeAspect="1"/>
          </p:cNvPicPr>
          <p:nvPr/>
        </p:nvPicPr>
        <p:blipFill>
          <a:blip r:embed="rId4"/>
          <a:stretch>
            <a:fillRect/>
          </a:stretch>
        </p:blipFill>
        <p:spPr>
          <a:xfrm>
            <a:off x="4395760" y="4156722"/>
            <a:ext cx="1822862" cy="1926503"/>
          </a:xfrm>
          <a:prstGeom prst="rect">
            <a:avLst/>
          </a:prstGeom>
        </p:spPr>
      </p:pic>
      <p:pic>
        <p:nvPicPr>
          <p:cNvPr id="26" name="Picture 25"/>
          <p:cNvPicPr>
            <a:picLocks noChangeAspect="1"/>
          </p:cNvPicPr>
          <p:nvPr/>
        </p:nvPicPr>
        <p:blipFill>
          <a:blip r:embed="rId4"/>
          <a:stretch>
            <a:fillRect/>
          </a:stretch>
        </p:blipFill>
        <p:spPr>
          <a:xfrm>
            <a:off x="4574260" y="5094908"/>
            <a:ext cx="1822862" cy="1926503"/>
          </a:xfrm>
          <a:prstGeom prst="rect">
            <a:avLst/>
          </a:prstGeom>
        </p:spPr>
      </p:pic>
      <p:pic>
        <p:nvPicPr>
          <p:cNvPr id="27" name="Picture 26"/>
          <p:cNvPicPr>
            <a:picLocks noChangeAspect="1"/>
          </p:cNvPicPr>
          <p:nvPr/>
        </p:nvPicPr>
        <p:blipFill>
          <a:blip r:embed="rId4"/>
          <a:stretch>
            <a:fillRect/>
          </a:stretch>
        </p:blipFill>
        <p:spPr>
          <a:xfrm>
            <a:off x="4350652" y="1606349"/>
            <a:ext cx="1822862" cy="1926503"/>
          </a:xfrm>
          <a:prstGeom prst="rect">
            <a:avLst/>
          </a:prstGeom>
        </p:spPr>
      </p:pic>
      <p:pic>
        <p:nvPicPr>
          <p:cNvPr id="28" name="Picture 27"/>
          <p:cNvPicPr>
            <a:picLocks noChangeAspect="1"/>
          </p:cNvPicPr>
          <p:nvPr/>
        </p:nvPicPr>
        <p:blipFill>
          <a:blip r:embed="rId4"/>
          <a:stretch>
            <a:fillRect/>
          </a:stretch>
        </p:blipFill>
        <p:spPr>
          <a:xfrm>
            <a:off x="2198382" y="2229301"/>
            <a:ext cx="1822862" cy="1926503"/>
          </a:xfrm>
          <a:prstGeom prst="rect">
            <a:avLst/>
          </a:prstGeom>
        </p:spPr>
      </p:pic>
      <p:pic>
        <p:nvPicPr>
          <p:cNvPr id="29" name="Picture 28"/>
          <p:cNvPicPr>
            <a:picLocks noChangeAspect="1"/>
          </p:cNvPicPr>
          <p:nvPr/>
        </p:nvPicPr>
        <p:blipFill>
          <a:blip r:embed="rId4"/>
          <a:stretch>
            <a:fillRect/>
          </a:stretch>
        </p:blipFill>
        <p:spPr>
          <a:xfrm>
            <a:off x="1451768" y="2805011"/>
            <a:ext cx="1822862" cy="1926503"/>
          </a:xfrm>
          <a:prstGeom prst="rect">
            <a:avLst/>
          </a:prstGeom>
        </p:spPr>
      </p:pic>
      <p:pic>
        <p:nvPicPr>
          <p:cNvPr id="30" name="Picture 29"/>
          <p:cNvPicPr>
            <a:picLocks noChangeAspect="1"/>
          </p:cNvPicPr>
          <p:nvPr/>
        </p:nvPicPr>
        <p:blipFill>
          <a:blip r:embed="rId4"/>
          <a:stretch>
            <a:fillRect/>
          </a:stretch>
        </p:blipFill>
        <p:spPr>
          <a:xfrm>
            <a:off x="9912824" y="1962399"/>
            <a:ext cx="1822862" cy="1926503"/>
          </a:xfrm>
          <a:prstGeom prst="rect">
            <a:avLst/>
          </a:prstGeom>
        </p:spPr>
      </p:pic>
    </p:spTree>
    <p:extLst>
      <p:ext uri="{BB962C8B-B14F-4D97-AF65-F5344CB8AC3E}">
        <p14:creationId xmlns:p14="http://schemas.microsoft.com/office/powerpoint/2010/main" val="1020756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39" y="116632"/>
            <a:ext cx="11905323" cy="6740500"/>
          </a:xfrm>
          <a:prstGeom prst="rect">
            <a:avLst/>
          </a:prstGeom>
          <a:noFill/>
        </p:spPr>
        <p:txBody>
          <a:bodyPr wrap="square" rtlCol="0">
            <a:spAutoFit/>
          </a:bodyPr>
          <a:lstStyle/>
          <a:p>
            <a:pPr defTabSz="1219170"/>
            <a:r>
              <a:rPr lang="en-GB" sz="5867" b="1" u="sng" dirty="0" smtClean="0">
                <a:solidFill>
                  <a:prstClr val="black"/>
                </a:solidFill>
              </a:rPr>
              <a:t>Practical: 7Ae-2 Leaf surfaces (SEE FIREFLY)</a:t>
            </a:r>
          </a:p>
          <a:p>
            <a:pPr defTabSz="1219170"/>
            <a:r>
              <a:rPr lang="en-GB" sz="5867" b="1" u="sng" dirty="0" smtClean="0">
                <a:solidFill>
                  <a:prstClr val="black"/>
                </a:solidFill>
              </a:rPr>
              <a:t>Equipment per group:</a:t>
            </a:r>
          </a:p>
          <a:p>
            <a:endParaRPr lang="en-GB" dirty="0"/>
          </a:p>
          <a:p>
            <a:r>
              <a:rPr lang="en-GB" dirty="0"/>
              <a:t> </a:t>
            </a:r>
          </a:p>
          <a:p>
            <a:r>
              <a:rPr lang="en-GB" sz="4400" dirty="0"/>
              <a:t>● coverslip ● water</a:t>
            </a:r>
          </a:p>
          <a:p>
            <a:r>
              <a:rPr lang="en-GB" sz="4400" dirty="0"/>
              <a:t>● pipette ● slide</a:t>
            </a:r>
          </a:p>
          <a:p>
            <a:r>
              <a:rPr lang="en-GB" sz="4400" dirty="0"/>
              <a:t>● microscope ● forceps</a:t>
            </a:r>
          </a:p>
          <a:p>
            <a:r>
              <a:rPr lang="en-GB" sz="4400" dirty="0"/>
              <a:t>● leaves ● clear nail varnish and brush</a:t>
            </a:r>
          </a:p>
          <a:p>
            <a:r>
              <a:rPr lang="en-GB" sz="4400" dirty="0"/>
              <a:t>● labels</a:t>
            </a:r>
          </a:p>
        </p:txBody>
      </p:sp>
    </p:spTree>
    <p:extLst>
      <p:ext uri="{BB962C8B-B14F-4D97-AF65-F5344CB8AC3E}">
        <p14:creationId xmlns:p14="http://schemas.microsoft.com/office/powerpoint/2010/main" val="1137506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39" y="116632"/>
            <a:ext cx="11905323" cy="6412461"/>
          </a:xfrm>
          <a:prstGeom prst="rect">
            <a:avLst/>
          </a:prstGeom>
          <a:noFill/>
        </p:spPr>
        <p:txBody>
          <a:bodyPr wrap="square" rtlCol="0">
            <a:spAutoFit/>
          </a:bodyPr>
          <a:lstStyle/>
          <a:p>
            <a:pPr defTabSz="1219170"/>
            <a:r>
              <a:rPr lang="en-GB" sz="5867" b="1" u="sng" dirty="0" smtClean="0">
                <a:solidFill>
                  <a:prstClr val="black"/>
                </a:solidFill>
              </a:rPr>
              <a:t>Worksheet: 7Ae1 Cells, 7Ad2 Examining tissue, 7Ad3 Human cheek cells, 7Ad4 Stains, 7Ad5 Animal Cell Model,  7Ad6 Plant Cell Model, 7Ad7 Discovering Cells, 7Ad8 Plant and animal cells, 7Ad9 Plant and animal cells and 7Ad10 Cells and Organelles</a:t>
            </a:r>
          </a:p>
        </p:txBody>
      </p:sp>
    </p:spTree>
    <p:extLst>
      <p:ext uri="{BB962C8B-B14F-4D97-AF65-F5344CB8AC3E}">
        <p14:creationId xmlns:p14="http://schemas.microsoft.com/office/powerpoint/2010/main" val="1339226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39" y="116632"/>
            <a:ext cx="11905323" cy="6412461"/>
          </a:xfrm>
          <a:prstGeom prst="rect">
            <a:avLst/>
          </a:prstGeom>
          <a:noFill/>
        </p:spPr>
        <p:txBody>
          <a:bodyPr wrap="square" rtlCol="0">
            <a:spAutoFit/>
          </a:bodyPr>
          <a:lstStyle/>
          <a:p>
            <a:pPr defTabSz="1219170"/>
            <a:r>
              <a:rPr lang="en-GB" sz="5867" b="1" u="sng" dirty="0" smtClean="0">
                <a:solidFill>
                  <a:prstClr val="black"/>
                </a:solidFill>
              </a:rPr>
              <a:t>Worksheet: 7Ae1 Organ systems, 7Ae2 Leaf structures 1, 7Ae3 Leaf structures 2, 7Ae4 Organs and their systems, 7Ae5 Organs word search, 7Ae6 At what cost, 7Ae7 Organs in systems, 7Ae8 Human organ systems, and 7Ae 9 Kidney failures </a:t>
            </a:r>
          </a:p>
        </p:txBody>
      </p:sp>
    </p:spTree>
    <p:extLst>
      <p:ext uri="{BB962C8B-B14F-4D97-AF65-F5344CB8AC3E}">
        <p14:creationId xmlns:p14="http://schemas.microsoft.com/office/powerpoint/2010/main" val="3110099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9"/>
          <p:cNvSpPr>
            <a:spLocks noGrp="1"/>
          </p:cNvSpPr>
          <p:nvPr>
            <p:ph type="ctrTitle"/>
          </p:nvPr>
        </p:nvSpPr>
        <p:spPr>
          <a:xfrm>
            <a:off x="2208213" y="2133601"/>
            <a:ext cx="7772400" cy="1470025"/>
          </a:xfrm>
        </p:spPr>
        <p:txBody>
          <a:bodyPr/>
          <a:lstStyle/>
          <a:p>
            <a:r>
              <a:rPr lang="en-GB" altLang="en-US" smtClean="0"/>
              <a:t>The human circulatory system</a:t>
            </a:r>
          </a:p>
        </p:txBody>
      </p:sp>
      <p:sp>
        <p:nvSpPr>
          <p:cNvPr id="614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buNone/>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470790451"/>
      </p:ext>
    </p:extLst>
  </p:cSld>
  <p:clrMapOvr>
    <a:masterClrMapping/>
  </p:clrMapOvr>
  <p:transition>
    <p:sndAc>
      <p:stSnd>
        <p:snd r:embed="rId3" name="click.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Content Placeholder 13"/>
          <p:cNvSpPr>
            <a:spLocks noGrp="1"/>
          </p:cNvSpPr>
          <p:nvPr>
            <p:ph idx="1"/>
          </p:nvPr>
        </p:nvSpPr>
        <p:spPr>
          <a:xfrm>
            <a:off x="1919288" y="1268414"/>
            <a:ext cx="4032250" cy="4465637"/>
          </a:xfrm>
        </p:spPr>
        <p:txBody>
          <a:bodyPr/>
          <a:lstStyle/>
          <a:p>
            <a:pPr marL="0" indent="0"/>
            <a:r>
              <a:rPr lang="en-GB" altLang="en-US" smtClean="0"/>
              <a:t>The function of the circulatory system is to carry blood to every part of the body. </a:t>
            </a:r>
          </a:p>
          <a:p>
            <a:pPr marL="0" indent="0"/>
            <a:endParaRPr lang="en-GB" altLang="en-US" smtClean="0"/>
          </a:p>
          <a:p>
            <a:pPr marL="0" indent="0"/>
            <a:r>
              <a:rPr lang="en-GB" altLang="en-US" smtClean="0"/>
              <a:t>Click next for more information.</a:t>
            </a:r>
          </a:p>
        </p:txBody>
      </p:sp>
      <p:sp>
        <p:nvSpPr>
          <p:cNvPr id="819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8196"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Next</a:t>
            </a:r>
          </a:p>
        </p:txBody>
      </p:sp>
      <p:pic>
        <p:nvPicPr>
          <p:cNvPr id="8197" name="Picture 8" descr="p_ap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1263651"/>
            <a:ext cx="305911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471918"/>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7345">
                                            <p:txEl>
                                              <p:pRg st="0" end="0"/>
                                            </p:txEl>
                                          </p:spTgt>
                                        </p:tgtEl>
                                        <p:attrNameLst>
                                          <p:attrName>style.visibility</p:attrName>
                                        </p:attrNameLst>
                                      </p:cBhvr>
                                      <p:to>
                                        <p:strVal val="visible"/>
                                      </p:to>
                                    </p:set>
                                    <p:animEffect transition="in" filter="fade">
                                      <p:cBhvr>
                                        <p:cTn id="7" dur="500"/>
                                        <p:tgtEl>
                                          <p:spTgt spid="573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345">
                                            <p:txEl>
                                              <p:pRg st="2" end="2"/>
                                            </p:txEl>
                                          </p:spTgt>
                                        </p:tgtEl>
                                        <p:attrNameLst>
                                          <p:attrName>style.visibility</p:attrName>
                                        </p:attrNameLst>
                                      </p:cBhvr>
                                      <p:to>
                                        <p:strVal val="visible"/>
                                      </p:to>
                                    </p:set>
                                    <p:animEffect transition="in" filter="fade">
                                      <p:cBhvr>
                                        <p:cTn id="10" dur="500"/>
                                        <p:tgtEl>
                                          <p:spTgt spid="573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p_ap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1263651"/>
            <a:ext cx="305911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59394" name="Content Placeholder 13"/>
          <p:cNvSpPr>
            <a:spLocks/>
          </p:cNvSpPr>
          <p:nvPr/>
        </p:nvSpPr>
        <p:spPr bwMode="auto">
          <a:xfrm>
            <a:off x="1992313" y="1196976"/>
            <a:ext cx="40322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US" altLang="en-US">
                <a:solidFill>
                  <a:srgbClr val="000000"/>
                </a:solidFill>
                <a:cs typeface="Arial" panose="020B0604020202020204" pitchFamily="34" charset="0"/>
              </a:rPr>
              <a:t>The heart is slightly to the left of the middle of the chest. It is protected by the rib cage.</a:t>
            </a:r>
          </a:p>
          <a:p>
            <a:pPr fontAlgn="base">
              <a:spcBef>
                <a:spcPct val="0"/>
              </a:spcBef>
              <a:spcAft>
                <a:spcPct val="0"/>
              </a:spcAft>
            </a:pPr>
            <a:endParaRPr lang="en-US" altLang="en-US">
              <a:solidFill>
                <a:srgbClr val="000000"/>
              </a:solidFill>
              <a:cs typeface="Arial" panose="020B0604020202020204" pitchFamily="34" charset="0"/>
            </a:endParaRPr>
          </a:p>
          <a:p>
            <a:pPr fontAlgn="base">
              <a:spcBef>
                <a:spcPct val="0"/>
              </a:spcBef>
              <a:spcAft>
                <a:spcPct val="0"/>
              </a:spcAft>
            </a:pPr>
            <a:r>
              <a:rPr lang="en-US" altLang="en-US">
                <a:solidFill>
                  <a:srgbClr val="000000"/>
                </a:solidFill>
                <a:cs typeface="Arial" panose="020B0604020202020204" pitchFamily="34" charset="0"/>
              </a:rPr>
              <a:t>Its function is to pump blood through the blood vessels to all the tissues and organs in the body.</a:t>
            </a:r>
          </a:p>
          <a:p>
            <a:pPr fontAlgn="base">
              <a:spcBef>
                <a:spcPct val="0"/>
              </a:spcBef>
              <a:spcAft>
                <a:spcPct val="0"/>
              </a:spcAft>
            </a:pPr>
            <a:endParaRPr lang="en-US" altLang="en-US">
              <a:solidFill>
                <a:srgbClr val="000000"/>
              </a:solidFill>
              <a:cs typeface="Arial" panose="020B0604020202020204" pitchFamily="34" charset="0"/>
            </a:endParaRPr>
          </a:p>
          <a:p>
            <a:pPr fontAlgn="base">
              <a:spcBef>
                <a:spcPct val="0"/>
              </a:spcBef>
              <a:spcAft>
                <a:spcPct val="0"/>
              </a:spcAft>
            </a:pPr>
            <a:r>
              <a:rPr lang="en-GB" altLang="en-US">
                <a:solidFill>
                  <a:srgbClr val="000000"/>
                </a:solidFill>
                <a:cs typeface="Arial" panose="020B0604020202020204" pitchFamily="34" charset="0"/>
              </a:rPr>
              <a:t>Click next for more information.</a:t>
            </a:r>
          </a:p>
        </p:txBody>
      </p:sp>
      <p:sp>
        <p:nvSpPr>
          <p:cNvPr id="59396" name="Line 9"/>
          <p:cNvSpPr>
            <a:spLocks noChangeShapeType="1"/>
          </p:cNvSpPr>
          <p:nvPr/>
        </p:nvSpPr>
        <p:spPr bwMode="auto">
          <a:xfrm flipH="1" flipV="1">
            <a:off x="5664200" y="2420939"/>
            <a:ext cx="3240088" cy="11525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246"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Next</a:t>
            </a:r>
          </a:p>
        </p:txBody>
      </p:sp>
    </p:spTree>
    <p:extLst>
      <p:ext uri="{BB962C8B-B14F-4D97-AF65-F5344CB8AC3E}">
        <p14:creationId xmlns:p14="http://schemas.microsoft.com/office/powerpoint/2010/main" val="3932195997"/>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500"/>
                                        <p:tgtEl>
                                          <p:spTgt spid="59396"/>
                                        </p:tgtEl>
                                      </p:cBhvr>
                                    </p:animEffect>
                                  </p:childTnLst>
                                </p:cTn>
                              </p:par>
                              <p:par>
                                <p:cTn id="8" presetID="10" presetClass="entr" presetSubtype="0" fill="hold" nodeType="withEffect">
                                  <p:stCondLst>
                                    <p:cond delay="0"/>
                                  </p:stCondLst>
                                  <p:childTnLst>
                                    <p:set>
                                      <p:cBhvr>
                                        <p:cTn id="9" dur="1" fill="hold">
                                          <p:stCondLst>
                                            <p:cond delay="0"/>
                                          </p:stCondLst>
                                        </p:cTn>
                                        <p:tgtEl>
                                          <p:spTgt spid="59394">
                                            <p:txEl>
                                              <p:pRg st="0" end="0"/>
                                            </p:txEl>
                                          </p:spTgt>
                                        </p:tgtEl>
                                        <p:attrNameLst>
                                          <p:attrName>style.visibility</p:attrName>
                                        </p:attrNameLst>
                                      </p:cBhvr>
                                      <p:to>
                                        <p:strVal val="visible"/>
                                      </p:to>
                                    </p:set>
                                    <p:animEffect transition="in" filter="fade">
                                      <p:cBhvr>
                                        <p:cTn id="10" dur="500"/>
                                        <p:tgtEl>
                                          <p:spTgt spid="5939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394">
                                            <p:txEl>
                                              <p:pRg st="2" end="2"/>
                                            </p:txEl>
                                          </p:spTgt>
                                        </p:tgtEl>
                                        <p:attrNameLst>
                                          <p:attrName>style.visibility</p:attrName>
                                        </p:attrNameLst>
                                      </p:cBhvr>
                                      <p:to>
                                        <p:strVal val="visible"/>
                                      </p:to>
                                    </p:set>
                                    <p:animEffect transition="in" filter="fade">
                                      <p:cBhvr>
                                        <p:cTn id="13" dur="500"/>
                                        <p:tgtEl>
                                          <p:spTgt spid="5939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9394">
                                            <p:txEl>
                                              <p:pRg st="4" end="4"/>
                                            </p:txEl>
                                          </p:spTgt>
                                        </p:tgtEl>
                                        <p:attrNameLst>
                                          <p:attrName>style.visibility</p:attrName>
                                        </p:attrNameLst>
                                      </p:cBhvr>
                                      <p:to>
                                        <p:strVal val="visible"/>
                                      </p:to>
                                    </p:set>
                                    <p:animEffect transition="in" filter="fade">
                                      <p:cBhvr>
                                        <p:cTn id="16" dur="500"/>
                                        <p:tgtEl>
                                          <p:spTgt spid="59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8" descr="p_ap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1263651"/>
            <a:ext cx="305911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Content Placeholder 13"/>
          <p:cNvSpPr>
            <a:spLocks noGrp="1"/>
          </p:cNvSpPr>
          <p:nvPr>
            <p:ph idx="4294967295"/>
          </p:nvPr>
        </p:nvSpPr>
        <p:spPr>
          <a:xfrm>
            <a:off x="1992314" y="1484314"/>
            <a:ext cx="4175125" cy="4321175"/>
          </a:xfrm>
        </p:spPr>
        <p:txBody>
          <a:bodyPr/>
          <a:lstStyle/>
          <a:p>
            <a:pPr marL="0" indent="0" eaLnBrk="1" hangingPunct="1">
              <a:spcBef>
                <a:spcPct val="0"/>
              </a:spcBef>
            </a:pPr>
            <a:r>
              <a:rPr lang="en-US" altLang="en-US" smtClean="0"/>
              <a:t>The blood vessels are tubes that carry blood to every part of the body. </a:t>
            </a:r>
          </a:p>
          <a:p>
            <a:pPr marL="0" indent="0" eaLnBrk="1" hangingPunct="1">
              <a:spcBef>
                <a:spcPct val="0"/>
              </a:spcBef>
            </a:pPr>
            <a:endParaRPr lang="en-US" altLang="en-US" smtClean="0"/>
          </a:p>
          <a:p>
            <a:pPr marL="0" indent="0" eaLnBrk="1" hangingPunct="1">
              <a:spcBef>
                <a:spcPct val="0"/>
              </a:spcBef>
            </a:pPr>
            <a:r>
              <a:rPr lang="en-US" altLang="en-US" smtClean="0"/>
              <a:t>This picture shows only the largest vessels.</a:t>
            </a:r>
          </a:p>
          <a:p>
            <a:pPr marL="0" indent="0" eaLnBrk="1" hangingPunct="1">
              <a:spcBef>
                <a:spcPct val="0"/>
              </a:spcBef>
            </a:pPr>
            <a:endParaRPr lang="en-US" altLang="en-US" smtClean="0"/>
          </a:p>
          <a:p>
            <a:pPr marL="0" indent="0" eaLnBrk="1" hangingPunct="1">
              <a:spcBef>
                <a:spcPct val="0"/>
              </a:spcBef>
            </a:pPr>
            <a:r>
              <a:rPr lang="en-GB" altLang="en-US" smtClean="0"/>
              <a:t>The blood carries vital substances to and from cells.</a:t>
            </a:r>
          </a:p>
          <a:p>
            <a:pPr marL="0" indent="0" eaLnBrk="1" hangingPunct="1">
              <a:spcBef>
                <a:spcPct val="0"/>
              </a:spcBef>
            </a:pPr>
            <a:endParaRPr lang="en-GB" altLang="en-US" smtClean="0"/>
          </a:p>
          <a:p>
            <a:pPr marL="0" indent="0" eaLnBrk="1" hangingPunct="1">
              <a:spcBef>
                <a:spcPct val="0"/>
              </a:spcBef>
            </a:pPr>
            <a:r>
              <a:rPr lang="en-GB" altLang="en-US" smtClean="0"/>
              <a:t>Click next for more information.</a:t>
            </a:r>
          </a:p>
        </p:txBody>
      </p:sp>
      <p:sp>
        <p:nvSpPr>
          <p:cNvPr id="12292"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12293"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Next</a:t>
            </a:r>
          </a:p>
        </p:txBody>
      </p:sp>
      <p:sp>
        <p:nvSpPr>
          <p:cNvPr id="61445" name="Line 9"/>
          <p:cNvSpPr>
            <a:spLocks noChangeShapeType="1"/>
          </p:cNvSpPr>
          <p:nvPr/>
        </p:nvSpPr>
        <p:spPr bwMode="auto">
          <a:xfrm>
            <a:off x="6024564" y="2420938"/>
            <a:ext cx="2808287" cy="187166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623633"/>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4931">
                                            <p:txEl>
                                              <p:pRg st="2" end="2"/>
                                            </p:txEl>
                                          </p:spTgt>
                                        </p:tgtEl>
                                        <p:attrNameLst>
                                          <p:attrName>style.visibility</p:attrName>
                                        </p:attrNameLst>
                                      </p:cBhvr>
                                      <p:to>
                                        <p:strVal val="visible"/>
                                      </p:to>
                                    </p:set>
                                    <p:animEffect transition="in" filter="fade">
                                      <p:cBhvr>
                                        <p:cTn id="10" dur="500"/>
                                        <p:tgtEl>
                                          <p:spTgt spid="12493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4931">
                                            <p:txEl>
                                              <p:pRg st="4" end="4"/>
                                            </p:txEl>
                                          </p:spTgt>
                                        </p:tgtEl>
                                        <p:attrNameLst>
                                          <p:attrName>style.visibility</p:attrName>
                                        </p:attrNameLst>
                                      </p:cBhvr>
                                      <p:to>
                                        <p:strVal val="visible"/>
                                      </p:to>
                                    </p:set>
                                    <p:animEffect transition="in" filter="fade">
                                      <p:cBhvr>
                                        <p:cTn id="13" dur="500"/>
                                        <p:tgtEl>
                                          <p:spTgt spid="12493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4931">
                                            <p:txEl>
                                              <p:pRg st="6" end="6"/>
                                            </p:txEl>
                                          </p:spTgt>
                                        </p:tgtEl>
                                        <p:attrNameLst>
                                          <p:attrName>style.visibility</p:attrName>
                                        </p:attrNameLst>
                                      </p:cBhvr>
                                      <p:to>
                                        <p:strVal val="visible"/>
                                      </p:to>
                                    </p:set>
                                    <p:animEffect transition="in" filter="fade">
                                      <p:cBhvr>
                                        <p:cTn id="16" dur="500"/>
                                        <p:tgtEl>
                                          <p:spTgt spid="12493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45"/>
                                        </p:tgtEl>
                                        <p:attrNameLst>
                                          <p:attrName>style.visibility</p:attrName>
                                        </p:attrNameLst>
                                      </p:cBhvr>
                                      <p:to>
                                        <p:strVal val="visible"/>
                                      </p:to>
                                    </p:set>
                                    <p:animEffect transition="in" filter="fade">
                                      <p:cBhvr>
                                        <p:cTn id="19"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9" descr="p_ap_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1263651"/>
            <a:ext cx="305911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89" name="Content Placeholder 13"/>
          <p:cNvSpPr>
            <a:spLocks noGrp="1"/>
          </p:cNvSpPr>
          <p:nvPr>
            <p:ph idx="1"/>
          </p:nvPr>
        </p:nvSpPr>
        <p:spPr>
          <a:xfrm>
            <a:off x="1919288" y="1341438"/>
            <a:ext cx="4464050" cy="4392612"/>
          </a:xfrm>
        </p:spPr>
        <p:txBody>
          <a:bodyPr/>
          <a:lstStyle/>
          <a:p>
            <a:pPr marL="0" indent="0"/>
            <a:r>
              <a:rPr lang="en-GB" altLang="en-US" smtClean="0"/>
              <a:t>The blood brings substances to the cells that they need to work well, such as oxygen and food for respiration.</a:t>
            </a:r>
          </a:p>
          <a:p>
            <a:pPr marL="0" indent="0"/>
            <a:endParaRPr lang="en-GB" altLang="en-US" smtClean="0"/>
          </a:p>
          <a:p>
            <a:pPr marL="0" indent="0"/>
            <a:r>
              <a:rPr lang="en-GB" altLang="en-US" smtClean="0"/>
              <a:t>The blood also carries away things made by cells, either to be used in other parts of the body, or to be excreted.</a:t>
            </a:r>
          </a:p>
          <a:p>
            <a:pPr marL="0" indent="0"/>
            <a:endParaRPr lang="en-GB" altLang="en-US" smtClean="0"/>
          </a:p>
          <a:p>
            <a:pPr marL="0" indent="0"/>
            <a:r>
              <a:rPr lang="en-GB" altLang="en-US" smtClean="0"/>
              <a:t>Click on the either the heart or blood vessels to find out more.</a:t>
            </a:r>
          </a:p>
        </p:txBody>
      </p:sp>
      <p:sp>
        <p:nvSpPr>
          <p:cNvPr id="1434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14341" name="Rectangle 7">
            <a:hlinkClick r:id="rId5" action="ppaction://hlinksldjump"/>
          </p:cNvPr>
          <p:cNvSpPr>
            <a:spLocks noChangeArrowheads="1"/>
          </p:cNvSpPr>
          <p:nvPr/>
        </p:nvSpPr>
        <p:spPr bwMode="auto">
          <a:xfrm>
            <a:off x="8567739" y="3257551"/>
            <a:ext cx="7207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14342" name="Rectangle 8">
            <a:hlinkClick r:id="rId6" action="ppaction://hlinksldjump"/>
          </p:cNvPr>
          <p:cNvSpPr>
            <a:spLocks noChangeArrowheads="1"/>
          </p:cNvSpPr>
          <p:nvPr/>
        </p:nvSpPr>
        <p:spPr bwMode="auto">
          <a:xfrm>
            <a:off x="8478839" y="4013200"/>
            <a:ext cx="719137"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016998224"/>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89">
                                            <p:txEl>
                                              <p:pRg st="0" end="0"/>
                                            </p:txEl>
                                          </p:spTgt>
                                        </p:tgtEl>
                                        <p:attrNameLst>
                                          <p:attrName>style.visibility</p:attrName>
                                        </p:attrNameLst>
                                      </p:cBhvr>
                                      <p:to>
                                        <p:strVal val="visible"/>
                                      </p:to>
                                    </p:set>
                                    <p:animEffect transition="in" filter="fade">
                                      <p:cBhvr>
                                        <p:cTn id="7" dur="500"/>
                                        <p:tgtEl>
                                          <p:spTgt spid="6348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89">
                                            <p:txEl>
                                              <p:pRg st="2" end="2"/>
                                            </p:txEl>
                                          </p:spTgt>
                                        </p:tgtEl>
                                        <p:attrNameLst>
                                          <p:attrName>style.visibility</p:attrName>
                                        </p:attrNameLst>
                                      </p:cBhvr>
                                      <p:to>
                                        <p:strVal val="visible"/>
                                      </p:to>
                                    </p:set>
                                    <p:animEffect transition="in" filter="fade">
                                      <p:cBhvr>
                                        <p:cTn id="10" dur="500"/>
                                        <p:tgtEl>
                                          <p:spTgt spid="6348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3489">
                                            <p:txEl>
                                              <p:pRg st="4" end="4"/>
                                            </p:txEl>
                                          </p:spTgt>
                                        </p:tgtEl>
                                        <p:attrNameLst>
                                          <p:attrName>style.visibility</p:attrName>
                                        </p:attrNameLst>
                                      </p:cBhvr>
                                      <p:to>
                                        <p:strVal val="visible"/>
                                      </p:to>
                                    </p:set>
                                    <p:animEffect transition="in" filter="fade">
                                      <p:cBhvr>
                                        <p:cTn id="13" dur="500"/>
                                        <p:tgtEl>
                                          <p:spTgt spid="634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Levels of organisation</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https://www.youtube.com/watch?v=ZRFykdf4kDc</a:t>
            </a:r>
            <a:endParaRPr lang="en-GB" dirty="0" smtClean="0"/>
          </a:p>
          <a:p>
            <a:pPr marL="0" indent="0">
              <a:buNone/>
            </a:pPr>
            <a:endParaRPr lang="en-GB" dirty="0"/>
          </a:p>
        </p:txBody>
      </p:sp>
      <p:sp>
        <p:nvSpPr>
          <p:cNvPr id="4"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Watch the video</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3993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Content Placeholder 13"/>
          <p:cNvSpPr>
            <a:spLocks noGrp="1"/>
          </p:cNvSpPr>
          <p:nvPr>
            <p:ph idx="1"/>
          </p:nvPr>
        </p:nvSpPr>
        <p:spPr>
          <a:xfrm>
            <a:off x="1992314" y="1844675"/>
            <a:ext cx="3671887" cy="3455988"/>
          </a:xfrm>
        </p:spPr>
        <p:txBody>
          <a:bodyPr/>
          <a:lstStyle/>
          <a:p>
            <a:pPr marL="0" indent="0"/>
            <a:r>
              <a:rPr lang="en-GB" altLang="en-US" smtClean="0"/>
              <a:t>The heart is an organ, made of several different tissues. </a:t>
            </a:r>
          </a:p>
          <a:p>
            <a:pPr marL="0" indent="0"/>
            <a:r>
              <a:rPr lang="en-GB" altLang="en-US" smtClean="0"/>
              <a:t>Click on the heart to find:</a:t>
            </a:r>
          </a:p>
          <a:p>
            <a:pPr marL="0" indent="0"/>
            <a:r>
              <a:rPr lang="en-GB" altLang="en-US" smtClean="0"/>
              <a:t>•  muscle tissue</a:t>
            </a:r>
          </a:p>
          <a:p>
            <a:pPr marL="0" indent="0"/>
            <a:r>
              <a:rPr lang="en-GB" altLang="en-US" smtClean="0"/>
              <a:t>•  fat tissue</a:t>
            </a:r>
          </a:p>
          <a:p>
            <a:pPr marL="0" indent="0"/>
            <a:r>
              <a:rPr lang="en-GB" altLang="en-US" smtClean="0"/>
              <a:t>•  nerve tissue. </a:t>
            </a:r>
          </a:p>
        </p:txBody>
      </p:sp>
      <p:sp>
        <p:nvSpPr>
          <p:cNvPr id="1638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59402" name="AutoShape 10">
            <a:hlinkClick r:id="" action="ppaction://hlinkshowjump?jump=nextslide" highlightClick="1"/>
          </p:cNvPr>
          <p:cNvSpPr>
            <a:spLocks noChangeArrowheads="1"/>
          </p:cNvSpPr>
          <p:nvPr/>
        </p:nvSpPr>
        <p:spPr bwMode="auto">
          <a:xfrm>
            <a:off x="6888163" y="1989138"/>
            <a:ext cx="2303462" cy="2952750"/>
          </a:xfrm>
          <a:prstGeom prst="actionButtonBlank">
            <a:avLst/>
          </a:prstGeom>
          <a:gradFill rotWithShape="1">
            <a:gsLst>
              <a:gs pos="0">
                <a:schemeClr val="bg1">
                  <a:alpha val="0"/>
                </a:schemeClr>
              </a:gs>
              <a:gs pos="100000">
                <a:schemeClr val="bg1">
                  <a:gamma/>
                  <a:shade val="46275"/>
                  <a:invGamma/>
                  <a:alpha val="0"/>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6389" name="Picture 7" descr="p_ap_006">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1268414"/>
            <a:ext cx="28797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009039"/>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5">
                                            <p:txEl>
                                              <p:pRg st="0" end="0"/>
                                            </p:txEl>
                                          </p:spTgt>
                                        </p:tgtEl>
                                        <p:attrNameLst>
                                          <p:attrName>style.visibility</p:attrName>
                                        </p:attrNameLst>
                                      </p:cBhvr>
                                      <p:to>
                                        <p:strVal val="visible"/>
                                      </p:to>
                                    </p:set>
                                    <p:animEffect transition="in" filter="fade">
                                      <p:cBhvr>
                                        <p:cTn id="7" dur="500"/>
                                        <p:tgtEl>
                                          <p:spTgt spid="675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5">
                                            <p:txEl>
                                              <p:pRg st="1" end="1"/>
                                            </p:txEl>
                                          </p:spTgt>
                                        </p:tgtEl>
                                        <p:attrNameLst>
                                          <p:attrName>style.visibility</p:attrName>
                                        </p:attrNameLst>
                                      </p:cBhvr>
                                      <p:to>
                                        <p:strVal val="visible"/>
                                      </p:to>
                                    </p:set>
                                    <p:animEffect transition="in" filter="fade">
                                      <p:cBhvr>
                                        <p:cTn id="10" dur="500"/>
                                        <p:tgtEl>
                                          <p:spTgt spid="6758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7585">
                                            <p:txEl>
                                              <p:pRg st="2" end="2"/>
                                            </p:txEl>
                                          </p:spTgt>
                                        </p:tgtEl>
                                        <p:attrNameLst>
                                          <p:attrName>style.visibility</p:attrName>
                                        </p:attrNameLst>
                                      </p:cBhvr>
                                      <p:to>
                                        <p:strVal val="visible"/>
                                      </p:to>
                                    </p:set>
                                    <p:animEffect transition="in" filter="fade">
                                      <p:cBhvr>
                                        <p:cTn id="13" dur="500"/>
                                        <p:tgtEl>
                                          <p:spTgt spid="6758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7585">
                                            <p:txEl>
                                              <p:pRg st="3" end="3"/>
                                            </p:txEl>
                                          </p:spTgt>
                                        </p:tgtEl>
                                        <p:attrNameLst>
                                          <p:attrName>style.visibility</p:attrName>
                                        </p:attrNameLst>
                                      </p:cBhvr>
                                      <p:to>
                                        <p:strVal val="visible"/>
                                      </p:to>
                                    </p:set>
                                    <p:animEffect transition="in" filter="fade">
                                      <p:cBhvr>
                                        <p:cTn id="16" dur="500"/>
                                        <p:tgtEl>
                                          <p:spTgt spid="6758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7585">
                                            <p:txEl>
                                              <p:pRg st="4" end="4"/>
                                            </p:txEl>
                                          </p:spTgt>
                                        </p:tgtEl>
                                        <p:attrNameLst>
                                          <p:attrName>style.visibility</p:attrName>
                                        </p:attrNameLst>
                                      </p:cBhvr>
                                      <p:to>
                                        <p:strVal val="visible"/>
                                      </p:to>
                                    </p:set>
                                    <p:animEffect transition="in" filter="fade">
                                      <p:cBhvr>
                                        <p:cTn id="19" dur="500"/>
                                        <p:tgtEl>
                                          <p:spTgt spid="675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7" descr="p_ap_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9" y="1268414"/>
            <a:ext cx="28797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Content Placeholder 13"/>
          <p:cNvSpPr>
            <a:spLocks noGrp="1"/>
          </p:cNvSpPr>
          <p:nvPr>
            <p:ph idx="1"/>
          </p:nvPr>
        </p:nvSpPr>
        <p:spPr>
          <a:xfrm>
            <a:off x="1847850" y="4868864"/>
            <a:ext cx="6408738" cy="504825"/>
          </a:xfrm>
        </p:spPr>
        <p:txBody>
          <a:bodyPr/>
          <a:lstStyle/>
          <a:p>
            <a:pPr marL="0" indent="0"/>
            <a:r>
              <a:rPr lang="en-GB" altLang="en-US" smtClean="0">
                <a:solidFill>
                  <a:srgbClr val="000000"/>
                </a:solidFill>
              </a:rPr>
              <a:t>Click on each type of tissue to find out more.</a:t>
            </a:r>
          </a:p>
        </p:txBody>
      </p:sp>
      <p:sp>
        <p:nvSpPr>
          <p:cNvPr id="1843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18437" name="AutoShape 10">
            <a:hlinkClick r:id="" action="ppaction://hlinkshowjump?jump=nextslide" highlightClick="1"/>
          </p:cNvPr>
          <p:cNvSpPr>
            <a:spLocks noChangeArrowheads="1"/>
          </p:cNvSpPr>
          <p:nvPr/>
        </p:nvSpPr>
        <p:spPr bwMode="auto">
          <a:xfrm rot="2886755">
            <a:off x="5884864" y="3640139"/>
            <a:ext cx="566737" cy="1296987"/>
          </a:xfrm>
          <a:prstGeom prst="actionButtonBlank">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6350">
                <a:solidFill>
                  <a:schemeClr val="tx1"/>
                </a:solidFill>
                <a:miter lim="800000"/>
                <a:headEnd/>
                <a:tailEnd/>
              </a14:hiddenLine>
            </a:ext>
          </a:extLst>
        </p:spPr>
        <p:txBody>
          <a:bodyPr wrap="none" lIns="0" tIns="0" rIns="0" bIns="0"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8438" name="AutoShape 10">
            <a:hlinkClick r:id="rId5" action="ppaction://hlinksldjump" highlightClick="1"/>
          </p:cNvPr>
          <p:cNvSpPr>
            <a:spLocks noChangeArrowheads="1"/>
          </p:cNvSpPr>
          <p:nvPr/>
        </p:nvSpPr>
        <p:spPr bwMode="auto">
          <a:xfrm rot="7377774">
            <a:off x="5341145" y="2312195"/>
            <a:ext cx="358775" cy="576263"/>
          </a:xfrm>
          <a:prstGeom prst="actionButtonBlank">
            <a:avLst/>
          </a:prstGeom>
          <a:gradFill rotWithShape="1">
            <a:gsLst>
              <a:gs pos="0">
                <a:schemeClr val="bg1">
                  <a:alpha val="0"/>
                </a:scheme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8439" name="AutoShape 10">
            <a:hlinkClick r:id="rId6" action="ppaction://hlinksldjump" highlightClick="1"/>
          </p:cNvPr>
          <p:cNvSpPr>
            <a:spLocks noChangeArrowheads="1"/>
          </p:cNvSpPr>
          <p:nvPr/>
        </p:nvSpPr>
        <p:spPr bwMode="auto">
          <a:xfrm rot="936682">
            <a:off x="5375276" y="3141664"/>
            <a:ext cx="1712913" cy="409575"/>
          </a:xfrm>
          <a:prstGeom prst="actionButtonBlank">
            <a:avLst/>
          </a:prstGeom>
          <a:gradFill rotWithShape="1">
            <a:gsLst>
              <a:gs pos="0">
                <a:schemeClr val="bg1">
                  <a:alpha val="0"/>
                </a:scheme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67591" name="Text Box 19">
            <a:hlinkClick r:id="" action="ppaction://hlinkshowjump?jump=nextslide"/>
          </p:cNvPr>
          <p:cNvSpPr txBox="1">
            <a:spLocks noChangeArrowheads="1"/>
          </p:cNvSpPr>
          <p:nvPr/>
        </p:nvSpPr>
        <p:spPr bwMode="auto">
          <a:xfrm>
            <a:off x="7967663" y="34290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a:solidFill>
                  <a:srgbClr val="000000"/>
                </a:solidFill>
                <a:cs typeface="Arial" panose="020B0604020202020204" pitchFamily="34" charset="0"/>
              </a:rPr>
              <a:t>Muscle tissue</a:t>
            </a:r>
          </a:p>
        </p:txBody>
      </p:sp>
      <p:sp>
        <p:nvSpPr>
          <p:cNvPr id="67592" name="Text Box 20">
            <a:hlinkClick r:id="rId5" action="ppaction://hlinksldjump"/>
          </p:cNvPr>
          <p:cNvSpPr txBox="1">
            <a:spLocks noChangeArrowheads="1"/>
          </p:cNvSpPr>
          <p:nvPr/>
        </p:nvSpPr>
        <p:spPr bwMode="auto">
          <a:xfrm>
            <a:off x="1847850" y="1844675"/>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a:solidFill>
                  <a:srgbClr val="000000"/>
                </a:solidFill>
                <a:cs typeface="Arial" panose="020B0604020202020204" pitchFamily="34" charset="0"/>
              </a:rPr>
              <a:t>Nerve tissue</a:t>
            </a:r>
          </a:p>
        </p:txBody>
      </p:sp>
      <p:sp>
        <p:nvSpPr>
          <p:cNvPr id="67593" name="Text Box 21">
            <a:hlinkClick r:id="rId6" action="ppaction://hlinksldjump"/>
          </p:cNvPr>
          <p:cNvSpPr txBox="1">
            <a:spLocks noChangeArrowheads="1"/>
          </p:cNvSpPr>
          <p:nvPr/>
        </p:nvSpPr>
        <p:spPr bwMode="auto">
          <a:xfrm>
            <a:off x="1992313" y="3644900"/>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a:solidFill>
                  <a:srgbClr val="000000"/>
                </a:solidFill>
                <a:cs typeface="Arial" panose="020B0604020202020204" pitchFamily="34" charset="0"/>
              </a:rPr>
              <a:t>Fat tissue</a:t>
            </a:r>
          </a:p>
        </p:txBody>
      </p:sp>
      <p:sp>
        <p:nvSpPr>
          <p:cNvPr id="67594" name="Line 24"/>
          <p:cNvSpPr>
            <a:spLocks noChangeShapeType="1"/>
          </p:cNvSpPr>
          <p:nvPr/>
        </p:nvSpPr>
        <p:spPr bwMode="auto">
          <a:xfrm flipH="1">
            <a:off x="3503614" y="3357563"/>
            <a:ext cx="2663825" cy="431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7595" name="Line 23"/>
          <p:cNvSpPr>
            <a:spLocks noChangeShapeType="1"/>
          </p:cNvSpPr>
          <p:nvPr/>
        </p:nvSpPr>
        <p:spPr bwMode="auto">
          <a:xfrm flipH="1" flipV="1">
            <a:off x="3719514" y="2133600"/>
            <a:ext cx="1800225" cy="5032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7596" name="Line 22"/>
          <p:cNvSpPr>
            <a:spLocks noChangeShapeType="1"/>
          </p:cNvSpPr>
          <p:nvPr/>
        </p:nvSpPr>
        <p:spPr bwMode="auto">
          <a:xfrm flipH="1">
            <a:off x="6383339" y="3789363"/>
            <a:ext cx="1584325" cy="36036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8446" name="AutoShape 6">
            <a:hlinkClick r:id="rId7" action="ppaction://hlinksldjump" highlightClick="1"/>
          </p:cNvPr>
          <p:cNvSpPr>
            <a:spLocks noChangeArrowheads="1"/>
          </p:cNvSpPr>
          <p:nvPr/>
        </p:nvSpPr>
        <p:spPr bwMode="auto">
          <a:xfrm>
            <a:off x="8183564"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Back</a:t>
            </a:r>
          </a:p>
        </p:txBody>
      </p:sp>
      <p:sp>
        <p:nvSpPr>
          <p:cNvPr id="18447" name="AutoShape 6">
            <a:hlinkClick r:id="" action="ppaction://hlinkshowjump?jump=endshow" highlightClick="1"/>
          </p:cNvPr>
          <p:cNvSpPr>
            <a:spLocks noChangeArrowheads="1"/>
          </p:cNvSpPr>
          <p:nvPr/>
        </p:nvSpPr>
        <p:spPr bwMode="auto">
          <a:xfrm>
            <a:off x="2063750" y="5661026"/>
            <a:ext cx="2122488"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End show</a:t>
            </a:r>
          </a:p>
        </p:txBody>
      </p:sp>
    </p:spTree>
    <p:extLst>
      <p:ext uri="{BB962C8B-B14F-4D97-AF65-F5344CB8AC3E}">
        <p14:creationId xmlns:p14="http://schemas.microsoft.com/office/powerpoint/2010/main" val="2155089731"/>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fade">
                                      <p:cBhvr>
                                        <p:cTn id="7" dur="500"/>
                                        <p:tgtEl>
                                          <p:spTgt spid="67592"/>
                                        </p:tgtEl>
                                      </p:cBhvr>
                                    </p:animEffect>
                                  </p:childTnLst>
                                </p:cTn>
                              </p:par>
                              <p:par>
                                <p:cTn id="8" presetID="10" presetClass="entr" presetSubtype="0" fill="hold" nodeType="withEffect">
                                  <p:stCondLst>
                                    <p:cond delay="0"/>
                                  </p:stCondLst>
                                  <p:childTnLst>
                                    <p:set>
                                      <p:cBhvr>
                                        <p:cTn id="9" dur="1" fill="hold">
                                          <p:stCondLst>
                                            <p:cond delay="0"/>
                                          </p:stCondLst>
                                        </p:cTn>
                                        <p:tgtEl>
                                          <p:spTgt spid="67595"/>
                                        </p:tgtEl>
                                        <p:attrNameLst>
                                          <p:attrName>style.visibility</p:attrName>
                                        </p:attrNameLst>
                                      </p:cBhvr>
                                      <p:to>
                                        <p:strVal val="visible"/>
                                      </p:to>
                                    </p:set>
                                    <p:animEffect transition="in" filter="fade">
                                      <p:cBhvr>
                                        <p:cTn id="10" dur="500"/>
                                        <p:tgtEl>
                                          <p:spTgt spid="675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593"/>
                                        </p:tgtEl>
                                        <p:attrNameLst>
                                          <p:attrName>style.visibility</p:attrName>
                                        </p:attrNameLst>
                                      </p:cBhvr>
                                      <p:to>
                                        <p:strVal val="visible"/>
                                      </p:to>
                                    </p:set>
                                    <p:animEffect transition="in" filter="fade">
                                      <p:cBhvr>
                                        <p:cTn id="13" dur="500"/>
                                        <p:tgtEl>
                                          <p:spTgt spid="67593"/>
                                        </p:tgtEl>
                                      </p:cBhvr>
                                    </p:animEffect>
                                  </p:childTnLst>
                                </p:cTn>
                              </p:par>
                              <p:par>
                                <p:cTn id="14" presetID="10" presetClass="entr" presetSubtype="0" fill="hold" nodeType="withEffect">
                                  <p:stCondLst>
                                    <p:cond delay="0"/>
                                  </p:stCondLst>
                                  <p:childTnLst>
                                    <p:set>
                                      <p:cBhvr>
                                        <p:cTn id="15" dur="1" fill="hold">
                                          <p:stCondLst>
                                            <p:cond delay="0"/>
                                          </p:stCondLst>
                                        </p:cTn>
                                        <p:tgtEl>
                                          <p:spTgt spid="67594"/>
                                        </p:tgtEl>
                                        <p:attrNameLst>
                                          <p:attrName>style.visibility</p:attrName>
                                        </p:attrNameLst>
                                      </p:cBhvr>
                                      <p:to>
                                        <p:strVal val="visible"/>
                                      </p:to>
                                    </p:set>
                                    <p:animEffect transition="in" filter="fade">
                                      <p:cBhvr>
                                        <p:cTn id="16" dur="500"/>
                                        <p:tgtEl>
                                          <p:spTgt spid="675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591"/>
                                        </p:tgtEl>
                                        <p:attrNameLst>
                                          <p:attrName>style.visibility</p:attrName>
                                        </p:attrNameLst>
                                      </p:cBhvr>
                                      <p:to>
                                        <p:strVal val="visible"/>
                                      </p:to>
                                    </p:set>
                                    <p:animEffect transition="in" filter="fade">
                                      <p:cBhvr>
                                        <p:cTn id="19" dur="500"/>
                                        <p:tgtEl>
                                          <p:spTgt spid="67591"/>
                                        </p:tgtEl>
                                      </p:cBhvr>
                                    </p:animEffect>
                                  </p:childTnLst>
                                </p:cTn>
                              </p:par>
                              <p:par>
                                <p:cTn id="20" presetID="10" presetClass="entr" presetSubtype="0" fill="hold" nodeType="withEffect">
                                  <p:stCondLst>
                                    <p:cond delay="0"/>
                                  </p:stCondLst>
                                  <p:childTnLst>
                                    <p:set>
                                      <p:cBhvr>
                                        <p:cTn id="21" dur="1" fill="hold">
                                          <p:stCondLst>
                                            <p:cond delay="0"/>
                                          </p:stCondLst>
                                        </p:cTn>
                                        <p:tgtEl>
                                          <p:spTgt spid="67596"/>
                                        </p:tgtEl>
                                        <p:attrNameLst>
                                          <p:attrName>style.visibility</p:attrName>
                                        </p:attrNameLst>
                                      </p:cBhvr>
                                      <p:to>
                                        <p:strVal val="visible"/>
                                      </p:to>
                                    </p:set>
                                    <p:animEffect transition="in" filter="fade">
                                      <p:cBhvr>
                                        <p:cTn id="22" dur="500"/>
                                        <p:tgtEl>
                                          <p:spTgt spid="675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586"/>
                                        </p:tgtEl>
                                        <p:attrNameLst>
                                          <p:attrName>style.visibility</p:attrName>
                                        </p:attrNameLst>
                                      </p:cBhvr>
                                      <p:to>
                                        <p:strVal val="visible"/>
                                      </p:to>
                                    </p:set>
                                    <p:animEffect transition="in" filter="fade">
                                      <p:cBhvr>
                                        <p:cTn id="25"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91" grpId="0"/>
      <p:bldP spid="67592" grpId="0"/>
      <p:bldP spid="6759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6" descr="7Ae-SS-FigAb">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2420939"/>
            <a:ext cx="158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3" name="Content Placeholder 13"/>
          <p:cNvSpPr>
            <a:spLocks noGrp="1"/>
          </p:cNvSpPr>
          <p:nvPr>
            <p:ph idx="1"/>
          </p:nvPr>
        </p:nvSpPr>
        <p:spPr>
          <a:xfrm>
            <a:off x="1992314" y="1844675"/>
            <a:ext cx="3671887" cy="3455988"/>
          </a:xfrm>
        </p:spPr>
        <p:txBody>
          <a:bodyPr/>
          <a:lstStyle/>
          <a:p>
            <a:pPr marL="0" indent="0"/>
            <a:r>
              <a:rPr lang="en-GB" altLang="en-US" smtClean="0"/>
              <a:t>The heart contains a special kind of muscle called cardiac muscle. This tissue is made of cardiac muscle cells. </a:t>
            </a:r>
          </a:p>
          <a:p>
            <a:pPr marL="0" indent="0"/>
            <a:r>
              <a:rPr lang="en-GB" altLang="en-US" smtClean="0"/>
              <a:t>Click on the muscle cell to find out more.</a:t>
            </a:r>
          </a:p>
          <a:p>
            <a:pPr marL="0" indent="0"/>
            <a:endParaRPr lang="en-GB" altLang="en-US" smtClean="0"/>
          </a:p>
        </p:txBody>
      </p:sp>
      <p:sp>
        <p:nvSpPr>
          <p:cNvPr id="204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20485" name="Text Box 19"/>
          <p:cNvSpPr txBox="1">
            <a:spLocks noChangeArrowheads="1"/>
          </p:cNvSpPr>
          <p:nvPr/>
        </p:nvSpPr>
        <p:spPr bwMode="auto">
          <a:xfrm>
            <a:off x="8940800" y="328453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800">
                <a:solidFill>
                  <a:srgbClr val="000000"/>
                </a:solidFill>
                <a:cs typeface="Arial" panose="020B0604020202020204" pitchFamily="34" charset="0"/>
              </a:rPr>
              <a:t>nucleus</a:t>
            </a:r>
          </a:p>
        </p:txBody>
      </p:sp>
      <p:sp>
        <p:nvSpPr>
          <p:cNvPr id="20486" name="Text Box 20"/>
          <p:cNvSpPr txBox="1">
            <a:spLocks noChangeArrowheads="1"/>
          </p:cNvSpPr>
          <p:nvPr/>
        </p:nvSpPr>
        <p:spPr bwMode="auto">
          <a:xfrm>
            <a:off x="8401050" y="1989138"/>
            <a:ext cx="211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800">
                <a:solidFill>
                  <a:srgbClr val="000000"/>
                </a:solidFill>
                <a:cs typeface="Arial" panose="020B0604020202020204" pitchFamily="34" charset="0"/>
              </a:rPr>
              <a:t>cardiac muscle cell</a:t>
            </a:r>
          </a:p>
        </p:txBody>
      </p:sp>
      <p:sp>
        <p:nvSpPr>
          <p:cNvPr id="20487" name="Line 45"/>
          <p:cNvSpPr>
            <a:spLocks noChangeShapeType="1"/>
          </p:cNvSpPr>
          <p:nvPr/>
        </p:nvSpPr>
        <p:spPr bwMode="auto">
          <a:xfrm flipV="1">
            <a:off x="7824789" y="3500438"/>
            <a:ext cx="1150937" cy="36036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0488" name="Line 46"/>
          <p:cNvSpPr>
            <a:spLocks noChangeShapeType="1"/>
          </p:cNvSpPr>
          <p:nvPr/>
        </p:nvSpPr>
        <p:spPr bwMode="auto">
          <a:xfrm flipV="1">
            <a:off x="8183564" y="2276476"/>
            <a:ext cx="936625" cy="57626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958173"/>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9633">
                                            <p:txEl>
                                              <p:pRg st="0" end="0"/>
                                            </p:txEl>
                                          </p:spTgt>
                                        </p:tgtEl>
                                        <p:attrNameLst>
                                          <p:attrName>style.visibility</p:attrName>
                                        </p:attrNameLst>
                                      </p:cBhvr>
                                      <p:to>
                                        <p:strVal val="visible"/>
                                      </p:to>
                                    </p:set>
                                    <p:animEffect transition="in" filter="fade">
                                      <p:cBhvr>
                                        <p:cTn id="7" dur="500"/>
                                        <p:tgtEl>
                                          <p:spTgt spid="696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3">
                                            <p:txEl>
                                              <p:pRg st="1" end="1"/>
                                            </p:txEl>
                                          </p:spTgt>
                                        </p:tgtEl>
                                        <p:attrNameLst>
                                          <p:attrName>style.visibility</p:attrName>
                                        </p:attrNameLst>
                                      </p:cBhvr>
                                      <p:to>
                                        <p:strVal val="visible"/>
                                      </p:to>
                                    </p:set>
                                    <p:animEffect transition="in" filter="fade">
                                      <p:cBhvr>
                                        <p:cTn id="10" dur="500"/>
                                        <p:tgtEl>
                                          <p:spTgt spid="696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Content Placeholder 13"/>
          <p:cNvSpPr>
            <a:spLocks noGrp="1"/>
          </p:cNvSpPr>
          <p:nvPr>
            <p:ph idx="1"/>
          </p:nvPr>
        </p:nvSpPr>
        <p:spPr>
          <a:xfrm>
            <a:off x="1992314" y="1844675"/>
            <a:ext cx="3671887" cy="3455988"/>
          </a:xfrm>
        </p:spPr>
        <p:txBody>
          <a:bodyPr/>
          <a:lstStyle/>
          <a:p>
            <a:pPr marL="0" indent="0">
              <a:spcBef>
                <a:spcPct val="40000"/>
              </a:spcBef>
            </a:pPr>
            <a:r>
              <a:rPr lang="en-US" altLang="en-US" smtClean="0"/>
              <a:t>Cardiac muscle cells can contract (get shorter). </a:t>
            </a:r>
          </a:p>
          <a:p>
            <a:pPr marL="0" indent="0">
              <a:spcBef>
                <a:spcPct val="40000"/>
              </a:spcBef>
            </a:pPr>
            <a:r>
              <a:rPr lang="en-US" altLang="en-US" smtClean="0"/>
              <a:t>When many cardiac muscle cells contract at the same time, they make the spaces inside the heart smaller, and so push blood out of the heart.</a:t>
            </a:r>
          </a:p>
        </p:txBody>
      </p:sp>
      <p:sp>
        <p:nvSpPr>
          <p:cNvPr id="22531"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22532" name="AutoShape 6">
            <a:hlinkClick r:id="rId4" action="ppaction://hlinksldjump"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Back</a:t>
            </a:r>
          </a:p>
        </p:txBody>
      </p:sp>
      <p:pic>
        <p:nvPicPr>
          <p:cNvPr id="22533" name="Picture 14" descr="7Ae-SS-Fig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2420939"/>
            <a:ext cx="158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9"/>
          <p:cNvSpPr txBox="1">
            <a:spLocks noChangeArrowheads="1"/>
          </p:cNvSpPr>
          <p:nvPr/>
        </p:nvSpPr>
        <p:spPr bwMode="auto">
          <a:xfrm>
            <a:off x="8940800" y="328453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800">
                <a:solidFill>
                  <a:srgbClr val="000000"/>
                </a:solidFill>
                <a:cs typeface="Arial" panose="020B0604020202020204" pitchFamily="34" charset="0"/>
              </a:rPr>
              <a:t>nucleus</a:t>
            </a:r>
          </a:p>
        </p:txBody>
      </p:sp>
      <p:sp>
        <p:nvSpPr>
          <p:cNvPr id="22535" name="Text Box 20"/>
          <p:cNvSpPr txBox="1">
            <a:spLocks noChangeArrowheads="1"/>
          </p:cNvSpPr>
          <p:nvPr/>
        </p:nvSpPr>
        <p:spPr bwMode="auto">
          <a:xfrm>
            <a:off x="8401050" y="1989138"/>
            <a:ext cx="211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800">
                <a:solidFill>
                  <a:srgbClr val="000000"/>
                </a:solidFill>
                <a:cs typeface="Arial" panose="020B0604020202020204" pitchFamily="34" charset="0"/>
              </a:rPr>
              <a:t>cardiac muscle cell</a:t>
            </a:r>
          </a:p>
        </p:txBody>
      </p:sp>
      <p:sp>
        <p:nvSpPr>
          <p:cNvPr id="22536" name="Line 45"/>
          <p:cNvSpPr>
            <a:spLocks noChangeShapeType="1"/>
          </p:cNvSpPr>
          <p:nvPr/>
        </p:nvSpPr>
        <p:spPr bwMode="auto">
          <a:xfrm flipV="1">
            <a:off x="7824789" y="3500438"/>
            <a:ext cx="1150937" cy="36036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2537" name="Line 46"/>
          <p:cNvSpPr>
            <a:spLocks noChangeShapeType="1"/>
          </p:cNvSpPr>
          <p:nvPr/>
        </p:nvSpPr>
        <p:spPr bwMode="auto">
          <a:xfrm flipV="1">
            <a:off x="8183564" y="2276476"/>
            <a:ext cx="936625" cy="57626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050010"/>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681">
                                            <p:txEl>
                                              <p:pRg st="0" end="0"/>
                                            </p:txEl>
                                          </p:spTgt>
                                        </p:tgtEl>
                                        <p:attrNameLst>
                                          <p:attrName>style.visibility</p:attrName>
                                        </p:attrNameLst>
                                      </p:cBhvr>
                                      <p:to>
                                        <p:strVal val="visible"/>
                                      </p:to>
                                    </p:set>
                                    <p:animEffect transition="in" filter="fade">
                                      <p:cBhvr>
                                        <p:cTn id="7" dur="500"/>
                                        <p:tgtEl>
                                          <p:spTgt spid="7168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681">
                                            <p:txEl>
                                              <p:pRg st="1" end="1"/>
                                            </p:txEl>
                                          </p:spTgt>
                                        </p:tgtEl>
                                        <p:attrNameLst>
                                          <p:attrName>style.visibility</p:attrName>
                                        </p:attrNameLst>
                                      </p:cBhvr>
                                      <p:to>
                                        <p:strVal val="visible"/>
                                      </p:to>
                                    </p:set>
                                    <p:animEffect transition="in" filter="fade">
                                      <p:cBhvr>
                                        <p:cTn id="10" dur="500"/>
                                        <p:tgtEl>
                                          <p:spTgt spid="716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4" descr="p_ap_00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1576389"/>
            <a:ext cx="324167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Content Placeholder 13"/>
          <p:cNvSpPr>
            <a:spLocks noGrp="1"/>
          </p:cNvSpPr>
          <p:nvPr>
            <p:ph idx="1"/>
          </p:nvPr>
        </p:nvSpPr>
        <p:spPr>
          <a:xfrm>
            <a:off x="1919289" y="1268414"/>
            <a:ext cx="3671887" cy="4465637"/>
          </a:xfrm>
        </p:spPr>
        <p:txBody>
          <a:bodyPr/>
          <a:lstStyle/>
          <a:p>
            <a:pPr marL="0" indent="0">
              <a:spcBef>
                <a:spcPct val="40000"/>
              </a:spcBef>
            </a:pPr>
            <a:r>
              <a:rPr lang="en-GB" altLang="en-US" smtClean="0"/>
              <a:t>The heart is surrounded by a layer of fat tissue. </a:t>
            </a:r>
          </a:p>
          <a:p>
            <a:pPr marL="0" indent="0">
              <a:spcBef>
                <a:spcPct val="40000"/>
              </a:spcBef>
            </a:pPr>
            <a:r>
              <a:rPr lang="en-GB" altLang="en-US" smtClean="0"/>
              <a:t>Fat tissue helps to protect the heart, however too much fat on the heart can cause illness. </a:t>
            </a:r>
          </a:p>
          <a:p>
            <a:pPr marL="0" indent="0">
              <a:spcBef>
                <a:spcPct val="40000"/>
              </a:spcBef>
            </a:pPr>
            <a:r>
              <a:rPr lang="en-GB" altLang="en-US" smtClean="0"/>
              <a:t>Fat tissue is made of fat cells. </a:t>
            </a:r>
          </a:p>
          <a:p>
            <a:pPr marL="0" indent="0">
              <a:spcBef>
                <a:spcPct val="40000"/>
              </a:spcBef>
            </a:pPr>
            <a:r>
              <a:rPr lang="en-GB" altLang="en-US" smtClean="0"/>
              <a:t>Click on the fat cell to find out more.</a:t>
            </a:r>
          </a:p>
        </p:txBody>
      </p:sp>
      <p:sp>
        <p:nvSpPr>
          <p:cNvPr id="24580" name="Rectangle 5"/>
          <p:cNvSpPr>
            <a:spLocks noGrp="1" noChangeArrowheads="1"/>
          </p:cNvSpPr>
          <p:nvPr>
            <p:ph type="ftr" sz="quarter" idx="10"/>
          </p:nvPr>
        </p:nvSpPr>
        <p:spPr>
          <a:xfrm>
            <a:off x="1992314" y="6569076"/>
            <a:ext cx="8207375" cy="28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cxnSp>
        <p:nvCxnSpPr>
          <p:cNvPr id="24581" name="Straight Connector 4"/>
          <p:cNvCxnSpPr>
            <a:cxnSpLocks noChangeShapeType="1"/>
          </p:cNvCxnSpPr>
          <p:nvPr/>
        </p:nvCxnSpPr>
        <p:spPr bwMode="auto">
          <a:xfrm flipV="1">
            <a:off x="7967664" y="2492376"/>
            <a:ext cx="1368425" cy="72072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24582" name="TextBox 5"/>
          <p:cNvSpPr txBox="1">
            <a:spLocks noChangeArrowheads="1"/>
          </p:cNvSpPr>
          <p:nvPr/>
        </p:nvSpPr>
        <p:spPr bwMode="auto">
          <a:xfrm>
            <a:off x="9409113" y="2276475"/>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US" altLang="en-US" sz="1800">
                <a:solidFill>
                  <a:srgbClr val="000000"/>
                </a:solidFill>
                <a:cs typeface="Arial" panose="020B0604020202020204" pitchFamily="34" charset="0"/>
              </a:rPr>
              <a:t>fat cell</a:t>
            </a:r>
          </a:p>
        </p:txBody>
      </p:sp>
      <p:cxnSp>
        <p:nvCxnSpPr>
          <p:cNvPr id="24583" name="Straight Connector 4"/>
          <p:cNvCxnSpPr>
            <a:cxnSpLocks noChangeShapeType="1"/>
          </p:cNvCxnSpPr>
          <p:nvPr/>
        </p:nvCxnSpPr>
        <p:spPr bwMode="auto">
          <a:xfrm flipV="1">
            <a:off x="7967664" y="2492376"/>
            <a:ext cx="1368425" cy="72072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24584" name="TextBox 5"/>
          <p:cNvSpPr txBox="1">
            <a:spLocks noChangeArrowheads="1"/>
          </p:cNvSpPr>
          <p:nvPr/>
        </p:nvSpPr>
        <p:spPr bwMode="auto">
          <a:xfrm>
            <a:off x="9409113" y="2276475"/>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US" altLang="en-US" sz="1800">
                <a:solidFill>
                  <a:srgbClr val="000000"/>
                </a:solidFill>
                <a:cs typeface="Arial" panose="020B0604020202020204" pitchFamily="34" charset="0"/>
              </a:rPr>
              <a:t>fat cell</a:t>
            </a:r>
          </a:p>
        </p:txBody>
      </p:sp>
      <p:sp>
        <p:nvSpPr>
          <p:cNvPr id="24585" name="AutoShape 10">
            <a:hlinkClick r:id="" action="ppaction://hlinkshowjump?jump=nextslide" highlightClick="1"/>
          </p:cNvPr>
          <p:cNvSpPr>
            <a:spLocks noChangeArrowheads="1"/>
          </p:cNvSpPr>
          <p:nvPr/>
        </p:nvSpPr>
        <p:spPr bwMode="auto">
          <a:xfrm>
            <a:off x="8472489" y="5013325"/>
            <a:ext cx="1150937" cy="1296988"/>
          </a:xfrm>
          <a:prstGeom prst="actionButtonBlank">
            <a:avLst/>
          </a:prstGeom>
          <a:gradFill rotWithShape="1">
            <a:gsLst>
              <a:gs pos="0">
                <a:schemeClr val="bg1">
                  <a:alpha val="0"/>
                </a:scheme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Tree>
    <p:extLst>
      <p:ext uri="{BB962C8B-B14F-4D97-AF65-F5344CB8AC3E}">
        <p14:creationId xmlns:p14="http://schemas.microsoft.com/office/powerpoint/2010/main" val="676248657"/>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500"/>
                                        <p:tgtEl>
                                          <p:spTgt spid="737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3730">
                                            <p:txEl>
                                              <p:pRg st="1" end="1"/>
                                            </p:txEl>
                                          </p:spTgt>
                                        </p:tgtEl>
                                        <p:attrNameLst>
                                          <p:attrName>style.visibility</p:attrName>
                                        </p:attrNameLst>
                                      </p:cBhvr>
                                      <p:to>
                                        <p:strVal val="visible"/>
                                      </p:to>
                                    </p:set>
                                    <p:animEffect transition="in" filter="fade">
                                      <p:cBhvr>
                                        <p:cTn id="10" dur="500"/>
                                        <p:tgtEl>
                                          <p:spTgt spid="737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Effect transition="in" filter="fade">
                                      <p:cBhvr>
                                        <p:cTn id="13" dur="500"/>
                                        <p:tgtEl>
                                          <p:spTgt spid="7373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3730">
                                            <p:txEl>
                                              <p:pRg st="3" end="3"/>
                                            </p:txEl>
                                          </p:spTgt>
                                        </p:tgtEl>
                                        <p:attrNameLst>
                                          <p:attrName>style.visibility</p:attrName>
                                        </p:attrNameLst>
                                      </p:cBhvr>
                                      <p:to>
                                        <p:strVal val="visible"/>
                                      </p:to>
                                    </p:set>
                                    <p:animEffect transition="in" filter="fade">
                                      <p:cBhvr>
                                        <p:cTn id="16" dur="500"/>
                                        <p:tgtEl>
                                          <p:spTgt spid="737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9" descr="p_ap_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1576389"/>
            <a:ext cx="324167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7" name="Content Placeholder 13"/>
          <p:cNvSpPr>
            <a:spLocks noGrp="1"/>
          </p:cNvSpPr>
          <p:nvPr>
            <p:ph idx="1"/>
          </p:nvPr>
        </p:nvSpPr>
        <p:spPr>
          <a:xfrm>
            <a:off x="1992314" y="1844676"/>
            <a:ext cx="3527425" cy="4176713"/>
          </a:xfrm>
        </p:spPr>
        <p:txBody>
          <a:bodyPr/>
          <a:lstStyle/>
          <a:p>
            <a:pPr marL="0" indent="0" eaLnBrk="1" hangingPunct="1">
              <a:spcBef>
                <a:spcPct val="40000"/>
              </a:spcBef>
            </a:pPr>
            <a:r>
              <a:rPr lang="en-US" altLang="en-US" smtClean="0"/>
              <a:t>Fat cells are storage cells.</a:t>
            </a:r>
          </a:p>
          <a:p>
            <a:pPr marL="0" indent="0" eaLnBrk="1" hangingPunct="1">
              <a:spcBef>
                <a:spcPct val="40000"/>
              </a:spcBef>
            </a:pPr>
            <a:r>
              <a:rPr lang="en-US" altLang="en-US" smtClean="0"/>
              <a:t>Each cell contains fat that can be used for respiration when the heart muscle cells are working quickly (e.g. during exercise).</a:t>
            </a:r>
            <a:endParaRPr lang="en-GB" altLang="en-US" smtClean="0"/>
          </a:p>
        </p:txBody>
      </p:sp>
      <p:sp>
        <p:nvSpPr>
          <p:cNvPr id="2662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cxnSp>
        <p:nvCxnSpPr>
          <p:cNvPr id="26629" name="Straight Connector 4"/>
          <p:cNvCxnSpPr>
            <a:cxnSpLocks noChangeShapeType="1"/>
          </p:cNvCxnSpPr>
          <p:nvPr/>
        </p:nvCxnSpPr>
        <p:spPr bwMode="auto">
          <a:xfrm flipV="1">
            <a:off x="7967664" y="2492376"/>
            <a:ext cx="1368425" cy="72072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26630" name="TextBox 5"/>
          <p:cNvSpPr txBox="1">
            <a:spLocks noChangeArrowheads="1"/>
          </p:cNvSpPr>
          <p:nvPr/>
        </p:nvSpPr>
        <p:spPr bwMode="auto">
          <a:xfrm>
            <a:off x="9409113" y="2276475"/>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US" altLang="en-US" sz="1800">
                <a:solidFill>
                  <a:srgbClr val="000000"/>
                </a:solidFill>
                <a:cs typeface="Arial" panose="020B0604020202020204" pitchFamily="34" charset="0"/>
              </a:rPr>
              <a:t>fat cell</a:t>
            </a:r>
          </a:p>
        </p:txBody>
      </p:sp>
      <p:sp>
        <p:nvSpPr>
          <p:cNvPr id="26631" name="AutoShape 6">
            <a:hlinkClick r:id="rId5" action="ppaction://hlinksldjump"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Back</a:t>
            </a:r>
          </a:p>
        </p:txBody>
      </p:sp>
    </p:spTree>
    <p:extLst>
      <p:ext uri="{BB962C8B-B14F-4D97-AF65-F5344CB8AC3E}">
        <p14:creationId xmlns:p14="http://schemas.microsoft.com/office/powerpoint/2010/main" val="1886024866"/>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5777">
                                            <p:txEl>
                                              <p:pRg st="0" end="0"/>
                                            </p:txEl>
                                          </p:spTgt>
                                        </p:tgtEl>
                                        <p:attrNameLst>
                                          <p:attrName>style.visibility</p:attrName>
                                        </p:attrNameLst>
                                      </p:cBhvr>
                                      <p:to>
                                        <p:strVal val="visible"/>
                                      </p:to>
                                    </p:set>
                                    <p:animEffect transition="in" filter="fade">
                                      <p:cBhvr>
                                        <p:cTn id="7" dur="500"/>
                                        <p:tgtEl>
                                          <p:spTgt spid="757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777">
                                            <p:txEl>
                                              <p:pRg st="1" end="1"/>
                                            </p:txEl>
                                          </p:spTgt>
                                        </p:tgtEl>
                                        <p:attrNameLst>
                                          <p:attrName>style.visibility</p:attrName>
                                        </p:attrNameLst>
                                      </p:cBhvr>
                                      <p:to>
                                        <p:strVal val="visible"/>
                                      </p:to>
                                    </p:set>
                                    <p:animEffect transition="in" filter="fade">
                                      <p:cBhvr>
                                        <p:cTn id="10" dur="500"/>
                                        <p:tgtEl>
                                          <p:spTgt spid="757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Content Placeholder 13"/>
          <p:cNvSpPr>
            <a:spLocks noGrp="1"/>
          </p:cNvSpPr>
          <p:nvPr>
            <p:ph idx="1"/>
          </p:nvPr>
        </p:nvSpPr>
        <p:spPr>
          <a:xfrm>
            <a:off x="1992314" y="1844675"/>
            <a:ext cx="3887787" cy="3816350"/>
          </a:xfrm>
        </p:spPr>
        <p:txBody>
          <a:bodyPr/>
          <a:lstStyle/>
          <a:p>
            <a:pPr marL="0" indent="0"/>
            <a:r>
              <a:rPr lang="en-GB" altLang="en-US" smtClean="0"/>
              <a:t>Nerve tissue is difficult to see as it is deep inside the heart. </a:t>
            </a:r>
          </a:p>
          <a:p>
            <a:pPr marL="0" indent="0"/>
            <a:r>
              <a:rPr lang="en-GB" altLang="en-US" smtClean="0"/>
              <a:t>It is made of many nerve cells that connect together and link to the brain.</a:t>
            </a:r>
          </a:p>
          <a:p>
            <a:pPr marL="0" indent="0"/>
            <a:endParaRPr lang="en-GB" altLang="en-US" smtClean="0"/>
          </a:p>
          <a:p>
            <a:pPr marL="0" indent="0"/>
            <a:r>
              <a:rPr lang="en-GB" altLang="en-US" smtClean="0"/>
              <a:t>Click on the nerve tissue to learn more. </a:t>
            </a:r>
          </a:p>
        </p:txBody>
      </p:sp>
      <p:sp>
        <p:nvSpPr>
          <p:cNvPr id="2867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pic>
        <p:nvPicPr>
          <p:cNvPr id="28676" name="Picture 6" descr="p_ap_010">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6" y="1987551"/>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472148"/>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25">
                                            <p:txEl>
                                              <p:pRg st="0" end="0"/>
                                            </p:txEl>
                                          </p:spTgt>
                                        </p:tgtEl>
                                        <p:attrNameLst>
                                          <p:attrName>style.visibility</p:attrName>
                                        </p:attrNameLst>
                                      </p:cBhvr>
                                      <p:to>
                                        <p:strVal val="visible"/>
                                      </p:to>
                                    </p:set>
                                    <p:animEffect transition="in" filter="fade">
                                      <p:cBhvr>
                                        <p:cTn id="7" dur="500"/>
                                        <p:tgtEl>
                                          <p:spTgt spid="778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7825">
                                            <p:txEl>
                                              <p:pRg st="1" end="1"/>
                                            </p:txEl>
                                          </p:spTgt>
                                        </p:tgtEl>
                                        <p:attrNameLst>
                                          <p:attrName>style.visibility</p:attrName>
                                        </p:attrNameLst>
                                      </p:cBhvr>
                                      <p:to>
                                        <p:strVal val="visible"/>
                                      </p:to>
                                    </p:set>
                                    <p:animEffect transition="in" filter="fade">
                                      <p:cBhvr>
                                        <p:cTn id="10" dur="500"/>
                                        <p:tgtEl>
                                          <p:spTgt spid="7782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7825">
                                            <p:txEl>
                                              <p:pRg st="3" end="3"/>
                                            </p:txEl>
                                          </p:spTgt>
                                        </p:tgtEl>
                                        <p:attrNameLst>
                                          <p:attrName>style.visibility</p:attrName>
                                        </p:attrNameLst>
                                      </p:cBhvr>
                                      <p:to>
                                        <p:strVal val="visible"/>
                                      </p:to>
                                    </p:set>
                                    <p:animEffect transition="in" filter="fade">
                                      <p:cBhvr>
                                        <p:cTn id="13" dur="500"/>
                                        <p:tgtEl>
                                          <p:spTgt spid="778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Content Placeholder 13"/>
          <p:cNvSpPr>
            <a:spLocks noGrp="1"/>
          </p:cNvSpPr>
          <p:nvPr>
            <p:ph idx="1"/>
          </p:nvPr>
        </p:nvSpPr>
        <p:spPr>
          <a:xfrm>
            <a:off x="1919289" y="1412875"/>
            <a:ext cx="4103687" cy="4464050"/>
          </a:xfrm>
        </p:spPr>
        <p:txBody>
          <a:bodyPr/>
          <a:lstStyle/>
          <a:p>
            <a:pPr marL="0" indent="0"/>
            <a:r>
              <a:rPr lang="en-US" altLang="en-US" smtClean="0"/>
              <a:t>Nerve cells have long fibres that link to other nerve cells.</a:t>
            </a:r>
          </a:p>
          <a:p>
            <a:pPr marL="0" indent="0"/>
            <a:endParaRPr lang="en-US" altLang="en-US" smtClean="0"/>
          </a:p>
          <a:p>
            <a:pPr marL="0" indent="0"/>
            <a:r>
              <a:rPr lang="en-US" altLang="en-US" smtClean="0"/>
              <a:t>In the heart, they control when the muscle cells contract, so that the heart pumps properly.</a:t>
            </a:r>
          </a:p>
          <a:p>
            <a:pPr marL="0" indent="0"/>
            <a:endParaRPr lang="en-US" altLang="en-US" smtClean="0"/>
          </a:p>
          <a:p>
            <a:pPr marL="0" indent="0"/>
            <a:r>
              <a:rPr lang="en-US" altLang="en-US" smtClean="0"/>
              <a:t>Heart nerve cells are also linked to nerve cells in the brain.</a:t>
            </a:r>
          </a:p>
        </p:txBody>
      </p:sp>
      <p:sp>
        <p:nvSpPr>
          <p:cNvPr id="307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30724" name="AutoShape 6">
            <a:hlinkClick r:id="rId4" action="ppaction://hlinksldjump" highlightClick="1"/>
          </p:cNvPr>
          <p:cNvSpPr>
            <a:spLocks noChangeArrowheads="1"/>
          </p:cNvSpPr>
          <p:nvPr/>
        </p:nvSpPr>
        <p:spPr bwMode="auto">
          <a:xfrm>
            <a:off x="8183564"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Back</a:t>
            </a:r>
          </a:p>
        </p:txBody>
      </p:sp>
      <p:pic>
        <p:nvPicPr>
          <p:cNvPr id="30725" name="Picture 8" descr="y7UA_td_a4_CSDD_Fi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1782764"/>
            <a:ext cx="40005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9"/>
          <p:cNvSpPr txBox="1">
            <a:spLocks noChangeArrowheads="1"/>
          </p:cNvSpPr>
          <p:nvPr/>
        </p:nvSpPr>
        <p:spPr bwMode="auto">
          <a:xfrm>
            <a:off x="6527800" y="2349501"/>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800">
                <a:solidFill>
                  <a:srgbClr val="000000"/>
                </a:solidFill>
                <a:cs typeface="Arial" panose="020B0604020202020204" pitchFamily="34" charset="0"/>
              </a:rPr>
              <a:t>nucleus</a:t>
            </a:r>
          </a:p>
        </p:txBody>
      </p:sp>
      <p:sp>
        <p:nvSpPr>
          <p:cNvPr id="30727" name="Line 45"/>
          <p:cNvSpPr>
            <a:spLocks noChangeShapeType="1"/>
          </p:cNvSpPr>
          <p:nvPr/>
        </p:nvSpPr>
        <p:spPr bwMode="auto">
          <a:xfrm>
            <a:off x="7391401" y="2636839"/>
            <a:ext cx="1584325" cy="5048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959648"/>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9873">
                                            <p:txEl>
                                              <p:pRg st="0" end="0"/>
                                            </p:txEl>
                                          </p:spTgt>
                                        </p:tgtEl>
                                        <p:attrNameLst>
                                          <p:attrName>style.visibility</p:attrName>
                                        </p:attrNameLst>
                                      </p:cBhvr>
                                      <p:to>
                                        <p:strVal val="visible"/>
                                      </p:to>
                                    </p:set>
                                    <p:animEffect transition="in" filter="fade">
                                      <p:cBhvr>
                                        <p:cTn id="7" dur="500"/>
                                        <p:tgtEl>
                                          <p:spTgt spid="7987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873">
                                            <p:txEl>
                                              <p:pRg st="2" end="2"/>
                                            </p:txEl>
                                          </p:spTgt>
                                        </p:tgtEl>
                                        <p:attrNameLst>
                                          <p:attrName>style.visibility</p:attrName>
                                        </p:attrNameLst>
                                      </p:cBhvr>
                                      <p:to>
                                        <p:strVal val="visible"/>
                                      </p:to>
                                    </p:set>
                                    <p:animEffect transition="in" filter="fade">
                                      <p:cBhvr>
                                        <p:cTn id="10" dur="500"/>
                                        <p:tgtEl>
                                          <p:spTgt spid="7987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9873">
                                            <p:txEl>
                                              <p:pRg st="4" end="4"/>
                                            </p:txEl>
                                          </p:spTgt>
                                        </p:tgtEl>
                                        <p:attrNameLst>
                                          <p:attrName>style.visibility</p:attrName>
                                        </p:attrNameLst>
                                      </p:cBhvr>
                                      <p:to>
                                        <p:strVal val="visible"/>
                                      </p:to>
                                    </p:set>
                                    <p:animEffect transition="in" filter="fade">
                                      <p:cBhvr>
                                        <p:cTn id="13" dur="500"/>
                                        <p:tgtEl>
                                          <p:spTgt spid="798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Content Placeholder 13"/>
          <p:cNvSpPr>
            <a:spLocks noGrp="1"/>
          </p:cNvSpPr>
          <p:nvPr>
            <p:ph idx="1"/>
          </p:nvPr>
        </p:nvSpPr>
        <p:spPr>
          <a:xfrm>
            <a:off x="1847851" y="1196976"/>
            <a:ext cx="7559675" cy="1008063"/>
          </a:xfrm>
        </p:spPr>
        <p:txBody>
          <a:bodyPr/>
          <a:lstStyle/>
          <a:p>
            <a:pPr marL="0" indent="0"/>
            <a:r>
              <a:rPr lang="en-GB" altLang="en-US" smtClean="0"/>
              <a:t>The blood vessels are tubes that pass through almost every tissue of the body.</a:t>
            </a:r>
          </a:p>
        </p:txBody>
      </p:sp>
      <p:sp>
        <p:nvSpPr>
          <p:cNvPr id="32771" name="Rectangle 5"/>
          <p:cNvSpPr>
            <a:spLocks noGrp="1" noChangeArrowheads="1"/>
          </p:cNvSpPr>
          <p:nvPr>
            <p:ph type="ftr" sz="quarter" idx="10"/>
          </p:nvPr>
        </p:nvSpPr>
        <p:spPr>
          <a:xfrm>
            <a:off x="1992314" y="6569076"/>
            <a:ext cx="8207375" cy="28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81924" name="Text Box 14"/>
          <p:cNvSpPr txBox="1">
            <a:spLocks noChangeArrowheads="1"/>
          </p:cNvSpPr>
          <p:nvPr/>
        </p:nvSpPr>
        <p:spPr bwMode="auto">
          <a:xfrm>
            <a:off x="1919289" y="2205038"/>
            <a:ext cx="36718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a:solidFill>
                  <a:srgbClr val="000000"/>
                </a:solidFill>
                <a:cs typeface="Arial" panose="020B0604020202020204" pitchFamily="34" charset="0"/>
              </a:rPr>
              <a:t>Arteries take blood from the heart around the body, so they have thick walls.</a:t>
            </a:r>
          </a:p>
          <a:p>
            <a:pPr fontAlgn="base">
              <a:spcBef>
                <a:spcPct val="0"/>
              </a:spcBef>
              <a:spcAft>
                <a:spcPct val="0"/>
              </a:spcAft>
            </a:pPr>
            <a:endParaRPr lang="en-GB" altLang="en-US">
              <a:solidFill>
                <a:srgbClr val="000000"/>
              </a:solidFill>
              <a:cs typeface="Arial" panose="020B0604020202020204" pitchFamily="34" charset="0"/>
            </a:endParaRPr>
          </a:p>
          <a:p>
            <a:pPr fontAlgn="base">
              <a:spcBef>
                <a:spcPct val="0"/>
              </a:spcBef>
              <a:spcAft>
                <a:spcPct val="0"/>
              </a:spcAft>
            </a:pPr>
            <a:r>
              <a:rPr lang="en-GB" altLang="en-US">
                <a:solidFill>
                  <a:srgbClr val="000000"/>
                </a:solidFill>
                <a:cs typeface="Arial" panose="020B0604020202020204" pitchFamily="34" charset="0"/>
              </a:rPr>
              <a:t>Veins return blood back to the heart. Therefore, their walls can be thinner.</a:t>
            </a:r>
          </a:p>
          <a:p>
            <a:pPr fontAlgn="base">
              <a:spcBef>
                <a:spcPct val="0"/>
              </a:spcBef>
              <a:spcAft>
                <a:spcPct val="0"/>
              </a:spcAft>
            </a:pPr>
            <a:endParaRPr lang="en-GB" altLang="en-US">
              <a:solidFill>
                <a:srgbClr val="000000"/>
              </a:solidFill>
              <a:cs typeface="Arial" panose="020B0604020202020204" pitchFamily="34" charset="0"/>
            </a:endParaRPr>
          </a:p>
          <a:p>
            <a:pPr fontAlgn="base">
              <a:spcBef>
                <a:spcPct val="0"/>
              </a:spcBef>
              <a:spcAft>
                <a:spcPct val="0"/>
              </a:spcAft>
            </a:pPr>
            <a:r>
              <a:rPr lang="en-GB" altLang="en-US">
                <a:solidFill>
                  <a:srgbClr val="000000"/>
                </a:solidFill>
                <a:cs typeface="Arial" panose="020B0604020202020204" pitchFamily="34" charset="0"/>
              </a:rPr>
              <a:t>Click on either blood vessel to find out more.</a:t>
            </a:r>
          </a:p>
        </p:txBody>
      </p:sp>
      <p:pic>
        <p:nvPicPr>
          <p:cNvPr id="32773" name="Picture 9" descr="p_ap_011">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9" y="2420938"/>
            <a:ext cx="4452937"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143143"/>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21">
                                            <p:txEl>
                                              <p:pRg st="0" end="0"/>
                                            </p:txEl>
                                          </p:spTgt>
                                        </p:tgtEl>
                                        <p:attrNameLst>
                                          <p:attrName>style.visibility</p:attrName>
                                        </p:attrNameLst>
                                      </p:cBhvr>
                                      <p:to>
                                        <p:strVal val="visible"/>
                                      </p:to>
                                    </p:set>
                                    <p:animEffect transition="in" filter="fade">
                                      <p:cBhvr>
                                        <p:cTn id="7" dur="500"/>
                                        <p:tgtEl>
                                          <p:spTgt spid="819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24">
                                            <p:txEl>
                                              <p:pRg st="0" end="0"/>
                                            </p:txEl>
                                          </p:spTgt>
                                        </p:tgtEl>
                                        <p:attrNameLst>
                                          <p:attrName>style.visibility</p:attrName>
                                        </p:attrNameLst>
                                      </p:cBhvr>
                                      <p:to>
                                        <p:strVal val="visible"/>
                                      </p:to>
                                    </p:set>
                                    <p:animEffect transition="in" filter="fade">
                                      <p:cBhvr>
                                        <p:cTn id="10" dur="500"/>
                                        <p:tgtEl>
                                          <p:spTgt spid="8192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24">
                                            <p:txEl>
                                              <p:pRg st="2" end="2"/>
                                            </p:txEl>
                                          </p:spTgt>
                                        </p:tgtEl>
                                        <p:attrNameLst>
                                          <p:attrName>style.visibility</p:attrName>
                                        </p:attrNameLst>
                                      </p:cBhvr>
                                      <p:to>
                                        <p:strVal val="visible"/>
                                      </p:to>
                                    </p:set>
                                    <p:animEffect transition="in" filter="fade">
                                      <p:cBhvr>
                                        <p:cTn id="13" dur="500"/>
                                        <p:tgtEl>
                                          <p:spTgt spid="8192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24">
                                            <p:txEl>
                                              <p:pRg st="4" end="4"/>
                                            </p:txEl>
                                          </p:spTgt>
                                        </p:tgtEl>
                                        <p:attrNameLst>
                                          <p:attrName>style.visibility</p:attrName>
                                        </p:attrNameLst>
                                      </p:cBhvr>
                                      <p:to>
                                        <p:strVal val="visible"/>
                                      </p:to>
                                    </p:set>
                                    <p:animEffect transition="in" filter="fade">
                                      <p:cBhvr>
                                        <p:cTn id="16" dur="500"/>
                                        <p:tgtEl>
                                          <p:spTgt spid="81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fontAlgn="base">
              <a:spcBef>
                <a:spcPct val="0"/>
              </a:spcBef>
              <a:spcAft>
                <a:spcPct val="0"/>
              </a:spcAft>
            </a:pPr>
            <a:r>
              <a:rPr lang="en-GB" altLang="en-US" sz="1000">
                <a:solidFill>
                  <a:srgbClr val="FFFFFF"/>
                </a:solidFill>
                <a:cs typeface="Arial" panose="020B0604020202020204" pitchFamily="34" charset="0"/>
              </a:rPr>
              <a:t>© Pearson Education Ltd 2014. Copying permitted for purchasing institution only.  This material is not copyright free.</a:t>
            </a:r>
          </a:p>
        </p:txBody>
      </p:sp>
      <p:sp>
        <p:nvSpPr>
          <p:cNvPr id="83971" name="Content Placeholder 13"/>
          <p:cNvSpPr>
            <a:spLocks noGrp="1"/>
          </p:cNvSpPr>
          <p:nvPr>
            <p:ph idx="1"/>
          </p:nvPr>
        </p:nvSpPr>
        <p:spPr>
          <a:xfrm>
            <a:off x="1992314" y="1196976"/>
            <a:ext cx="4391025" cy="4392613"/>
          </a:xfrm>
        </p:spPr>
        <p:txBody>
          <a:bodyPr/>
          <a:lstStyle/>
          <a:p>
            <a:pPr marL="0" indent="0">
              <a:spcBef>
                <a:spcPct val="40000"/>
              </a:spcBef>
            </a:pPr>
            <a:r>
              <a:rPr lang="en-US" altLang="en-US" smtClean="0"/>
              <a:t>Blood vessels are surrounded by tough connective tissue.</a:t>
            </a:r>
          </a:p>
          <a:p>
            <a:pPr marL="0" indent="0">
              <a:spcBef>
                <a:spcPct val="40000"/>
              </a:spcBef>
            </a:pPr>
            <a:r>
              <a:rPr lang="en-US" altLang="en-US" smtClean="0"/>
              <a:t>This stops blood vessels bursting easily.</a:t>
            </a:r>
          </a:p>
          <a:p>
            <a:pPr marL="0" indent="0">
              <a:spcBef>
                <a:spcPct val="40000"/>
              </a:spcBef>
            </a:pPr>
            <a:r>
              <a:rPr lang="en-US" altLang="en-US" smtClean="0"/>
              <a:t>Most blood vessels also have a layer of muscle tissue.</a:t>
            </a:r>
          </a:p>
          <a:p>
            <a:pPr marL="0" indent="0">
              <a:spcBef>
                <a:spcPct val="40000"/>
              </a:spcBef>
            </a:pPr>
            <a:r>
              <a:rPr lang="en-US" altLang="en-US" smtClean="0"/>
              <a:t>This muscle helps blood vessels return to their original shape when blood has pulsed through them.</a:t>
            </a:r>
            <a:endParaRPr lang="en-GB" altLang="en-US" smtClean="0"/>
          </a:p>
        </p:txBody>
      </p:sp>
      <p:sp>
        <p:nvSpPr>
          <p:cNvPr id="34820" name="AutoShape 6">
            <a:hlinkClick r:id="rId4" action="ppaction://hlinksldjump" highlightClick="1"/>
          </p:cNvPr>
          <p:cNvSpPr>
            <a:spLocks noChangeArrowheads="1"/>
          </p:cNvSpPr>
          <p:nvPr/>
        </p:nvSpPr>
        <p:spPr bwMode="auto">
          <a:xfrm>
            <a:off x="8183564"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Back</a:t>
            </a:r>
          </a:p>
        </p:txBody>
      </p:sp>
      <p:sp>
        <p:nvSpPr>
          <p:cNvPr id="34821" name="AutoShape 6">
            <a:hlinkClick r:id="" action="ppaction://hlinkshowjump?jump=endshow" highlightClick="1"/>
          </p:cNvPr>
          <p:cNvSpPr>
            <a:spLocks noChangeArrowheads="1"/>
          </p:cNvSpPr>
          <p:nvPr/>
        </p:nvSpPr>
        <p:spPr bwMode="auto">
          <a:xfrm>
            <a:off x="2063750" y="5661026"/>
            <a:ext cx="2122488"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4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chemeClr val="tx1"/>
                </a:solidFill>
                <a:latin typeface="Arial" panose="020B0604020202020204" pitchFamily="34" charset="0"/>
              </a:defRPr>
            </a:lvl9pPr>
          </a:lstStyle>
          <a:p>
            <a:pPr algn="ctr" fontAlgn="base">
              <a:spcBef>
                <a:spcPct val="0"/>
              </a:spcBef>
              <a:spcAft>
                <a:spcPct val="0"/>
              </a:spcAft>
            </a:pPr>
            <a:r>
              <a:rPr lang="en-GB" altLang="en-US" sz="1800">
                <a:solidFill>
                  <a:srgbClr val="FFFFFF"/>
                </a:solidFill>
                <a:cs typeface="Arial" panose="020B0604020202020204" pitchFamily="34" charset="0"/>
              </a:rPr>
              <a:t>End show</a:t>
            </a:r>
          </a:p>
        </p:txBody>
      </p:sp>
      <p:pic>
        <p:nvPicPr>
          <p:cNvPr id="34822" name="Picture 7" descr="p_ap_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6" y="2060576"/>
            <a:ext cx="34194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466512"/>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Levels of organisation</a:t>
            </a:r>
            <a:endParaRPr lang="en-GB" dirty="0"/>
          </a:p>
        </p:txBody>
      </p:sp>
      <p:sp>
        <p:nvSpPr>
          <p:cNvPr id="3" name="Content Placeholder 2"/>
          <p:cNvSpPr>
            <a:spLocks noGrp="1"/>
          </p:cNvSpPr>
          <p:nvPr>
            <p:ph idx="1"/>
          </p:nvPr>
        </p:nvSpPr>
        <p:spPr/>
        <p:txBody>
          <a:bodyPr/>
          <a:lstStyle/>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7" t="19838" r="4255" b="24083"/>
          <a:stretch/>
        </p:blipFill>
        <p:spPr bwMode="auto">
          <a:xfrm>
            <a:off x="838200" y="1690688"/>
            <a:ext cx="10720659" cy="479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255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9"/>
          <p:cNvSpPr>
            <a:spLocks noGrp="1"/>
          </p:cNvSpPr>
          <p:nvPr>
            <p:ph type="ctrTitle"/>
          </p:nvPr>
        </p:nvSpPr>
        <p:spPr/>
        <p:txBody>
          <a:bodyPr/>
          <a:lstStyle/>
          <a:p>
            <a:r>
              <a:rPr lang="en-GB" altLang="en-US" smtClean="0"/>
              <a:t>The human digestive system</a:t>
            </a:r>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204014111"/>
      </p:ext>
    </p:extLst>
  </p:cSld>
  <p:clrMapOvr>
    <a:masterClrMapping/>
  </p:clrMapOvr>
  <p:transition>
    <p:sndAc>
      <p:stSnd>
        <p:snd r:embed="rId3" name="click.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Content Placeholder 13"/>
          <p:cNvSpPr>
            <a:spLocks noGrp="1"/>
          </p:cNvSpPr>
          <p:nvPr>
            <p:ph idx="1"/>
          </p:nvPr>
        </p:nvSpPr>
        <p:spPr>
          <a:xfrm>
            <a:off x="1919288" y="1125539"/>
            <a:ext cx="8208962" cy="574675"/>
          </a:xfrm>
        </p:spPr>
        <p:txBody>
          <a:bodyPr/>
          <a:lstStyle/>
          <a:p>
            <a:pPr marL="0" indent="0"/>
            <a:r>
              <a:rPr lang="en-GB" altLang="en-US" smtClean="0"/>
              <a:t>The human digestive system is made up of many organs.</a:t>
            </a:r>
          </a:p>
        </p:txBody>
      </p:sp>
      <p:sp>
        <p:nvSpPr>
          <p:cNvPr id="5837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8372" name="Text Box 13"/>
          <p:cNvSpPr txBox="1">
            <a:spLocks noChangeArrowheads="1"/>
          </p:cNvSpPr>
          <p:nvPr/>
        </p:nvSpPr>
        <p:spPr bwMode="auto">
          <a:xfrm>
            <a:off x="1992313" y="5373689"/>
            <a:ext cx="8208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400">
                <a:solidFill>
                  <a:srgbClr val="000000"/>
                </a:solidFill>
              </a:rPr>
              <a:t>Click on the picture to identify some of the organs in the digestive system.</a:t>
            </a:r>
          </a:p>
        </p:txBody>
      </p:sp>
      <p:pic>
        <p:nvPicPr>
          <p:cNvPr id="58375" name="Picture 7" descr="p_ap_013">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4" y="1808164"/>
            <a:ext cx="4321175" cy="32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92393"/>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69">
                                            <p:txEl>
                                              <p:pRg st="0" end="0"/>
                                            </p:txEl>
                                          </p:spTgt>
                                        </p:tgtEl>
                                        <p:attrNameLst>
                                          <p:attrName>style.visibility</p:attrName>
                                        </p:attrNameLst>
                                      </p:cBhvr>
                                      <p:to>
                                        <p:strVal val="visible"/>
                                      </p:to>
                                    </p:set>
                                    <p:animEffect transition="in" filter="fade">
                                      <p:cBhvr>
                                        <p:cTn id="7" dur="500"/>
                                        <p:tgtEl>
                                          <p:spTgt spid="5836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2">
                                            <p:txEl>
                                              <p:pRg st="0" end="0"/>
                                            </p:txEl>
                                          </p:spTgt>
                                        </p:tgtEl>
                                        <p:attrNameLst>
                                          <p:attrName>style.visibility</p:attrName>
                                        </p:attrNameLst>
                                      </p:cBhvr>
                                      <p:to>
                                        <p:strVal val="visible"/>
                                      </p:to>
                                    </p:set>
                                    <p:animEffect transition="in" filter="fade">
                                      <p:cBhvr>
                                        <p:cTn id="10" dur="5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05" name="Picture 89" descr="p_ap_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4" y="1808164"/>
            <a:ext cx="4321175" cy="3241675"/>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60421" name="Text Box 7"/>
          <p:cNvSpPr txBox="1">
            <a:spLocks noChangeArrowheads="1"/>
          </p:cNvSpPr>
          <p:nvPr/>
        </p:nvSpPr>
        <p:spPr bwMode="auto">
          <a:xfrm>
            <a:off x="7011989" y="1000126"/>
            <a:ext cx="2090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000">
                <a:solidFill>
                  <a:srgbClr val="000000"/>
                </a:solidFill>
              </a:rPr>
              <a:t>Foodpipe (gullet)</a:t>
            </a:r>
          </a:p>
        </p:txBody>
      </p:sp>
      <p:sp>
        <p:nvSpPr>
          <p:cNvPr id="60427" name="Text Box 13"/>
          <p:cNvSpPr txBox="1">
            <a:spLocks noChangeArrowheads="1"/>
          </p:cNvSpPr>
          <p:nvPr/>
        </p:nvSpPr>
        <p:spPr bwMode="auto">
          <a:xfrm>
            <a:off x="1703389" y="3933826"/>
            <a:ext cx="184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000">
                <a:solidFill>
                  <a:srgbClr val="000000"/>
                </a:solidFill>
              </a:rPr>
              <a:t>Large intestine</a:t>
            </a:r>
          </a:p>
        </p:txBody>
      </p:sp>
      <p:sp>
        <p:nvSpPr>
          <p:cNvPr id="60428" name="Text Box 14"/>
          <p:cNvSpPr txBox="1">
            <a:spLocks noChangeArrowheads="1"/>
          </p:cNvSpPr>
          <p:nvPr/>
        </p:nvSpPr>
        <p:spPr bwMode="auto">
          <a:xfrm>
            <a:off x="8472489" y="3933826"/>
            <a:ext cx="1836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000">
                <a:solidFill>
                  <a:srgbClr val="000000"/>
                </a:solidFill>
              </a:rPr>
              <a:t>Small intestine</a:t>
            </a:r>
          </a:p>
        </p:txBody>
      </p:sp>
      <p:sp>
        <p:nvSpPr>
          <p:cNvPr id="60429" name="Text Box 15"/>
          <p:cNvSpPr txBox="1">
            <a:spLocks noChangeArrowheads="1"/>
          </p:cNvSpPr>
          <p:nvPr/>
        </p:nvSpPr>
        <p:spPr bwMode="auto">
          <a:xfrm>
            <a:off x="8328026" y="2205039"/>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000">
                <a:solidFill>
                  <a:srgbClr val="000000"/>
                </a:solidFill>
              </a:rPr>
              <a:t>Stomach</a:t>
            </a:r>
          </a:p>
        </p:txBody>
      </p:sp>
      <p:sp>
        <p:nvSpPr>
          <p:cNvPr id="60430" name="Text Box 16"/>
          <p:cNvSpPr txBox="1">
            <a:spLocks noChangeArrowheads="1"/>
          </p:cNvSpPr>
          <p:nvPr/>
        </p:nvSpPr>
        <p:spPr bwMode="auto">
          <a:xfrm>
            <a:off x="8401051" y="4941889"/>
            <a:ext cx="105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000">
                <a:solidFill>
                  <a:srgbClr val="000000"/>
                </a:solidFill>
              </a:rPr>
              <a:t>Rectum</a:t>
            </a:r>
          </a:p>
        </p:txBody>
      </p:sp>
      <p:sp>
        <p:nvSpPr>
          <p:cNvPr id="60431" name="Text Box 17"/>
          <p:cNvSpPr txBox="1">
            <a:spLocks noChangeArrowheads="1"/>
          </p:cNvSpPr>
          <p:nvPr/>
        </p:nvSpPr>
        <p:spPr bwMode="auto">
          <a:xfrm>
            <a:off x="2135188" y="2349501"/>
            <a:ext cx="735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000">
                <a:solidFill>
                  <a:srgbClr val="000000"/>
                </a:solidFill>
              </a:rPr>
              <a:t>Liver</a:t>
            </a:r>
          </a:p>
        </p:txBody>
      </p:sp>
      <p:sp>
        <p:nvSpPr>
          <p:cNvPr id="60432"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a:t>
            </a:r>
          </a:p>
        </p:txBody>
      </p:sp>
      <p:sp>
        <p:nvSpPr>
          <p:cNvPr id="60420" name="Line 6"/>
          <p:cNvSpPr>
            <a:spLocks noChangeShapeType="1"/>
          </p:cNvSpPr>
          <p:nvPr/>
        </p:nvSpPr>
        <p:spPr bwMode="auto">
          <a:xfrm flipV="1">
            <a:off x="6096001" y="1341438"/>
            <a:ext cx="936625" cy="6477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424" name="Line 10"/>
          <p:cNvSpPr>
            <a:spLocks noChangeShapeType="1"/>
          </p:cNvSpPr>
          <p:nvPr/>
        </p:nvSpPr>
        <p:spPr bwMode="auto">
          <a:xfrm flipV="1">
            <a:off x="6553200" y="2482850"/>
            <a:ext cx="1879600" cy="3746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422" name="Line 8"/>
          <p:cNvSpPr>
            <a:spLocks noChangeShapeType="1"/>
          </p:cNvSpPr>
          <p:nvPr/>
        </p:nvSpPr>
        <p:spPr bwMode="auto">
          <a:xfrm flipV="1">
            <a:off x="3503613" y="3716339"/>
            <a:ext cx="1871662" cy="4333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423" name="Line 9"/>
          <p:cNvSpPr>
            <a:spLocks noChangeShapeType="1"/>
          </p:cNvSpPr>
          <p:nvPr/>
        </p:nvSpPr>
        <p:spPr bwMode="auto">
          <a:xfrm>
            <a:off x="6600825" y="3716339"/>
            <a:ext cx="1943100" cy="4333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425" name="Line 11"/>
          <p:cNvSpPr>
            <a:spLocks noChangeShapeType="1"/>
          </p:cNvSpPr>
          <p:nvPr/>
        </p:nvSpPr>
        <p:spPr bwMode="auto">
          <a:xfrm>
            <a:off x="6167438" y="4724400"/>
            <a:ext cx="2278062" cy="4333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426" name="Line 12"/>
          <p:cNvSpPr>
            <a:spLocks noChangeShapeType="1"/>
          </p:cNvSpPr>
          <p:nvPr/>
        </p:nvSpPr>
        <p:spPr bwMode="auto">
          <a:xfrm>
            <a:off x="2927351" y="2636839"/>
            <a:ext cx="2663825" cy="7143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09" name="Rectangle 93"/>
          <p:cNvSpPr>
            <a:spLocks noChangeArrowheads="1"/>
          </p:cNvSpPr>
          <p:nvPr/>
        </p:nvSpPr>
        <p:spPr bwMode="auto">
          <a:xfrm rot="20310804">
            <a:off x="5303838" y="2276476"/>
            <a:ext cx="1223962" cy="576263"/>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0" name="Rectangle 94"/>
          <p:cNvSpPr>
            <a:spLocks noChangeArrowheads="1"/>
          </p:cNvSpPr>
          <p:nvPr/>
        </p:nvSpPr>
        <p:spPr bwMode="auto">
          <a:xfrm>
            <a:off x="6024564" y="1804988"/>
            <a:ext cx="180975" cy="385762"/>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1" name="Rectangle 95"/>
          <p:cNvSpPr>
            <a:spLocks noChangeArrowheads="1"/>
          </p:cNvSpPr>
          <p:nvPr/>
        </p:nvSpPr>
        <p:spPr bwMode="auto">
          <a:xfrm rot="19043519">
            <a:off x="6024563" y="2708275"/>
            <a:ext cx="792162" cy="28733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2" name="Rectangle 96"/>
          <p:cNvSpPr>
            <a:spLocks noChangeArrowheads="1"/>
          </p:cNvSpPr>
          <p:nvPr/>
        </p:nvSpPr>
        <p:spPr bwMode="auto">
          <a:xfrm>
            <a:off x="6005513" y="4508500"/>
            <a:ext cx="215900" cy="4333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3" name="Rectangle 97"/>
          <p:cNvSpPr>
            <a:spLocks noChangeArrowheads="1"/>
          </p:cNvSpPr>
          <p:nvPr/>
        </p:nvSpPr>
        <p:spPr bwMode="auto">
          <a:xfrm>
            <a:off x="5664201" y="3429000"/>
            <a:ext cx="981075" cy="76835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4" name="Rectangle 98"/>
          <p:cNvSpPr>
            <a:spLocks noChangeArrowheads="1"/>
          </p:cNvSpPr>
          <p:nvPr/>
        </p:nvSpPr>
        <p:spPr bwMode="auto">
          <a:xfrm>
            <a:off x="5303838" y="3284539"/>
            <a:ext cx="215900" cy="1152525"/>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5" name="Rectangle 99"/>
          <p:cNvSpPr>
            <a:spLocks noChangeArrowheads="1"/>
          </p:cNvSpPr>
          <p:nvPr/>
        </p:nvSpPr>
        <p:spPr bwMode="auto">
          <a:xfrm>
            <a:off x="5519738" y="3141663"/>
            <a:ext cx="1198562" cy="214312"/>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6" name="Rectangle 100"/>
          <p:cNvSpPr>
            <a:spLocks noChangeArrowheads="1"/>
          </p:cNvSpPr>
          <p:nvPr/>
        </p:nvSpPr>
        <p:spPr bwMode="auto">
          <a:xfrm rot="20440917">
            <a:off x="6148388" y="4265613"/>
            <a:ext cx="868362" cy="2159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7" name="Rectangle 101"/>
          <p:cNvSpPr>
            <a:spLocks noChangeArrowheads="1"/>
          </p:cNvSpPr>
          <p:nvPr/>
        </p:nvSpPr>
        <p:spPr bwMode="auto">
          <a:xfrm rot="20915650">
            <a:off x="6719888" y="3348039"/>
            <a:ext cx="209550" cy="885825"/>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519" name="Text Box 13"/>
          <p:cNvSpPr txBox="1">
            <a:spLocks noChangeArrowheads="1"/>
          </p:cNvSpPr>
          <p:nvPr/>
        </p:nvSpPr>
        <p:spPr bwMode="auto">
          <a:xfrm>
            <a:off x="1992313" y="5373689"/>
            <a:ext cx="5903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400">
                <a:solidFill>
                  <a:srgbClr val="000000"/>
                </a:solidFill>
              </a:rPr>
              <a:t>Find six different organs by clicking on the picture. </a:t>
            </a:r>
          </a:p>
        </p:txBody>
      </p:sp>
    </p:spTree>
    <p:extLst>
      <p:ext uri="{BB962C8B-B14F-4D97-AF65-F5344CB8AC3E}">
        <p14:creationId xmlns:p14="http://schemas.microsoft.com/office/powerpoint/2010/main" val="3788883790"/>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519">
                                            <p:txEl>
                                              <p:pRg st="0" end="0"/>
                                            </p:txEl>
                                          </p:spTgt>
                                        </p:tgtEl>
                                        <p:attrNameLst>
                                          <p:attrName>style.visibility</p:attrName>
                                        </p:attrNameLst>
                                      </p:cBhvr>
                                      <p:to>
                                        <p:strVal val="visible"/>
                                      </p:to>
                                    </p:set>
                                    <p:animEffect transition="in" filter="fade">
                                      <p:cBhvr>
                                        <p:cTn id="7" dur="500"/>
                                        <p:tgtEl>
                                          <p:spTgt spid="60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050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grpId="0" nodeType="withEffect">
                                  <p:stCondLst>
                                    <p:cond delay="0"/>
                                  </p:stCondLst>
                                  <p:childTnLst>
                                    <p:set>
                                      <p:cBhvr>
                                        <p:cTn id="12" dur="1" fill="hold">
                                          <p:stCondLst>
                                            <p:cond delay="0"/>
                                          </p:stCondLst>
                                        </p:cTn>
                                        <p:tgtEl>
                                          <p:spTgt spid="604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6"/>
                                        </p:tgtEl>
                                        <p:attrNameLst>
                                          <p:attrName>style.visibility</p:attrName>
                                        </p:attrNameLst>
                                      </p:cBhvr>
                                      <p:to>
                                        <p:strVal val="visible"/>
                                      </p:to>
                                    </p:set>
                                  </p:childTnLst>
                                </p:cTn>
                              </p:par>
                            </p:childTnLst>
                          </p:cTn>
                        </p:par>
                      </p:childTnLst>
                    </p:cTn>
                  </p:par>
                </p:childTnLst>
              </p:cTn>
              <p:nextCondLst>
                <p:cond evt="onClick" delay="0">
                  <p:tgtEl>
                    <p:spTgt spid="60509"/>
                  </p:tgtEl>
                </p:cond>
              </p:nextCondLst>
            </p:seq>
            <p:seq concurrent="1" nextAc="seek">
              <p:cTn id="15" restart="whenNotActive" fill="hold" evtFilter="cancelBubble" nodeType="interactiveSeq">
                <p:stCondLst>
                  <p:cond evt="onClick" delay="0">
                    <p:tgtEl>
                      <p:spTgt spid="6051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ntr" presetSubtype="0" fill="hold" nodeType="withEffect">
                                  <p:stCondLst>
                                    <p:cond delay="0"/>
                                  </p:stCondLst>
                                  <p:childTnLst>
                                    <p:set>
                                      <p:cBhvr>
                                        <p:cTn id="19" dur="1" fill="hold">
                                          <p:stCondLst>
                                            <p:cond delay="0"/>
                                          </p:stCondLst>
                                        </p:cTn>
                                        <p:tgtEl>
                                          <p:spTgt spid="60421">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0420"/>
                                        </p:tgtEl>
                                        <p:attrNameLst>
                                          <p:attrName>style.visibility</p:attrName>
                                        </p:attrNameLst>
                                      </p:cBhvr>
                                      <p:to>
                                        <p:strVal val="visible"/>
                                      </p:to>
                                    </p:set>
                                  </p:childTnLst>
                                </p:cTn>
                              </p:par>
                            </p:childTnLst>
                          </p:cTn>
                        </p:par>
                      </p:childTnLst>
                    </p:cTn>
                  </p:par>
                </p:childTnLst>
              </p:cTn>
              <p:nextCondLst>
                <p:cond evt="onClick" delay="0">
                  <p:tgtEl>
                    <p:spTgt spid="60510"/>
                  </p:tgtEl>
                </p:cond>
              </p:nextCondLst>
            </p:seq>
            <p:seq concurrent="1" nextAc="seek">
              <p:cTn id="22" restart="whenNotActive" fill="hold" evtFilter="cancelBubble" nodeType="interactiveSeq">
                <p:stCondLst>
                  <p:cond evt="onClick" delay="0">
                    <p:tgtEl>
                      <p:spTgt spid="6051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ntr" presetSubtype="0" fill="hold" grpId="0" nodeType="withEffect">
                                  <p:stCondLst>
                                    <p:cond delay="0"/>
                                  </p:stCondLst>
                                  <p:childTnLst>
                                    <p:set>
                                      <p:cBhvr>
                                        <p:cTn id="26" dur="1" fill="hold">
                                          <p:stCondLst>
                                            <p:cond delay="0"/>
                                          </p:stCondLst>
                                        </p:cTn>
                                        <p:tgtEl>
                                          <p:spTgt spid="604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424"/>
                                        </p:tgtEl>
                                        <p:attrNameLst>
                                          <p:attrName>style.visibility</p:attrName>
                                        </p:attrNameLst>
                                      </p:cBhvr>
                                      <p:to>
                                        <p:strVal val="visible"/>
                                      </p:to>
                                    </p:set>
                                  </p:childTnLst>
                                </p:cTn>
                              </p:par>
                            </p:childTnLst>
                          </p:cTn>
                        </p:par>
                      </p:childTnLst>
                    </p:cTn>
                  </p:par>
                </p:childTnLst>
              </p:cTn>
              <p:nextCondLst>
                <p:cond evt="onClick" delay="0">
                  <p:tgtEl>
                    <p:spTgt spid="60511"/>
                  </p:tgtEl>
                </p:cond>
              </p:nextCondLst>
            </p:seq>
            <p:seq concurrent="1" nextAc="seek">
              <p:cTn id="29" restart="whenNotActive" fill="hold" evtFilter="cancelBubble" nodeType="interactiveSeq">
                <p:stCondLst>
                  <p:cond evt="onClick" delay="0">
                    <p:tgtEl>
                      <p:spTgt spid="6051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withEffect">
                                  <p:stCondLst>
                                    <p:cond delay="0"/>
                                  </p:stCondLst>
                                  <p:childTnLst>
                                    <p:set>
                                      <p:cBhvr>
                                        <p:cTn id="33" dur="1" fill="hold">
                                          <p:stCondLst>
                                            <p:cond delay="0"/>
                                          </p:stCondLst>
                                        </p:cTn>
                                        <p:tgtEl>
                                          <p:spTgt spid="604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425"/>
                                        </p:tgtEl>
                                        <p:attrNameLst>
                                          <p:attrName>style.visibility</p:attrName>
                                        </p:attrNameLst>
                                      </p:cBhvr>
                                      <p:to>
                                        <p:strVal val="visible"/>
                                      </p:to>
                                    </p:set>
                                  </p:childTnLst>
                                </p:cTn>
                              </p:par>
                            </p:childTnLst>
                          </p:cTn>
                        </p:par>
                      </p:childTnLst>
                    </p:cTn>
                  </p:par>
                </p:childTnLst>
              </p:cTn>
              <p:nextCondLst>
                <p:cond evt="onClick" delay="0">
                  <p:tgtEl>
                    <p:spTgt spid="60512"/>
                  </p:tgtEl>
                </p:cond>
              </p:nextCondLst>
            </p:seq>
            <p:seq concurrent="1" nextAc="seek">
              <p:cTn id="36" restart="whenNotActive" fill="hold" evtFilter="cancelBubble" nodeType="interactiveSeq">
                <p:stCondLst>
                  <p:cond evt="onClick" delay="0">
                    <p:tgtEl>
                      <p:spTgt spid="6051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ntr" presetSubtype="0" fill="hold" grpId="0" nodeType="withEffect">
                                  <p:stCondLst>
                                    <p:cond delay="0"/>
                                  </p:stCondLst>
                                  <p:childTnLst>
                                    <p:set>
                                      <p:cBhvr>
                                        <p:cTn id="40" dur="1" fill="hold">
                                          <p:stCondLst>
                                            <p:cond delay="0"/>
                                          </p:stCondLst>
                                        </p:cTn>
                                        <p:tgtEl>
                                          <p:spTgt spid="604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423"/>
                                        </p:tgtEl>
                                        <p:attrNameLst>
                                          <p:attrName>style.visibility</p:attrName>
                                        </p:attrNameLst>
                                      </p:cBhvr>
                                      <p:to>
                                        <p:strVal val="visible"/>
                                      </p:to>
                                    </p:set>
                                  </p:childTnLst>
                                </p:cTn>
                              </p:par>
                            </p:childTnLst>
                          </p:cTn>
                        </p:par>
                      </p:childTnLst>
                    </p:cTn>
                  </p:par>
                </p:childTnLst>
              </p:cTn>
              <p:nextCondLst>
                <p:cond evt="onClick" delay="0">
                  <p:tgtEl>
                    <p:spTgt spid="60513"/>
                  </p:tgtEl>
                </p:cond>
              </p:nextCondLst>
            </p:seq>
            <p:seq concurrent="1" nextAc="seek">
              <p:cTn id="43" restart="whenNotActive" fill="hold" evtFilter="cancelBubble" nodeType="interactiveSeq">
                <p:stCondLst>
                  <p:cond evt="onClick" delay="0">
                    <p:tgtEl>
                      <p:spTgt spid="6051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ntr" presetSubtype="0" fill="hold" grpId="0" nodeType="withEffect">
                                  <p:stCondLst>
                                    <p:cond delay="0"/>
                                  </p:stCondLst>
                                  <p:childTnLst>
                                    <p:set>
                                      <p:cBhvr>
                                        <p:cTn id="47" dur="1" fill="hold">
                                          <p:stCondLst>
                                            <p:cond delay="0"/>
                                          </p:stCondLst>
                                        </p:cTn>
                                        <p:tgtEl>
                                          <p:spTgt spid="6042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0422"/>
                                        </p:tgtEl>
                                        <p:attrNameLst>
                                          <p:attrName>style.visibility</p:attrName>
                                        </p:attrNameLst>
                                      </p:cBhvr>
                                      <p:to>
                                        <p:strVal val="visible"/>
                                      </p:to>
                                    </p:set>
                                  </p:childTnLst>
                                </p:cTn>
                              </p:par>
                            </p:childTnLst>
                          </p:cTn>
                        </p:par>
                      </p:childTnLst>
                    </p:cTn>
                  </p:par>
                </p:childTnLst>
              </p:cTn>
              <p:nextCondLst>
                <p:cond evt="onClick" delay="0">
                  <p:tgtEl>
                    <p:spTgt spid="60514"/>
                  </p:tgtEl>
                </p:cond>
              </p:nextCondLst>
            </p:seq>
            <p:seq concurrent="1" nextAc="seek">
              <p:cTn id="50" restart="whenNotActive" fill="hold" evtFilter="cancelBubble" nodeType="interactiveSeq">
                <p:stCondLst>
                  <p:cond evt="onClick" delay="0">
                    <p:tgtEl>
                      <p:spTgt spid="6051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nodeType="withEffect">
                                  <p:stCondLst>
                                    <p:cond delay="0"/>
                                  </p:stCondLst>
                                  <p:childTnLst>
                                    <p:set>
                                      <p:cBhvr>
                                        <p:cTn id="54" dur="1" fill="hold">
                                          <p:stCondLst>
                                            <p:cond delay="0"/>
                                          </p:stCondLst>
                                        </p:cTn>
                                        <p:tgtEl>
                                          <p:spTgt spid="60422"/>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60427"/>
                                        </p:tgtEl>
                                        <p:attrNameLst>
                                          <p:attrName>style.visibility</p:attrName>
                                        </p:attrNameLst>
                                      </p:cBhvr>
                                      <p:to>
                                        <p:strVal val="visible"/>
                                      </p:to>
                                    </p:set>
                                  </p:childTnLst>
                                </p:cTn>
                              </p:par>
                            </p:childTnLst>
                          </p:cTn>
                        </p:par>
                      </p:childTnLst>
                    </p:cTn>
                  </p:par>
                </p:childTnLst>
              </p:cTn>
              <p:nextCondLst>
                <p:cond evt="onClick" delay="0">
                  <p:tgtEl>
                    <p:spTgt spid="60515"/>
                  </p:tgtEl>
                </p:cond>
              </p:nextCondLst>
            </p:seq>
            <p:seq concurrent="1" nextAc="seek">
              <p:cTn id="57" restart="whenNotActive" fill="hold" evtFilter="cancelBubble" nodeType="interactiveSeq">
                <p:stCondLst>
                  <p:cond evt="onClick" delay="0">
                    <p:tgtEl>
                      <p:spTgt spid="60516"/>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ntr" presetSubtype="0" fill="hold" nodeType="withEffect">
                                  <p:stCondLst>
                                    <p:cond delay="0"/>
                                  </p:stCondLst>
                                  <p:childTnLst>
                                    <p:set>
                                      <p:cBhvr>
                                        <p:cTn id="61" dur="1" fill="hold">
                                          <p:stCondLst>
                                            <p:cond delay="0"/>
                                          </p:stCondLst>
                                        </p:cTn>
                                        <p:tgtEl>
                                          <p:spTgt spid="60422"/>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60427"/>
                                        </p:tgtEl>
                                        <p:attrNameLst>
                                          <p:attrName>style.visibility</p:attrName>
                                        </p:attrNameLst>
                                      </p:cBhvr>
                                      <p:to>
                                        <p:strVal val="visible"/>
                                      </p:to>
                                    </p:set>
                                  </p:childTnLst>
                                </p:cTn>
                              </p:par>
                            </p:childTnLst>
                          </p:cTn>
                        </p:par>
                      </p:childTnLst>
                    </p:cTn>
                  </p:par>
                </p:childTnLst>
              </p:cTn>
              <p:nextCondLst>
                <p:cond evt="onClick" delay="0">
                  <p:tgtEl>
                    <p:spTgt spid="60516"/>
                  </p:tgtEl>
                </p:cond>
              </p:nextCondLst>
            </p:seq>
            <p:seq concurrent="1" nextAc="seek">
              <p:cTn id="64" restart="whenNotActive" fill="hold" evtFilter="cancelBubble" nodeType="interactiveSeq">
                <p:stCondLst>
                  <p:cond evt="onClick" delay="0">
                    <p:tgtEl>
                      <p:spTgt spid="60517"/>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ntr" presetSubtype="0" fill="hold" nodeType="withEffect">
                                  <p:stCondLst>
                                    <p:cond delay="0"/>
                                  </p:stCondLst>
                                  <p:childTnLst>
                                    <p:set>
                                      <p:cBhvr>
                                        <p:cTn id="68" dur="1" fill="hold">
                                          <p:stCondLst>
                                            <p:cond delay="0"/>
                                          </p:stCondLst>
                                        </p:cTn>
                                        <p:tgtEl>
                                          <p:spTgt spid="60422"/>
                                        </p:tgtEl>
                                        <p:attrNameLst>
                                          <p:attrName>style.visibility</p:attrName>
                                        </p:attrNameLst>
                                      </p:cBhvr>
                                      <p:to>
                                        <p:strVal val="visible"/>
                                      </p:to>
                                    </p:set>
                                  </p:childTnLst>
                                </p:cTn>
                              </p:par>
                              <p:par>
                                <p:cTn id="69" presetID="1" presetClass="entr" presetSubtype="0" fill="hold" grpId="3" nodeType="withEffect">
                                  <p:stCondLst>
                                    <p:cond delay="0"/>
                                  </p:stCondLst>
                                  <p:childTnLst>
                                    <p:set>
                                      <p:cBhvr>
                                        <p:cTn id="70" dur="1" fill="hold">
                                          <p:stCondLst>
                                            <p:cond delay="0"/>
                                          </p:stCondLst>
                                        </p:cTn>
                                        <p:tgtEl>
                                          <p:spTgt spid="60427"/>
                                        </p:tgtEl>
                                        <p:attrNameLst>
                                          <p:attrName>style.visibility</p:attrName>
                                        </p:attrNameLst>
                                      </p:cBhvr>
                                      <p:to>
                                        <p:strVal val="visible"/>
                                      </p:to>
                                    </p:set>
                                  </p:childTnLst>
                                </p:cTn>
                              </p:par>
                            </p:childTnLst>
                          </p:cTn>
                        </p:par>
                      </p:childTnLst>
                    </p:cTn>
                  </p:par>
                </p:childTnLst>
              </p:cTn>
              <p:nextCondLst>
                <p:cond evt="onClick" delay="0">
                  <p:tgtEl>
                    <p:spTgt spid="60517"/>
                  </p:tgtEl>
                </p:cond>
              </p:nextCondLst>
            </p:seq>
          </p:childTnLst>
        </p:cTn>
      </p:par>
    </p:tnLst>
    <p:bldLst>
      <p:bldP spid="60427" grpId="0"/>
      <p:bldP spid="60427" grpId="1"/>
      <p:bldP spid="60427" grpId="2"/>
      <p:bldP spid="60427" grpId="3"/>
      <p:bldP spid="60428" grpId="0"/>
      <p:bldP spid="60429" grpId="0"/>
      <p:bldP spid="60430" grpId="0"/>
      <p:bldP spid="6043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70" name="Picture 6" descr="p_ap_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44675"/>
            <a:ext cx="3867150" cy="2903538"/>
          </a:xfrm>
          <a:prstGeom prst="rect">
            <a:avLst/>
          </a:prstGeom>
          <a:noFill/>
          <a:extLst>
            <a:ext uri="{909E8E84-426E-40DD-AFC4-6F175D3DCCD1}">
              <a14:hiddenFill xmlns:a14="http://schemas.microsoft.com/office/drawing/2010/main">
                <a:solidFill>
                  <a:srgbClr val="FFFFFF"/>
                </a:solidFill>
              </a14:hiddenFill>
            </a:ext>
          </a:extLst>
        </p:spPr>
      </p:pic>
      <p:sp>
        <p:nvSpPr>
          <p:cNvPr id="62466" name="Content Placeholder 13"/>
          <p:cNvSpPr>
            <a:spLocks noGrp="1"/>
          </p:cNvSpPr>
          <p:nvPr>
            <p:ph idx="1"/>
          </p:nvPr>
        </p:nvSpPr>
        <p:spPr>
          <a:xfrm>
            <a:off x="1992314" y="1844675"/>
            <a:ext cx="4103687" cy="3887788"/>
          </a:xfrm>
        </p:spPr>
        <p:txBody>
          <a:bodyPr/>
          <a:lstStyle/>
          <a:p>
            <a:pPr marL="0" indent="0"/>
            <a:r>
              <a:rPr lang="en-GB" altLang="en-US" smtClean="0"/>
              <a:t>The organs of the digestive system work together to carry out the functions of digesting food substances and absorbing them into the body.</a:t>
            </a:r>
          </a:p>
          <a:p>
            <a:pPr marL="0" indent="0"/>
            <a:endParaRPr lang="en-GB" altLang="en-US" smtClean="0"/>
          </a:p>
          <a:p>
            <a:pPr marL="0" indent="0"/>
            <a:r>
              <a:rPr lang="en-GB" altLang="en-US" smtClean="0"/>
              <a:t>Click on the foodpipe to find out more.</a:t>
            </a:r>
          </a:p>
        </p:txBody>
      </p:sp>
      <p:sp>
        <p:nvSpPr>
          <p:cNvPr id="6246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2468" name="AutoShape 8">
            <a:hlinkClick r:id="" action="ppaction://hlinkshowjump?jump=nextslide" highlightClick="1"/>
          </p:cNvPr>
          <p:cNvSpPr>
            <a:spLocks noChangeArrowheads="1"/>
          </p:cNvSpPr>
          <p:nvPr/>
        </p:nvSpPr>
        <p:spPr bwMode="auto">
          <a:xfrm rot="5400000">
            <a:off x="7825582" y="1843882"/>
            <a:ext cx="430213" cy="431800"/>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549602698"/>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fade">
                                      <p:cBhvr>
                                        <p:cTn id="7" dur="500"/>
                                        <p:tgtEl>
                                          <p:spTgt spid="624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466">
                                            <p:txEl>
                                              <p:pRg st="2" end="2"/>
                                            </p:txEl>
                                          </p:spTgt>
                                        </p:tgtEl>
                                        <p:attrNameLst>
                                          <p:attrName>style.visibility</p:attrName>
                                        </p:attrNameLst>
                                      </p:cBhvr>
                                      <p:to>
                                        <p:strVal val="visible"/>
                                      </p:to>
                                    </p:set>
                                    <p:animEffect transition="in" filter="fade">
                                      <p:cBhvr>
                                        <p:cTn id="10" dur="500"/>
                                        <p:tgtEl>
                                          <p:spTgt spid="624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32" name="Picture 20" descr="p_ap_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6" y="1700213"/>
            <a:ext cx="3241675" cy="3071812"/>
          </a:xfrm>
          <a:prstGeom prst="rect">
            <a:avLst/>
          </a:prstGeom>
          <a:noFill/>
          <a:extLst>
            <a:ext uri="{909E8E84-426E-40DD-AFC4-6F175D3DCCD1}">
              <a14:hiddenFill xmlns:a14="http://schemas.microsoft.com/office/drawing/2010/main">
                <a:solidFill>
                  <a:srgbClr val="FFFFFF"/>
                </a:solidFill>
              </a14:hiddenFill>
            </a:ext>
          </a:extLst>
        </p:spPr>
      </p:pic>
      <p:sp>
        <p:nvSpPr>
          <p:cNvPr id="64513" name="Content Placeholder 13"/>
          <p:cNvSpPr>
            <a:spLocks noGrp="1"/>
          </p:cNvSpPr>
          <p:nvPr>
            <p:ph idx="1"/>
          </p:nvPr>
        </p:nvSpPr>
        <p:spPr>
          <a:xfrm>
            <a:off x="1847851" y="1989139"/>
            <a:ext cx="3527425" cy="3240087"/>
          </a:xfrm>
        </p:spPr>
        <p:txBody>
          <a:bodyPr/>
          <a:lstStyle/>
          <a:p>
            <a:pPr marL="0" indent="0"/>
            <a:r>
              <a:rPr lang="en-GB" altLang="en-US" smtClean="0"/>
              <a:t>All the organs of the gut (foodpipe, stomach, intestines and rectum) contain 3 different types of tissue.</a:t>
            </a:r>
          </a:p>
        </p:txBody>
      </p:sp>
      <p:sp>
        <p:nvSpPr>
          <p:cNvPr id="6451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4516" name="TextBox 25"/>
          <p:cNvSpPr txBox="1">
            <a:spLocks noChangeArrowheads="1"/>
          </p:cNvSpPr>
          <p:nvPr/>
        </p:nvSpPr>
        <p:spPr bwMode="auto">
          <a:xfrm>
            <a:off x="8904289" y="4437063"/>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food passes through here</a:t>
            </a:r>
          </a:p>
        </p:txBody>
      </p:sp>
      <p:sp>
        <p:nvSpPr>
          <p:cNvPr id="64517" name="Text Box 20"/>
          <p:cNvSpPr txBox="1">
            <a:spLocks noChangeArrowheads="1"/>
          </p:cNvSpPr>
          <p:nvPr/>
        </p:nvSpPr>
        <p:spPr bwMode="auto">
          <a:xfrm>
            <a:off x="2116138" y="1000125"/>
            <a:ext cx="691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400">
                <a:solidFill>
                  <a:srgbClr val="000000"/>
                </a:solidFill>
              </a:rPr>
              <a:t>This is a cross section through a human foodpipe.</a:t>
            </a:r>
          </a:p>
        </p:txBody>
      </p:sp>
      <p:sp>
        <p:nvSpPr>
          <p:cNvPr id="64518" name="Text Box 21"/>
          <p:cNvSpPr txBox="1">
            <a:spLocks noChangeArrowheads="1"/>
          </p:cNvSpPr>
          <p:nvPr/>
        </p:nvSpPr>
        <p:spPr bwMode="auto">
          <a:xfrm>
            <a:off x="1827213" y="5608638"/>
            <a:ext cx="7758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r>
              <a:rPr lang="en-GB" altLang="en-US" sz="2400">
                <a:solidFill>
                  <a:srgbClr val="000000"/>
                </a:solidFill>
              </a:rPr>
              <a:t>Click on the labels to see the functions of these tissues. </a:t>
            </a:r>
          </a:p>
        </p:txBody>
      </p:sp>
      <p:cxnSp>
        <p:nvCxnSpPr>
          <p:cNvPr id="7" name="Straight Connector 6"/>
          <p:cNvCxnSpPr>
            <a:cxnSpLocks noChangeShapeType="1"/>
          </p:cNvCxnSpPr>
          <p:nvPr/>
        </p:nvCxnSpPr>
        <p:spPr bwMode="auto">
          <a:xfrm flipV="1">
            <a:off x="7319963" y="1989139"/>
            <a:ext cx="1439862" cy="720725"/>
          </a:xfrm>
          <a:prstGeom prst="line">
            <a:avLst/>
          </a:prstGeom>
          <a:noFill/>
          <a:ln w="25400" algn="ctr">
            <a:solidFill>
              <a:srgbClr val="FF0000"/>
            </a:solidFill>
            <a:round/>
            <a:headEnd/>
            <a:tailEnd/>
          </a:ln>
          <a:effectLst>
            <a:outerShdw dist="20000" dir="5400000" rotWithShape="0">
              <a:srgbClr val="000000">
                <a:alpha val="37999"/>
              </a:srgbClr>
            </a:outerShdw>
          </a:effectLst>
        </p:spPr>
      </p:cxnSp>
      <p:cxnSp>
        <p:nvCxnSpPr>
          <p:cNvPr id="11" name="Straight Connector 10"/>
          <p:cNvCxnSpPr>
            <a:cxnSpLocks noChangeShapeType="1"/>
          </p:cNvCxnSpPr>
          <p:nvPr/>
        </p:nvCxnSpPr>
        <p:spPr bwMode="auto">
          <a:xfrm>
            <a:off x="7104063" y="3429001"/>
            <a:ext cx="1727200" cy="1152525"/>
          </a:xfrm>
          <a:prstGeom prst="line">
            <a:avLst/>
          </a:prstGeom>
          <a:noFill/>
          <a:ln w="25400" algn="ctr">
            <a:solidFill>
              <a:srgbClr val="FF0000"/>
            </a:solidFill>
            <a:round/>
            <a:headEnd/>
            <a:tailEnd/>
          </a:ln>
          <a:effectLst>
            <a:outerShdw dist="20000" dir="5400000" rotWithShape="0">
              <a:srgbClr val="000000">
                <a:alpha val="37999"/>
              </a:srgbClr>
            </a:outerShdw>
          </a:effectLst>
        </p:spPr>
      </p:cxnSp>
      <p:cxnSp>
        <p:nvCxnSpPr>
          <p:cNvPr id="13" name="Straight Connector 12"/>
          <p:cNvCxnSpPr>
            <a:cxnSpLocks noChangeShapeType="1"/>
          </p:cNvCxnSpPr>
          <p:nvPr/>
        </p:nvCxnSpPr>
        <p:spPr bwMode="auto">
          <a:xfrm>
            <a:off x="8040688" y="2852738"/>
            <a:ext cx="792162" cy="0"/>
          </a:xfrm>
          <a:prstGeom prst="line">
            <a:avLst/>
          </a:prstGeom>
          <a:noFill/>
          <a:ln w="25400" algn="ctr">
            <a:solidFill>
              <a:srgbClr val="FF0000"/>
            </a:solidFill>
            <a:round/>
            <a:headEnd/>
            <a:tailEnd/>
          </a:ln>
          <a:effectLst>
            <a:outerShdw dist="20000" dir="5400000" rotWithShape="0">
              <a:srgbClr val="000000">
                <a:alpha val="37999"/>
              </a:srgbClr>
            </a:outerShdw>
          </a:effectLst>
        </p:spPr>
      </p:cxnSp>
      <p:cxnSp>
        <p:nvCxnSpPr>
          <p:cNvPr id="15" name="Straight Connector 14"/>
          <p:cNvCxnSpPr>
            <a:cxnSpLocks noChangeShapeType="1"/>
          </p:cNvCxnSpPr>
          <p:nvPr/>
        </p:nvCxnSpPr>
        <p:spPr bwMode="auto">
          <a:xfrm>
            <a:off x="7751763" y="3141663"/>
            <a:ext cx="1079500" cy="431800"/>
          </a:xfrm>
          <a:prstGeom prst="line">
            <a:avLst/>
          </a:prstGeom>
          <a:noFill/>
          <a:ln w="25400" algn="ctr">
            <a:solidFill>
              <a:srgbClr val="FF0000"/>
            </a:solidFill>
            <a:round/>
            <a:headEnd/>
            <a:tailEnd/>
          </a:ln>
          <a:effectLst>
            <a:outerShdw dist="20000" dir="5400000" rotWithShape="0">
              <a:srgbClr val="000000">
                <a:alpha val="37999"/>
              </a:srgbClr>
            </a:outerShdw>
          </a:effectLst>
        </p:spPr>
      </p:cxnSp>
      <p:sp>
        <p:nvSpPr>
          <p:cNvPr id="64529" name="TextBox 21">
            <a:hlinkClick r:id="" action="ppaction://hlinkshowjump?jump=nextslide"/>
          </p:cNvPr>
          <p:cNvSpPr txBox="1">
            <a:spLocks noChangeArrowheads="1"/>
          </p:cNvSpPr>
          <p:nvPr/>
        </p:nvSpPr>
        <p:spPr bwMode="auto">
          <a:xfrm>
            <a:off x="8904289" y="3429000"/>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connective tissue</a:t>
            </a:r>
          </a:p>
        </p:txBody>
      </p:sp>
      <p:sp>
        <p:nvSpPr>
          <p:cNvPr id="64530" name="TextBox 16">
            <a:hlinkClick r:id="" action="ppaction://hlinkshowjump?jump=nextslide"/>
          </p:cNvPr>
          <p:cNvSpPr txBox="1">
            <a:spLocks noChangeArrowheads="1"/>
          </p:cNvSpPr>
          <p:nvPr/>
        </p:nvSpPr>
        <p:spPr bwMode="auto">
          <a:xfrm>
            <a:off x="8904288" y="1628775"/>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epithelial tissue</a:t>
            </a:r>
          </a:p>
        </p:txBody>
      </p:sp>
      <p:sp>
        <p:nvSpPr>
          <p:cNvPr id="64531" name="TextBox 20">
            <a:hlinkClick r:id="" action="ppaction://hlinkshowjump?jump=nextslide"/>
          </p:cNvPr>
          <p:cNvSpPr txBox="1">
            <a:spLocks noChangeArrowheads="1"/>
          </p:cNvSpPr>
          <p:nvPr/>
        </p:nvSpPr>
        <p:spPr bwMode="auto">
          <a:xfrm>
            <a:off x="8904288" y="2565400"/>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solidFill>
                  <a:srgbClr val="000000"/>
                </a:solidFill>
              </a:rPr>
              <a:t>muscle tissue</a:t>
            </a:r>
          </a:p>
        </p:txBody>
      </p:sp>
    </p:spTree>
    <p:extLst>
      <p:ext uri="{BB962C8B-B14F-4D97-AF65-F5344CB8AC3E}">
        <p14:creationId xmlns:p14="http://schemas.microsoft.com/office/powerpoint/2010/main" val="2807531295"/>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animEffect transition="in" filter="fade">
                                      <p:cBhvr>
                                        <p:cTn id="7" dur="500"/>
                                        <p:tgtEl>
                                          <p:spTgt spid="645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3">
                                            <p:txEl>
                                              <p:pRg st="0" end="0"/>
                                            </p:txEl>
                                          </p:spTgt>
                                        </p:tgtEl>
                                        <p:attrNameLst>
                                          <p:attrName>style.visibility</p:attrName>
                                        </p:attrNameLst>
                                      </p:cBhvr>
                                      <p:to>
                                        <p:strVal val="visible"/>
                                      </p:to>
                                    </p:set>
                                    <p:animEffect transition="in" filter="fade">
                                      <p:cBhvr>
                                        <p:cTn id="10" dur="500"/>
                                        <p:tgtEl>
                                          <p:spTgt spid="6451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518">
                                            <p:txEl>
                                              <p:pRg st="0" end="0"/>
                                            </p:txEl>
                                          </p:spTgt>
                                        </p:tgtEl>
                                        <p:attrNameLst>
                                          <p:attrName>style.visibility</p:attrName>
                                        </p:attrNameLst>
                                      </p:cBhvr>
                                      <p:to>
                                        <p:strVal val="visible"/>
                                      </p:to>
                                    </p:set>
                                    <p:animEffect transition="in" filter="fade">
                                      <p:cBhvr>
                                        <p:cTn id="13" dur="500"/>
                                        <p:tgtEl>
                                          <p:spTgt spid="64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a:t>
            </a:r>
          </a:p>
        </p:txBody>
      </p:sp>
      <p:sp>
        <p:nvSpPr>
          <p:cNvPr id="66561"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66562" name="Text Box 6"/>
          <p:cNvSpPr txBox="1">
            <a:spLocks noChangeArrowheads="1"/>
          </p:cNvSpPr>
          <p:nvPr/>
        </p:nvSpPr>
        <p:spPr bwMode="auto">
          <a:xfrm>
            <a:off x="2135188" y="1052514"/>
            <a:ext cx="7435850"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a:solidFill>
                  <a:srgbClr val="000000"/>
                </a:solidFill>
              </a:rPr>
              <a:t>Epithelial tissue lines the surfaces of the gut.</a:t>
            </a:r>
          </a:p>
          <a:p>
            <a:pPr fontAlgn="base">
              <a:spcBef>
                <a:spcPct val="0"/>
              </a:spcBef>
              <a:spcAft>
                <a:spcPct val="0"/>
              </a:spcAft>
            </a:pPr>
            <a:r>
              <a:rPr lang="en-US" altLang="en-US" sz="2400">
                <a:solidFill>
                  <a:srgbClr val="000000"/>
                </a:solidFill>
              </a:rPr>
              <a:t>It is very thick in the foodpipe, as it protects the other tissues from getting damaged by large pieces of food.</a:t>
            </a:r>
          </a:p>
          <a:p>
            <a:pPr fontAlgn="base">
              <a:spcBef>
                <a:spcPct val="0"/>
              </a:spcBef>
              <a:spcAft>
                <a:spcPct val="0"/>
              </a:spcAft>
            </a:pPr>
            <a:endParaRPr lang="en-US" altLang="en-US">
              <a:solidFill>
                <a:srgbClr val="000000"/>
              </a:solidFill>
            </a:endParaRPr>
          </a:p>
          <a:p>
            <a:pPr fontAlgn="base">
              <a:spcBef>
                <a:spcPct val="0"/>
              </a:spcBef>
              <a:spcAft>
                <a:spcPct val="0"/>
              </a:spcAft>
            </a:pPr>
            <a:r>
              <a:rPr lang="en-US" altLang="en-US" sz="2400">
                <a:solidFill>
                  <a:srgbClr val="000000"/>
                </a:solidFill>
              </a:rPr>
              <a:t>Muscle tissue is made of muscle cells that can contract (get shorter). </a:t>
            </a:r>
          </a:p>
          <a:p>
            <a:pPr fontAlgn="base">
              <a:spcBef>
                <a:spcPct val="0"/>
              </a:spcBef>
              <a:spcAft>
                <a:spcPct val="0"/>
              </a:spcAft>
            </a:pPr>
            <a:r>
              <a:rPr lang="en-US" altLang="en-US" sz="2400">
                <a:solidFill>
                  <a:srgbClr val="000000"/>
                </a:solidFill>
              </a:rPr>
              <a:t>These contractions move the food steadily through the whole of the digestive system, from the mouth to the anus.</a:t>
            </a:r>
          </a:p>
          <a:p>
            <a:pPr fontAlgn="base">
              <a:spcBef>
                <a:spcPct val="0"/>
              </a:spcBef>
              <a:spcAft>
                <a:spcPct val="0"/>
              </a:spcAft>
            </a:pPr>
            <a:endParaRPr lang="en-GB" altLang="en-US" sz="2400">
              <a:solidFill>
                <a:srgbClr val="000000"/>
              </a:solidFill>
            </a:endParaRPr>
          </a:p>
          <a:p>
            <a:pPr eaLnBrk="0" fontAlgn="base" hangingPunct="0">
              <a:spcBef>
                <a:spcPct val="20000"/>
              </a:spcBef>
              <a:spcAft>
                <a:spcPct val="0"/>
              </a:spcAft>
            </a:pPr>
            <a:r>
              <a:rPr lang="en-US" altLang="en-US" sz="2400">
                <a:solidFill>
                  <a:srgbClr val="000000"/>
                </a:solidFill>
              </a:rPr>
              <a:t>Connective tissue is tough (strong). It holds other tissues together and stops them from being stretched to bursting point.</a:t>
            </a:r>
            <a:endParaRPr lang="en-GB" altLang="en-US" sz="2400">
              <a:solidFill>
                <a:srgbClr val="000000"/>
              </a:solidFill>
            </a:endParaRPr>
          </a:p>
        </p:txBody>
      </p:sp>
      <p:sp>
        <p:nvSpPr>
          <p:cNvPr id="66564" name="AutoShape 6">
            <a:hlinkClick r:id="" action="ppaction://noaction"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a:t>
            </a:r>
          </a:p>
        </p:txBody>
      </p:sp>
    </p:spTree>
    <p:extLst>
      <p:ext uri="{BB962C8B-B14F-4D97-AF65-F5344CB8AC3E}">
        <p14:creationId xmlns:p14="http://schemas.microsoft.com/office/powerpoint/2010/main" val="3982593306"/>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fade">
                                      <p:cBhvr>
                                        <p:cTn id="7" dur="500"/>
                                        <p:tgtEl>
                                          <p:spTgt spid="665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65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6562">
                                            <p:txEl>
                                              <p:pRg st="1" end="1"/>
                                            </p:txEl>
                                          </p:spTgt>
                                        </p:tgtEl>
                                        <p:attrNameLst>
                                          <p:attrName>style.visibility</p:attrName>
                                        </p:attrNameLst>
                                      </p:cBhvr>
                                      <p:to>
                                        <p:strVal val="visible"/>
                                      </p:to>
                                    </p:set>
                                    <p:animEffect transition="in" filter="fade">
                                      <p:cBhvr>
                                        <p:cTn id="13" dur="500"/>
                                        <p:tgtEl>
                                          <p:spTgt spid="6656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6562">
                                            <p:txEl>
                                              <p:pRg st="3" end="3"/>
                                            </p:txEl>
                                          </p:spTgt>
                                        </p:tgtEl>
                                        <p:attrNameLst>
                                          <p:attrName>style.visibility</p:attrName>
                                        </p:attrNameLst>
                                      </p:cBhvr>
                                      <p:to>
                                        <p:strVal val="visible"/>
                                      </p:to>
                                    </p:set>
                                    <p:animEffect transition="in" filter="fade">
                                      <p:cBhvr>
                                        <p:cTn id="18" dur="500"/>
                                        <p:tgtEl>
                                          <p:spTgt spid="6656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6562">
                                            <p:txEl>
                                              <p:pRg st="4" end="4"/>
                                            </p:txEl>
                                          </p:spTgt>
                                        </p:tgtEl>
                                        <p:attrNameLst>
                                          <p:attrName>style.visibility</p:attrName>
                                        </p:attrNameLst>
                                      </p:cBhvr>
                                      <p:to>
                                        <p:strVal val="visible"/>
                                      </p:to>
                                    </p:set>
                                    <p:animEffect transition="in" filter="fade">
                                      <p:cBhvr>
                                        <p:cTn id="23" dur="500"/>
                                        <p:tgtEl>
                                          <p:spTgt spid="6656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6562">
                                            <p:txEl>
                                              <p:pRg st="6" end="6"/>
                                            </p:txEl>
                                          </p:spTgt>
                                        </p:tgtEl>
                                        <p:attrNameLst>
                                          <p:attrName>style.visibility</p:attrName>
                                        </p:attrNameLst>
                                      </p:cBhvr>
                                      <p:to>
                                        <p:strVal val="visible"/>
                                      </p:to>
                                    </p:set>
                                    <p:animEffect transition="in" filter="fade">
                                      <p:cBhvr>
                                        <p:cTn id="28" dur="500"/>
                                        <p:tgtEl>
                                          <p:spTgt spid="66562">
                                            <p:txEl>
                                              <p:pRg st="6" end="6"/>
                                            </p:txEl>
                                          </p:spTgt>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66564"/>
                                        </p:tgtEl>
                                        <p:attrNameLst>
                                          <p:attrName>style.visibility</p:attrName>
                                        </p:attrNameLst>
                                      </p:cBhvr>
                                      <p:to>
                                        <p:strVal val="hidden"/>
                                      </p:to>
                                    </p:set>
                                  </p:childTnLst>
                                </p:cTn>
                              </p:par>
                            </p:childTnLst>
                          </p:cTn>
                        </p:par>
                      </p:childTnLst>
                    </p:cTn>
                  </p:par>
                </p:childTnLst>
              </p:cTn>
              <p:nextCondLst>
                <p:cond evt="onClick" delay="0">
                  <p:tgtEl>
                    <p:spTgt spid="66564"/>
                  </p:tgtEl>
                </p:cond>
              </p:nextCondLst>
            </p:seq>
          </p:childTnLst>
        </p:cTn>
      </p:par>
    </p:tnLst>
    <p:bldLst>
      <p:bldP spid="6656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4" name="Picture 6" descr="p_ap_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44675"/>
            <a:ext cx="3867150" cy="2903538"/>
          </a:xfrm>
          <a:prstGeom prst="rect">
            <a:avLst/>
          </a:prstGeom>
          <a:noFill/>
          <a:extLst>
            <a:ext uri="{909E8E84-426E-40DD-AFC4-6F175D3DCCD1}">
              <a14:hiddenFill xmlns:a14="http://schemas.microsoft.com/office/drawing/2010/main">
                <a:solidFill>
                  <a:srgbClr val="FFFFFF"/>
                </a:solidFill>
              </a14:hiddenFill>
            </a:ext>
          </a:extLst>
        </p:spPr>
      </p:pic>
      <p:sp>
        <p:nvSpPr>
          <p:cNvPr id="121859" name="Content Placeholder 13"/>
          <p:cNvSpPr>
            <a:spLocks noGrp="1"/>
          </p:cNvSpPr>
          <p:nvPr>
            <p:ph idx="4294967295"/>
          </p:nvPr>
        </p:nvSpPr>
        <p:spPr>
          <a:xfrm>
            <a:off x="1992314" y="1844675"/>
            <a:ext cx="4103687" cy="3240088"/>
          </a:xfrm>
        </p:spPr>
        <p:txBody>
          <a:bodyPr/>
          <a:lstStyle/>
          <a:p>
            <a:pPr marL="0" indent="0"/>
            <a:r>
              <a:rPr lang="en-GB" altLang="en-US" smtClean="0"/>
              <a:t>Food passes from the mouth through the foodpipe to the stomach.</a:t>
            </a:r>
          </a:p>
          <a:p>
            <a:pPr marL="0" indent="0"/>
            <a:endParaRPr lang="en-GB" altLang="en-US" smtClean="0"/>
          </a:p>
          <a:p>
            <a:pPr marL="0" indent="0"/>
            <a:r>
              <a:rPr lang="en-GB" altLang="en-US" smtClean="0"/>
              <a:t>Click on the stomach to find out about tissues in the stomach.</a:t>
            </a:r>
          </a:p>
        </p:txBody>
      </p:sp>
      <p:sp>
        <p:nvSpPr>
          <p:cNvPr id="68611"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68612" name="AutoShape 8">
            <a:hlinkClick r:id="" action="ppaction://hlinkshowjump?jump=nextslide" highlightClick="1"/>
          </p:cNvPr>
          <p:cNvSpPr>
            <a:spLocks noChangeArrowheads="1"/>
          </p:cNvSpPr>
          <p:nvPr/>
        </p:nvSpPr>
        <p:spPr bwMode="auto">
          <a:xfrm rot="5400000">
            <a:off x="7895432" y="2348707"/>
            <a:ext cx="649288" cy="936625"/>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872288283"/>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500"/>
                                        <p:tgtEl>
                                          <p:spTgt spid="1218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1859">
                                            <p:txEl>
                                              <p:pRg st="2" end="2"/>
                                            </p:txEl>
                                          </p:spTgt>
                                        </p:tgtEl>
                                        <p:attrNameLst>
                                          <p:attrName>style.visibility</p:attrName>
                                        </p:attrNameLst>
                                      </p:cBhvr>
                                      <p:to>
                                        <p:strVal val="visible"/>
                                      </p:to>
                                    </p:set>
                                    <p:animEffect transition="in" filter="fade">
                                      <p:cBhvr>
                                        <p:cTn id="10" dur="500"/>
                                        <p:tgtEl>
                                          <p:spTgt spid="121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Content Placeholder 13"/>
          <p:cNvSpPr>
            <a:spLocks noGrp="1"/>
          </p:cNvSpPr>
          <p:nvPr>
            <p:ph idx="1"/>
          </p:nvPr>
        </p:nvSpPr>
        <p:spPr>
          <a:xfrm>
            <a:off x="1992313" y="1484313"/>
            <a:ext cx="3816350" cy="4392612"/>
          </a:xfrm>
        </p:spPr>
        <p:txBody>
          <a:bodyPr/>
          <a:lstStyle/>
          <a:p>
            <a:pPr marL="0" indent="0"/>
            <a:r>
              <a:rPr lang="en-GB" altLang="en-US" smtClean="0"/>
              <a:t>The stomach is surrounded by muscle tissue and connective tissue, like the foodpipe.</a:t>
            </a:r>
          </a:p>
          <a:p>
            <a:pPr marL="0" indent="0"/>
            <a:endParaRPr lang="en-GB" altLang="en-US" smtClean="0"/>
          </a:p>
          <a:p>
            <a:pPr marL="0" indent="0"/>
            <a:r>
              <a:rPr lang="en-GB" altLang="en-US" smtClean="0"/>
              <a:t>The epithelial tissue of the stomach contains special cells.  </a:t>
            </a:r>
          </a:p>
          <a:p>
            <a:pPr marL="0" indent="0"/>
            <a:endParaRPr lang="en-GB" altLang="en-US" smtClean="0"/>
          </a:p>
          <a:p>
            <a:pPr marL="0" indent="0"/>
            <a:r>
              <a:rPr lang="en-GB" altLang="en-US" smtClean="0"/>
              <a:t>Click next to find out more. </a:t>
            </a:r>
          </a:p>
        </p:txBody>
      </p:sp>
      <p:sp>
        <p:nvSpPr>
          <p:cNvPr id="7065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70660"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a:t>
            </a:r>
          </a:p>
        </p:txBody>
      </p:sp>
      <p:pic>
        <p:nvPicPr>
          <p:cNvPr id="70663" name="Picture 7" descr="y7uA_tc_a4_CSDD_fi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538" y="1503363"/>
            <a:ext cx="1954212" cy="3852862"/>
          </a:xfrm>
          <a:prstGeom prst="rect">
            <a:avLst/>
          </a:prstGeom>
          <a:noFill/>
          <a:extLst>
            <a:ext uri="{909E8E84-426E-40DD-AFC4-6F175D3DCCD1}">
              <a14:hiddenFill xmlns:a14="http://schemas.microsoft.com/office/drawing/2010/main">
                <a:solidFill>
                  <a:srgbClr val="FFFFFF"/>
                </a:solidFill>
              </a14:hiddenFill>
            </a:ext>
          </a:extLst>
        </p:spPr>
      </p:pic>
      <p:sp>
        <p:nvSpPr>
          <p:cNvPr id="70664" name="Text Box 8"/>
          <p:cNvSpPr txBox="1">
            <a:spLocks noChangeArrowheads="1"/>
          </p:cNvSpPr>
          <p:nvPr/>
        </p:nvSpPr>
        <p:spPr bwMode="auto">
          <a:xfrm>
            <a:off x="8185151" y="908051"/>
            <a:ext cx="2303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a:solidFill>
                  <a:srgbClr val="000000"/>
                </a:solidFill>
                <a:latin typeface="Arial" panose="020B0604020202020204" pitchFamily="34" charset="0"/>
                <a:cs typeface="Arial" panose="020B0604020202020204" pitchFamily="34" charset="0"/>
              </a:rPr>
              <a:t>epithelial tissue (on inside surface)</a:t>
            </a:r>
          </a:p>
        </p:txBody>
      </p:sp>
      <p:sp>
        <p:nvSpPr>
          <p:cNvPr id="70665" name="Text Box 9"/>
          <p:cNvSpPr txBox="1">
            <a:spLocks noChangeArrowheads="1"/>
          </p:cNvSpPr>
          <p:nvPr/>
        </p:nvSpPr>
        <p:spPr bwMode="auto">
          <a:xfrm>
            <a:off x="8185151" y="1700214"/>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a:solidFill>
                  <a:srgbClr val="000000"/>
                </a:solidFill>
                <a:latin typeface="Arial" panose="020B0604020202020204" pitchFamily="34" charset="0"/>
                <a:cs typeface="Arial" panose="020B0604020202020204" pitchFamily="34" charset="0"/>
              </a:rPr>
              <a:t>gland pit</a:t>
            </a:r>
          </a:p>
        </p:txBody>
      </p:sp>
      <p:sp>
        <p:nvSpPr>
          <p:cNvPr id="70666" name="Text Box 10"/>
          <p:cNvSpPr txBox="1">
            <a:spLocks noChangeArrowheads="1"/>
          </p:cNvSpPr>
          <p:nvPr/>
        </p:nvSpPr>
        <p:spPr bwMode="auto">
          <a:xfrm>
            <a:off x="8183564" y="2420939"/>
            <a:ext cx="1582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a:solidFill>
                  <a:srgbClr val="000000"/>
                </a:solidFill>
                <a:latin typeface="Arial" panose="020B0604020202020204" pitchFamily="34" charset="0"/>
                <a:cs typeface="Arial" panose="020B0604020202020204" pitchFamily="34" charset="0"/>
              </a:rPr>
              <a:t>gland tissue</a:t>
            </a:r>
          </a:p>
        </p:txBody>
      </p:sp>
      <p:sp>
        <p:nvSpPr>
          <p:cNvPr id="70667" name="Text Box 11"/>
          <p:cNvSpPr txBox="1">
            <a:spLocks noChangeArrowheads="1"/>
          </p:cNvSpPr>
          <p:nvPr/>
        </p:nvSpPr>
        <p:spPr bwMode="auto">
          <a:xfrm>
            <a:off x="8185150" y="4221164"/>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a:solidFill>
                  <a:srgbClr val="000000"/>
                </a:solidFill>
                <a:latin typeface="Arial" panose="020B0604020202020204" pitchFamily="34" charset="0"/>
                <a:cs typeface="Arial" panose="020B0604020202020204" pitchFamily="34" charset="0"/>
              </a:rPr>
              <a:t>muscle tissue</a:t>
            </a:r>
          </a:p>
        </p:txBody>
      </p:sp>
      <p:sp>
        <p:nvSpPr>
          <p:cNvPr id="70668" name="Text Box 12"/>
          <p:cNvSpPr txBox="1">
            <a:spLocks noChangeArrowheads="1"/>
          </p:cNvSpPr>
          <p:nvPr/>
        </p:nvSpPr>
        <p:spPr bwMode="auto">
          <a:xfrm>
            <a:off x="8185150" y="4797426"/>
            <a:ext cx="219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altLang="en-US" sz="2000">
                <a:solidFill>
                  <a:srgbClr val="000000"/>
                </a:solidFill>
                <a:latin typeface="Arial" panose="020B0604020202020204" pitchFamily="34" charset="0"/>
                <a:cs typeface="Arial" panose="020B0604020202020204" pitchFamily="34" charset="0"/>
              </a:rPr>
              <a:t>connective tissue</a:t>
            </a:r>
          </a:p>
        </p:txBody>
      </p:sp>
      <p:sp>
        <p:nvSpPr>
          <p:cNvPr id="70672" name="Line 16"/>
          <p:cNvSpPr>
            <a:spLocks noChangeShapeType="1"/>
          </p:cNvSpPr>
          <p:nvPr/>
        </p:nvSpPr>
        <p:spPr bwMode="auto">
          <a:xfrm flipH="1">
            <a:off x="7751764" y="5111751"/>
            <a:ext cx="530225" cy="233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0673" name="Line 17"/>
          <p:cNvSpPr>
            <a:spLocks noChangeShapeType="1"/>
          </p:cNvSpPr>
          <p:nvPr/>
        </p:nvSpPr>
        <p:spPr bwMode="auto">
          <a:xfrm flipH="1">
            <a:off x="7824788" y="4508501"/>
            <a:ext cx="431800" cy="360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0674" name="Line 18"/>
          <p:cNvSpPr>
            <a:spLocks noChangeShapeType="1"/>
          </p:cNvSpPr>
          <p:nvPr/>
        </p:nvSpPr>
        <p:spPr bwMode="auto">
          <a:xfrm flipH="1">
            <a:off x="7464426" y="2636838"/>
            <a:ext cx="792163" cy="2159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0675" name="Line 19"/>
          <p:cNvSpPr>
            <a:spLocks noChangeShapeType="1"/>
          </p:cNvSpPr>
          <p:nvPr/>
        </p:nvSpPr>
        <p:spPr bwMode="auto">
          <a:xfrm flipH="1">
            <a:off x="7319964" y="1916113"/>
            <a:ext cx="936625" cy="15716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0676" name="Line 20"/>
          <p:cNvSpPr>
            <a:spLocks noChangeShapeType="1"/>
          </p:cNvSpPr>
          <p:nvPr/>
        </p:nvSpPr>
        <p:spPr bwMode="auto">
          <a:xfrm flipH="1">
            <a:off x="7032625" y="1252539"/>
            <a:ext cx="1201738" cy="3762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943536"/>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Effect transition="in" filter="fade">
                                      <p:cBhvr>
                                        <p:cTn id="7" dur="500"/>
                                        <p:tgtEl>
                                          <p:spTgt spid="7065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57">
                                            <p:txEl>
                                              <p:pRg st="2" end="2"/>
                                            </p:txEl>
                                          </p:spTgt>
                                        </p:tgtEl>
                                        <p:attrNameLst>
                                          <p:attrName>style.visibility</p:attrName>
                                        </p:attrNameLst>
                                      </p:cBhvr>
                                      <p:to>
                                        <p:strVal val="visible"/>
                                      </p:to>
                                    </p:set>
                                    <p:animEffect transition="in" filter="fade">
                                      <p:cBhvr>
                                        <p:cTn id="10" dur="500"/>
                                        <p:tgtEl>
                                          <p:spTgt spid="7065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0657">
                                            <p:txEl>
                                              <p:pRg st="4" end="4"/>
                                            </p:txEl>
                                          </p:spTgt>
                                        </p:tgtEl>
                                        <p:attrNameLst>
                                          <p:attrName>style.visibility</p:attrName>
                                        </p:attrNameLst>
                                      </p:cBhvr>
                                      <p:to>
                                        <p:strVal val="visible"/>
                                      </p:to>
                                    </p:set>
                                    <p:animEffect transition="in" filter="fade">
                                      <p:cBhvr>
                                        <p:cTn id="13" dur="500"/>
                                        <p:tgtEl>
                                          <p:spTgt spid="706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4" name="Picture 10" descr="p_ap_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4" y="1835150"/>
            <a:ext cx="2701925" cy="2025650"/>
          </a:xfrm>
          <a:prstGeom prst="rect">
            <a:avLst/>
          </a:prstGeom>
          <a:noFill/>
          <a:extLst>
            <a:ext uri="{909E8E84-426E-40DD-AFC4-6F175D3DCCD1}">
              <a14:hiddenFill xmlns:a14="http://schemas.microsoft.com/office/drawing/2010/main">
                <a:solidFill>
                  <a:srgbClr val="FFFFFF"/>
                </a:solidFill>
              </a14:hiddenFill>
            </a:ext>
          </a:extLst>
        </p:spPr>
      </p:pic>
      <p:sp>
        <p:nvSpPr>
          <p:cNvPr id="72705" name="Rectangle 5"/>
          <p:cNvSpPr>
            <a:spLocks noGrp="1" noChangeArrowheads="1"/>
          </p:cNvSpPr>
          <p:nvPr>
            <p:ph type="ftr" sz="quarter" idx="10"/>
          </p:nvPr>
        </p:nvSpPr>
        <p:spPr>
          <a:xfrm>
            <a:off x="1992314" y="6569076"/>
            <a:ext cx="8207375" cy="28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72706" name="TextBox 21"/>
          <p:cNvSpPr txBox="1">
            <a:spLocks noChangeArrowheads="1"/>
          </p:cNvSpPr>
          <p:nvPr/>
        </p:nvSpPr>
        <p:spPr bwMode="auto">
          <a:xfrm>
            <a:off x="8831264" y="2205039"/>
            <a:ext cx="1512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000">
                <a:solidFill>
                  <a:srgbClr val="000000"/>
                </a:solidFill>
              </a:rPr>
              <a:t>pit in stomach surface</a:t>
            </a:r>
          </a:p>
        </p:txBody>
      </p:sp>
      <p:cxnSp>
        <p:nvCxnSpPr>
          <p:cNvPr id="6" name="Straight Connector 5"/>
          <p:cNvCxnSpPr>
            <a:cxnSpLocks noChangeShapeType="1"/>
          </p:cNvCxnSpPr>
          <p:nvPr/>
        </p:nvCxnSpPr>
        <p:spPr bwMode="auto">
          <a:xfrm flipH="1">
            <a:off x="7535864" y="2420938"/>
            <a:ext cx="1296987" cy="647700"/>
          </a:xfrm>
          <a:prstGeom prst="line">
            <a:avLst/>
          </a:prstGeom>
          <a:noFill/>
          <a:ln w="25400" algn="ctr">
            <a:solidFill>
              <a:srgbClr val="FF0000"/>
            </a:solidFill>
            <a:round/>
            <a:headEnd/>
            <a:tailEnd/>
          </a:ln>
          <a:effectLst>
            <a:outerShdw dist="20000" dir="5400000" rotWithShape="0">
              <a:srgbClr val="000000">
                <a:alpha val="37999"/>
              </a:srgbClr>
            </a:outerShdw>
          </a:effectLst>
        </p:spPr>
      </p:cxnSp>
      <p:sp>
        <p:nvSpPr>
          <p:cNvPr id="72709" name="Text Box 12"/>
          <p:cNvSpPr txBox="1">
            <a:spLocks noChangeArrowheads="1"/>
          </p:cNvSpPr>
          <p:nvPr/>
        </p:nvSpPr>
        <p:spPr bwMode="auto">
          <a:xfrm>
            <a:off x="2063751" y="4149725"/>
            <a:ext cx="8012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a:solidFill>
                  <a:srgbClr val="000000"/>
                </a:solidFill>
              </a:rPr>
              <a:t>These release substances (acid and enzymes) into the stomach that help to break down the food into smaller pieces. </a:t>
            </a:r>
          </a:p>
          <a:p>
            <a:pPr fontAlgn="base">
              <a:spcBef>
                <a:spcPct val="0"/>
              </a:spcBef>
              <a:spcAft>
                <a:spcPct val="0"/>
              </a:spcAft>
            </a:pPr>
            <a:r>
              <a:rPr lang="en-US" altLang="en-US" sz="2400">
                <a:solidFill>
                  <a:srgbClr val="000000"/>
                </a:solidFill>
              </a:rPr>
              <a:t>By the time food leaves the stomach, it looks more like a thick soup.</a:t>
            </a:r>
            <a:endParaRPr lang="en-GB" altLang="en-US" sz="2400">
              <a:solidFill>
                <a:srgbClr val="000000"/>
              </a:solidFill>
            </a:endParaRPr>
          </a:p>
        </p:txBody>
      </p:sp>
      <p:sp>
        <p:nvSpPr>
          <p:cNvPr id="72710" name="Text Box 13"/>
          <p:cNvSpPr txBox="1">
            <a:spLocks noChangeArrowheads="1"/>
          </p:cNvSpPr>
          <p:nvPr/>
        </p:nvSpPr>
        <p:spPr bwMode="auto">
          <a:xfrm>
            <a:off x="2063751" y="1268414"/>
            <a:ext cx="3476625"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pPr>
            <a:r>
              <a:rPr lang="en-GB" altLang="en-US" sz="2400">
                <a:solidFill>
                  <a:srgbClr val="000000"/>
                </a:solidFill>
              </a:rPr>
              <a:t>The epithelial tissue of the stomach contains pits.</a:t>
            </a:r>
          </a:p>
          <a:p>
            <a:pPr eaLnBrk="0" fontAlgn="base" hangingPunct="0">
              <a:spcBef>
                <a:spcPct val="20000"/>
              </a:spcBef>
              <a:spcAft>
                <a:spcPct val="0"/>
              </a:spcAft>
            </a:pPr>
            <a:r>
              <a:rPr lang="en-GB" altLang="en-US" sz="2400">
                <a:solidFill>
                  <a:srgbClr val="000000"/>
                </a:solidFill>
              </a:rPr>
              <a:t>Click on the label to find out what is in the pit.</a:t>
            </a:r>
          </a:p>
          <a:p>
            <a:pPr eaLnBrk="0" fontAlgn="base" hangingPunct="0">
              <a:spcBef>
                <a:spcPct val="20000"/>
              </a:spcBef>
              <a:spcAft>
                <a:spcPct val="0"/>
              </a:spcAft>
            </a:pPr>
            <a:r>
              <a:rPr lang="en-US" altLang="en-US" sz="2400">
                <a:solidFill>
                  <a:srgbClr val="000000"/>
                </a:solidFill>
              </a:rPr>
              <a:t>The pits contain gland cells.</a:t>
            </a:r>
            <a:endParaRPr lang="en-GB" altLang="en-US" sz="2400">
              <a:solidFill>
                <a:srgbClr val="000000"/>
              </a:solidFill>
            </a:endParaRPr>
          </a:p>
        </p:txBody>
      </p:sp>
      <p:sp>
        <p:nvSpPr>
          <p:cNvPr id="72713"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a:t>
            </a:r>
          </a:p>
        </p:txBody>
      </p:sp>
    </p:spTree>
    <p:extLst>
      <p:ext uri="{BB962C8B-B14F-4D97-AF65-F5344CB8AC3E}">
        <p14:creationId xmlns:p14="http://schemas.microsoft.com/office/powerpoint/2010/main" val="2161888396"/>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2710">
                                            <p:txEl>
                                              <p:pRg st="0" end="0"/>
                                            </p:txEl>
                                          </p:spTgt>
                                        </p:tgtEl>
                                        <p:attrNameLst>
                                          <p:attrName>style.visibility</p:attrName>
                                        </p:attrNameLst>
                                      </p:cBhvr>
                                      <p:to>
                                        <p:strVal val="visible"/>
                                      </p:to>
                                    </p:set>
                                    <p:animEffect transition="in" filter="fade">
                                      <p:cBhvr>
                                        <p:cTn id="7" dur="500"/>
                                        <p:tgtEl>
                                          <p:spTgt spid="727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710">
                                            <p:txEl>
                                              <p:pRg st="1" end="1"/>
                                            </p:txEl>
                                          </p:spTgt>
                                        </p:tgtEl>
                                        <p:attrNameLst>
                                          <p:attrName>style.visibility</p:attrName>
                                        </p:attrNameLst>
                                      </p:cBhvr>
                                      <p:to>
                                        <p:strVal val="visible"/>
                                      </p:to>
                                    </p:set>
                                    <p:animEffect transition="in" filter="fade">
                                      <p:cBhvr>
                                        <p:cTn id="10" dur="500"/>
                                        <p:tgtEl>
                                          <p:spTgt spid="727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270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ntr" presetSubtype="0" fill="hold" nodeType="withEffect">
                                  <p:stCondLst>
                                    <p:cond delay="0"/>
                                  </p:stCondLst>
                                  <p:childTnLst>
                                    <p:set>
                                      <p:cBhvr>
                                        <p:cTn id="15" dur="1" fill="hold">
                                          <p:stCondLst>
                                            <p:cond delay="0"/>
                                          </p:stCondLst>
                                        </p:cTn>
                                        <p:tgtEl>
                                          <p:spTgt spid="72710">
                                            <p:txEl>
                                              <p:pRg st="2" end="2"/>
                                            </p:txEl>
                                          </p:spTgt>
                                        </p:tgtEl>
                                        <p:attrNameLst>
                                          <p:attrName>style.visibility</p:attrName>
                                        </p:attrNameLst>
                                      </p:cBhvr>
                                      <p:to>
                                        <p:strVal val="visible"/>
                                      </p:to>
                                    </p:set>
                                    <p:animEffect transition="in" filter="fade">
                                      <p:cBhvr>
                                        <p:cTn id="16" dur="500"/>
                                        <p:tgtEl>
                                          <p:spTgt spid="7271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2709">
                                            <p:txEl>
                                              <p:pRg st="0" end="0"/>
                                            </p:txEl>
                                          </p:spTgt>
                                        </p:tgtEl>
                                        <p:attrNameLst>
                                          <p:attrName>style.visibility</p:attrName>
                                        </p:attrNameLst>
                                      </p:cBhvr>
                                      <p:to>
                                        <p:strVal val="visible"/>
                                      </p:to>
                                    </p:set>
                                    <p:animEffect transition="in" filter="fade">
                                      <p:cBhvr>
                                        <p:cTn id="19" dur="500"/>
                                        <p:tgtEl>
                                          <p:spTgt spid="7270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2709">
                                            <p:txEl>
                                              <p:pRg st="1" end="1"/>
                                            </p:txEl>
                                          </p:spTgt>
                                        </p:tgtEl>
                                        <p:attrNameLst>
                                          <p:attrName>style.visibility</p:attrName>
                                        </p:attrNameLst>
                                      </p:cBhvr>
                                      <p:to>
                                        <p:strVal val="visible"/>
                                      </p:to>
                                    </p:set>
                                    <p:animEffect transition="in" filter="fade">
                                      <p:cBhvr>
                                        <p:cTn id="22" dur="500"/>
                                        <p:tgtEl>
                                          <p:spTgt spid="72709">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713"/>
                                        </p:tgtEl>
                                        <p:attrNameLst>
                                          <p:attrName>style.visibility</p:attrName>
                                        </p:attrNameLst>
                                      </p:cBhvr>
                                      <p:to>
                                        <p:strVal val="visible"/>
                                      </p:to>
                                    </p:set>
                                    <p:animEffect transition="in" filter="fade">
                                      <p:cBhvr>
                                        <p:cTn id="25" dur="500"/>
                                        <p:tgtEl>
                                          <p:spTgt spid="72713"/>
                                        </p:tgtEl>
                                      </p:cBhvr>
                                    </p:animEffect>
                                  </p:childTnLst>
                                </p:cTn>
                              </p:par>
                            </p:childTnLst>
                          </p:cTn>
                        </p:par>
                      </p:childTnLst>
                    </p:cTn>
                  </p:par>
                </p:childTnLst>
              </p:cTn>
              <p:nextCondLst>
                <p:cond evt="onClick" delay="0">
                  <p:tgtEl>
                    <p:spTgt spid="72706"/>
                  </p:tgtEl>
                </p:cond>
              </p:nextCondLst>
            </p:seq>
          </p:childTnLst>
        </p:cTn>
      </p:par>
    </p:tnLst>
    <p:bldLst>
      <p:bldP spid="7271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8" name="Picture 6" descr="p_ap_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44675"/>
            <a:ext cx="3867150" cy="2903538"/>
          </a:xfrm>
          <a:prstGeom prst="rect">
            <a:avLst/>
          </a:prstGeom>
          <a:noFill/>
          <a:extLst>
            <a:ext uri="{909E8E84-426E-40DD-AFC4-6F175D3DCCD1}">
              <a14:hiddenFill xmlns:a14="http://schemas.microsoft.com/office/drawing/2010/main">
                <a:solidFill>
                  <a:srgbClr val="FFFFFF"/>
                </a:solidFill>
              </a14:hiddenFill>
            </a:ext>
          </a:extLst>
        </p:spPr>
      </p:pic>
      <p:sp>
        <p:nvSpPr>
          <p:cNvPr id="123907" name="Content Placeholder 13"/>
          <p:cNvSpPr>
            <a:spLocks noGrp="1"/>
          </p:cNvSpPr>
          <p:nvPr>
            <p:ph idx="4294967295"/>
          </p:nvPr>
        </p:nvSpPr>
        <p:spPr>
          <a:xfrm>
            <a:off x="1919289" y="1268413"/>
            <a:ext cx="4103687" cy="4824412"/>
          </a:xfrm>
        </p:spPr>
        <p:txBody>
          <a:bodyPr/>
          <a:lstStyle/>
          <a:p>
            <a:pPr marL="0" indent="0"/>
            <a:r>
              <a:rPr lang="en-GB" altLang="en-US" smtClean="0"/>
              <a:t>Partly digested food from the stomach is pushed by the muscles into the small intestine.</a:t>
            </a:r>
          </a:p>
          <a:p>
            <a:pPr marL="0" indent="0"/>
            <a:endParaRPr lang="en-GB" altLang="en-US" smtClean="0"/>
          </a:p>
          <a:p>
            <a:pPr marL="0" indent="0"/>
            <a:r>
              <a:rPr lang="en-GB" altLang="en-US" smtClean="0"/>
              <a:t>In the small intestine the digestion is completed.</a:t>
            </a:r>
          </a:p>
          <a:p>
            <a:pPr marL="0" indent="0"/>
            <a:r>
              <a:rPr lang="en-GB" altLang="en-US" smtClean="0"/>
              <a:t>Then, the digested food and water has to be absorbed.</a:t>
            </a:r>
          </a:p>
          <a:p>
            <a:pPr marL="0" indent="0"/>
            <a:endParaRPr lang="en-GB" altLang="en-US" smtClean="0"/>
          </a:p>
          <a:p>
            <a:pPr marL="0" indent="0"/>
            <a:r>
              <a:rPr lang="en-GB" altLang="en-US" smtClean="0"/>
              <a:t>Click on the small intestine to find out more.</a:t>
            </a:r>
          </a:p>
        </p:txBody>
      </p:sp>
      <p:sp>
        <p:nvSpPr>
          <p:cNvPr id="74755"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74756" name="AutoShape 8">
            <a:hlinkClick r:id="" action="ppaction://hlinkshowjump?jump=nextslide" highlightClick="1"/>
          </p:cNvPr>
          <p:cNvSpPr>
            <a:spLocks noChangeArrowheads="1"/>
          </p:cNvSpPr>
          <p:nvPr/>
        </p:nvSpPr>
        <p:spPr bwMode="auto">
          <a:xfrm rot="5400000">
            <a:off x="7643813" y="2960688"/>
            <a:ext cx="936625" cy="1441450"/>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327091031"/>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500"/>
                                        <p:tgtEl>
                                          <p:spTgt spid="1239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3907">
                                            <p:txEl>
                                              <p:pRg st="2" end="2"/>
                                            </p:txEl>
                                          </p:spTgt>
                                        </p:tgtEl>
                                        <p:attrNameLst>
                                          <p:attrName>style.visibility</p:attrName>
                                        </p:attrNameLst>
                                      </p:cBhvr>
                                      <p:to>
                                        <p:strVal val="visible"/>
                                      </p:to>
                                    </p:set>
                                    <p:animEffect transition="in" filter="fade">
                                      <p:cBhvr>
                                        <p:cTn id="10" dur="500"/>
                                        <p:tgtEl>
                                          <p:spTgt spid="12390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3907">
                                            <p:txEl>
                                              <p:pRg st="3" end="3"/>
                                            </p:txEl>
                                          </p:spTgt>
                                        </p:tgtEl>
                                        <p:attrNameLst>
                                          <p:attrName>style.visibility</p:attrName>
                                        </p:attrNameLst>
                                      </p:cBhvr>
                                      <p:to>
                                        <p:strVal val="visible"/>
                                      </p:to>
                                    </p:set>
                                    <p:animEffect transition="in" filter="fade">
                                      <p:cBhvr>
                                        <p:cTn id="13" dur="500"/>
                                        <p:tgtEl>
                                          <p:spTgt spid="12390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3907">
                                            <p:txEl>
                                              <p:pRg st="5" end="5"/>
                                            </p:txEl>
                                          </p:spTgt>
                                        </p:tgtEl>
                                        <p:attrNameLst>
                                          <p:attrName>style.visibility</p:attrName>
                                        </p:attrNameLst>
                                      </p:cBhvr>
                                      <p:to>
                                        <p:strVal val="visible"/>
                                      </p:to>
                                    </p:set>
                                    <p:animEffect transition="in" filter="fade">
                                      <p:cBhvr>
                                        <p:cTn id="16" dur="500"/>
                                        <p:tgtEl>
                                          <p:spTgt spid="123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Levels of organisation</a:t>
            </a:r>
            <a:endParaRPr lang="en-GB" dirty="0"/>
          </a:p>
        </p:txBody>
      </p:sp>
      <p:pic>
        <p:nvPicPr>
          <p:cNvPr id="5" name="Picture 2" descr="Image result for levels of organization of life nerve cells"/>
          <p:cNvPicPr>
            <a:picLocks noChangeAspect="1" noChangeArrowheads="1"/>
          </p:cNvPicPr>
          <p:nvPr/>
        </p:nvPicPr>
        <p:blipFill rotWithShape="1">
          <a:blip r:embed="rId2">
            <a:extLst>
              <a:ext uri="{28A0092B-C50C-407E-A947-70E740481C1C}">
                <a14:useLocalDpi xmlns:a14="http://schemas.microsoft.com/office/drawing/2010/main" val="0"/>
              </a:ext>
            </a:extLst>
          </a:blip>
          <a:srcRect l="4003" t="20587"/>
          <a:stretch/>
        </p:blipFill>
        <p:spPr bwMode="auto">
          <a:xfrm>
            <a:off x="1775011" y="1600244"/>
            <a:ext cx="7739910" cy="48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68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15" name="Picture 15" descr="p_ap_0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1175" y="1719263"/>
            <a:ext cx="2952750" cy="2214562"/>
          </a:xfrm>
          <a:prstGeom prst="rect">
            <a:avLst/>
          </a:prstGeom>
          <a:noFill/>
          <a:extLst>
            <a:ext uri="{909E8E84-426E-40DD-AFC4-6F175D3DCCD1}">
              <a14:hiddenFill xmlns:a14="http://schemas.microsoft.com/office/drawing/2010/main">
                <a:solidFill>
                  <a:srgbClr val="FFFFFF"/>
                </a:solidFill>
              </a14:hiddenFill>
            </a:ext>
          </a:extLst>
        </p:spPr>
      </p:pic>
      <p:sp>
        <p:nvSpPr>
          <p:cNvPr id="76801" name="Content Placeholder 13"/>
          <p:cNvSpPr>
            <a:spLocks noGrp="1"/>
          </p:cNvSpPr>
          <p:nvPr>
            <p:ph idx="1"/>
          </p:nvPr>
        </p:nvSpPr>
        <p:spPr>
          <a:xfrm>
            <a:off x="1847851" y="1341438"/>
            <a:ext cx="3527425" cy="4608512"/>
          </a:xfrm>
        </p:spPr>
        <p:txBody>
          <a:bodyPr/>
          <a:lstStyle/>
          <a:p>
            <a:pPr marL="0" indent="0"/>
            <a:r>
              <a:rPr lang="en-US" altLang="en-US" smtClean="0"/>
              <a:t>The epithelial tissue of the small intestine forms thousands of long ‘fingers’.</a:t>
            </a:r>
          </a:p>
          <a:p>
            <a:pPr marL="0" indent="0"/>
            <a:r>
              <a:rPr lang="en-US" altLang="en-US" smtClean="0"/>
              <a:t>This gives a much larger area for absorbing the digested food.</a:t>
            </a:r>
          </a:p>
          <a:p>
            <a:pPr marL="0" indent="0"/>
            <a:r>
              <a:rPr lang="en-US" altLang="en-US" smtClean="0"/>
              <a:t>Special cells in the ‘fingers’ release slimy mucus, which helps to protect the epithelial tissue.</a:t>
            </a:r>
            <a:endParaRPr lang="en-GB" altLang="en-US" smtClean="0"/>
          </a:p>
        </p:txBody>
      </p:sp>
      <p:sp>
        <p:nvSpPr>
          <p:cNvPr id="7680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cxnSp>
        <p:nvCxnSpPr>
          <p:cNvPr id="15" name="Straight Connector 14"/>
          <p:cNvCxnSpPr>
            <a:cxnSpLocks noChangeShapeType="1"/>
          </p:cNvCxnSpPr>
          <p:nvPr/>
        </p:nvCxnSpPr>
        <p:spPr bwMode="auto">
          <a:xfrm>
            <a:off x="7464426" y="3213100"/>
            <a:ext cx="1439863" cy="863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76805" name="TextBox 20"/>
          <p:cNvSpPr txBox="1">
            <a:spLocks noChangeArrowheads="1"/>
          </p:cNvSpPr>
          <p:nvPr/>
        </p:nvSpPr>
        <p:spPr bwMode="auto">
          <a:xfrm>
            <a:off x="8759825" y="1341438"/>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a:solidFill>
                  <a:srgbClr val="000000"/>
                </a:solidFill>
              </a:rPr>
              <a:t>muscle tissue</a:t>
            </a:r>
          </a:p>
        </p:txBody>
      </p:sp>
      <p:sp>
        <p:nvSpPr>
          <p:cNvPr id="76806" name="TextBox 25"/>
          <p:cNvSpPr txBox="1">
            <a:spLocks noChangeArrowheads="1"/>
          </p:cNvSpPr>
          <p:nvPr/>
        </p:nvSpPr>
        <p:spPr bwMode="auto">
          <a:xfrm>
            <a:off x="9048750" y="2349501"/>
            <a:ext cx="1619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a:solidFill>
                  <a:srgbClr val="000000"/>
                </a:solidFill>
              </a:rPr>
              <a:t>connective tissue</a:t>
            </a:r>
          </a:p>
        </p:txBody>
      </p:sp>
      <p:sp>
        <p:nvSpPr>
          <p:cNvPr id="76807" name="TextBox 28"/>
          <p:cNvSpPr txBox="1">
            <a:spLocks noChangeArrowheads="1"/>
          </p:cNvSpPr>
          <p:nvPr/>
        </p:nvSpPr>
        <p:spPr bwMode="auto">
          <a:xfrm>
            <a:off x="6167438" y="4365625"/>
            <a:ext cx="13319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a:solidFill>
                  <a:srgbClr val="000000"/>
                </a:solidFill>
              </a:rPr>
              <a:t>food passes through the middle</a:t>
            </a:r>
          </a:p>
        </p:txBody>
      </p:sp>
      <p:sp>
        <p:nvSpPr>
          <p:cNvPr id="76808" name="TextBox 30"/>
          <p:cNvSpPr txBox="1">
            <a:spLocks noChangeArrowheads="1"/>
          </p:cNvSpPr>
          <p:nvPr/>
        </p:nvSpPr>
        <p:spPr bwMode="auto">
          <a:xfrm>
            <a:off x="9048750" y="4005264"/>
            <a:ext cx="1619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600">
                <a:solidFill>
                  <a:srgbClr val="000000"/>
                </a:solidFill>
              </a:rPr>
              <a:t>epithelial </a:t>
            </a:r>
          </a:p>
          <a:p>
            <a:pPr fontAlgn="base">
              <a:spcBef>
                <a:spcPct val="0"/>
              </a:spcBef>
              <a:spcAft>
                <a:spcPct val="0"/>
              </a:spcAft>
            </a:pPr>
            <a:r>
              <a:rPr lang="en-US" altLang="en-US" sz="1600">
                <a:solidFill>
                  <a:srgbClr val="000000"/>
                </a:solidFill>
              </a:rPr>
              <a:t>tissue</a:t>
            </a:r>
          </a:p>
        </p:txBody>
      </p:sp>
      <p:sp>
        <p:nvSpPr>
          <p:cNvPr id="76809" name="AutoShape 6">
            <a:hlinkClick r:id="" action="ppaction://hlinkshowjump?jump=nextslide"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a:t>
            </a:r>
          </a:p>
        </p:txBody>
      </p:sp>
      <p:sp>
        <p:nvSpPr>
          <p:cNvPr id="76810" name="Line 24"/>
          <p:cNvSpPr>
            <a:spLocks noChangeShapeType="1"/>
          </p:cNvSpPr>
          <p:nvPr/>
        </p:nvSpPr>
        <p:spPr bwMode="auto">
          <a:xfrm flipV="1">
            <a:off x="7896225" y="1557338"/>
            <a:ext cx="863600" cy="215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6811" name="Line 25"/>
          <p:cNvSpPr>
            <a:spLocks noChangeShapeType="1"/>
          </p:cNvSpPr>
          <p:nvPr/>
        </p:nvSpPr>
        <p:spPr bwMode="auto">
          <a:xfrm>
            <a:off x="8112125" y="2060576"/>
            <a:ext cx="863600" cy="50482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6812" name="Line 26"/>
          <p:cNvSpPr>
            <a:spLocks noChangeShapeType="1"/>
          </p:cNvSpPr>
          <p:nvPr/>
        </p:nvSpPr>
        <p:spPr bwMode="auto">
          <a:xfrm flipH="1">
            <a:off x="6743700" y="2852739"/>
            <a:ext cx="431800" cy="15128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714648"/>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6801">
                                            <p:txEl>
                                              <p:pRg st="0" end="0"/>
                                            </p:txEl>
                                          </p:spTgt>
                                        </p:tgtEl>
                                        <p:attrNameLst>
                                          <p:attrName>style.visibility</p:attrName>
                                        </p:attrNameLst>
                                      </p:cBhvr>
                                      <p:to>
                                        <p:strVal val="visible"/>
                                      </p:to>
                                    </p:set>
                                    <p:animEffect transition="in" filter="fade">
                                      <p:cBhvr>
                                        <p:cTn id="7" dur="500"/>
                                        <p:tgtEl>
                                          <p:spTgt spid="7680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1">
                                            <p:txEl>
                                              <p:pRg st="1" end="1"/>
                                            </p:txEl>
                                          </p:spTgt>
                                        </p:tgtEl>
                                        <p:attrNameLst>
                                          <p:attrName>style.visibility</p:attrName>
                                        </p:attrNameLst>
                                      </p:cBhvr>
                                      <p:to>
                                        <p:strVal val="visible"/>
                                      </p:to>
                                    </p:set>
                                    <p:animEffect transition="in" filter="fade">
                                      <p:cBhvr>
                                        <p:cTn id="10" dur="500"/>
                                        <p:tgtEl>
                                          <p:spTgt spid="7680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6801">
                                            <p:txEl>
                                              <p:pRg st="2" end="2"/>
                                            </p:txEl>
                                          </p:spTgt>
                                        </p:tgtEl>
                                        <p:attrNameLst>
                                          <p:attrName>style.visibility</p:attrName>
                                        </p:attrNameLst>
                                      </p:cBhvr>
                                      <p:to>
                                        <p:strVal val="visible"/>
                                      </p:to>
                                    </p:set>
                                    <p:animEffect transition="in" filter="fade">
                                      <p:cBhvr>
                                        <p:cTn id="13" dur="500"/>
                                        <p:tgtEl>
                                          <p:spTgt spid="768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67" name="Picture 19" descr="p_ap_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44675"/>
            <a:ext cx="3867150" cy="2903538"/>
          </a:xfrm>
          <a:prstGeom prst="rect">
            <a:avLst/>
          </a:prstGeom>
          <a:noFill/>
          <a:extLst>
            <a:ext uri="{909E8E84-426E-40DD-AFC4-6F175D3DCCD1}">
              <a14:hiddenFill xmlns:a14="http://schemas.microsoft.com/office/drawing/2010/main">
                <a:solidFill>
                  <a:srgbClr val="FFFFFF"/>
                </a:solidFill>
              </a14:hiddenFill>
            </a:ext>
          </a:extLst>
        </p:spPr>
      </p:pic>
      <p:sp>
        <p:nvSpPr>
          <p:cNvPr id="130051" name="Content Placeholder 13"/>
          <p:cNvSpPr>
            <a:spLocks noGrp="1"/>
          </p:cNvSpPr>
          <p:nvPr>
            <p:ph idx="4294967295"/>
          </p:nvPr>
        </p:nvSpPr>
        <p:spPr>
          <a:xfrm>
            <a:off x="1919289" y="1557339"/>
            <a:ext cx="4103687" cy="3887787"/>
          </a:xfrm>
        </p:spPr>
        <p:txBody>
          <a:bodyPr/>
          <a:lstStyle/>
          <a:p>
            <a:pPr marL="0" indent="0"/>
            <a:r>
              <a:rPr lang="en-GB" altLang="en-US" smtClean="0"/>
              <a:t>Anything that hasn’t been absorbed from the digested food in the small intestine is pushed into the large intestine by the muscle tissue of the gut wall.</a:t>
            </a:r>
          </a:p>
          <a:p>
            <a:pPr marL="0" indent="0"/>
            <a:endParaRPr lang="en-GB" altLang="en-US" smtClean="0"/>
          </a:p>
          <a:p>
            <a:pPr marL="0" indent="0"/>
            <a:r>
              <a:rPr lang="en-GB" altLang="en-US" smtClean="0"/>
              <a:t>Click on the large intestine to find out more.</a:t>
            </a:r>
          </a:p>
        </p:txBody>
      </p:sp>
      <p:sp>
        <p:nvSpPr>
          <p:cNvPr id="78851"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78852" name="AutoShape 8">
            <a:hlinkClick r:id="" action="ppaction://hlinkshowjump?jump=nextslide" highlightClick="1"/>
          </p:cNvPr>
          <p:cNvSpPr>
            <a:spLocks noChangeArrowheads="1"/>
          </p:cNvSpPr>
          <p:nvPr/>
        </p:nvSpPr>
        <p:spPr bwMode="auto">
          <a:xfrm rot="5400000">
            <a:off x="6959601" y="3530601"/>
            <a:ext cx="1008063" cy="144463"/>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78853" name="AutoShape 8">
            <a:hlinkClick r:id="" action="ppaction://hlinkshowjump?jump=nextslide" highlightClick="1"/>
          </p:cNvPr>
          <p:cNvSpPr>
            <a:spLocks noChangeArrowheads="1"/>
          </p:cNvSpPr>
          <p:nvPr/>
        </p:nvSpPr>
        <p:spPr bwMode="auto">
          <a:xfrm rot="5400000">
            <a:off x="8185151" y="3530601"/>
            <a:ext cx="1008063" cy="144463"/>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78854" name="AutoShape 8">
            <a:hlinkClick r:id="" action="ppaction://hlinkshowjump?jump=nextslide" highlightClick="1"/>
          </p:cNvPr>
          <p:cNvSpPr>
            <a:spLocks noChangeArrowheads="1"/>
          </p:cNvSpPr>
          <p:nvPr/>
        </p:nvSpPr>
        <p:spPr bwMode="auto">
          <a:xfrm rot="10800000">
            <a:off x="7535863" y="3027363"/>
            <a:ext cx="1008062" cy="144462"/>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78855" name="AutoShape 8">
            <a:hlinkClick r:id="" action="ppaction://hlinkshowjump?jump=nextslide" highlightClick="1"/>
          </p:cNvPr>
          <p:cNvSpPr>
            <a:spLocks noChangeArrowheads="1"/>
          </p:cNvSpPr>
          <p:nvPr/>
        </p:nvSpPr>
        <p:spPr bwMode="auto">
          <a:xfrm rot="9444543">
            <a:off x="7896226" y="4035426"/>
            <a:ext cx="1008063" cy="144463"/>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1784446001"/>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0051">
                                            <p:txEl>
                                              <p:pRg st="2" end="2"/>
                                            </p:txEl>
                                          </p:spTgt>
                                        </p:tgtEl>
                                        <p:attrNameLst>
                                          <p:attrName>style.visibility</p:attrName>
                                        </p:attrNameLst>
                                      </p:cBhvr>
                                      <p:to>
                                        <p:strVal val="visible"/>
                                      </p:to>
                                    </p:set>
                                    <p:animEffect transition="in" filter="fade">
                                      <p:cBhvr>
                                        <p:cTn id="10"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Content Placeholder 13"/>
          <p:cNvSpPr>
            <a:spLocks noGrp="1"/>
          </p:cNvSpPr>
          <p:nvPr>
            <p:ph idx="4294967295"/>
          </p:nvPr>
        </p:nvSpPr>
        <p:spPr>
          <a:xfrm>
            <a:off x="1919289" y="1557339"/>
            <a:ext cx="3671887" cy="3887787"/>
          </a:xfrm>
        </p:spPr>
        <p:txBody>
          <a:bodyPr/>
          <a:lstStyle/>
          <a:p>
            <a:pPr marL="0" indent="0">
              <a:spcBef>
                <a:spcPct val="40000"/>
              </a:spcBef>
            </a:pPr>
            <a:r>
              <a:rPr lang="en-US" altLang="en-US" smtClean="0"/>
              <a:t>More water is absorbed in the large intestine.</a:t>
            </a:r>
          </a:p>
          <a:p>
            <a:pPr marL="0" indent="0">
              <a:spcBef>
                <a:spcPct val="40000"/>
              </a:spcBef>
            </a:pPr>
            <a:r>
              <a:rPr lang="en-US" altLang="en-US" smtClean="0"/>
              <a:t>The remaining solids (faeces) are pushed into the rectum.</a:t>
            </a:r>
          </a:p>
          <a:p>
            <a:pPr marL="0" indent="0">
              <a:spcBef>
                <a:spcPct val="40000"/>
              </a:spcBef>
            </a:pPr>
            <a:r>
              <a:rPr lang="en-US" altLang="en-US" smtClean="0"/>
              <a:t>The faeces are stored in the rectum until they are pushed out of the body through the anus.</a:t>
            </a:r>
            <a:endParaRPr lang="en-GB" altLang="en-US" smtClean="0"/>
          </a:p>
        </p:txBody>
      </p:sp>
      <p:sp>
        <p:nvSpPr>
          <p:cNvPr id="80899" name="Rectangle 5"/>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80900" name="AutoShape 8">
            <a:hlinkClick r:id="" action="ppaction://hlinkshowjump?jump=nextslide" highlightClick="1"/>
          </p:cNvPr>
          <p:cNvSpPr>
            <a:spLocks noChangeArrowheads="1"/>
          </p:cNvSpPr>
          <p:nvPr/>
        </p:nvSpPr>
        <p:spPr bwMode="auto">
          <a:xfrm rot="5400000">
            <a:off x="6959601" y="3644901"/>
            <a:ext cx="1008063" cy="144463"/>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80901" name="AutoShape 8">
            <a:hlinkClick r:id="" action="ppaction://hlinkshowjump?jump=nextslide" highlightClick="1"/>
          </p:cNvPr>
          <p:cNvSpPr>
            <a:spLocks noChangeArrowheads="1"/>
          </p:cNvSpPr>
          <p:nvPr/>
        </p:nvSpPr>
        <p:spPr bwMode="auto">
          <a:xfrm rot="5400000">
            <a:off x="8185151" y="3644901"/>
            <a:ext cx="1008063" cy="144463"/>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80902" name="AutoShape 8">
            <a:hlinkClick r:id="" action="ppaction://hlinkshowjump?jump=nextslide" highlightClick="1"/>
          </p:cNvPr>
          <p:cNvSpPr>
            <a:spLocks noChangeArrowheads="1"/>
          </p:cNvSpPr>
          <p:nvPr/>
        </p:nvSpPr>
        <p:spPr bwMode="auto">
          <a:xfrm rot="10800000">
            <a:off x="7535863" y="3141663"/>
            <a:ext cx="1008062" cy="144462"/>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80903" name="AutoShape 8">
            <a:hlinkClick r:id="" action="ppaction://hlinkshowjump?jump=nextslide" highlightClick="1"/>
          </p:cNvPr>
          <p:cNvSpPr>
            <a:spLocks noChangeArrowheads="1"/>
          </p:cNvSpPr>
          <p:nvPr/>
        </p:nvSpPr>
        <p:spPr bwMode="auto">
          <a:xfrm rot="9444543">
            <a:off x="7896226" y="4149726"/>
            <a:ext cx="1008063" cy="144463"/>
          </a:xfrm>
          <a:prstGeom prst="actionButtonBlank">
            <a:avLst/>
          </a:prstGeom>
          <a:gradFill rotWithShape="1">
            <a:gsLst>
              <a:gs pos="0">
                <a:schemeClr val="bg1">
                  <a:alpha val="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80904" name="AutoShape 6">
            <a:hlinkClick r:id="" action="ppaction://hlinkshowjump?jump=endshow" highlightClick="1"/>
          </p:cNvPr>
          <p:cNvSpPr>
            <a:spLocks noChangeArrowheads="1"/>
          </p:cNvSpPr>
          <p:nvPr/>
        </p:nvSpPr>
        <p:spPr bwMode="auto">
          <a:xfrm>
            <a:off x="82565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80905" name="AutoShape 6">
            <a:hlinkClick r:id="" action="ppaction://hlinkshowjump?jump=firstslide" highlightClick="1"/>
          </p:cNvPr>
          <p:cNvSpPr>
            <a:spLocks noChangeArrowheads="1"/>
          </p:cNvSpPr>
          <p:nvPr/>
        </p:nvSpPr>
        <p:spPr bwMode="auto">
          <a:xfrm>
            <a:off x="1919289" y="5661026"/>
            <a:ext cx="2122487" cy="538163"/>
          </a:xfrm>
          <a:prstGeom prst="actionButtonBlank">
            <a:avLst/>
          </a:prstGeom>
          <a:solidFill>
            <a:srgbClr val="6368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pic>
        <p:nvPicPr>
          <p:cNvPr id="80907" name="Picture 11" descr="p_ap_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44675"/>
            <a:ext cx="3867150" cy="290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80813"/>
      </p:ext>
    </p:extLst>
  </p:cSld>
  <p:clrMapOvr>
    <a:masterClrMapping/>
  </p:clrMapOvr>
  <p:transition advClick="0">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500"/>
                                        <p:tgtEl>
                                          <p:spTgt spid="132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2099">
                                            <p:txEl>
                                              <p:pRg st="1" end="1"/>
                                            </p:txEl>
                                          </p:spTgt>
                                        </p:tgtEl>
                                        <p:attrNameLst>
                                          <p:attrName>style.visibility</p:attrName>
                                        </p:attrNameLst>
                                      </p:cBhvr>
                                      <p:to>
                                        <p:strVal val="visible"/>
                                      </p:to>
                                    </p:set>
                                    <p:animEffect transition="in" filter="fade">
                                      <p:cBhvr>
                                        <p:cTn id="10" dur="500"/>
                                        <p:tgtEl>
                                          <p:spTgt spid="1320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animEffect transition="in" filter="fade">
                                      <p:cBhvr>
                                        <p:cTn id="13"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9" y="-184848"/>
            <a:ext cx="8229600" cy="1143000"/>
          </a:xfrm>
        </p:spPr>
        <p:txBody>
          <a:bodyPr/>
          <a:lstStyle/>
          <a:p>
            <a:pPr algn="l"/>
            <a:r>
              <a:rPr lang="en-GB" b="1" u="sng" dirty="0" smtClean="0">
                <a:latin typeface="Arial" panose="020B0604020202020204" pitchFamily="34" charset="0"/>
                <a:cs typeface="Arial" panose="020B0604020202020204" pitchFamily="34" charset="0"/>
              </a:rPr>
              <a:t>Levels of organisation</a:t>
            </a:r>
            <a:endParaRPr lang="en-GB" b="1" u="sng"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9536588"/>
              </p:ext>
            </p:extLst>
          </p:nvPr>
        </p:nvGraphicFramePr>
        <p:xfrm>
          <a:off x="153199" y="764705"/>
          <a:ext cx="11747448" cy="5985718"/>
        </p:xfrm>
        <a:graphic>
          <a:graphicData uri="http://schemas.openxmlformats.org/drawingml/2006/table">
            <a:tbl>
              <a:tblPr/>
              <a:tblGrid>
                <a:gridCol w="3006860">
                  <a:extLst>
                    <a:ext uri="{9D8B030D-6E8A-4147-A177-3AD203B41FA5}">
                      <a16:colId xmlns:a16="http://schemas.microsoft.com/office/drawing/2014/main" val="20000"/>
                    </a:ext>
                  </a:extLst>
                </a:gridCol>
                <a:gridCol w="8740588">
                  <a:extLst>
                    <a:ext uri="{9D8B030D-6E8A-4147-A177-3AD203B41FA5}">
                      <a16:colId xmlns:a16="http://schemas.microsoft.com/office/drawing/2014/main" val="20001"/>
                    </a:ext>
                  </a:extLst>
                </a:gridCol>
              </a:tblGrid>
              <a:tr h="506063">
                <a:tc>
                  <a:txBody>
                    <a:bodyPr/>
                    <a:lstStyle/>
                    <a:p>
                      <a:pPr fontAlgn="ctr"/>
                      <a:r>
                        <a:rPr lang="en-GB" sz="2400" b="1" u="sng" dirty="0">
                          <a:solidFill>
                            <a:srgbClr val="446677"/>
                          </a:solidFill>
                          <a:effectLst/>
                          <a:latin typeface="Arial" panose="020B0604020202020204" pitchFamily="34" charset="0"/>
                          <a:cs typeface="Arial" panose="020B0604020202020204" pitchFamily="34" charset="0"/>
                        </a:rPr>
                        <a:t>Structure</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CF5F6"/>
                    </a:solidFill>
                  </a:tcPr>
                </a:tc>
                <a:tc>
                  <a:txBody>
                    <a:bodyPr/>
                    <a:lstStyle/>
                    <a:p>
                      <a:pPr fontAlgn="ctr"/>
                      <a:r>
                        <a:rPr lang="en-GB" sz="2400" b="1" u="sng" dirty="0">
                          <a:solidFill>
                            <a:srgbClr val="446677"/>
                          </a:solidFill>
                          <a:effectLst/>
                          <a:latin typeface="Arial" panose="020B0604020202020204" pitchFamily="34" charset="0"/>
                          <a:cs typeface="Arial" panose="020B0604020202020204" pitchFamily="34" charset="0"/>
                        </a:rPr>
                        <a:t>Description</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CF5F6"/>
                    </a:solidFill>
                  </a:tcPr>
                </a:tc>
                <a:extLst>
                  <a:ext uri="{0D108BD9-81ED-4DB2-BD59-A6C34878D82A}">
                    <a16:rowId xmlns:a16="http://schemas.microsoft.com/office/drawing/2014/main" val="10000"/>
                  </a:ext>
                </a:extLst>
              </a:tr>
              <a:tr h="1032766">
                <a:tc>
                  <a:txBody>
                    <a:bodyPr/>
                    <a:lstStyle/>
                    <a:p>
                      <a:pPr fontAlgn="base"/>
                      <a:r>
                        <a:rPr lang="en-GB" sz="2400" dirty="0">
                          <a:solidFill>
                            <a:srgbClr val="FF0000"/>
                          </a:solidFill>
                          <a:effectLst/>
                          <a:latin typeface="Arial" panose="020B0604020202020204" pitchFamily="34" charset="0"/>
                          <a:cs typeface="Arial" panose="020B0604020202020204" pitchFamily="34" charset="0"/>
                        </a:rPr>
                        <a:t>Cell</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2400" dirty="0">
                          <a:solidFill>
                            <a:srgbClr val="FF0000"/>
                          </a:solidFill>
                          <a:effectLst/>
                          <a:latin typeface="Arial" panose="020B0604020202020204" pitchFamily="34" charset="0"/>
                          <a:cs typeface="Arial" panose="020B0604020202020204" pitchFamily="34" charset="0"/>
                        </a:rPr>
                        <a:t>Basic structural and functional unit of a living organism</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1"/>
                  </a:ext>
                </a:extLst>
              </a:tr>
              <a:tr h="909473">
                <a:tc>
                  <a:txBody>
                    <a:bodyPr/>
                    <a:lstStyle/>
                    <a:p>
                      <a:pPr fontAlgn="base"/>
                      <a:r>
                        <a:rPr lang="en-GB" sz="2400" dirty="0">
                          <a:solidFill>
                            <a:srgbClr val="FFC000"/>
                          </a:solidFill>
                          <a:effectLst/>
                          <a:latin typeface="Arial" panose="020B0604020202020204" pitchFamily="34" charset="0"/>
                          <a:cs typeface="Arial" panose="020B0604020202020204" pitchFamily="34" charset="0"/>
                        </a:rPr>
                        <a:t>Tissue</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2400" dirty="0">
                          <a:solidFill>
                            <a:srgbClr val="FFC000"/>
                          </a:solidFill>
                          <a:effectLst/>
                          <a:latin typeface="Arial" panose="020B0604020202020204" pitchFamily="34" charset="0"/>
                          <a:cs typeface="Arial" panose="020B0604020202020204" pitchFamily="34" charset="0"/>
                        </a:rPr>
                        <a:t>Group of </a:t>
                      </a:r>
                      <a:r>
                        <a:rPr lang="en-GB" sz="2400" dirty="0" smtClean="0">
                          <a:solidFill>
                            <a:srgbClr val="FFC000"/>
                          </a:solidFill>
                          <a:effectLst/>
                          <a:latin typeface="Arial" panose="020B0604020202020204" pitchFamily="34" charset="0"/>
                          <a:cs typeface="Arial" panose="020B0604020202020204" pitchFamily="34" charset="0"/>
                        </a:rPr>
                        <a:t>the same cells working </a:t>
                      </a:r>
                      <a:r>
                        <a:rPr lang="en-GB" sz="2400" dirty="0">
                          <a:solidFill>
                            <a:srgbClr val="FFC000"/>
                          </a:solidFill>
                          <a:effectLst/>
                          <a:latin typeface="Arial" panose="020B0604020202020204" pitchFamily="34" charset="0"/>
                          <a:cs typeface="Arial" panose="020B0604020202020204" pitchFamily="34" charset="0"/>
                        </a:rPr>
                        <a:t>together to perform a shared function</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2"/>
                  </a:ext>
                </a:extLst>
              </a:tr>
              <a:tr h="1128036">
                <a:tc>
                  <a:txBody>
                    <a:bodyPr/>
                    <a:lstStyle/>
                    <a:p>
                      <a:pPr fontAlgn="base"/>
                      <a:r>
                        <a:rPr lang="en-GB" sz="2400" dirty="0">
                          <a:solidFill>
                            <a:srgbClr val="00B050"/>
                          </a:solidFill>
                          <a:effectLst/>
                          <a:latin typeface="Arial" panose="020B0604020202020204" pitchFamily="34" charset="0"/>
                          <a:cs typeface="Arial" panose="020B0604020202020204" pitchFamily="34" charset="0"/>
                        </a:rPr>
                        <a:t>Organ</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2400" dirty="0">
                          <a:solidFill>
                            <a:srgbClr val="00B050"/>
                          </a:solidFill>
                          <a:effectLst/>
                          <a:latin typeface="Arial" panose="020B0604020202020204" pitchFamily="34" charset="0"/>
                          <a:cs typeface="Arial" panose="020B0604020202020204" pitchFamily="34" charset="0"/>
                        </a:rPr>
                        <a:t>Structure made up of a group of tissues, working together to perform specific functions</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3"/>
                  </a:ext>
                </a:extLst>
              </a:tr>
              <a:tr h="1152049">
                <a:tc>
                  <a:txBody>
                    <a:bodyPr/>
                    <a:lstStyle/>
                    <a:p>
                      <a:pPr fontAlgn="base"/>
                      <a:r>
                        <a:rPr lang="en-GB" sz="2400" dirty="0">
                          <a:solidFill>
                            <a:srgbClr val="1500B0"/>
                          </a:solidFill>
                          <a:effectLst/>
                          <a:latin typeface="Arial" panose="020B0604020202020204" pitchFamily="34" charset="0"/>
                          <a:cs typeface="Arial" panose="020B0604020202020204" pitchFamily="34" charset="0"/>
                        </a:rPr>
                        <a:t>Organ system</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fontAlgn="base"/>
                      <a:r>
                        <a:rPr lang="en-GB" sz="2400" dirty="0">
                          <a:solidFill>
                            <a:srgbClr val="1500B0"/>
                          </a:solidFill>
                          <a:effectLst/>
                          <a:latin typeface="Arial" panose="020B0604020202020204" pitchFamily="34" charset="0"/>
                          <a:cs typeface="Arial" panose="020B0604020202020204" pitchFamily="34" charset="0"/>
                        </a:rPr>
                        <a:t>Group of organs with related functions, working together to perform </a:t>
                      </a:r>
                      <a:r>
                        <a:rPr lang="en-GB" sz="2400" dirty="0" smtClean="0">
                          <a:solidFill>
                            <a:srgbClr val="1500B0"/>
                          </a:solidFill>
                          <a:effectLst/>
                          <a:latin typeface="Arial" panose="020B0604020202020204" pitchFamily="34" charset="0"/>
                          <a:cs typeface="Arial" panose="020B0604020202020204" pitchFamily="34" charset="0"/>
                        </a:rPr>
                        <a:t>body function</a:t>
                      </a:r>
                      <a:r>
                        <a:rPr lang="en-GB" sz="2400" dirty="0">
                          <a:solidFill>
                            <a:srgbClr val="1500B0"/>
                          </a:solidFill>
                          <a:effectLst/>
                          <a:latin typeface="Arial" panose="020B0604020202020204" pitchFamily="34" charset="0"/>
                          <a:cs typeface="Arial" panose="020B0604020202020204" pitchFamily="34" charset="0"/>
                        </a:rPr>
                        <a:t> </a:t>
                      </a: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10004"/>
                  </a:ext>
                </a:extLst>
              </a:tr>
              <a:tr h="1257331">
                <a:tc>
                  <a:txBody>
                    <a:bodyPr/>
                    <a:lstStyle/>
                    <a:p>
                      <a:pPr algn="l" fontAlgn="base"/>
                      <a:r>
                        <a:rPr lang="en-GB" sz="2400" dirty="0" smtClean="0">
                          <a:solidFill>
                            <a:srgbClr val="FF0066"/>
                          </a:solidFill>
                          <a:effectLst/>
                          <a:latin typeface="Arial" panose="020B0604020202020204" pitchFamily="34" charset="0"/>
                          <a:cs typeface="Arial" panose="020B0604020202020204" pitchFamily="34" charset="0"/>
                        </a:rPr>
                        <a:t>Organism </a:t>
                      </a:r>
                      <a:endParaRPr lang="en-GB" sz="2400" dirty="0">
                        <a:solidFill>
                          <a:srgbClr val="FF0066"/>
                        </a:solidFill>
                        <a:effectLst/>
                        <a:latin typeface="Arial" panose="020B0604020202020204" pitchFamily="34" charset="0"/>
                        <a:cs typeface="Arial" panose="020B0604020202020204" pitchFamily="34" charset="0"/>
                      </a:endParaRP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tc>
                  <a:txBody>
                    <a:bodyPr/>
                    <a:lstStyle/>
                    <a:p>
                      <a:pPr algn="l" fontAlgn="base"/>
                      <a:r>
                        <a:rPr lang="en-GB" sz="2400" dirty="0" smtClean="0">
                          <a:solidFill>
                            <a:srgbClr val="FF0066"/>
                          </a:solidFill>
                          <a:effectLst/>
                          <a:latin typeface="Arial" panose="020B0604020202020204" pitchFamily="34" charset="0"/>
                          <a:cs typeface="Arial" panose="020B0604020202020204" pitchFamily="34" charset="0"/>
                        </a:rPr>
                        <a:t>A living thing</a:t>
                      </a:r>
                      <a:endParaRPr lang="en-GB" sz="2400" dirty="0">
                        <a:solidFill>
                          <a:srgbClr val="FF0066"/>
                        </a:solidFill>
                        <a:effectLst/>
                        <a:latin typeface="Arial" panose="020B0604020202020204" pitchFamily="34" charset="0"/>
                        <a:cs typeface="Arial" panose="020B0604020202020204" pitchFamily="34" charset="0"/>
                      </a:endParaRPr>
                    </a:p>
                  </a:txBody>
                  <a:tcPr marL="43452" marR="43452" marT="43452" marB="4345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EEEEE"/>
                    </a:solidFill>
                  </a:tcPr>
                </a:tc>
                <a:extLst>
                  <a:ext uri="{0D108BD9-81ED-4DB2-BD59-A6C34878D82A}">
                    <a16:rowId xmlns:a16="http://schemas.microsoft.com/office/drawing/2014/main" val="504986840"/>
                  </a:ext>
                </a:extLst>
              </a:tr>
            </a:tbl>
          </a:graphicData>
        </a:graphic>
      </p:graphicFrame>
      <p:sp>
        <p:nvSpPr>
          <p:cNvPr id="5"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a:solidFill>
                  <a:srgbClr val="000000"/>
                </a:solidFill>
                <a:cs typeface="Arial" charset="0"/>
                <a:sym typeface="Wingdings" pitchFamily="2" charset="2"/>
              </a:rPr>
              <a:t>Copy </a:t>
            </a:r>
            <a:r>
              <a:rPr lang="en-GB" altLang="en-US" sz="2200" dirty="0" smtClean="0">
                <a:solidFill>
                  <a:srgbClr val="000000"/>
                </a:solidFill>
                <a:cs typeface="Arial" charset="0"/>
                <a:sym typeface="Wingdings" pitchFamily="2" charset="2"/>
              </a:rPr>
              <a:t>the table below</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12470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0071" y="140851"/>
            <a:ext cx="8750460" cy="615543"/>
          </a:xfrm>
          <a:prstGeom prst="rect">
            <a:avLst/>
          </a:prstGeom>
          <a:noFill/>
        </p:spPr>
        <p:txBody>
          <a:bodyPr wrap="square" lIns="121909" tIns="60955" rIns="121909" bIns="60955" rtlCol="0">
            <a:spAutoFit/>
          </a:bodyPr>
          <a:lstStyle/>
          <a:p>
            <a:pPr marL="265080" marR="0" lvl="0" indent="-26508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a:ln>
                  <a:noFill/>
                </a:ln>
                <a:solidFill>
                  <a:srgbClr val="FFFF00"/>
                </a:solidFill>
                <a:effectLst/>
                <a:uLnTx/>
                <a:uFillTx/>
                <a:latin typeface="Trebuchet MS" pitchFamily="34" charset="0"/>
                <a:ea typeface="+mn-ea"/>
                <a:cs typeface="+mn-cs"/>
              </a:rPr>
              <a:t>Learning outcomes</a:t>
            </a:r>
          </a:p>
        </p:txBody>
      </p:sp>
      <p:graphicFrame>
        <p:nvGraphicFramePr>
          <p:cNvPr id="10" name="Group 24"/>
          <p:cNvGraphicFramePr>
            <a:graphicFrameLocks noGrp="1"/>
          </p:cNvGraphicFramePr>
          <p:nvPr>
            <p:extLst/>
          </p:nvPr>
        </p:nvGraphicFramePr>
        <p:xfrm>
          <a:off x="134925" y="756387"/>
          <a:ext cx="11767931" cy="6960456"/>
        </p:xfrm>
        <a:graphic>
          <a:graphicData uri="http://schemas.openxmlformats.org/drawingml/2006/table">
            <a:tbl>
              <a:tblPr/>
              <a:tblGrid>
                <a:gridCol w="3921871">
                  <a:extLst>
                    <a:ext uri="{9D8B030D-6E8A-4147-A177-3AD203B41FA5}">
                      <a16:colId xmlns:a16="http://schemas.microsoft.com/office/drawing/2014/main" val="20000"/>
                    </a:ext>
                  </a:extLst>
                </a:gridCol>
                <a:gridCol w="3924188">
                  <a:extLst>
                    <a:ext uri="{9D8B030D-6E8A-4147-A177-3AD203B41FA5}">
                      <a16:colId xmlns:a16="http://schemas.microsoft.com/office/drawing/2014/main" val="20001"/>
                    </a:ext>
                  </a:extLst>
                </a:gridCol>
                <a:gridCol w="3921872">
                  <a:extLst>
                    <a:ext uri="{9D8B030D-6E8A-4147-A177-3AD203B41FA5}">
                      <a16:colId xmlns:a16="http://schemas.microsoft.com/office/drawing/2014/main" val="20002"/>
                    </a:ext>
                  </a:extLst>
                </a:gridCol>
              </a:tblGrid>
              <a:tr h="78441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3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Developing  </a:t>
                      </a:r>
                      <a:endParaRPr kumimoji="0" lang="en-GB" sz="3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Secure</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4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Exceeding </a:t>
                      </a:r>
                      <a:endParaRPr kumimoji="0" lang="en-GB" sz="4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47626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Must…</a:t>
                      </a:r>
                    </a:p>
                  </a:txBody>
                  <a:tcPr marL="91431" marR="91431"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Should…</a:t>
                      </a:r>
                    </a:p>
                  </a:txBody>
                  <a:tcPr marL="91431" marR="9143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Could…</a:t>
                      </a:r>
                    </a:p>
                  </a:txBody>
                  <a:tcPr marL="91431" marR="91431"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5699784">
                <a:tc>
                  <a:txBody>
                    <a:bodyPr/>
                    <a:lstStyle/>
                    <a:p>
                      <a:r>
                        <a:rPr lang="en-GB" sz="1600" b="0" i="0" kern="1200" dirty="0" smtClean="0">
                          <a:solidFill>
                            <a:schemeClr val="tx1"/>
                          </a:solidFill>
                          <a:effectLst/>
                          <a:latin typeface="+mn-lt"/>
                          <a:ea typeface="+mn-ea"/>
                          <a:cs typeface="+mn-cs"/>
                        </a:rPr>
                        <a:t>* Correctly use the term: organ system.</a:t>
                      </a:r>
                    </a:p>
                    <a:p>
                      <a:r>
                        <a:rPr lang="en-GB" sz="1600" b="0" i="0" kern="1200" dirty="0" smtClean="0">
                          <a:solidFill>
                            <a:schemeClr val="tx1"/>
                          </a:solidFill>
                          <a:effectLst/>
                          <a:latin typeface="+mn-lt"/>
                          <a:ea typeface="+mn-ea"/>
                          <a:cs typeface="+mn-cs"/>
                        </a:rPr>
                        <a:t>* Describe how organs work together as</a:t>
                      </a:r>
                    </a:p>
                    <a:p>
                      <a:r>
                        <a:rPr lang="en-GB" sz="1600" b="0" i="0" kern="1200" dirty="0" smtClean="0">
                          <a:solidFill>
                            <a:schemeClr val="tx1"/>
                          </a:solidFill>
                          <a:effectLst/>
                          <a:latin typeface="+mn-lt"/>
                          <a:ea typeface="+mn-ea"/>
                          <a:cs typeface="+mn-cs"/>
                        </a:rPr>
                        <a:t>organ systems.</a:t>
                      </a:r>
                    </a:p>
                    <a:p>
                      <a:r>
                        <a:rPr lang="en-GB" sz="1600" b="0" i="0" kern="1200" dirty="0" smtClean="0">
                          <a:solidFill>
                            <a:schemeClr val="tx1"/>
                          </a:solidFill>
                          <a:effectLst/>
                          <a:latin typeface="+mn-lt"/>
                          <a:ea typeface="+mn-ea"/>
                          <a:cs typeface="+mn-cs"/>
                        </a:rPr>
                        <a:t>* Identify and recall the parts in the</a:t>
                      </a:r>
                    </a:p>
                    <a:p>
                      <a:r>
                        <a:rPr lang="en-GB" sz="1600" b="0" i="0" kern="1200" dirty="0" smtClean="0">
                          <a:solidFill>
                            <a:schemeClr val="tx1"/>
                          </a:solidFill>
                          <a:effectLst/>
                          <a:latin typeface="+mn-lt"/>
                          <a:ea typeface="+mn-ea"/>
                          <a:cs typeface="+mn-cs"/>
                        </a:rPr>
                        <a:t>plant water transport system.</a:t>
                      </a:r>
                    </a:p>
                    <a:p>
                      <a:r>
                        <a:rPr lang="en-GB" sz="1600" b="0" i="0" kern="1200" dirty="0" smtClean="0">
                          <a:solidFill>
                            <a:schemeClr val="tx1"/>
                          </a:solidFill>
                          <a:effectLst/>
                          <a:latin typeface="+mn-lt"/>
                          <a:ea typeface="+mn-ea"/>
                          <a:cs typeface="+mn-cs"/>
                        </a:rPr>
                        <a:t>* State the function of the plant water</a:t>
                      </a:r>
                    </a:p>
                    <a:p>
                      <a:r>
                        <a:rPr lang="en-GB" sz="1600" b="0" i="0" kern="1200" dirty="0" smtClean="0">
                          <a:solidFill>
                            <a:schemeClr val="tx1"/>
                          </a:solidFill>
                          <a:effectLst/>
                          <a:latin typeface="+mn-lt"/>
                          <a:ea typeface="+mn-ea"/>
                          <a:cs typeface="+mn-cs"/>
                        </a:rPr>
                        <a:t>transport 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digestive system.</a:t>
                      </a:r>
                    </a:p>
                    <a:p>
                      <a:r>
                        <a:rPr lang="en-GB" sz="1600" b="0" i="0" kern="1200" dirty="0" smtClean="0">
                          <a:solidFill>
                            <a:schemeClr val="tx1"/>
                          </a:solidFill>
                          <a:effectLst/>
                          <a:latin typeface="+mn-lt"/>
                          <a:ea typeface="+mn-ea"/>
                          <a:cs typeface="+mn-cs"/>
                        </a:rPr>
                        <a:t>* State the function of the digestive</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circulatory system.</a:t>
                      </a:r>
                    </a:p>
                    <a:p>
                      <a:r>
                        <a:rPr lang="en-GB" sz="1600" b="0" i="0" kern="1200" dirty="0" smtClean="0">
                          <a:solidFill>
                            <a:schemeClr val="tx1"/>
                          </a:solidFill>
                          <a:effectLst/>
                          <a:latin typeface="+mn-lt"/>
                          <a:ea typeface="+mn-ea"/>
                          <a:cs typeface="+mn-cs"/>
                        </a:rPr>
                        <a:t>* State the function of the circulatory</a:t>
                      </a:r>
                    </a:p>
                    <a:p>
                      <a:r>
                        <a:rPr lang="en-GB" sz="1600" b="0" i="0" kern="1200" dirty="0" smtClean="0">
                          <a:solidFill>
                            <a:schemeClr val="tx1"/>
                          </a:solidFill>
                          <a:effectLst/>
                          <a:latin typeface="+mn-lt"/>
                          <a:ea typeface="+mn-ea"/>
                          <a:cs typeface="+mn-cs"/>
                        </a:rPr>
                        <a:t>system.</a:t>
                      </a:r>
                    </a:p>
                    <a:p>
                      <a:r>
                        <a:rPr lang="en-GB" sz="1600" b="0" i="0" kern="1200" dirty="0" smtClean="0">
                          <a:solidFill>
                            <a:schemeClr val="tx1"/>
                          </a:solidFill>
                          <a:effectLst/>
                          <a:latin typeface="+mn-lt"/>
                          <a:ea typeface="+mn-ea"/>
                          <a:cs typeface="+mn-cs"/>
                        </a:rPr>
                        <a:t>* Identify and recall the main organs in</a:t>
                      </a:r>
                    </a:p>
                    <a:p>
                      <a:r>
                        <a:rPr lang="en-GB" sz="1600" b="0" i="0" kern="1200" dirty="0" smtClean="0">
                          <a:solidFill>
                            <a:schemeClr val="tx1"/>
                          </a:solidFill>
                          <a:effectLst/>
                          <a:latin typeface="+mn-lt"/>
                          <a:ea typeface="+mn-ea"/>
                          <a:cs typeface="+mn-cs"/>
                        </a:rPr>
                        <a:t>the breathing system.</a:t>
                      </a:r>
                    </a:p>
                    <a:p>
                      <a:r>
                        <a:rPr lang="en-GB" sz="1600" b="0" i="0" kern="1200" dirty="0" smtClean="0">
                          <a:solidFill>
                            <a:schemeClr val="tx1"/>
                          </a:solidFill>
                          <a:effectLst/>
                          <a:latin typeface="+mn-lt"/>
                          <a:ea typeface="+mn-ea"/>
                          <a:cs typeface="+mn-cs"/>
                        </a:rPr>
                        <a:t>* State the function of the breathing</a:t>
                      </a:r>
                    </a:p>
                    <a:p>
                      <a:r>
                        <a:rPr lang="en-GB" sz="16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r>
                        <a:rPr lang="en-GB" sz="1800" b="0" i="0" kern="1200" dirty="0" smtClean="0">
                          <a:solidFill>
                            <a:schemeClr val="tx1"/>
                          </a:solidFill>
                          <a:effectLst/>
                          <a:latin typeface="+mn-lt"/>
                          <a:ea typeface="+mn-ea"/>
                          <a:cs typeface="+mn-cs"/>
                        </a:rPr>
                        <a:t>* Identify organs working together as a</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and recall the main parts of</a:t>
                      </a:r>
                    </a:p>
                    <a:p>
                      <a:r>
                        <a:rPr lang="en-GB" sz="1800" b="0" i="0" kern="1200" dirty="0" smtClean="0">
                          <a:solidFill>
                            <a:schemeClr val="tx1"/>
                          </a:solidFill>
                          <a:effectLst/>
                          <a:latin typeface="+mn-lt"/>
                          <a:ea typeface="+mn-ea"/>
                          <a:cs typeface="+mn-cs"/>
                        </a:rPr>
                        <a:t>the urinary system.</a:t>
                      </a:r>
                    </a:p>
                    <a:p>
                      <a:r>
                        <a:rPr lang="en-GB" sz="1800" b="0" i="0" kern="1200" dirty="0" smtClean="0">
                          <a:solidFill>
                            <a:schemeClr val="tx1"/>
                          </a:solidFill>
                          <a:effectLst/>
                          <a:latin typeface="+mn-lt"/>
                          <a:ea typeface="+mn-ea"/>
                          <a:cs typeface="+mn-cs"/>
                        </a:rPr>
                        <a:t>* Correctly use the word: urine.</a:t>
                      </a:r>
                    </a:p>
                    <a:p>
                      <a:r>
                        <a:rPr lang="en-GB" sz="1800" b="0" i="0" kern="1200" dirty="0" smtClean="0">
                          <a:solidFill>
                            <a:schemeClr val="tx1"/>
                          </a:solidFill>
                          <a:effectLst/>
                          <a:latin typeface="+mn-lt"/>
                          <a:ea typeface="+mn-ea"/>
                          <a:cs typeface="+mn-cs"/>
                        </a:rPr>
                        <a:t>* State the function of the urinary</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Identify the main parts of the nervous</a:t>
                      </a:r>
                    </a:p>
                    <a:p>
                      <a:r>
                        <a:rPr lang="en-GB" sz="1800" b="0" i="0" kern="1200" dirty="0" smtClean="0">
                          <a:solidFill>
                            <a:schemeClr val="tx1"/>
                          </a:solidFill>
                          <a:effectLst/>
                          <a:latin typeface="+mn-lt"/>
                          <a:ea typeface="+mn-ea"/>
                          <a:cs typeface="+mn-cs"/>
                        </a:rPr>
                        <a:t>system.</a:t>
                      </a:r>
                    </a:p>
                    <a:p>
                      <a:r>
                        <a:rPr lang="en-GB" sz="1800" b="0" i="0" kern="1200" dirty="0" smtClean="0">
                          <a:solidFill>
                            <a:schemeClr val="tx1"/>
                          </a:solidFill>
                          <a:effectLst/>
                          <a:latin typeface="+mn-lt"/>
                          <a:ea typeface="+mn-ea"/>
                          <a:cs typeface="+mn-cs"/>
                        </a:rPr>
                        <a:t>* Describe what the parts of the nervous</a:t>
                      </a:r>
                    </a:p>
                    <a:p>
                      <a:r>
                        <a:rPr lang="en-GB" sz="1800" b="0" i="0" kern="1200" dirty="0" smtClean="0">
                          <a:solidFill>
                            <a:schemeClr val="tx1"/>
                          </a:solidFill>
                          <a:effectLst/>
                          <a:latin typeface="+mn-lt"/>
                          <a:ea typeface="+mn-ea"/>
                          <a:cs typeface="+mn-cs"/>
                        </a:rPr>
                        <a:t>system are made of.</a:t>
                      </a:r>
                    </a:p>
                    <a:p>
                      <a:r>
                        <a:rPr lang="en-GB" sz="1800" b="0" i="0" kern="1200" dirty="0" smtClean="0">
                          <a:solidFill>
                            <a:schemeClr val="tx1"/>
                          </a:solidFill>
                          <a:effectLst/>
                          <a:latin typeface="+mn-lt"/>
                          <a:ea typeface="+mn-ea"/>
                          <a:cs typeface="+mn-cs"/>
                        </a:rPr>
                        <a:t>* State the function of the nervous</a:t>
                      </a:r>
                    </a:p>
                    <a:p>
                      <a:r>
                        <a:rPr lang="en-GB" sz="1800" b="0" i="0" kern="1200" dirty="0" smtClean="0">
                          <a:solidFill>
                            <a:schemeClr val="tx1"/>
                          </a:solidFill>
                          <a:effectLst/>
                          <a:latin typeface="+mn-lt"/>
                          <a:ea typeface="+mn-ea"/>
                          <a:cs typeface="+mn-cs"/>
                        </a:rPr>
                        <a:t>system.</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en-GB" sz="21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GB" sz="2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indent="0">
                        <a:spcBef>
                          <a:spcPts val="0"/>
                        </a:spcBef>
                        <a:buNone/>
                      </a:pPr>
                      <a:endParaRPr lang="en-GB" sz="2100" dirty="0" smtClean="0">
                        <a:latin typeface="Arial" panose="020B0604020202020204" pitchFamily="34" charset="0"/>
                        <a:cs typeface="Arial" panose="020B0604020202020204" pitchFamily="34" charset="0"/>
                      </a:endParaRPr>
                    </a:p>
                    <a:p>
                      <a:r>
                        <a:rPr lang="en-GB" sz="1800" b="0" i="0" kern="1200" dirty="0" smtClean="0">
                          <a:solidFill>
                            <a:schemeClr val="tx1"/>
                          </a:solidFill>
                          <a:effectLst/>
                          <a:latin typeface="+mn-lt"/>
                          <a:ea typeface="+mn-ea"/>
                          <a:cs typeface="+mn-cs"/>
                        </a:rPr>
                        <a:t>* Give examples of when organ</a:t>
                      </a:r>
                    </a:p>
                    <a:p>
                      <a:r>
                        <a:rPr lang="en-GB" sz="1800" b="0" i="0" kern="1200" dirty="0" smtClean="0">
                          <a:solidFill>
                            <a:schemeClr val="tx1"/>
                          </a:solidFill>
                          <a:effectLst/>
                          <a:latin typeface="+mn-lt"/>
                          <a:ea typeface="+mn-ea"/>
                          <a:cs typeface="+mn-cs"/>
                        </a:rPr>
                        <a:t>transplants are needed.</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91431" marR="9143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11355757" y="64341"/>
            <a:ext cx="759859" cy="919696"/>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a:stretch>
            <a:fillRect/>
          </a:stretch>
        </p:blipFill>
        <p:spPr>
          <a:xfrm>
            <a:off x="2896113" y="1346864"/>
            <a:ext cx="1822862" cy="1926503"/>
          </a:xfrm>
          <a:prstGeom prst="rect">
            <a:avLst/>
          </a:prstGeom>
        </p:spPr>
      </p:pic>
      <p:pic>
        <p:nvPicPr>
          <p:cNvPr id="16" name="Picture 15"/>
          <p:cNvPicPr>
            <a:picLocks noChangeAspect="1"/>
          </p:cNvPicPr>
          <p:nvPr/>
        </p:nvPicPr>
        <p:blipFill>
          <a:blip r:embed="rId3"/>
          <a:stretch>
            <a:fillRect/>
          </a:stretch>
        </p:blipFill>
        <p:spPr>
          <a:xfrm>
            <a:off x="1327290" y="1753343"/>
            <a:ext cx="1822862" cy="1926503"/>
          </a:xfrm>
          <a:prstGeom prst="rect">
            <a:avLst/>
          </a:prstGeom>
        </p:spPr>
      </p:pic>
    </p:spTree>
    <p:extLst>
      <p:ext uri="{BB962C8B-B14F-4D97-AF65-F5344CB8AC3E}">
        <p14:creationId xmlns:p14="http://schemas.microsoft.com/office/powerpoint/2010/main" val="1894738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789114" y="53976"/>
            <a:ext cx="7240587" cy="549275"/>
          </a:xfrm>
        </p:spPr>
        <p:txBody>
          <a:bodyPr>
            <a:normAutofit fontScale="90000"/>
          </a:bodyPr>
          <a:lstStyle/>
          <a:p>
            <a:pPr eaLnBrk="1" hangingPunct="1"/>
            <a:r>
              <a:rPr lang="en-GB" altLang="en-US" b="1" u="sng" dirty="0" smtClean="0">
                <a:latin typeface="Arial" panose="020B0604020202020204" pitchFamily="34" charset="0"/>
                <a:cs typeface="Arial" panose="020B0604020202020204" pitchFamily="34" charset="0"/>
              </a:rPr>
              <a:t>Organ systems </a:t>
            </a:r>
          </a:p>
        </p:txBody>
      </p:sp>
      <p:pic>
        <p:nvPicPr>
          <p:cNvPr id="63491" name="Picture 3"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1089" y="6167439"/>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easy_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5439" y="631825"/>
            <a:ext cx="15144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52" r:id="rId2" imgW="8699400" imgH="5308560"/>
        </mc:Choice>
        <mc:Fallback>
          <p:control r:id="rId2" imgW="8699400" imgH="5308560">
            <p:pic>
              <p:nvPicPr>
                <p:cNvPr id="6" name="ShockwaveFlash1"/>
                <p:cNvPicPr preferRelativeResize="0">
                  <a:picLocks noChangeArrowheads="1" noChangeShapeType="1"/>
                </p:cNvPicPr>
                <p:nvPr/>
              </p:nvPicPr>
              <p:blipFill>
                <a:blip r:embed="rId7"/>
                <a:srcRect/>
                <a:stretch>
                  <a:fillRect/>
                </a:stretch>
              </p:blipFill>
              <p:spPr bwMode="auto">
                <a:xfrm>
                  <a:off x="616137" y="12573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1784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Nervous system </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https://www.twig-world.com/film/the-nervous-system-1567</a:t>
            </a:r>
            <a:r>
              <a:rPr lang="en-GB" dirty="0" smtClean="0">
                <a:hlinkClick r:id="rId2"/>
              </a:rPr>
              <a:t>/</a:t>
            </a:r>
            <a:endParaRPr lang="en-GB" dirty="0" smtClean="0"/>
          </a:p>
          <a:p>
            <a:pPr marL="0" indent="0">
              <a:buNone/>
            </a:pPr>
            <a:endParaRPr lang="en-GB" dirty="0"/>
          </a:p>
        </p:txBody>
      </p:sp>
      <p:sp>
        <p:nvSpPr>
          <p:cNvPr id="4" name="AutoShape 21"/>
          <p:cNvSpPr>
            <a:spLocks noChangeArrowheads="1"/>
          </p:cNvSpPr>
          <p:nvPr/>
        </p:nvSpPr>
        <p:spPr bwMode="auto">
          <a:xfrm>
            <a:off x="6589059" y="0"/>
            <a:ext cx="5602942" cy="764705"/>
          </a:xfrm>
          <a:prstGeom prst="roundRect">
            <a:avLst>
              <a:gd name="adj" fmla="val 6856"/>
            </a:avLst>
          </a:prstGeom>
          <a:gradFill rotWithShape="1">
            <a:gsLst>
              <a:gs pos="0">
                <a:srgbClr val="3399FF"/>
              </a:gs>
              <a:gs pos="100000">
                <a:schemeClr val="accent1"/>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1219170" fontAlgn="base">
              <a:spcBef>
                <a:spcPct val="0"/>
              </a:spcBef>
              <a:spcAft>
                <a:spcPct val="0"/>
              </a:spcAft>
              <a:buFont typeface="Wingdings 2" pitchFamily="18" charset="2"/>
              <a:buChar char="!"/>
            </a:pPr>
            <a:r>
              <a:rPr lang="en-GB" altLang="en-US" b="1" dirty="0">
                <a:solidFill>
                  <a:srgbClr val="000000"/>
                </a:solidFill>
                <a:cs typeface="Arial" charset="0"/>
                <a:sym typeface="Wingdings" pitchFamily="2" charset="2"/>
              </a:rPr>
              <a:t> </a:t>
            </a:r>
            <a:r>
              <a:rPr lang="en-GB" altLang="en-US" sz="2200" dirty="0" smtClean="0">
                <a:solidFill>
                  <a:srgbClr val="000000"/>
                </a:solidFill>
                <a:cs typeface="Arial" charset="0"/>
                <a:sym typeface="Wingdings" pitchFamily="2" charset="2"/>
              </a:rPr>
              <a:t>Watch the video</a:t>
            </a:r>
            <a:endParaRPr lang="en-GB" altLang="en-US" sz="2200" dirty="0">
              <a:solidFill>
                <a:srgbClr val="000000"/>
              </a:solidFill>
              <a:cs typeface="Arial" charset="0"/>
              <a:sym typeface="Wingdings" pitchFamily="2" charset="2"/>
            </a:endParaRPr>
          </a:p>
        </p:txBody>
      </p:sp>
    </p:spTree>
    <p:extLst>
      <p:ext uri="{BB962C8B-B14F-4D97-AF65-F5344CB8AC3E}">
        <p14:creationId xmlns:p14="http://schemas.microsoft.com/office/powerpoint/2010/main" val="12314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000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3439</Words>
  <Application>Microsoft Office PowerPoint</Application>
  <PresentationFormat>Widescreen</PresentationFormat>
  <Paragraphs>554</Paragraphs>
  <Slides>52</Slides>
  <Notes>32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52</vt:i4>
      </vt:variant>
    </vt:vector>
  </HeadingPairs>
  <TitlesOfParts>
    <vt:vector size="67" baseType="lpstr">
      <vt:lpstr>Arial</vt:lpstr>
      <vt:lpstr>Arial Black</vt:lpstr>
      <vt:lpstr>Calibri</vt:lpstr>
      <vt:lpstr>Calibri Light</vt:lpstr>
      <vt:lpstr>Times New Roman</vt:lpstr>
      <vt:lpstr>Trebuchet MS</vt:lpstr>
      <vt:lpstr>Wingdings</vt:lpstr>
      <vt:lpstr>Wingdings 2</vt:lpstr>
      <vt:lpstr>Office Theme</vt:lpstr>
      <vt:lpstr>3_Default Design</vt:lpstr>
      <vt:lpstr>6_Default Design</vt:lpstr>
      <vt:lpstr>4_Default Design</vt:lpstr>
      <vt:lpstr>7_Default Design</vt:lpstr>
      <vt:lpstr>2_Default Design</vt:lpstr>
      <vt:lpstr>5_Default Design</vt:lpstr>
      <vt:lpstr>PowerPoint Presentation</vt:lpstr>
      <vt:lpstr>PowerPoint Presentation</vt:lpstr>
      <vt:lpstr>Levels of organisation</vt:lpstr>
      <vt:lpstr>Levels of organisation</vt:lpstr>
      <vt:lpstr>Levels of organisation</vt:lpstr>
      <vt:lpstr>Levels of organisation</vt:lpstr>
      <vt:lpstr>PowerPoint Presentation</vt:lpstr>
      <vt:lpstr>Organ systems </vt:lpstr>
      <vt:lpstr>Nervous system </vt:lpstr>
      <vt:lpstr>Locomotor system </vt:lpstr>
      <vt:lpstr>Locomotor system </vt:lpstr>
      <vt:lpstr>Organ systems</vt:lpstr>
      <vt:lpstr>Organ systems</vt:lpstr>
      <vt:lpstr>PowerPoint Presentation</vt:lpstr>
      <vt:lpstr>Organ systems in plants </vt:lpstr>
      <vt:lpstr>Organ systems in plants </vt:lpstr>
      <vt:lpstr>Organ systems in plants </vt:lpstr>
      <vt:lpstr>PowerPoint Presentation</vt:lpstr>
      <vt:lpstr>Organ Transplants</vt:lpstr>
      <vt:lpstr>Organ Transplants</vt:lpstr>
      <vt:lpstr>PowerPoint Presentation</vt:lpstr>
      <vt:lpstr>PowerPoint Presentation</vt:lpstr>
      <vt:lpstr>PowerPoint Presentation</vt:lpstr>
      <vt:lpstr>PowerPoint Presentation</vt:lpstr>
      <vt:lpstr>The human circulatory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human digestive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Emrith-Small</dc:creator>
  <cp:lastModifiedBy>H Emrith-Small</cp:lastModifiedBy>
  <cp:revision>35</cp:revision>
  <dcterms:created xsi:type="dcterms:W3CDTF">2018-07-17T15:01:29Z</dcterms:created>
  <dcterms:modified xsi:type="dcterms:W3CDTF">2018-12-04T11:29:37Z</dcterms:modified>
</cp:coreProperties>
</file>