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63" r:id="rId3"/>
    <p:sldId id="283" r:id="rId4"/>
    <p:sldId id="284" r:id="rId5"/>
    <p:sldId id="272" r:id="rId6"/>
    <p:sldId id="275" r:id="rId7"/>
    <p:sldId id="274" r:id="rId8"/>
    <p:sldId id="277" r:id="rId9"/>
    <p:sldId id="279" r:id="rId10"/>
    <p:sldId id="281" r:id="rId11"/>
    <p:sldId id="280" r:id="rId12"/>
    <p:sldId id="282" r:id="rId13"/>
    <p:sldId id="285" r:id="rId14"/>
    <p:sldId id="286" r:id="rId15"/>
    <p:sldId id="291" r:id="rId16"/>
    <p:sldId id="289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5103" autoAdjust="0"/>
  </p:normalViewPr>
  <p:slideViewPr>
    <p:cSldViewPr snapToGrid="0">
      <p:cViewPr varScale="1">
        <p:scale>
          <a:sx n="64" d="100"/>
          <a:sy n="64" d="100"/>
        </p:scale>
        <p:origin x="-10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0724-6C5C-4CCD-A0CC-8A8EBB8E49A8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68C0A-8BE9-4F0E-8E38-9BE48E7B6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9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: https://www.twig-world.com/film/solutions-1475/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58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FB33AEE-6323-5440-99C5-D7EB0B8469D4}" type="slidenum">
              <a:rPr lang="en-GB">
                <a:latin typeface="Calibri" charset="0"/>
              </a:rPr>
              <a:pPr eaLnBrk="1" hangingPunct="1"/>
              <a:t>6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BF07119-4B28-1E44-9347-45524C102423}" type="slidenum">
              <a:rPr lang="en-GB">
                <a:latin typeface="Calibri" charset="0"/>
              </a:rPr>
              <a:pPr eaLnBrk="1" hangingPunct="1"/>
              <a:t>8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7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BEEF0D-9D32-C249-87CD-BB3D826EE930}" type="slidenum">
              <a:rPr lang="en-GB">
                <a:latin typeface="Calibri" charset="0"/>
              </a:rPr>
              <a:pPr eaLnBrk="1" hangingPunct="1"/>
              <a:t>9</a:t>
            </a:fld>
            <a:endParaRPr lang="en-GB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1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Boardworks KS3 Science 2008 </a:t>
            </a:r>
          </a:p>
          <a:p>
            <a:pPr>
              <a:defRPr/>
            </a:pPr>
            <a:r>
              <a:rPr lang="en-GB" altLang="en-US"/>
              <a:t>Mixtures and Solutions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7053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Words: beaker dissolved repeat white substance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sink spatulas thermometer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8C0A-8BE9-4F0E-8E38-9BE48E7B66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9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02/09/18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www.twitter.com/hpscience" TargetMode="External"/><Relationship Id="rId5" Type="http://schemas.openxmlformats.org/officeDocument/2006/relationships/hyperlink" Target="https://highamspark.fireflycloud.net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earsonactivelearn.com/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twig-world.com/film/solutions-147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5241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595603" y="911224"/>
            <a:ext cx="11123646" cy="5445125"/>
          </a:xfrm>
        </p:spPr>
        <p:txBody>
          <a:bodyPr>
            <a:normAutofit/>
          </a:bodyPr>
          <a:lstStyle/>
          <a:p>
            <a:pPr marL="538163" lvl="1" indent="-358775"/>
            <a:r>
              <a:rPr lang="en-GB" altLang="en-US" dirty="0" smtClean="0"/>
              <a:t>Describe what is seen when a solid dissolves, and correctly use the terms: </a:t>
            </a:r>
            <a:r>
              <a:rPr lang="en-GB" altLang="en-US" dirty="0" smtClean="0">
                <a:solidFill>
                  <a:srgbClr val="006786"/>
                </a:solidFill>
              </a:rPr>
              <a:t>soluble, solute, solvent, solution.</a:t>
            </a:r>
          </a:p>
          <a:p>
            <a:pPr marL="538163" lvl="1" indent="-358775"/>
            <a:r>
              <a:rPr lang="en-GB" altLang="en-US" dirty="0" smtClean="0"/>
              <a:t>Describe how some solids can be used to form a solution, and identify the solvent and solute in a solution.</a:t>
            </a:r>
          </a:p>
          <a:p>
            <a:pPr marL="538163" lvl="1" indent="-358775"/>
            <a:r>
              <a:rPr lang="en-GB" altLang="en-US" dirty="0" smtClean="0"/>
              <a:t>Describe what happens when a liquid will not dissolve any more of a solid and use correctly the terms: </a:t>
            </a:r>
            <a:r>
              <a:rPr lang="en-GB" altLang="en-US" dirty="0" smtClean="0">
                <a:solidFill>
                  <a:srgbClr val="006786"/>
                </a:solidFill>
              </a:rPr>
              <a:t>solubility, saturated solution.</a:t>
            </a:r>
          </a:p>
          <a:p>
            <a:pPr marL="538163" lvl="1" indent="-358775"/>
            <a:r>
              <a:rPr lang="en-GB" altLang="en-US" dirty="0" smtClean="0"/>
              <a:t>State what happens to mass in a physical change.</a:t>
            </a:r>
          </a:p>
          <a:p>
            <a:pPr marL="538163" lvl="1" indent="-358775"/>
            <a:r>
              <a:rPr lang="en-GB" altLang="en-US" dirty="0"/>
              <a:t>Describe how factors affect how much of a substance dissolves</a:t>
            </a:r>
            <a:r>
              <a:rPr lang="en-GB" altLang="en-US" dirty="0" smtClean="0"/>
              <a:t>.</a:t>
            </a:r>
            <a:endParaRPr lang="en-GB" altLang="en-US" dirty="0"/>
          </a:p>
          <a:p>
            <a:pPr marL="538163" lvl="1" indent="-358775"/>
            <a:r>
              <a:rPr lang="en-GB" altLang="en-US" dirty="0"/>
              <a:t>Describe how we know that different solutes have different </a:t>
            </a:r>
            <a:r>
              <a:rPr lang="en-GB" altLang="en-US" dirty="0" err="1"/>
              <a:t>solubilities</a:t>
            </a:r>
            <a:r>
              <a:rPr lang="en-GB" altLang="en-US" dirty="0" smtClean="0"/>
              <a:t>.</a:t>
            </a:r>
            <a:endParaRPr lang="en-GB" altLang="en-US" dirty="0"/>
          </a:p>
          <a:p>
            <a:pPr marL="538163" lvl="1" indent="-358775"/>
            <a:r>
              <a:rPr lang="en-GB" altLang="en-US" dirty="0"/>
              <a:t>Plan a fair test to discover how different factors affect the solubility of a substance.</a:t>
            </a:r>
          </a:p>
          <a:p>
            <a:pPr marL="538163" lvl="1" indent="-358775"/>
            <a:endParaRPr lang="en-GB" altLang="en-US" dirty="0" smtClean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99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2"/>
          <p:cNvGrpSpPr>
            <a:grpSpLocks/>
          </p:cNvGrpSpPr>
          <p:nvPr/>
        </p:nvGrpSpPr>
        <p:grpSpPr bwMode="auto">
          <a:xfrm>
            <a:off x="1836738" y="3170239"/>
            <a:ext cx="8255000" cy="3571875"/>
            <a:chOff x="280" y="913"/>
            <a:chExt cx="5200" cy="2250"/>
          </a:xfrm>
        </p:grpSpPr>
        <p:pic>
          <p:nvPicPr>
            <p:cNvPr id="24586" name="Picture 8" descr="beaker (empty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189"/>
              <a:ext cx="1340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9" descr="beaker (full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913"/>
              <a:ext cx="1410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1680" y="1783"/>
              <a:ext cx="26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 b="1">
                  <a:solidFill>
                    <a:srgbClr val="000066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4589" name="Text Box 11"/>
            <p:cNvSpPr txBox="1">
              <a:spLocks noChangeArrowheads="1"/>
            </p:cNvSpPr>
            <p:nvPr/>
          </p:nvSpPr>
          <p:spPr bwMode="auto">
            <a:xfrm>
              <a:off x="3654" y="1812"/>
              <a:ext cx="3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0066"/>
                  </a:solidFill>
                  <a:latin typeface="Arial" panose="020B0604020202020204" pitchFamily="34" charset="0"/>
                  <a:sym typeface="Monotype Sorts" pitchFamily="2" charset="2"/>
                </a:rPr>
                <a:t></a:t>
              </a:r>
            </a:p>
          </p:txBody>
        </p:sp>
        <p:sp>
          <p:nvSpPr>
            <p:cNvPr id="24590" name="Text Box 12"/>
            <p:cNvSpPr txBox="1">
              <a:spLocks noChangeArrowheads="1"/>
            </p:cNvSpPr>
            <p:nvPr/>
          </p:nvSpPr>
          <p:spPr bwMode="auto">
            <a:xfrm>
              <a:off x="755" y="2846"/>
              <a:ext cx="3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50</a:t>
              </a:r>
              <a:r>
                <a:rPr lang="en-GB" altLang="en-US" sz="1000" b="1">
                  <a:solidFill>
                    <a:srgbClr val="010067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2605" y="2846"/>
              <a:ext cx="3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10</a:t>
              </a:r>
              <a:r>
                <a:rPr lang="en-GB" altLang="en-US" sz="1000" b="1">
                  <a:solidFill>
                    <a:srgbClr val="010067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en-US" sz="1800" b="1">
                  <a:solidFill>
                    <a:srgbClr val="010067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1680" y="2817"/>
              <a:ext cx="26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3000" b="1">
                  <a:solidFill>
                    <a:srgbClr val="000066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4593" name="Text Box 15"/>
            <p:cNvSpPr txBox="1">
              <a:spLocks noChangeArrowheads="1"/>
            </p:cNvSpPr>
            <p:nvPr/>
          </p:nvSpPr>
          <p:spPr bwMode="auto">
            <a:xfrm>
              <a:off x="3654" y="2846"/>
              <a:ext cx="3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000066"/>
                  </a:solidFill>
                  <a:latin typeface="Arial" panose="020B0604020202020204" pitchFamily="34" charset="0"/>
                  <a:sym typeface="Monotype Sorts" pitchFamily="2" charset="2"/>
                </a:rPr>
                <a:t></a:t>
              </a:r>
            </a:p>
          </p:txBody>
        </p:sp>
        <p:pic>
          <p:nvPicPr>
            <p:cNvPr id="24594" name="Picture 16" descr="salt dis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02"/>
              <a:ext cx="1681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00" y="-120650"/>
            <a:ext cx="12026568" cy="1174372"/>
          </a:xfrm>
        </p:spPr>
        <p:txBody>
          <a:bodyPr/>
          <a:lstStyle/>
          <a:p>
            <a:r>
              <a:rPr lang="en-GB" altLang="en-US" u="sng" dirty="0" smtClean="0"/>
              <a:t>Conservation of mass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9184" y="934056"/>
            <a:ext cx="12365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0067"/>
                </a:solidFill>
                <a:latin typeface="Arial" panose="020B0604020202020204" pitchFamily="34" charset="0"/>
              </a:rPr>
              <a:t>If 10 g of </a:t>
            </a:r>
            <a:r>
              <a:rPr lang="en-GB" altLang="en-US" b="1" dirty="0">
                <a:solidFill>
                  <a:srgbClr val="010067"/>
                </a:solidFill>
                <a:latin typeface="Arial" panose="020B0604020202020204" pitchFamily="34" charset="0"/>
              </a:rPr>
              <a:t>salt</a:t>
            </a:r>
            <a:r>
              <a:rPr lang="en-GB" altLang="en-US" dirty="0">
                <a:solidFill>
                  <a:srgbClr val="010067"/>
                </a:solidFill>
                <a:latin typeface="Arial" panose="020B0604020202020204" pitchFamily="34" charset="0"/>
              </a:rPr>
              <a:t> is added to 50 g of </a:t>
            </a:r>
            <a:r>
              <a:rPr lang="en-GB" altLang="en-US" b="1" dirty="0">
                <a:solidFill>
                  <a:srgbClr val="010067"/>
                </a:solidFill>
                <a:latin typeface="Arial" panose="020B0604020202020204" pitchFamily="34" charset="0"/>
              </a:rPr>
              <a:t>pure</a:t>
            </a:r>
            <a:r>
              <a:rPr lang="en-GB" altLang="en-US" dirty="0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010067"/>
                </a:solidFill>
                <a:latin typeface="Arial" panose="020B0604020202020204" pitchFamily="34" charset="0"/>
              </a:rPr>
              <a:t>water</a:t>
            </a:r>
            <a:r>
              <a:rPr lang="en-GB" altLang="en-US" dirty="0">
                <a:solidFill>
                  <a:srgbClr val="010067"/>
                </a:solidFill>
                <a:latin typeface="Arial" panose="020B0604020202020204" pitchFamily="34" charset="0"/>
              </a:rPr>
              <a:t>, what is the mass of the solution?</a:t>
            </a:r>
          </a:p>
        </p:txBody>
      </p:sp>
      <p:sp>
        <p:nvSpPr>
          <p:cNvPr id="618514" name="Text Box 18"/>
          <p:cNvSpPr txBox="1">
            <a:spLocks noChangeArrowheads="1"/>
          </p:cNvSpPr>
          <p:nvPr/>
        </p:nvSpPr>
        <p:spPr bwMode="auto">
          <a:xfrm>
            <a:off x="8863950" y="4464049"/>
            <a:ext cx="476016" cy="37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10067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8515" name="Text Box 19"/>
          <p:cNvSpPr txBox="1">
            <a:spLocks noChangeArrowheads="1"/>
          </p:cNvSpPr>
          <p:nvPr/>
        </p:nvSpPr>
        <p:spPr bwMode="auto">
          <a:xfrm>
            <a:off x="8824944" y="6238875"/>
            <a:ext cx="61747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10067"/>
                </a:solidFill>
                <a:latin typeface="Arial" panose="020B0604020202020204" pitchFamily="34" charset="0"/>
              </a:rPr>
              <a:t>60</a:t>
            </a:r>
            <a:r>
              <a:rPr lang="en-GB" altLang="en-US" sz="1000" b="1">
                <a:solidFill>
                  <a:srgbClr val="010067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800" b="1">
                <a:solidFill>
                  <a:srgbClr val="010067"/>
                </a:solidFill>
                <a:latin typeface="Arial" panose="020B0604020202020204" pitchFamily="34" charset="0"/>
              </a:rPr>
              <a:t>g</a:t>
            </a:r>
          </a:p>
        </p:txBody>
      </p:sp>
      <p:pic>
        <p:nvPicPr>
          <p:cNvPr id="618516" name="Picture 2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9184" y="2093021"/>
            <a:ext cx="122063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10067"/>
                </a:solidFill>
              </a:rPr>
              <a:t>Because all the solvent and solute particle are still in the beaker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</a:rPr>
              <a:t>MASS OF SOLUTION  = MASS OF SOLVENT + MASS OF SOLUTE</a:t>
            </a:r>
          </a:p>
        </p:txBody>
      </p:sp>
    </p:spTree>
    <p:extLst>
      <p:ext uri="{BB962C8B-B14F-4D97-AF65-F5344CB8AC3E}">
        <p14:creationId xmlns:p14="http://schemas.microsoft.com/office/powerpoint/2010/main" val="318701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14" grpId="0"/>
      <p:bldP spid="618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554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82" t="14582" r="4657" b="15870"/>
          <a:stretch/>
        </p:blipFill>
        <p:spPr>
          <a:xfrm>
            <a:off x="1088571" y="365125"/>
            <a:ext cx="10265229" cy="495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4700" y="152400"/>
            <a:ext cx="4229100" cy="4371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37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 smtClean="0"/>
              <a:t>Investigating temperature and solubility</a:t>
            </a:r>
            <a:br>
              <a:rPr lang="en-GB" dirty="0" smtClean="0"/>
            </a:br>
            <a:r>
              <a:rPr lang="en-GB" dirty="0" smtClean="0"/>
              <a:t>7Eb-3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Method</a:t>
            </a:r>
          </a:p>
          <a:p>
            <a:r>
              <a:rPr lang="en-GB" b="1" dirty="0"/>
              <a:t>A </a:t>
            </a:r>
            <a:r>
              <a:rPr lang="en-GB" dirty="0"/>
              <a:t>Measure 20 cm3 of water into </a:t>
            </a:r>
            <a:r>
              <a:rPr lang="en-GB" dirty="0" smtClean="0"/>
              <a:t>a ___________ </a:t>
            </a:r>
            <a:r>
              <a:rPr lang="en-GB" dirty="0"/>
              <a:t>using a measuring cylinder.</a:t>
            </a:r>
          </a:p>
          <a:p>
            <a:r>
              <a:rPr lang="en-GB" b="1" dirty="0"/>
              <a:t>B </a:t>
            </a:r>
            <a:r>
              <a:rPr lang="en-GB" dirty="0"/>
              <a:t>Measure the temperature using </a:t>
            </a:r>
            <a:r>
              <a:rPr lang="en-GB" dirty="0" smtClean="0"/>
              <a:t>a ________________ </a:t>
            </a:r>
            <a:r>
              <a:rPr lang="en-GB" dirty="0"/>
              <a:t>, and write it in the table.</a:t>
            </a:r>
          </a:p>
          <a:p>
            <a:r>
              <a:rPr lang="en-GB" b="1" dirty="0"/>
              <a:t>C </a:t>
            </a:r>
            <a:r>
              <a:rPr lang="en-GB" dirty="0"/>
              <a:t>Add a spatula of white substance and stir it until it </a:t>
            </a:r>
            <a:r>
              <a:rPr lang="en-GB" dirty="0" smtClean="0"/>
              <a:t>has ___________ </a:t>
            </a:r>
            <a:r>
              <a:rPr lang="en-GB" dirty="0"/>
              <a:t>.</a:t>
            </a:r>
          </a:p>
          <a:p>
            <a:r>
              <a:rPr lang="en-GB" b="1" dirty="0"/>
              <a:t>D </a:t>
            </a:r>
            <a:r>
              <a:rPr lang="en-GB" dirty="0"/>
              <a:t>Add another spatula of </a:t>
            </a:r>
            <a:r>
              <a:rPr lang="en-GB" dirty="0" smtClean="0"/>
              <a:t>______________ and </a:t>
            </a:r>
            <a:r>
              <a:rPr lang="en-GB" dirty="0"/>
              <a:t>keep stirring.</a:t>
            </a:r>
          </a:p>
          <a:p>
            <a:r>
              <a:rPr lang="en-GB" b="1" dirty="0"/>
              <a:t>E </a:t>
            </a:r>
            <a:r>
              <a:rPr lang="en-GB" dirty="0" smtClean="0"/>
              <a:t>_____________</a:t>
            </a:r>
            <a:r>
              <a:rPr lang="en-GB" b="1" dirty="0" smtClean="0"/>
              <a:t> </a:t>
            </a:r>
            <a:r>
              <a:rPr lang="en-GB" dirty="0" smtClean="0"/>
              <a:t>this </a:t>
            </a:r>
            <a:r>
              <a:rPr lang="en-GB" dirty="0"/>
              <a:t>until no more will dissolve.</a:t>
            </a:r>
          </a:p>
          <a:p>
            <a:r>
              <a:rPr lang="en-GB" b="1" dirty="0"/>
              <a:t>F </a:t>
            </a:r>
            <a:r>
              <a:rPr lang="en-GB" dirty="0"/>
              <a:t>Write down the number </a:t>
            </a:r>
            <a:r>
              <a:rPr lang="en-GB" dirty="0" smtClean="0"/>
              <a:t>of _____________ </a:t>
            </a:r>
            <a:r>
              <a:rPr lang="en-GB" dirty="0"/>
              <a:t>of white substance that was added.</a:t>
            </a:r>
          </a:p>
          <a:p>
            <a:r>
              <a:rPr lang="en-GB" b="1" dirty="0"/>
              <a:t>G </a:t>
            </a:r>
            <a:r>
              <a:rPr lang="en-GB" dirty="0"/>
              <a:t>Pour the solution down </a:t>
            </a:r>
            <a:r>
              <a:rPr lang="en-GB" dirty="0" smtClean="0"/>
              <a:t>the __________ </a:t>
            </a:r>
            <a:r>
              <a:rPr lang="en-GB" dirty="0"/>
              <a:t>and put some clean water into the beaker.</a:t>
            </a:r>
          </a:p>
          <a:p>
            <a:r>
              <a:rPr lang="en-GB" dirty="0"/>
              <a:t>This will be a fair test because it uses </a:t>
            </a:r>
            <a:r>
              <a:rPr lang="en-GB" dirty="0" smtClean="0"/>
              <a:t>the _____________ </a:t>
            </a:r>
            <a:r>
              <a:rPr lang="en-GB" dirty="0"/>
              <a:t>amount of water.</a:t>
            </a:r>
          </a:p>
          <a:p>
            <a:r>
              <a:rPr lang="en-GB" b="1" dirty="0"/>
              <a:t>H </a:t>
            </a:r>
            <a:r>
              <a:rPr lang="en-GB" dirty="0"/>
              <a:t>Heat the water to 30 °C, and find out how many spatulas of white substance dissolves in it.</a:t>
            </a:r>
          </a:p>
          <a:p>
            <a:r>
              <a:rPr lang="en-GB" b="1" dirty="0"/>
              <a:t>I </a:t>
            </a:r>
            <a:r>
              <a:rPr lang="en-GB" dirty="0" smtClean="0"/>
              <a:t>________________</a:t>
            </a:r>
            <a:r>
              <a:rPr lang="en-GB" b="1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experiment at 50 °C.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8803" y="2017010"/>
            <a:ext cx="168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Beaker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8803" y="2415058"/>
            <a:ext cx="25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thermometer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9730" y="2813106"/>
            <a:ext cx="25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dissolved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6981" y="3191219"/>
            <a:ext cx="25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salt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739" y="3483606"/>
            <a:ext cx="2018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repeat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4711" y="3913908"/>
            <a:ext cx="205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spatulas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0536" y="4336309"/>
            <a:ext cx="25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sink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8696" y="4955638"/>
            <a:ext cx="25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same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8739" y="5958358"/>
            <a:ext cx="25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repeat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3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67" t="27216" r="28931" b="46954"/>
          <a:stretch/>
        </p:blipFill>
        <p:spPr>
          <a:xfrm>
            <a:off x="737785" y="2076449"/>
            <a:ext cx="10949546" cy="2990851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816429" y="483620"/>
            <a:ext cx="9187543" cy="945727"/>
          </a:xfrm>
          <a:prstGeom prst="roundRect">
            <a:avLst>
              <a:gd name="adj" fmla="val 735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75" lvl="0" indent="-358775" defTabSz="808038">
              <a:buFont typeface="Wingdings" panose="05000000000000000000" pitchFamily="2" charset="2"/>
              <a:buChar char="!"/>
              <a:tabLst>
                <a:tab pos="2422525" algn="l"/>
              </a:tabLst>
              <a:defRPr/>
            </a:pPr>
            <a:r>
              <a:rPr lang="en-GB" sz="4000" kern="0" dirty="0" smtClean="0">
                <a:solidFill>
                  <a:srgbClr val="FFFFFF"/>
                </a:solidFill>
              </a:rPr>
              <a:t>Copy this table into your books.</a:t>
            </a:r>
            <a:endParaRPr lang="en-GB" sz="4000" kern="0" dirty="0">
              <a:solidFill>
                <a:srgbClr val="FFFFFF"/>
              </a:solidFill>
            </a:endParaRPr>
          </a:p>
          <a:p>
            <a:pPr defTabSz="808038" fontAlgn="auto">
              <a:spcBef>
                <a:spcPts val="0"/>
              </a:spcBef>
              <a:spcAft>
                <a:spcPts val="0"/>
              </a:spcAft>
              <a:tabLst>
                <a:tab pos="2422525" algn="l"/>
              </a:tabLst>
              <a:defRPr/>
            </a:pPr>
            <a:r>
              <a:rPr lang="en-GB" kern="0" dirty="0" smtClea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6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0" t="46125" r="19081" b="19372"/>
          <a:stretch/>
        </p:blipFill>
        <p:spPr>
          <a:xfrm>
            <a:off x="0" y="365125"/>
            <a:ext cx="11997584" cy="3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0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oundRect">
            <a:avLst>
              <a:gd name="adj" fmla="val 10245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4000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What happens to solubility as temperature increases?</a:t>
            </a:r>
            <a:endParaRPr lang="en-GB" sz="4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2373340"/>
            <a:ext cx="107627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As the temperature increases, the solubility also increases (more solute can dissolve)</a:t>
            </a:r>
          </a:p>
        </p:txBody>
      </p:sp>
    </p:spTree>
    <p:extLst>
      <p:ext uri="{BB962C8B-B14F-4D97-AF65-F5344CB8AC3E}">
        <p14:creationId xmlns:p14="http://schemas.microsoft.com/office/powerpoint/2010/main" val="155427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78" t="18460" r="7588" b="18935"/>
          <a:stretch/>
        </p:blipFill>
        <p:spPr>
          <a:xfrm>
            <a:off x="1104901" y="943859"/>
            <a:ext cx="9311716" cy="44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6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6" t="11456" r="16891" b="12806"/>
          <a:stretch/>
        </p:blipFill>
        <p:spPr>
          <a:xfrm>
            <a:off x="2543175" y="557299"/>
            <a:ext cx="7105650" cy="5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1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" t="48668" r="1295" b="22875"/>
          <a:stretch/>
        </p:blipFill>
        <p:spPr>
          <a:xfrm>
            <a:off x="335870" y="800099"/>
            <a:ext cx="11856130" cy="21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47" y="317309"/>
            <a:ext cx="1192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dirty="0" smtClean="0">
                <a:latin typeface="+mj-lt"/>
              </a:rPr>
              <a:t>7Eb solutions </a:t>
            </a:r>
            <a:endParaRPr lang="en-GB" sz="72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76036" y="21852"/>
            <a:ext cx="3315964" cy="673609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3733" u="sng">
                <a:solidFill>
                  <a:schemeClr val="tx1"/>
                </a:solidFill>
              </a:rPr>
              <a:pPr algn="ctr"/>
              <a:t>September 2,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-199110" y="21852"/>
            <a:ext cx="1740000" cy="71209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u="sng" dirty="0">
                <a:solidFill>
                  <a:schemeClr val="tx1"/>
                </a:solidFill>
              </a:rPr>
              <a:t>CW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8" name="AutoShape 20"/>
          <p:cNvSpPr/>
          <p:nvPr/>
        </p:nvSpPr>
        <p:spPr>
          <a:xfrm>
            <a:off x="583507" y="2495656"/>
            <a:ext cx="6248992" cy="142320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882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66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58764" marR="0" lvl="0" indent="-35876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 smtClean="0">
                <a:solidFill>
                  <a:srgbClr val="FFFFFF"/>
                </a:solidFill>
              </a:rPr>
              <a:t>Why do we filter tap water before we drink it ?</a:t>
            </a:r>
            <a:endParaRPr lang="en-GB" sz="4000" b="0" i="0" u="none" strike="noStrike" kern="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17541" t="14188" r="42797" b="17345"/>
          <a:stretch/>
        </p:blipFill>
        <p:spPr>
          <a:xfrm>
            <a:off x="7762579" y="1732909"/>
            <a:ext cx="3911381" cy="4220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62579" y="4985614"/>
            <a:ext cx="4236706" cy="9813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0" t="21525" r="4579" b="57023"/>
          <a:stretch/>
        </p:blipFill>
        <p:spPr>
          <a:xfrm>
            <a:off x="838199" y="554832"/>
            <a:ext cx="10984013" cy="16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0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408305"/>
            <a:ext cx="10431780" cy="1557655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Solubility: something that can be dissolved</a:t>
            </a:r>
            <a:endParaRPr lang="en-GB" alt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074" name="Picture 2" descr="Image result for salt dissol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2971800"/>
            <a:ext cx="3807619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ugar dissolv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sugar dissolv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66" y="3063716"/>
            <a:ext cx="235458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bath bomb dissolv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46" y="1965960"/>
            <a:ext cx="2966987" cy="39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0375" y="348695"/>
            <a:ext cx="10468882" cy="13306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happening in these pictures?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57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81" y="136039"/>
            <a:ext cx="11789037" cy="8536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sz="3600" dirty="0" smtClean="0"/>
              <a:t>Watch the </a:t>
            </a:r>
            <a:r>
              <a:rPr lang="en-GB" sz="3600" dirty="0" smtClean="0">
                <a:hlinkClick r:id="rId3"/>
              </a:rPr>
              <a:t>video</a:t>
            </a:r>
            <a:r>
              <a:rPr lang="en-GB" sz="3600" dirty="0" smtClean="0"/>
              <a:t> then copy and complete the sentences below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81" y="989703"/>
            <a:ext cx="11990519" cy="51614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Some substances dissolve in a liquid to make a __________. The dissolved substance breaks up into pieces so ______ that light can pass straight though the _______. Therefore solutions are __________. A solution can be coloured or ________ depending on the substances in it.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343" y="1843367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solution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70" y="2693274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small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12" y="3570437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mixture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9886" y="3570437"/>
            <a:ext cx="259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transparent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5684" y="4396845"/>
            <a:ext cx="236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colourless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7881" y="6172865"/>
            <a:ext cx="4983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www.twig-world.com/film/olutions-1475/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5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qob.com.au/images/product/detail/salt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964" y="334681"/>
            <a:ext cx="2571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http://www.ransacker.co.uk/blog/wp-content/uploads/2008/03/sa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44451"/>
            <a:ext cx="2865438" cy="35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://www.jonco48.com/blog/wat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7" y="125810"/>
            <a:ext cx="2857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0438" y="785814"/>
            <a:ext cx="857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960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030" y="3786189"/>
            <a:ext cx="23574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/>
              <a:t>Name the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4000" dirty="0"/>
              <a:t>Solute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4000" dirty="0"/>
              <a:t>Solvent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4000" dirty="0"/>
              <a:t>Solution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17468" y="4344591"/>
            <a:ext cx="107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4000" dirty="0"/>
              <a:t>Salt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74594" y="5000724"/>
            <a:ext cx="157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4000" dirty="0"/>
              <a:t>Water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60281" y="5757854"/>
            <a:ext cx="250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4000" dirty="0"/>
              <a:t>Salty water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1438" y="785814"/>
            <a:ext cx="857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960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7769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GB" sz="3600" dirty="0" smtClean="0"/>
              <a:t>The liquid in a solution is called the __________</a:t>
            </a:r>
          </a:p>
          <a:p>
            <a:endParaRPr lang="en-GB" sz="3600" dirty="0"/>
          </a:p>
          <a:p>
            <a:r>
              <a:rPr lang="en-GB" sz="3600" dirty="0" smtClean="0"/>
              <a:t>The substance that is dissolved is called the _________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10741" y="1605259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solvent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3504" y="2868829"/>
            <a:ext cx="168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solute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9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11" y="1"/>
            <a:ext cx="12168189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600" dirty="0"/>
              <a:t>Do you know what these keywords mean?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96951"/>
              </p:ext>
            </p:extLst>
          </p:nvPr>
        </p:nvGraphicFramePr>
        <p:xfrm>
          <a:off x="23811" y="642942"/>
          <a:ext cx="2893560" cy="6215056"/>
        </p:xfrm>
        <a:graphic>
          <a:graphicData uri="http://schemas.openxmlformats.org/drawingml/2006/table">
            <a:tbl>
              <a:tblPr/>
              <a:tblGrid>
                <a:gridCol w="2893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43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Dissolves</a:t>
                      </a:r>
                      <a:endParaRPr lang="en-GB" sz="3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43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Insoluble</a:t>
                      </a:r>
                      <a:endParaRPr lang="en-GB" sz="3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643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latin typeface="Palatino"/>
                          <a:ea typeface="Times New Roman"/>
                          <a:cs typeface="Times New Roman"/>
                        </a:rPr>
                        <a:t>Soluble</a:t>
                      </a:r>
                      <a:endParaRPr lang="en-GB" sz="3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5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Solution</a:t>
                      </a:r>
                      <a:endParaRPr lang="en-GB" sz="3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43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latin typeface="Palatino"/>
                          <a:ea typeface="Times New Roman"/>
                          <a:cs typeface="Times New Roman"/>
                        </a:rPr>
                        <a:t>Saturated</a:t>
                      </a:r>
                      <a:endParaRPr lang="en-GB" sz="3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6439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latin typeface="Palatino"/>
                          <a:ea typeface="Times New Roman"/>
                          <a:cs typeface="Times New Roman"/>
                        </a:rPr>
                        <a:t>Solubility</a:t>
                      </a:r>
                      <a:endParaRPr lang="en-GB" sz="3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64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4145" algn="l"/>
                          <a:tab pos="165100" algn="l"/>
                        </a:tabLst>
                        <a:defRPr/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Solvent</a:t>
                      </a:r>
                      <a:endParaRPr lang="en-GB" sz="3200" dirty="0" smtClean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64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4145" algn="l"/>
                          <a:tab pos="165100" algn="l"/>
                        </a:tabLst>
                        <a:defRPr/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Solute</a:t>
                      </a:r>
                      <a:endParaRPr lang="en-GB" sz="3200" dirty="0" smtClean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64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4145" algn="l"/>
                          <a:tab pos="165100" algn="l"/>
                        </a:tabLst>
                        <a:defRPr/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Transparent</a:t>
                      </a:r>
                      <a:endParaRPr lang="en-GB" sz="3200" dirty="0" smtClean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8505" y="4111983"/>
            <a:ext cx="6820412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 dirty="0">
                <a:latin typeface="Calibri" charset="0"/>
              </a:rPr>
              <a:t>Now use worksheet </a:t>
            </a:r>
            <a:r>
              <a:rPr lang="en-GB" sz="3200" dirty="0" smtClean="0">
                <a:latin typeface="Calibri" charset="0"/>
              </a:rPr>
              <a:t>7Eb1 </a:t>
            </a:r>
            <a:r>
              <a:rPr lang="en-GB" sz="3200" dirty="0">
                <a:latin typeface="Calibri" charset="0"/>
              </a:rPr>
              <a:t>to match keywords to definition – work with the person next to you.</a:t>
            </a:r>
          </a:p>
          <a:p>
            <a:pPr eaLnBrk="1" hangingPunct="1"/>
            <a:r>
              <a:rPr lang="en-GB" sz="3200" dirty="0">
                <a:latin typeface="Calibri" charset="0"/>
              </a:rPr>
              <a:t>DO NOT STICK THEM IN UNTIL I HAVE GONE OVER THE ANSWERS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862" t="12054" r="11793" b="14221"/>
          <a:stretch/>
        </p:blipFill>
        <p:spPr>
          <a:xfrm>
            <a:off x="6509658" y="642938"/>
            <a:ext cx="5682342" cy="33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9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46274"/>
              </p:ext>
            </p:extLst>
          </p:nvPr>
        </p:nvGraphicFramePr>
        <p:xfrm>
          <a:off x="226385" y="785811"/>
          <a:ext cx="2690986" cy="6072192"/>
        </p:xfrm>
        <a:graphic>
          <a:graphicData uri="http://schemas.openxmlformats.org/drawingml/2006/table">
            <a:tbl>
              <a:tblPr/>
              <a:tblGrid>
                <a:gridCol w="2690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dissolving</a:t>
                      </a:r>
                      <a:endParaRPr lang="en-GB" sz="3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insoluble</a:t>
                      </a:r>
                      <a:endParaRPr lang="en-GB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4145" algn="l"/>
                          <a:tab pos="165100" algn="l"/>
                        </a:tabLst>
                        <a:defRPr/>
                      </a:pPr>
                      <a:r>
                        <a:rPr lang="en-GB" sz="3200" dirty="0" smtClean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soluble</a:t>
                      </a:r>
                      <a:endParaRPr lang="en-GB" sz="3200" dirty="0" smtClean="0">
                        <a:solidFill>
                          <a:srgbClr val="7030A0"/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solution</a:t>
                      </a:r>
                      <a:endParaRPr lang="en-GB" sz="3200" dirty="0">
                        <a:solidFill>
                          <a:srgbClr val="FF0000"/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rgbClr val="0070C0"/>
                          </a:solidFill>
                          <a:latin typeface="Palatino"/>
                          <a:ea typeface="Times New Roman"/>
                          <a:cs typeface="Times New Roman"/>
                        </a:rPr>
                        <a:t>Saturated</a:t>
                      </a:r>
                      <a:endParaRPr lang="en-GB" sz="3200" dirty="0">
                        <a:solidFill>
                          <a:srgbClr val="0070C0"/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alatino"/>
                          <a:ea typeface="Times New Roman"/>
                          <a:cs typeface="Times New Roman"/>
                        </a:rPr>
                        <a:t>solubility</a:t>
                      </a:r>
                      <a:endParaRPr lang="en-GB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solvent</a:t>
                      </a:r>
                      <a:endParaRPr lang="en-GB" sz="3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solute</a:t>
                      </a:r>
                      <a:endParaRPr lang="en-GB" sz="3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44145" algn="l"/>
                          <a:tab pos="165100" algn="l"/>
                        </a:tabLst>
                      </a:pPr>
                      <a:r>
                        <a:rPr lang="en-GB" sz="3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transparent</a:t>
                      </a:r>
                      <a:endParaRPr lang="en-GB" sz="3200" dirty="0">
                        <a:solidFill>
                          <a:srgbClr val="7030A0"/>
                        </a:solidFill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30689" marR="30689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85055" y="755634"/>
            <a:ext cx="8856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tabLst>
                <a:tab pos="197485" algn="l"/>
              </a:tabLst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When a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substance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splits up and mixes with a liquid to make a solution.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Palatino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5055" y="1659449"/>
            <a:ext cx="7040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Something that will not dissolve in a liquid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85055" y="2883546"/>
            <a:ext cx="8672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ctr">
              <a:tabLst>
                <a:tab pos="196850" algn="l"/>
              </a:tabLst>
            </a:pPr>
            <a:r>
              <a:rPr lang="en-GB" sz="2400" dirty="0" smtClean="0">
                <a:solidFill>
                  <a:srgbClr val="FF0000"/>
                </a:solidFill>
                <a:cs typeface="Times New Roman" charset="0"/>
              </a:rPr>
              <a:t>A mixture formed when a  substance dissolves in a </a:t>
            </a:r>
            <a:r>
              <a:rPr lang="en-GB" sz="2400" dirty="0" err="1" smtClean="0">
                <a:solidFill>
                  <a:srgbClr val="FF0000"/>
                </a:solidFill>
                <a:cs typeface="Times New Roman" charset="0"/>
              </a:rPr>
              <a:t>lqiuid</a:t>
            </a:r>
            <a:endParaRPr lang="en-GB" sz="2400" dirty="0">
              <a:solidFill>
                <a:srgbClr val="FF0000"/>
              </a:solidFill>
              <a:latin typeface="Palatino" charset="0"/>
              <a:cs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5055" y="2193933"/>
            <a:ext cx="6425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Something that will dissolve in a liquid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5055" y="4919004"/>
            <a:ext cx="7454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A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liquid in which other substances dissolve.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85055" y="5657671"/>
            <a:ext cx="8672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cs typeface="Times New Roman" charset="0"/>
              </a:rPr>
              <a:t>The </a:t>
            </a:r>
            <a:r>
              <a:rPr lang="en-GB" sz="2400" dirty="0" smtClean="0">
                <a:solidFill>
                  <a:srgbClr val="0070C0"/>
                </a:solidFill>
                <a:cs typeface="Times New Roman" charset="0"/>
              </a:rPr>
              <a:t>substance </a:t>
            </a:r>
            <a:r>
              <a:rPr lang="en-GB" sz="2400" dirty="0">
                <a:solidFill>
                  <a:srgbClr val="0070C0"/>
                </a:solidFill>
                <a:cs typeface="Times New Roman" charset="0"/>
              </a:rPr>
              <a:t>that has dissolved in a liquid to make a solution</a:t>
            </a:r>
            <a:endParaRPr lang="en-GB" sz="2400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185055" y="6335706"/>
            <a:ext cx="2151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ctr">
              <a:tabLst>
                <a:tab pos="196850" algn="l"/>
              </a:tabLst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See-through </a:t>
            </a:r>
            <a:endParaRPr lang="en-GB" sz="2400" dirty="0">
              <a:latin typeface="Palatino" charset="0"/>
              <a:cs typeface="Times New Roman" charset="0"/>
            </a:endParaRPr>
          </a:p>
        </p:txBody>
      </p:sp>
      <p:sp>
        <p:nvSpPr>
          <p:cNvPr id="5162" name="TextBox 17"/>
          <p:cNvSpPr txBox="1">
            <a:spLocks noChangeArrowheads="1"/>
          </p:cNvSpPr>
          <p:nvPr/>
        </p:nvSpPr>
        <p:spPr bwMode="auto">
          <a:xfrm>
            <a:off x="226385" y="211138"/>
            <a:ext cx="250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3600" u="sng" dirty="0"/>
              <a:t>KEYWORDS</a:t>
            </a:r>
          </a:p>
        </p:txBody>
      </p:sp>
      <p:sp>
        <p:nvSpPr>
          <p:cNvPr id="5163" name="TextBox 18"/>
          <p:cNvSpPr txBox="1">
            <a:spLocks noChangeArrowheads="1"/>
          </p:cNvSpPr>
          <p:nvPr/>
        </p:nvSpPr>
        <p:spPr bwMode="auto">
          <a:xfrm>
            <a:off x="4667250" y="214313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3600" u="sng" dirty="0"/>
              <a:t>DEFINITIONS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85055" y="3423053"/>
            <a:ext cx="8856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when a solution contains the most solute that will dissolve in the solvent 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85055" y="4240969"/>
            <a:ext cx="10387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ctr">
              <a:tabLst>
                <a:tab pos="196850" algn="l"/>
              </a:tabLst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the amount of substance that dissolves in a given amount of liquid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cs typeface="Times New Roman" charset="0"/>
              </a:rPr>
              <a:t> 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Palatino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5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705</Words>
  <Application>Microsoft Macintosh PowerPoint</Application>
  <PresentationFormat>Custom</PresentationFormat>
  <Paragraphs>117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Objectives</vt:lpstr>
      <vt:lpstr>PowerPoint Presentation</vt:lpstr>
      <vt:lpstr>PowerPoint Presentation</vt:lpstr>
      <vt:lpstr>PowerPoint Presentation</vt:lpstr>
      <vt:lpstr>Watch the video then copy and complete the sentences below</vt:lpstr>
      <vt:lpstr>PowerPoint Presentation</vt:lpstr>
      <vt:lpstr>PowerPoint Presentation</vt:lpstr>
      <vt:lpstr>PowerPoint Presentation</vt:lpstr>
      <vt:lpstr>PowerPoint Presentation</vt:lpstr>
      <vt:lpstr>Conservation of mass</vt:lpstr>
      <vt:lpstr>PowerPoint Presentation</vt:lpstr>
      <vt:lpstr>Investigating temperature and solubility 7Eb-3</vt:lpstr>
      <vt:lpstr>PowerPoint Presentation</vt:lpstr>
      <vt:lpstr>PowerPoint Presentation</vt:lpstr>
      <vt:lpstr>What happens to solubility as temperature increases?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Fatima Olyabek</cp:lastModifiedBy>
  <cp:revision>38</cp:revision>
  <dcterms:created xsi:type="dcterms:W3CDTF">2018-06-27T10:37:59Z</dcterms:created>
  <dcterms:modified xsi:type="dcterms:W3CDTF">2018-09-02T11:24:40Z</dcterms:modified>
</cp:coreProperties>
</file>