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11" r:id="rId4"/>
    <p:sldMasterId id="2147483747" r:id="rId5"/>
    <p:sldMasterId id="2147483759" r:id="rId6"/>
    <p:sldMasterId id="2147483774" r:id="rId7"/>
    <p:sldMasterId id="2147483789" r:id="rId8"/>
    <p:sldMasterId id="2147483861" r:id="rId9"/>
    <p:sldMasterId id="2147483897" r:id="rId10"/>
    <p:sldMasterId id="2147483921" r:id="rId11"/>
    <p:sldMasterId id="2147483933" r:id="rId12"/>
  </p:sldMasterIdLst>
  <p:notesMasterIdLst>
    <p:notesMasterId r:id="rId45"/>
  </p:notesMasterIdLst>
  <p:sldIdLst>
    <p:sldId id="256" r:id="rId13"/>
    <p:sldId id="258" r:id="rId14"/>
    <p:sldId id="412" r:id="rId15"/>
    <p:sldId id="424" r:id="rId16"/>
    <p:sldId id="273" r:id="rId17"/>
    <p:sldId id="413" r:id="rId18"/>
    <p:sldId id="296" r:id="rId19"/>
    <p:sldId id="285" r:id="rId20"/>
    <p:sldId id="408" r:id="rId21"/>
    <p:sldId id="414" r:id="rId22"/>
    <p:sldId id="295" r:id="rId23"/>
    <p:sldId id="291" r:id="rId24"/>
    <p:sldId id="289" r:id="rId25"/>
    <p:sldId id="415" r:id="rId26"/>
    <p:sldId id="280" r:id="rId27"/>
    <p:sldId id="292" r:id="rId28"/>
    <p:sldId id="293" r:id="rId29"/>
    <p:sldId id="297" r:id="rId30"/>
    <p:sldId id="411" r:id="rId31"/>
    <p:sldId id="427" r:id="rId32"/>
    <p:sldId id="416" r:id="rId33"/>
    <p:sldId id="426" r:id="rId34"/>
    <p:sldId id="417" r:id="rId35"/>
    <p:sldId id="425" r:id="rId36"/>
    <p:sldId id="419" r:id="rId37"/>
    <p:sldId id="335" r:id="rId38"/>
    <p:sldId id="336" r:id="rId39"/>
    <p:sldId id="420" r:id="rId40"/>
    <p:sldId id="421" r:id="rId41"/>
    <p:sldId id="422" r:id="rId42"/>
    <p:sldId id="423" r:id="rId43"/>
    <p:sldId id="371" r:id="rId4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CC0000"/>
    <a:srgbClr val="FFCC00"/>
    <a:srgbClr val="CC99FF"/>
    <a:srgbClr val="CCECFF"/>
    <a:srgbClr val="6699FF"/>
    <a:srgbClr val="66FF66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7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2" y="2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presProps" Target="presProp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09/12/2021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6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09/12/2021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09/12/2021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84874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65491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5335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229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3001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50327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67365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6463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136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21FB2-0E40-40B2-B6F0-9DE49193673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3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09/12/2021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D5C2E-DCB8-4321-AAF5-6FE231F724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199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0E8FD-1C32-4D1C-BC3C-E3DEB2AB059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470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37A1E-760C-4F61-BFB8-AD37690A8AC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83635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504F7-7994-4E9B-B838-44FD40870A6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6421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1EC75-DFCD-4DE4-B0AE-90100959859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11797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D4015-A58F-44D6-AB72-99C2D3EC93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679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86387-8E81-40D1-B202-2968424FA2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971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4275E-2EAA-4058-8B29-4D0EDD4DAC4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79481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C445A-50A5-430B-8D01-36F0149E364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07772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3A498-C474-41C2-BEF7-4C64E24FECE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10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D5933-565A-4C7D-B3A7-27808BA3DE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1F81C-DEC3-4198-908C-2A05B045D6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6685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E1DBFB-7AC2-4AF5-AE67-432715AB8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871075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1F05B-8790-4C0B-AE61-B06343994D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01590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1C1BCC-4970-4088-BAEA-CC0D5B1FD5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01325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C27D5-D08A-41AD-AF42-8D61312617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10721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C0F589-4768-4DF8-A389-6B48CAECD7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15918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0F6532-F4F2-4008-8D75-97A7E70F3F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19817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6C4997-392A-4B34-84EC-EDC2A245C0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70387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E5202-C597-438C-8F09-6F45D5F3A3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15029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777700-5F3F-4001-B80C-A47BD34166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449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525CD-D200-469E-8E70-BD4706F299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AECA7-E2AB-4526-9D37-5965351F13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20510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AA32D0-95DB-484D-8745-A181C09899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44692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A76F90-03D3-42DC-AC46-E508FD4319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2114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FE20B2-80ED-49FC-9A4E-680F1E56C7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72592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E06406-8BF2-4F01-8F59-4683846534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55816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E5B849-0973-4A0D-B37A-970747869E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52729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B69EA1-E984-4C5C-8A12-F74DF77547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78443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B65F13-92DF-4BD0-83C3-412E09658F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96850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AA6DD3-6EB7-43B4-A90B-7B5A4DD03F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43584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A3641B-4116-4D6F-A25A-28DE7D22EF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716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B9D64-526C-4441-B4C5-5A4D456BA5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332D9-4E30-4EFD-8772-101DCFC116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44027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EB18B-6DB2-4F49-835D-FF300F6925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321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2AE7C-16DD-4EB9-93F0-E6A6EABED2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5AA8B-D5F4-4D55-8CF0-48BE451B0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4F09A-4EEA-409D-9EB5-49A8E5225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DF392-EE9C-4177-BBB0-745E40BE7E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F884F-49DE-421A-9B0A-76AE349E3F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09/12/2021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F915E-BB49-443D-8E65-6D48DBFF4B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7C12-098A-46E6-BB2A-BE14A48C35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297FA-AB37-4676-AEC6-3318863037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7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09/12/2021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7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1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09/12/2021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0" y="40481"/>
            <a:ext cx="6054725" cy="45922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09/12/2021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8468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09/12/2021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403333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9491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12838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7659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5658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00992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8127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925439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54286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149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09/12/2021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874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ED6C28"/>
                </a:solidFill>
              </a:defRPr>
            </a:lvl1pPr>
            <a:lvl2pPr marL="342900" indent="0">
              <a:buFontTx/>
              <a:buNone/>
              <a:defRPr>
                <a:solidFill>
                  <a:srgbClr val="ED6C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298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25648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6592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48690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1249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6389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29360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8663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00284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09/12/2021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9333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3929272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491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5695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22505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ED6C28"/>
                </a:solidFill>
              </a:defRPr>
            </a:lvl1pPr>
            <a:lvl2pPr marL="342900" indent="0">
              <a:buFontTx/>
              <a:buNone/>
              <a:defRPr>
                <a:solidFill>
                  <a:srgbClr val="ED6C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592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10519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FD5933-565A-4C7D-B3A7-27808BA3DEE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720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7525CD-D200-469E-8E70-BD4706F2995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039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EB9D64-526C-4441-B4C5-5A4D456BA57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2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09/12/2021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E2AE7C-16DD-4EB9-93F0-E6A6EABED2A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516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F5AA8B-D5F4-4D55-8CF0-48BE451B026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82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34F09A-4EEA-409D-9EB5-49A8E5225F6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468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DF392-EE9C-4177-BBB0-745E40BE7E8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739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9F884F-49DE-421A-9B0A-76AE349E3F2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513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1F915E-BB49-443D-8E65-6D48DBFF4B5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967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6A7C12-098A-46E6-BB2A-BE14A48C351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651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C297FA-AB37-4676-AEC6-3318863037D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450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851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4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4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60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74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09/12/2021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DAAFCF-5C16-4962-9030-1826EBC8A6C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21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smtClean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 smtClean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Arial" panose="020B0604020202020204" pitchFamily="34" charset="0"/>
              </a:defRPr>
            </a:lvl1pPr>
          </a:lstStyle>
          <a:p>
            <a:fld id="{3EC01EA8-4327-48C4-B15C-F2A00D3900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04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smtClean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 smtClean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Arial" panose="020B0604020202020204" pitchFamily="34" charset="0"/>
              </a:defRPr>
            </a:lvl1pPr>
          </a:lstStyle>
          <a:p>
            <a:fld id="{F3561368-338F-4004-8990-71384E2D6E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71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6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35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/>
              <a:t> </a:t>
            </a:r>
            <a:endParaRPr lang="en-GB" sz="1500" b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2" y="11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8" y="4991111"/>
            <a:ext cx="65563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1"/>
            <a:ext cx="213360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103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9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38" y="4991101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1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40482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SP5d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Electromagnetic waves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403648" y="186481"/>
            <a:ext cx="216024" cy="207749"/>
          </a:xfrm>
          <a:prstGeom prst="rect">
            <a:avLst/>
          </a:prstGeom>
          <a:solidFill>
            <a:srgbClr val="ED6C28"/>
          </a:solidFill>
        </p:spPr>
        <p:txBody>
          <a:bodyPr wrap="square" lIns="27000" tIns="0" rIns="54000" bIns="0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57291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</p:sldLayoutIdLst>
  <p:transition>
    <p:sndAc>
      <p:stSnd>
        <p:snd r:embed="rId16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SP5e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electromagnetic spectrum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72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8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lide_background">
            <a:extLst>
              <a:ext uri="{FF2B5EF4-FFF2-40B4-BE49-F238E27FC236}">
                <a16:creationId xmlns:a16="http://schemas.microsoft.com/office/drawing/2014/main" id="{2009D784-7420-2C49-9B70-E8952A56A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514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>
            <a:extLst>
              <a:ext uri="{FF2B5EF4-FFF2-40B4-BE49-F238E27FC236}">
                <a16:creationId xmlns:a16="http://schemas.microsoft.com/office/drawing/2014/main" id="{D10E6338-0A84-C549-9C4C-0EB276B8D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9" y="4991100"/>
            <a:ext cx="655637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77B6926D-C998-0B4E-AEF5-3E4F02F77612}" type="slidenum">
              <a:rPr lang="en-GB" altLang="en-US" sz="750" smtClean="0">
                <a:solidFill>
                  <a:srgbClr val="5B0091"/>
                </a:solidFill>
                <a:latin typeface="Arial" charset="0"/>
                <a:ea typeface="Arial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r>
              <a:rPr lang="en-GB" altLang="en-US" sz="750">
                <a:solidFill>
                  <a:srgbClr val="5B0091"/>
                </a:solidFill>
                <a:latin typeface="Arial" charset="0"/>
                <a:ea typeface="Arial" charset="0"/>
              </a:rPr>
              <a:t> of 45</a:t>
            </a:r>
          </a:p>
        </p:txBody>
      </p:sp>
      <p:pic>
        <p:nvPicPr>
          <p:cNvPr id="13316" name="Picture 4" descr="back_arrow_tran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5A4779B-8904-884D-B24A-E28DC9BDA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forward_arrow_grey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AAEACE-4561-4C47-8E26-EE4A4B2E4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6">
            <a:extLst>
              <a:ext uri="{FF2B5EF4-FFF2-40B4-BE49-F238E27FC236}">
                <a16:creationId xmlns:a16="http://schemas.microsoft.com/office/drawing/2014/main" id="{812BF970-24A9-0C4C-8FC2-E7534A73D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5489" y="4991100"/>
            <a:ext cx="11865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750">
                <a:solidFill>
                  <a:srgbClr val="5B0091"/>
                </a:solidFill>
              </a:rPr>
              <a:t>© Boardworks Ltd 2008</a:t>
            </a:r>
          </a:p>
        </p:txBody>
      </p:sp>
      <p:sp>
        <p:nvSpPr>
          <p:cNvPr id="13319" name="Rectangle 8">
            <a:extLst>
              <a:ext uri="{FF2B5EF4-FFF2-40B4-BE49-F238E27FC236}">
                <a16:creationId xmlns:a16="http://schemas.microsoft.com/office/drawing/2014/main" id="{592474B3-FA15-A94F-A872-3CA4DC9B44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9714" y="40482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845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B71562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B71562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B71562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B71562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B71562"/>
          </a:solidFill>
          <a:latin typeface="Arial" charset="0"/>
          <a:ea typeface="Arial" charset="0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 b="1">
          <a:solidFill>
            <a:srgbClr val="B71562"/>
          </a:solidFill>
          <a:latin typeface="Arial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 b="1">
          <a:solidFill>
            <a:srgbClr val="B71562"/>
          </a:solidFill>
          <a:latin typeface="Arial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 b="1">
          <a:solidFill>
            <a:srgbClr val="B71562"/>
          </a:solidFill>
          <a:latin typeface="Arial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 b="1">
          <a:solidFill>
            <a:srgbClr val="B7156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Arial" charset="0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Arial" charset="0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Arial" charset="0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ghamsparkschool.co.uk/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highamspark.fireflycloud.net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26.xml"/><Relationship Id="rId1" Type="http://schemas.openxmlformats.org/officeDocument/2006/relationships/video" Target="https://www.youtube.com/embed/3N-LGBdLaJ8?list=PLF78rFHWWdhxYAaxbBMSoqQB2Wak5vcTL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://youtu.be/3N-LGBdLaJ8?t=2m26s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V6rNqin4P8&amp;index=6&amp;list=PLF78rFHWWdhxYAaxbBMSoqQB2Wak5vcTL" TargetMode="External"/><Relationship Id="rId2" Type="http://schemas.openxmlformats.org/officeDocument/2006/relationships/slideLayout" Target="../slideLayouts/slideLayout126.xml"/><Relationship Id="rId1" Type="http://schemas.openxmlformats.org/officeDocument/2006/relationships/video" Target="https://www.youtube.com/embed/rV6rNqin4P8?list=PLF78rFHWWdhxYAaxbBMSoqQB2Wak5vcTL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1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a4X-lQlwNA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hyperlink" Target="https://phet.colorado.edu/sims/density-and-buoyancy/buoyancy_en.html" TargetMode="External"/><Relationship Id="rId1" Type="http://schemas.openxmlformats.org/officeDocument/2006/relationships/slideLayout" Target="../slideLayouts/slideLayout1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11182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C/W</a:t>
            </a:r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D722D31-BBE6-4DD2-BE87-6A6B1EDD3712}" type="datetime1"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09/12/2021</a:t>
            </a:fld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-586274" y="246284"/>
            <a:ext cx="9144000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</a:t>
            </a:r>
            <a:r>
              <a:rPr lang="en-GB" sz="4400" u="sng" kern="0" dirty="0">
                <a:solidFill>
                  <a:srgbClr val="000000"/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I</a:t>
            </a:r>
            <a:r>
              <a:rPr lang="en-GB" sz="44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 Floating and sinking</a:t>
            </a:r>
          </a:p>
        </p:txBody>
      </p:sp>
      <p:pic>
        <p:nvPicPr>
          <p:cNvPr id="17" name="Picture 16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0" y="4681824"/>
            <a:ext cx="461676" cy="461676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42246BAA-A13F-734F-AE5B-3193A5C77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589" y="2436019"/>
            <a:ext cx="6858000" cy="270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utoShape 3">
            <a:extLst>
              <a:ext uri="{FF2B5EF4-FFF2-40B4-BE49-F238E27FC236}">
                <a16:creationId xmlns:a16="http://schemas.microsoft.com/office/drawing/2014/main" id="{10286678-0B53-5D4B-8A88-D4C99212F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75" y="1018342"/>
            <a:ext cx="2538413" cy="1600200"/>
          </a:xfrm>
          <a:prstGeom prst="cloudCallout">
            <a:avLst>
              <a:gd name="adj1" fmla="val 22329"/>
              <a:gd name="adj2" fmla="val 72023"/>
            </a:avLst>
          </a:prstGeom>
          <a:solidFill>
            <a:srgbClr val="333399">
              <a:lumMod val="20000"/>
              <a:lumOff val="8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Why is this rock easy to lift underwater…</a:t>
            </a:r>
          </a:p>
        </p:txBody>
      </p:sp>
      <p:sp>
        <p:nvSpPr>
          <p:cNvPr id="26" name="AutoShape 4">
            <a:extLst>
              <a:ext uri="{FF2B5EF4-FFF2-40B4-BE49-F238E27FC236}">
                <a16:creationId xmlns:a16="http://schemas.microsoft.com/office/drawing/2014/main" id="{9E2FDD93-0D58-EC47-97E5-780ED3EE5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6479" y="715641"/>
            <a:ext cx="2538413" cy="1600200"/>
          </a:xfrm>
          <a:prstGeom prst="cloudCallout">
            <a:avLst>
              <a:gd name="adj1" fmla="val -23218"/>
              <a:gd name="adj2" fmla="val 95907"/>
            </a:avLst>
          </a:prstGeom>
          <a:solidFill>
            <a:srgbClr val="333399">
              <a:lumMod val="20000"/>
              <a:lumOff val="8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… but impossible to lift out of water?</a:t>
            </a:r>
          </a:p>
        </p:txBody>
      </p:sp>
      <p:sp>
        <p:nvSpPr>
          <p:cNvPr id="27" name="AutoShape 5">
            <a:extLst>
              <a:ext uri="{FF2B5EF4-FFF2-40B4-BE49-F238E27FC236}">
                <a16:creationId xmlns:a16="http://schemas.microsoft.com/office/drawing/2014/main" id="{A9B2F6C2-E7E3-8646-8B38-6D8582CFE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503" y="971551"/>
            <a:ext cx="3307360" cy="1646991"/>
          </a:xfrm>
          <a:prstGeom prst="roundRect">
            <a:avLst>
              <a:gd name="adj" fmla="val 10288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42913" indent="-442913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332185" indent="-33218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>
                <a:solidFill>
                  <a:srgbClr val="FFFFFF"/>
                </a:solidFill>
                <a:latin typeface="Arial" panose="020B0604020202020204" pitchFamily="34" charset="0"/>
                <a:sym typeface="Wingdings 2" panose="05020102010507070707" pitchFamily="18" charset="2"/>
              </a:rPr>
              <a:t></a:t>
            </a:r>
            <a:r>
              <a:rPr lang="en-GB" altLang="en-US" sz="1800" dirty="0">
                <a:solidFill>
                  <a:srgbClr val="FFFFFF"/>
                </a:solidFill>
                <a:latin typeface="Arial" panose="020B0604020202020204" pitchFamily="34" charset="0"/>
                <a:sym typeface="Wingdings 2" panose="05020102010507070707" pitchFamily="18" charset="2"/>
              </a:rPr>
              <a:t>	</a:t>
            </a:r>
            <a:r>
              <a:rPr lang="en-GB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Draw a diagram and w</a:t>
            </a:r>
            <a:r>
              <a:rPr lang="en-GB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rite down your ideas in the back of your book.</a:t>
            </a:r>
            <a:endParaRPr lang="en-GB" altLang="en-US" sz="1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490" name="Picture 2" descr="https://firefly.archbishoptemple.lancs.sch.uk/Templates/lib/core/login/images/school-logo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8664" y="4681824"/>
            <a:ext cx="1470713" cy="40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1" y="0"/>
            <a:ext cx="4936331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AutoShape 5"/>
          <p:cNvSpPr>
            <a:spLocks noChangeArrowheads="1"/>
          </p:cNvSpPr>
          <p:nvPr/>
        </p:nvSpPr>
        <p:spPr bwMode="auto">
          <a:xfrm>
            <a:off x="5581650" y="101204"/>
            <a:ext cx="2528680" cy="1886622"/>
          </a:xfrm>
          <a:prstGeom prst="cloudCallout">
            <a:avLst>
              <a:gd name="adj1" fmla="val 71838"/>
              <a:gd name="adj2" fmla="val 84273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What is this man sitting on?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6437503" y="3276186"/>
            <a:ext cx="23486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b="1" dirty="0">
                <a:solidFill>
                  <a:srgbClr val="DDDDDD"/>
                </a:solidFill>
                <a:latin typeface="Trebuchet MS" panose="020B0603020202020204" pitchFamily="34" charset="0"/>
                <a:cs typeface="Arial"/>
              </a:rPr>
              <a:t>mercury 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b="1" dirty="0">
                <a:solidFill>
                  <a:srgbClr val="DDDDDD"/>
                </a:solidFill>
                <a:latin typeface="Trebuchet MS" panose="020B0603020202020204" pitchFamily="34" charset="0"/>
                <a:cs typeface="Arial"/>
              </a:rPr>
              <a:t>(high density liquid metal)</a:t>
            </a:r>
          </a:p>
        </p:txBody>
      </p:sp>
    </p:spTree>
    <p:extLst>
      <p:ext uri="{BB962C8B-B14F-4D97-AF65-F5344CB8AC3E}">
        <p14:creationId xmlns:p14="http://schemas.microsoft.com/office/powerpoint/2010/main" val="95071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331" y="101204"/>
            <a:ext cx="6858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AutoShape 5"/>
          <p:cNvSpPr>
            <a:spLocks noChangeArrowheads="1"/>
          </p:cNvSpPr>
          <p:nvPr/>
        </p:nvSpPr>
        <p:spPr bwMode="auto">
          <a:xfrm>
            <a:off x="5357813" y="101204"/>
            <a:ext cx="2126456" cy="1475550"/>
          </a:xfrm>
          <a:prstGeom prst="cloudCallout">
            <a:avLst>
              <a:gd name="adj1" fmla="val 69542"/>
              <a:gd name="adj2" fmla="val 95602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10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How is this possible?</a:t>
            </a:r>
            <a:endParaRPr lang="en-US" altLang="en-US" sz="2100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4945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4"/>
          <p:cNvSpPr>
            <a:spLocks noChangeArrowheads="1"/>
          </p:cNvSpPr>
          <p:nvPr/>
        </p:nvSpPr>
        <p:spPr bwMode="auto">
          <a:xfrm>
            <a:off x="4807341" y="171450"/>
            <a:ext cx="3581285" cy="3232462"/>
          </a:xfrm>
          <a:prstGeom prst="cloudCallout">
            <a:avLst>
              <a:gd name="adj1" fmla="val 61514"/>
              <a:gd name="adj2" fmla="val 6391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What happens to the </a:t>
            </a:r>
            <a:r>
              <a:rPr lang="en-GB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upthrust</a:t>
            </a:r>
            <a:r>
              <a:rPr lang="en-GB" altLang="en-US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if you push a bottle further into the water?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12291" name="AutoShape 5"/>
          <p:cNvSpPr>
            <a:spLocks noChangeArrowheads="1"/>
          </p:cNvSpPr>
          <p:nvPr/>
        </p:nvSpPr>
        <p:spPr bwMode="auto">
          <a:xfrm>
            <a:off x="662610" y="171450"/>
            <a:ext cx="3580728" cy="2730776"/>
          </a:xfrm>
          <a:prstGeom prst="cloudCallout">
            <a:avLst>
              <a:gd name="adj1" fmla="val -49681"/>
              <a:gd name="adj2" fmla="val 97782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Ever tried to hold a float underwater in the swimming pool?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9478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86863" y="795130"/>
            <a:ext cx="875112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145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717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257175" indent="-257175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en-US" dirty="0">
                <a:solidFill>
                  <a:srgbClr val="FFFFFF"/>
                </a:solidFill>
                <a:latin typeface="+mn-lt"/>
                <a:cs typeface="Arial"/>
              </a:rPr>
              <a:t>The </a:t>
            </a:r>
            <a:r>
              <a:rPr lang="en-GB" altLang="en-US" u="sng" dirty="0">
                <a:solidFill>
                  <a:srgbClr val="FFFFFF"/>
                </a:solidFill>
                <a:latin typeface="+mn-lt"/>
                <a:cs typeface="Arial"/>
              </a:rPr>
              <a:t>upthrust is equal to the weight of displaced fluid</a:t>
            </a:r>
            <a:r>
              <a:rPr lang="en-GB" altLang="en-US" dirty="0">
                <a:solidFill>
                  <a:srgbClr val="FFFFFF"/>
                </a:solidFill>
                <a:latin typeface="+mn-lt"/>
                <a:cs typeface="Arial"/>
              </a:rPr>
              <a:t>, so is bigger if:</a:t>
            </a:r>
          </a:p>
          <a:p>
            <a:pPr marL="600075" lvl="1" indent="-257175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GB" altLang="en-US" dirty="0">
                <a:solidFill>
                  <a:srgbClr val="FFFFFF"/>
                </a:solidFill>
                <a:latin typeface="+mn-lt"/>
                <a:cs typeface="Arial"/>
              </a:rPr>
              <a:t>The liquid is _____ (more/less) dense, </a:t>
            </a:r>
            <a:r>
              <a:rPr lang="en-GB" altLang="en-US" dirty="0" err="1">
                <a:solidFill>
                  <a:srgbClr val="FFFFFF"/>
                </a:solidFill>
                <a:latin typeface="+mn-lt"/>
                <a:cs typeface="Arial"/>
              </a:rPr>
              <a:t>eg</a:t>
            </a:r>
            <a:r>
              <a:rPr lang="en-GB" altLang="en-US" dirty="0">
                <a:solidFill>
                  <a:srgbClr val="FFFFFF"/>
                </a:solidFill>
                <a:latin typeface="+mn-lt"/>
                <a:cs typeface="Arial"/>
              </a:rPr>
              <a:t> salty water.</a:t>
            </a:r>
          </a:p>
          <a:p>
            <a:pPr marL="600075" lvl="1" indent="-257175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GB" altLang="en-US" dirty="0">
                <a:solidFill>
                  <a:srgbClr val="FFFFFF"/>
                </a:solidFill>
                <a:latin typeface="+mn-lt"/>
                <a:cs typeface="Arial"/>
              </a:rPr>
              <a:t>____ (more/less) of the object is underwater (or the object has a greater volume).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2667597" y="1686029"/>
            <a:ext cx="9910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b="1" dirty="0">
                <a:solidFill>
                  <a:srgbClr val="FFFF00"/>
                </a:solidFill>
                <a:latin typeface="+mn-lt"/>
                <a:cs typeface="Arial"/>
              </a:rPr>
              <a:t>more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824094" y="2245985"/>
            <a:ext cx="9910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b="1" dirty="0">
                <a:solidFill>
                  <a:srgbClr val="FFFF00"/>
                </a:solidFill>
                <a:latin typeface="+mn-lt"/>
                <a:cs typeface="Arial"/>
              </a:rPr>
              <a:t>More</a:t>
            </a:r>
          </a:p>
        </p:txBody>
      </p:sp>
      <p:sp>
        <p:nvSpPr>
          <p:cNvPr id="13317" name="AutoShape 6"/>
          <p:cNvSpPr>
            <a:spLocks noChangeArrowheads="1"/>
          </p:cNvSpPr>
          <p:nvPr/>
        </p:nvSpPr>
        <p:spPr bwMode="auto">
          <a:xfrm>
            <a:off x="3511825" y="2973405"/>
            <a:ext cx="2476592" cy="1620440"/>
          </a:xfrm>
          <a:prstGeom prst="cloudCallout">
            <a:avLst>
              <a:gd name="adj1" fmla="val 52338"/>
              <a:gd name="adj2" fmla="val 67634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10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How could we increase it?</a:t>
            </a:r>
            <a:endParaRPr lang="en-US" altLang="en-US" sz="2100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13318" name="AutoShape 7"/>
          <p:cNvSpPr>
            <a:spLocks noChangeArrowheads="1"/>
          </p:cNvSpPr>
          <p:nvPr/>
        </p:nvSpPr>
        <p:spPr bwMode="auto">
          <a:xfrm>
            <a:off x="816892" y="3288507"/>
            <a:ext cx="2694934" cy="1675209"/>
          </a:xfrm>
          <a:prstGeom prst="cloudCallout">
            <a:avLst>
              <a:gd name="adj1" fmla="val -61695"/>
              <a:gd name="adj2" fmla="val 52754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1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Does air also cause an upthrust?</a:t>
            </a:r>
            <a:endParaRPr lang="en-US" altLang="en-US" sz="2100" dirty="0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7" name="AutoShape 33">
            <a:extLst>
              <a:ext uri="{FF2B5EF4-FFF2-40B4-BE49-F238E27FC236}">
                <a16:creationId xmlns:a16="http://schemas.microsoft.com/office/drawing/2014/main" id="{053670C7-1B6B-0C48-9C27-E8D7C7550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863" y="232347"/>
            <a:ext cx="3224963" cy="562783"/>
          </a:xfrm>
          <a:prstGeom prst="roundRect">
            <a:avLst>
              <a:gd name="adj" fmla="val 6856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42913" indent="-442913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332185" indent="-33218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solidFill>
                  <a:srgbClr val="FFFFFF"/>
                </a:solidFill>
                <a:latin typeface="Calibri" panose="020F0502020204030204" pitchFamily="34" charset="0"/>
                <a:cs typeface="Arial"/>
                <a:sym typeface="Wingdings 2" panose="05020102010507070707" pitchFamily="18" charset="2"/>
              </a:rPr>
              <a:t> </a:t>
            </a:r>
            <a:r>
              <a:rPr lang="en-GB" altLang="en-US" dirty="0">
                <a:solidFill>
                  <a:srgbClr val="FFFFFF"/>
                </a:solidFill>
                <a:latin typeface="Calibri" panose="020F0502020204030204" pitchFamily="34" charset="0"/>
                <a:cs typeface="Arial"/>
                <a:sym typeface="Wingdings" panose="05000000000000000000" pitchFamily="2" charset="2"/>
              </a:rPr>
              <a:t>Copy and complete</a:t>
            </a:r>
            <a:r>
              <a:rPr lang="en-GB" altLang="en-US" dirty="0">
                <a:solidFill>
                  <a:srgbClr val="FFFFFF"/>
                </a:solidFill>
                <a:latin typeface="Calibri" panose="020F0502020204030204" pitchFamily="34" charset="0"/>
                <a:cs typeface="Arial"/>
              </a:rPr>
              <a:t>.</a:t>
            </a: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634007EB-229B-4BB9-9C23-E4CDDBFD2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1179" y="2944768"/>
            <a:ext cx="2955958" cy="1844048"/>
          </a:xfrm>
          <a:prstGeom prst="cloudCallout">
            <a:avLst>
              <a:gd name="adj1" fmla="val 52338"/>
              <a:gd name="adj2" fmla="val 61500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What other condition for floating does this lead to? (8Ia)</a:t>
            </a: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99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  <p:bldP spid="798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642" y="0"/>
            <a:ext cx="65628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marR="0" lvl="0" indent="-1333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My Learning Journey……</a:t>
            </a:r>
          </a:p>
          <a:p>
            <a:pPr marL="133350" marR="0" lvl="0" indent="-1333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198835" marR="0" lvl="0" indent="-198835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/>
          </p:nvPr>
        </p:nvGraphicFramePr>
        <p:xfrm>
          <a:off x="81642" y="754970"/>
          <a:ext cx="8825948" cy="4191104"/>
        </p:xfrm>
        <a:graphic>
          <a:graphicData uri="http://schemas.openxmlformats.org/drawingml/2006/table">
            <a:tbl>
              <a:tblPr/>
              <a:tblGrid>
                <a:gridCol w="294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7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Developing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Securing 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Exceeding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3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alt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548" y="-54501"/>
            <a:ext cx="906452" cy="906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474" y="1586430"/>
            <a:ext cx="2862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State what is meant by upthrust.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7200" y="87833"/>
            <a:ext cx="2493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Completed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CEE11E-BAAC-BB42-8CDD-686D1370BAD4}"/>
              </a:ext>
            </a:extLst>
          </p:cNvPr>
          <p:cNvSpPr txBox="1"/>
          <p:nvPr/>
        </p:nvSpPr>
        <p:spPr>
          <a:xfrm>
            <a:off x="84474" y="2516244"/>
            <a:ext cx="2862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Explain why an object floats.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5902F2-2D83-0E41-9208-F65D1692AB81}"/>
              </a:ext>
            </a:extLst>
          </p:cNvPr>
          <p:cNvSpPr txBox="1"/>
          <p:nvPr/>
        </p:nvSpPr>
        <p:spPr>
          <a:xfrm>
            <a:off x="84474" y="3457363"/>
            <a:ext cx="2862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Recall the factors that affect the amount of upthrust on an object.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64A8FA-AE6F-174D-801A-081AEA20FC5B}"/>
              </a:ext>
            </a:extLst>
          </p:cNvPr>
          <p:cNvSpPr txBox="1"/>
          <p:nvPr/>
        </p:nvSpPr>
        <p:spPr>
          <a:xfrm>
            <a:off x="3064669" y="1771673"/>
            <a:ext cx="2862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Work out if something will float.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79774C-7727-ED45-B2B3-E1E5E31D7C96}"/>
              </a:ext>
            </a:extLst>
          </p:cNvPr>
          <p:cNvSpPr txBox="1"/>
          <p:nvPr/>
        </p:nvSpPr>
        <p:spPr>
          <a:xfrm>
            <a:off x="3064669" y="2807225"/>
            <a:ext cx="28627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Use ideas about density changes to explain how a hot air balloon flies/how the depth of a submarine is controlled.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C74F35-435D-D441-A616-117E7C699C67}"/>
              </a:ext>
            </a:extLst>
          </p:cNvPr>
          <p:cNvSpPr txBox="1"/>
          <p:nvPr/>
        </p:nvSpPr>
        <p:spPr>
          <a:xfrm>
            <a:off x="5927395" y="1748190"/>
            <a:ext cx="2862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Explain that the upthrust depends on the weight of fluid displaced.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A90338-DA5C-D34D-B3F7-20EA104819CF}"/>
              </a:ext>
            </a:extLst>
          </p:cNvPr>
          <p:cNvSpPr txBox="1"/>
          <p:nvPr/>
        </p:nvSpPr>
        <p:spPr>
          <a:xfrm>
            <a:off x="5935343" y="3105661"/>
            <a:ext cx="2862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Use ideas about displacement to explain phenomena connected with floating and sinking.</a:t>
            </a:r>
          </a:p>
        </p:txBody>
      </p:sp>
    </p:spTree>
    <p:extLst>
      <p:ext uri="{BB962C8B-B14F-4D97-AF65-F5344CB8AC3E}">
        <p14:creationId xmlns:p14="http://schemas.microsoft.com/office/powerpoint/2010/main" val="392329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MN_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541" y="141685"/>
            <a:ext cx="3645694" cy="486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4625578" y="141685"/>
            <a:ext cx="2862263" cy="1889522"/>
          </a:xfrm>
          <a:prstGeom prst="cloudCallout">
            <a:avLst>
              <a:gd name="adj1" fmla="val 60690"/>
              <a:gd name="adj2" fmla="val 88375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10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Do you think you could lift a real person like this?!</a:t>
            </a:r>
            <a:endParaRPr lang="en-US" altLang="en-US" sz="2100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pic>
        <p:nvPicPr>
          <p:cNvPr id="59396" name="Picture 4" descr="MN_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2544" y="2031206"/>
            <a:ext cx="1850231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84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N-LGBdLaJ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000" y="0"/>
            <a:ext cx="6804595" cy="3827585"/>
          </a:xfrm>
          <a:prstGeom prst="rect">
            <a:avLst/>
          </a:prstGeom>
        </p:spPr>
      </p:pic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313" y="4622247"/>
            <a:ext cx="2007282" cy="5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11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8696"/>
            <a:ext cx="9144000" cy="5182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AutoShape 5"/>
          <p:cNvSpPr>
            <a:spLocks noChangeArrowheads="1"/>
          </p:cNvSpPr>
          <p:nvPr/>
        </p:nvSpPr>
        <p:spPr bwMode="auto">
          <a:xfrm>
            <a:off x="3359944" y="1219200"/>
            <a:ext cx="2105025" cy="1490663"/>
          </a:xfrm>
          <a:prstGeom prst="cloudCallout">
            <a:avLst>
              <a:gd name="adj1" fmla="val -78394"/>
              <a:gd name="adj2" fmla="val 74681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10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What about a </a:t>
            </a:r>
            <a:r>
              <a:rPr lang="en-GB" altLang="en-US" sz="2100" i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house?!</a:t>
            </a:r>
            <a:endParaRPr lang="en-US" altLang="en-US" sz="2100" i="1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5246077" y="114300"/>
            <a:ext cx="2539420" cy="1732085"/>
          </a:xfrm>
          <a:prstGeom prst="cloudCallout">
            <a:avLst>
              <a:gd name="adj1" fmla="val 54790"/>
              <a:gd name="adj2" fmla="val 119508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What happens if the </a:t>
            </a:r>
            <a:r>
              <a:rPr lang="en-GB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upthrust</a:t>
            </a:r>
            <a:r>
              <a:rPr lang="en-GB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is greater than the weight?</a:t>
            </a:r>
            <a:endParaRPr lang="en-US" altLang="en-US" sz="1800" i="1" dirty="0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7778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313" y="4622247"/>
            <a:ext cx="2007282" cy="521253"/>
          </a:xfrm>
          <a:prstGeom prst="rect">
            <a:avLst/>
          </a:prstGeom>
        </p:spPr>
      </p:pic>
      <p:pic>
        <p:nvPicPr>
          <p:cNvPr id="4" name="rV6rNqin4P8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43000" y="0"/>
            <a:ext cx="6846278" cy="385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22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8">
            <a:extLst>
              <a:ext uri="{FF2B5EF4-FFF2-40B4-BE49-F238E27FC236}">
                <a16:creationId xmlns:a16="http://schemas.microsoft.com/office/drawing/2014/main" id="{EB79C7F6-BC19-7C4C-B6DA-68B1931A7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72" y="185531"/>
            <a:ext cx="3511826" cy="2146852"/>
          </a:xfrm>
          <a:prstGeom prst="cloudCallout">
            <a:avLst>
              <a:gd name="adj1" fmla="val 51496"/>
              <a:gd name="adj2" fmla="val 6095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Trebuchet MS" pitchFamily="34" charset="0"/>
              </a:rPr>
              <a:t>Why does the pilot </a:t>
            </a:r>
            <a:r>
              <a:rPr lang="en-GB" sz="2000" b="1" kern="0" dirty="0">
                <a:solidFill>
                  <a:sysClr val="windowText" lastClr="000000"/>
                </a:solidFill>
                <a:latin typeface="Trebuchet MS" pitchFamily="34" charset="0"/>
              </a:rPr>
              <a:t>heat</a:t>
            </a:r>
            <a:r>
              <a:rPr lang="en-GB" sz="2000" kern="0" dirty="0">
                <a:solidFill>
                  <a:sysClr val="windowText" lastClr="000000"/>
                </a:solidFill>
                <a:latin typeface="Trebuchet MS" pitchFamily="34" charset="0"/>
              </a:rPr>
              <a:t> the air in the balloon?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E47080-F647-4B4D-9789-0B2A000D8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969" y="0"/>
            <a:ext cx="5258031" cy="5143500"/>
          </a:xfrm>
          <a:prstGeom prst="rect">
            <a:avLst/>
          </a:prstGeom>
        </p:spPr>
      </p:pic>
      <p:sp>
        <p:nvSpPr>
          <p:cNvPr id="5" name="AutoShape 18">
            <a:extLst>
              <a:ext uri="{FF2B5EF4-FFF2-40B4-BE49-F238E27FC236}">
                <a16:creationId xmlns:a16="http://schemas.microsoft.com/office/drawing/2014/main" id="{816A2F72-602D-1541-86F2-E09791743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65" y="2664516"/>
            <a:ext cx="3511826" cy="2146852"/>
          </a:xfrm>
          <a:prstGeom prst="cloudCallout">
            <a:avLst>
              <a:gd name="adj1" fmla="val 50741"/>
              <a:gd name="adj2" fmla="val 5355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Trebuchet MS" pitchFamily="34" charset="0"/>
              </a:rPr>
              <a:t>How can we explain this using ideas of </a:t>
            </a:r>
            <a:r>
              <a:rPr lang="en-GB" sz="2000" b="1" kern="0" dirty="0">
                <a:solidFill>
                  <a:sysClr val="windowText" lastClr="000000"/>
                </a:solidFill>
                <a:latin typeface="Trebuchet MS" pitchFamily="34" charset="0"/>
              </a:rPr>
              <a:t>density</a:t>
            </a:r>
            <a:r>
              <a:rPr lang="en-GB" sz="2000" kern="0" dirty="0">
                <a:solidFill>
                  <a:sysClr val="windowText" lastClr="000000"/>
                </a:solidFill>
                <a:latin typeface="Trebuchet MS" pitchFamily="34" charset="0"/>
              </a:rPr>
              <a:t> and </a:t>
            </a:r>
            <a:r>
              <a:rPr lang="en-GB" sz="2000" b="1" kern="0" dirty="0">
                <a:solidFill>
                  <a:sysClr val="windowText" lastClr="000000"/>
                </a:solidFill>
                <a:latin typeface="Trebuchet MS" pitchFamily="34" charset="0"/>
              </a:rPr>
              <a:t>upthrust</a:t>
            </a:r>
            <a:r>
              <a:rPr lang="en-GB" sz="2000" kern="0" dirty="0">
                <a:solidFill>
                  <a:sysClr val="windowText" lastClr="000000"/>
                </a:solidFill>
                <a:latin typeface="Trebuchet MS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915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AutoShape 69"/>
          <p:cNvSpPr>
            <a:spLocks noChangeArrowheads="1"/>
          </p:cNvSpPr>
          <p:nvPr/>
        </p:nvSpPr>
        <p:spPr bwMode="auto">
          <a:xfrm>
            <a:off x="313539" y="3623071"/>
            <a:ext cx="5885381" cy="937053"/>
          </a:xfrm>
          <a:prstGeom prst="roundRect">
            <a:avLst>
              <a:gd name="adj" fmla="val 6856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42913" indent="-442913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332185" indent="-33218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solidFill>
                  <a:srgbClr val="FFFFFF"/>
                </a:solidFill>
                <a:latin typeface="Calibri" panose="020F0502020204030204" pitchFamily="34" charset="0"/>
                <a:sym typeface="Wingdings 2" panose="05020102010507070707" pitchFamily="18" charset="2"/>
              </a:rPr>
              <a:t></a:t>
            </a:r>
            <a:r>
              <a:rPr lang="en-GB" altLang="en-US" dirty="0">
                <a:solidFill>
                  <a:srgbClr val="FFFFFF"/>
                </a:solidFill>
                <a:latin typeface="Calibri" panose="020F0502020204030204" pitchFamily="34" charset="0"/>
                <a:sym typeface="Wingdings 2" panose="05020102010507070707" pitchFamily="18" charset="2"/>
              </a:rPr>
              <a:t>	</a:t>
            </a:r>
            <a:r>
              <a:rPr lang="en-GB" altLang="en-US" dirty="0">
                <a:solidFill>
                  <a:srgbClr val="FFFFFF"/>
                </a:solidFill>
                <a:latin typeface="Calibri" panose="020F0502020204030204" pitchFamily="34" charset="0"/>
              </a:rPr>
              <a:t>Draw the table above with </a:t>
            </a:r>
            <a:r>
              <a:rPr lang="en-GB" alt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pencil &amp; ruler</a:t>
            </a:r>
            <a:r>
              <a:rPr lang="en-GB" altLang="en-US" dirty="0">
                <a:solidFill>
                  <a:srgbClr val="FFFFFF"/>
                </a:solidFill>
                <a:latin typeface="Calibri" panose="020F0502020204030204" pitchFamily="34" charset="0"/>
              </a:rPr>
              <a:t>. Leave space for 6 objects.</a:t>
            </a:r>
          </a:p>
        </p:txBody>
      </p:sp>
      <p:graphicFrame>
        <p:nvGraphicFramePr>
          <p:cNvPr id="12409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834198"/>
              </p:ext>
            </p:extLst>
          </p:nvPr>
        </p:nvGraphicFramePr>
        <p:xfrm>
          <a:off x="415868" y="473697"/>
          <a:ext cx="8122491" cy="2216944"/>
        </p:xfrm>
        <a:graphic>
          <a:graphicData uri="http://schemas.openxmlformats.org/drawingml/2006/table">
            <a:tbl>
              <a:tblPr/>
              <a:tblGrid>
                <a:gridCol w="1167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3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1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6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Object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500" marR="67500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Weight in air (N)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500" marR="67500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Weight in water (N)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500" marR="67500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Upthrust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(N)</a:t>
                      </a:r>
                    </a:p>
                  </a:txBody>
                  <a:tcPr marL="67500" marR="67500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Floats?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500" marR="67500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7500" marR="67500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7500" marR="67500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7500" marR="67500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7500" marR="67500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7500" marR="67500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46" name="AutoShape 122"/>
          <p:cNvSpPr>
            <a:spLocks noChangeArrowheads="1"/>
          </p:cNvSpPr>
          <p:nvPr/>
        </p:nvSpPr>
        <p:spPr bwMode="auto">
          <a:xfrm>
            <a:off x="6352975" y="2912206"/>
            <a:ext cx="2529767" cy="2040903"/>
          </a:xfrm>
          <a:prstGeom prst="cloudCallout">
            <a:avLst>
              <a:gd name="adj1" fmla="val -92094"/>
              <a:gd name="adj2" fmla="val -50568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Can you remember which objects will float from a few lessons ago?</a:t>
            </a:r>
            <a:endParaRPr lang="en-US" alt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925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se Balloons are Full of Hot Air: How and Why Hot Air Balloons Fly -  Discovery Express">
            <a:extLst>
              <a:ext uri="{FF2B5EF4-FFF2-40B4-BE49-F238E27FC236}">
                <a16:creationId xmlns:a16="http://schemas.microsoft.com/office/drawing/2014/main" id="{567C54CB-C7D0-495F-89A4-AA9ECFC529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29"/>
          <a:stretch/>
        </p:blipFill>
        <p:spPr bwMode="auto">
          <a:xfrm>
            <a:off x="1" y="0"/>
            <a:ext cx="2884602" cy="404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F356A4-369E-4F0B-9498-7C7621293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429" y="0"/>
            <a:ext cx="6280571" cy="331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12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ubmarine breaching">
            <a:extLst>
              <a:ext uri="{FF2B5EF4-FFF2-40B4-BE49-F238E27FC236}">
                <a16:creationId xmlns:a16="http://schemas.microsoft.com/office/drawing/2014/main" id="{2818001C-EEB4-5C41-90EB-3DCD5FCD9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12800"/>
            <a:ext cx="9144000" cy="433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8">
            <a:extLst>
              <a:ext uri="{FF2B5EF4-FFF2-40B4-BE49-F238E27FC236}">
                <a16:creationId xmlns:a16="http://schemas.microsoft.com/office/drawing/2014/main" id="{FEE4BB1D-4F07-EA43-83BD-6AEF9C1B6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411" y="410818"/>
            <a:ext cx="3511826" cy="2146852"/>
          </a:xfrm>
          <a:prstGeom prst="cloudCallout">
            <a:avLst>
              <a:gd name="adj1" fmla="val 51496"/>
              <a:gd name="adj2" fmla="val 6095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Trebuchet MS" pitchFamily="34" charset="0"/>
              </a:rPr>
              <a:t>How can a submarine change whether it’s </a:t>
            </a:r>
            <a:r>
              <a:rPr lang="en-GB" sz="2000" b="1" kern="0" dirty="0">
                <a:solidFill>
                  <a:sysClr val="windowText" lastClr="000000"/>
                </a:solidFill>
                <a:latin typeface="Trebuchet MS" pitchFamily="34" charset="0"/>
              </a:rPr>
              <a:t>floating</a:t>
            </a:r>
            <a:r>
              <a:rPr lang="en-GB" sz="2000" kern="0" dirty="0">
                <a:solidFill>
                  <a:sysClr val="windowText" lastClr="000000"/>
                </a:solidFill>
                <a:latin typeface="Trebuchet MS" pitchFamily="34" charset="0"/>
              </a:rPr>
              <a:t> or </a:t>
            </a:r>
            <a:r>
              <a:rPr lang="en-GB" sz="2000" b="1" kern="0" dirty="0">
                <a:solidFill>
                  <a:sysClr val="windowText" lastClr="000000"/>
                </a:solidFill>
                <a:latin typeface="Trebuchet MS" pitchFamily="34" charset="0"/>
              </a:rPr>
              <a:t>sinking</a:t>
            </a:r>
            <a:r>
              <a:rPr lang="en-GB" sz="2000" kern="0" dirty="0">
                <a:solidFill>
                  <a:sysClr val="windowText" lastClr="000000"/>
                </a:solidFill>
                <a:latin typeface="Trebuchet MS" pitchFamily="34" charset="0"/>
              </a:rPr>
              <a:t>?</a:t>
            </a:r>
          </a:p>
        </p:txBody>
      </p:sp>
      <p:sp>
        <p:nvSpPr>
          <p:cNvPr id="4" name="Text Box 2">
            <a:hlinkClick r:id="rId3"/>
            <a:extLst>
              <a:ext uri="{FF2B5EF4-FFF2-40B4-BE49-F238E27FC236}">
                <a16:creationId xmlns:a16="http://schemas.microsoft.com/office/drawing/2014/main" id="{E4431EA7-EE21-1B40-AF20-1C11B76B3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97" y="4589070"/>
            <a:ext cx="11529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145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717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indent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i="1" dirty="0">
                <a:solidFill>
                  <a:srgbClr val="FFFFFF"/>
                </a:solidFill>
                <a:latin typeface="+mn-lt"/>
                <a:cs typeface="Arial"/>
              </a:rPr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4104643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6E988B-E0EA-421A-A510-58EE1D2F9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4492" cy="410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7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642" y="0"/>
            <a:ext cx="65628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marR="0" lvl="0" indent="-1333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My Learning Journey……</a:t>
            </a:r>
          </a:p>
          <a:p>
            <a:pPr marL="133350" marR="0" lvl="0" indent="-1333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198835" marR="0" lvl="0" indent="-198835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/>
          </p:nvPr>
        </p:nvGraphicFramePr>
        <p:xfrm>
          <a:off x="81642" y="754970"/>
          <a:ext cx="8825948" cy="4191104"/>
        </p:xfrm>
        <a:graphic>
          <a:graphicData uri="http://schemas.openxmlformats.org/drawingml/2006/table">
            <a:tbl>
              <a:tblPr/>
              <a:tblGrid>
                <a:gridCol w="294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7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Developing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Securing 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Exceeding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3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alt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548" y="-54501"/>
            <a:ext cx="906452" cy="906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474" y="1586430"/>
            <a:ext cx="2862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State what is meant by upthrust.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7200" y="87833"/>
            <a:ext cx="2493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Completed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CEE11E-BAAC-BB42-8CDD-686D1370BAD4}"/>
              </a:ext>
            </a:extLst>
          </p:cNvPr>
          <p:cNvSpPr txBox="1"/>
          <p:nvPr/>
        </p:nvSpPr>
        <p:spPr>
          <a:xfrm>
            <a:off x="84474" y="2516244"/>
            <a:ext cx="2862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Explain why an object floats.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5902F2-2D83-0E41-9208-F65D1692AB81}"/>
              </a:ext>
            </a:extLst>
          </p:cNvPr>
          <p:cNvSpPr txBox="1"/>
          <p:nvPr/>
        </p:nvSpPr>
        <p:spPr>
          <a:xfrm>
            <a:off x="84474" y="3457363"/>
            <a:ext cx="2862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Recall the factors that affect the amount of upthrust on an object.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64A8FA-AE6F-174D-801A-081AEA20FC5B}"/>
              </a:ext>
            </a:extLst>
          </p:cNvPr>
          <p:cNvSpPr txBox="1"/>
          <p:nvPr/>
        </p:nvSpPr>
        <p:spPr>
          <a:xfrm>
            <a:off x="3064669" y="1771673"/>
            <a:ext cx="2862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Work out if something will float.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79774C-7727-ED45-B2B3-E1E5E31D7C96}"/>
              </a:ext>
            </a:extLst>
          </p:cNvPr>
          <p:cNvSpPr txBox="1"/>
          <p:nvPr/>
        </p:nvSpPr>
        <p:spPr>
          <a:xfrm>
            <a:off x="3064669" y="2807225"/>
            <a:ext cx="28627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Use ideas about density changes to explain how a hot air balloon flies/how the depth of a submarine is controlled.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C74F35-435D-D441-A616-117E7C699C67}"/>
              </a:ext>
            </a:extLst>
          </p:cNvPr>
          <p:cNvSpPr txBox="1"/>
          <p:nvPr/>
        </p:nvSpPr>
        <p:spPr>
          <a:xfrm>
            <a:off x="5927395" y="1748190"/>
            <a:ext cx="2862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Explain that the upthrust depends on the weight of fluid displaced.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A90338-DA5C-D34D-B3F7-20EA104819CF}"/>
              </a:ext>
            </a:extLst>
          </p:cNvPr>
          <p:cNvSpPr txBox="1"/>
          <p:nvPr/>
        </p:nvSpPr>
        <p:spPr>
          <a:xfrm>
            <a:off x="5935343" y="3105661"/>
            <a:ext cx="2862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Use ideas about displacement to explain phenomena connected with floating and sinking.</a:t>
            </a:r>
          </a:p>
        </p:txBody>
      </p:sp>
    </p:spTree>
    <p:extLst>
      <p:ext uri="{BB962C8B-B14F-4D97-AF65-F5344CB8AC3E}">
        <p14:creationId xmlns:p14="http://schemas.microsoft.com/office/powerpoint/2010/main" val="171436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91E320-E317-4E58-AC22-755054E46A65}"/>
              </a:ext>
            </a:extLst>
          </p:cNvPr>
          <p:cNvSpPr txBox="1"/>
          <p:nvPr/>
        </p:nvSpPr>
        <p:spPr>
          <a:xfrm>
            <a:off x="103694" y="254523"/>
            <a:ext cx="8710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Explain what happens when the pilot heats the air in a hot air balloon.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Explain what happens when a submarine fills its ballast tanks with water.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B0B376-6513-48AD-9577-592DF775F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451" y="2278386"/>
            <a:ext cx="4627333" cy="2081863"/>
          </a:xfrm>
          <a:prstGeom prst="rect">
            <a:avLst/>
          </a:prstGeom>
        </p:spPr>
      </p:pic>
      <p:pic>
        <p:nvPicPr>
          <p:cNvPr id="1026" name="Picture 2" descr="These Balloons are Full of Hot Air: How and Why Hot Air Balloons Fly -  Discovery Express">
            <a:extLst>
              <a:ext uri="{FF2B5EF4-FFF2-40B4-BE49-F238E27FC236}">
                <a16:creationId xmlns:a16="http://schemas.microsoft.com/office/drawing/2014/main" id="{6229482F-30C6-42D5-9915-8AC4F616E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18"/>
          <a:stretch/>
        </p:blipFill>
        <p:spPr bwMode="auto">
          <a:xfrm>
            <a:off x="850769" y="1758688"/>
            <a:ext cx="2476893" cy="338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058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642" y="0"/>
            <a:ext cx="65628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marR="0" lvl="0" indent="-1333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My Learning Journey……</a:t>
            </a:r>
          </a:p>
          <a:p>
            <a:pPr marL="133350" marR="0" lvl="0" indent="-1333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198835" marR="0" lvl="0" indent="-198835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/>
          </p:nvPr>
        </p:nvGraphicFramePr>
        <p:xfrm>
          <a:off x="81642" y="754970"/>
          <a:ext cx="8825948" cy="4191104"/>
        </p:xfrm>
        <a:graphic>
          <a:graphicData uri="http://schemas.openxmlformats.org/drawingml/2006/table">
            <a:tbl>
              <a:tblPr/>
              <a:tblGrid>
                <a:gridCol w="294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7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Developing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Securing 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Exceeding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3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alt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548" y="-54501"/>
            <a:ext cx="906452" cy="906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474" y="1586430"/>
            <a:ext cx="2862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State what is meant by upthrust.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7200" y="87833"/>
            <a:ext cx="2493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Completed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CEE11E-BAAC-BB42-8CDD-686D1370BAD4}"/>
              </a:ext>
            </a:extLst>
          </p:cNvPr>
          <p:cNvSpPr txBox="1"/>
          <p:nvPr/>
        </p:nvSpPr>
        <p:spPr>
          <a:xfrm>
            <a:off x="84474" y="2516244"/>
            <a:ext cx="2862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Explain why an object floats.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5902F2-2D83-0E41-9208-F65D1692AB81}"/>
              </a:ext>
            </a:extLst>
          </p:cNvPr>
          <p:cNvSpPr txBox="1"/>
          <p:nvPr/>
        </p:nvSpPr>
        <p:spPr>
          <a:xfrm>
            <a:off x="84474" y="3457363"/>
            <a:ext cx="2862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Recall the factors that affect the amount of upthrust on an object.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64A8FA-AE6F-174D-801A-081AEA20FC5B}"/>
              </a:ext>
            </a:extLst>
          </p:cNvPr>
          <p:cNvSpPr txBox="1"/>
          <p:nvPr/>
        </p:nvSpPr>
        <p:spPr>
          <a:xfrm>
            <a:off x="3064669" y="1771673"/>
            <a:ext cx="2862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Work out if something will float.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79774C-7727-ED45-B2B3-E1E5E31D7C96}"/>
              </a:ext>
            </a:extLst>
          </p:cNvPr>
          <p:cNvSpPr txBox="1"/>
          <p:nvPr/>
        </p:nvSpPr>
        <p:spPr>
          <a:xfrm>
            <a:off x="3064669" y="2807225"/>
            <a:ext cx="28627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Use ideas about density changes to explain how a hot air balloon flies/how the depth of a submarine is controlled.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C74F35-435D-D441-A616-117E7C699C67}"/>
              </a:ext>
            </a:extLst>
          </p:cNvPr>
          <p:cNvSpPr txBox="1"/>
          <p:nvPr/>
        </p:nvSpPr>
        <p:spPr>
          <a:xfrm>
            <a:off x="5927395" y="1748190"/>
            <a:ext cx="2862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Explain that the upthrust depends on the weight of fluid displaced.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A90338-DA5C-D34D-B3F7-20EA104819CF}"/>
              </a:ext>
            </a:extLst>
          </p:cNvPr>
          <p:cNvSpPr txBox="1"/>
          <p:nvPr/>
        </p:nvSpPr>
        <p:spPr>
          <a:xfrm>
            <a:off x="5935343" y="3105661"/>
            <a:ext cx="2862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Use ideas about displacement to explain phenomena connected with floating and sinking.</a:t>
            </a:r>
          </a:p>
        </p:txBody>
      </p:sp>
    </p:spTree>
    <p:extLst>
      <p:ext uri="{BB962C8B-B14F-4D97-AF65-F5344CB8AC3E}">
        <p14:creationId xmlns:p14="http://schemas.microsoft.com/office/powerpoint/2010/main" val="299558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2814378"/>
            <a:ext cx="2279945" cy="1978287"/>
          </a:xfrm>
          <a:prstGeom prst="rect">
            <a:avLst/>
          </a:prstGeom>
        </p:spPr>
      </p:pic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0672" y="1614049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Hot Seat</a:t>
            </a:r>
          </a:p>
        </p:txBody>
      </p:sp>
    </p:spTree>
    <p:extLst>
      <p:ext uri="{BB962C8B-B14F-4D97-AF65-F5344CB8AC3E}">
        <p14:creationId xmlns:p14="http://schemas.microsoft.com/office/powerpoint/2010/main" val="495739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Upthrust</a:t>
            </a:r>
          </a:p>
        </p:txBody>
      </p:sp>
    </p:spTree>
    <p:extLst>
      <p:ext uri="{BB962C8B-B14F-4D97-AF65-F5344CB8AC3E}">
        <p14:creationId xmlns:p14="http://schemas.microsoft.com/office/powerpoint/2010/main" val="1267048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Newtons</a:t>
            </a:r>
          </a:p>
        </p:txBody>
      </p:sp>
    </p:spTree>
    <p:extLst>
      <p:ext uri="{BB962C8B-B14F-4D97-AF65-F5344CB8AC3E}">
        <p14:creationId xmlns:p14="http://schemas.microsoft.com/office/powerpoint/2010/main" val="760173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Weight</a:t>
            </a:r>
          </a:p>
        </p:txBody>
      </p:sp>
    </p:spTree>
    <p:extLst>
      <p:ext uri="{BB962C8B-B14F-4D97-AF65-F5344CB8AC3E}">
        <p14:creationId xmlns:p14="http://schemas.microsoft.com/office/powerpoint/2010/main" val="4151856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121">
            <a:extLst>
              <a:ext uri="{FF2B5EF4-FFF2-40B4-BE49-F238E27FC236}">
                <a16:creationId xmlns:a16="http://schemas.microsoft.com/office/drawing/2014/main" id="{5F3B6B23-B1C5-8040-A87C-59CE6850C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594175"/>
              </p:ext>
            </p:extLst>
          </p:nvPr>
        </p:nvGraphicFramePr>
        <p:xfrm>
          <a:off x="415868" y="319637"/>
          <a:ext cx="8122491" cy="2216944"/>
        </p:xfrm>
        <a:graphic>
          <a:graphicData uri="http://schemas.openxmlformats.org/drawingml/2006/table">
            <a:tbl>
              <a:tblPr/>
              <a:tblGrid>
                <a:gridCol w="1167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3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1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6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Object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500" marR="67500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Weight in air (N)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500" marR="67500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Weight in water (N)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500" marR="67500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Upthrust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(N)</a:t>
                      </a:r>
                    </a:p>
                  </a:txBody>
                  <a:tcPr marL="67500" marR="67500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Floats?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500" marR="67500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7500" marR="67500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7500" marR="67500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7500" marR="67500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7500" marR="67500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7500" marR="67500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66" name="AutoShape 26"/>
          <p:cNvSpPr>
            <a:spLocks noChangeArrowheads="1"/>
          </p:cNvSpPr>
          <p:nvPr/>
        </p:nvSpPr>
        <p:spPr bwMode="auto">
          <a:xfrm>
            <a:off x="450559" y="1680889"/>
            <a:ext cx="4637484" cy="720329"/>
          </a:xfrm>
          <a:prstGeom prst="roundRect">
            <a:avLst>
              <a:gd name="adj" fmla="val 6856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42913" indent="-442913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332185" indent="-33218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>
                <a:solidFill>
                  <a:srgbClr val="FFFFFF"/>
                </a:solidFill>
                <a:latin typeface="Calibri" panose="020F0502020204030204" pitchFamily="34" charset="0"/>
                <a:cs typeface="Arial"/>
                <a:sym typeface="Wingdings" panose="05000000000000000000" pitchFamily="2" charset="2"/>
              </a:rPr>
              <a:t></a:t>
            </a:r>
            <a:r>
              <a:rPr lang="en-GB" altLang="en-US" sz="1800" dirty="0">
                <a:solidFill>
                  <a:srgbClr val="FFFFFF"/>
                </a:solidFill>
                <a:latin typeface="Calibri" panose="020F0502020204030204" pitchFamily="34" charset="0"/>
                <a:cs typeface="Arial"/>
                <a:sym typeface="Wingdings" panose="05000000000000000000" pitchFamily="2" charset="2"/>
              </a:rPr>
              <a:t> 	</a:t>
            </a:r>
            <a:r>
              <a:rPr lang="en-GB" altLang="en-US" sz="1800" dirty="0">
                <a:solidFill>
                  <a:srgbClr val="FFFFFF"/>
                </a:solidFill>
                <a:latin typeface="Calibri" panose="020F0502020204030204" pitchFamily="34" charset="0"/>
                <a:cs typeface="Arial"/>
              </a:rPr>
              <a:t>Weigh at least 3 objects in &amp; out of water, recording your results.</a:t>
            </a:r>
          </a:p>
        </p:txBody>
      </p:sp>
      <p:sp>
        <p:nvSpPr>
          <p:cNvPr id="6167" name="AutoShape 27"/>
          <p:cNvSpPr>
            <a:spLocks noChangeArrowheads="1"/>
          </p:cNvSpPr>
          <p:nvPr/>
        </p:nvSpPr>
        <p:spPr bwMode="auto">
          <a:xfrm>
            <a:off x="581714" y="2770586"/>
            <a:ext cx="3031238" cy="1776412"/>
          </a:xfrm>
          <a:prstGeom prst="cloudCallout">
            <a:avLst>
              <a:gd name="adj1" fmla="val -64181"/>
              <a:gd name="adj2" fmla="val 50843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What seems to happen to an objects weight in water?</a:t>
            </a: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168" name="AutoShape 28"/>
          <p:cNvSpPr>
            <a:spLocks noChangeArrowheads="1"/>
          </p:cNvSpPr>
          <p:nvPr/>
        </p:nvSpPr>
        <p:spPr bwMode="auto">
          <a:xfrm>
            <a:off x="4026306" y="2770586"/>
            <a:ext cx="2525703" cy="1569676"/>
          </a:xfrm>
          <a:prstGeom prst="cloudCallout">
            <a:avLst>
              <a:gd name="adj1" fmla="val 56625"/>
              <a:gd name="adj2" fmla="val 73898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What is true for objects that float?</a:t>
            </a:r>
            <a:endParaRPr lang="en-US" altLang="en-US" sz="2000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169" name="Text Box 39"/>
          <p:cNvSpPr txBox="1">
            <a:spLocks noChangeArrowheads="1"/>
          </p:cNvSpPr>
          <p:nvPr/>
        </p:nvSpPr>
        <p:spPr bwMode="auto">
          <a:xfrm>
            <a:off x="5715445" y="1057641"/>
            <a:ext cx="1097756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1500" b="1" i="1" dirty="0">
                <a:solidFill>
                  <a:srgbClr val="FF9900"/>
                </a:solidFill>
                <a:latin typeface="Trebuchet MS" panose="020B0603020202020204" pitchFamily="34" charset="0"/>
                <a:cs typeface="Arial"/>
              </a:rPr>
              <a:t>Leave this column blank for now</a:t>
            </a:r>
          </a:p>
        </p:txBody>
      </p:sp>
      <p:sp>
        <p:nvSpPr>
          <p:cNvPr id="6170" name="Text Box 40"/>
          <p:cNvSpPr txBox="1">
            <a:spLocks noChangeArrowheads="1"/>
          </p:cNvSpPr>
          <p:nvPr/>
        </p:nvSpPr>
        <p:spPr bwMode="auto">
          <a:xfrm>
            <a:off x="2769301" y="4358670"/>
            <a:ext cx="213479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1800" b="1" dirty="0">
                <a:solidFill>
                  <a:srgbClr val="00B050"/>
                </a:solidFill>
                <a:latin typeface="Trebuchet MS" panose="020B0603020202020204" pitchFamily="34" charset="0"/>
                <a:cs typeface="Arial"/>
              </a:rPr>
              <a:t>polystyrene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1800" b="1" dirty="0">
                <a:solidFill>
                  <a:srgbClr val="00B050"/>
                </a:solidFill>
                <a:latin typeface="Trebuchet MS" panose="020B0603020202020204" pitchFamily="34" charset="0"/>
                <a:cs typeface="Arial"/>
              </a:rPr>
              <a:t>aluminium</a:t>
            </a:r>
          </a:p>
        </p:txBody>
      </p:sp>
      <p:grpSp>
        <p:nvGrpSpPr>
          <p:cNvPr id="2" name="Group 29"/>
          <p:cNvGrpSpPr>
            <a:grpSpLocks noChangeAspect="1"/>
          </p:cNvGrpSpPr>
          <p:nvPr/>
        </p:nvGrpSpPr>
        <p:grpSpPr bwMode="auto">
          <a:xfrm>
            <a:off x="7146981" y="2760853"/>
            <a:ext cx="1652588" cy="2130028"/>
            <a:chOff x="4165" y="1679"/>
            <a:chExt cx="1388" cy="1789"/>
          </a:xfrm>
        </p:grpSpPr>
        <p:sp>
          <p:nvSpPr>
            <p:cNvPr id="3" name="AutoShape 28"/>
            <p:cNvSpPr>
              <a:spLocks noChangeAspect="1" noChangeArrowheads="1" noTextEdit="1"/>
            </p:cNvSpPr>
            <p:nvPr/>
          </p:nvSpPr>
          <p:spPr bwMode="auto">
            <a:xfrm>
              <a:off x="4165" y="1679"/>
              <a:ext cx="1388" cy="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  <p:pic>
          <p:nvPicPr>
            <p:cNvPr id="6174" name="Picture 30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" y="1679"/>
              <a:ext cx="1391" cy="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351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Density</a:t>
            </a:r>
          </a:p>
        </p:txBody>
      </p:sp>
    </p:spTree>
    <p:extLst>
      <p:ext uri="{BB962C8B-B14F-4D97-AF65-F5344CB8AC3E}">
        <p14:creationId xmlns:p14="http://schemas.microsoft.com/office/powerpoint/2010/main" val="2495353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>
                <a:solidFill>
                  <a:srgbClr val="FFFFFF"/>
                </a:solidFill>
                <a:latin typeface="Comic Sans MS" panose="030F0702030302020204" pitchFamily="66" charset="0"/>
              </a:rPr>
              <a:t>Floating</a:t>
            </a:r>
            <a:endParaRPr lang="en-GB" sz="72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189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4023" y="341330"/>
            <a:ext cx="83430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practical</a:t>
            </a: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</a:rPr>
              <a:t>Plastic 1L beakers and/or washing up tubs, density blocks, rubber bands, variety of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Newtonmeters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</a:rPr>
              <a:t> (0-1 N up to 0-100N)</a:t>
            </a:r>
            <a:endParaRPr lang="en-GB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0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Demo</a:t>
            </a:r>
          </a:p>
          <a:p>
            <a:pPr>
              <a:spcAft>
                <a:spcPts val="0"/>
              </a:spcAft>
            </a:pP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</a:rPr>
              <a:t>Large &amp; small cubes of polystyrene, 3 empty plastic drinks bottles with lid, large glass trough.</a:t>
            </a:r>
            <a:endParaRPr lang="en-GB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</a:rPr>
              <a:t>Helium balloon(s) tied to small figure, sensitive mass balance,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sellotape</a:t>
            </a:r>
            <a:endParaRPr lang="en-GB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210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63094923-EAB4-4034-A870-154797782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8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25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ChangeArrowheads="1"/>
          </p:cNvSpPr>
          <p:nvPr/>
        </p:nvSpPr>
        <p:spPr bwMode="auto">
          <a:xfrm>
            <a:off x="4625579" y="141685"/>
            <a:ext cx="2789268" cy="1759742"/>
          </a:xfrm>
          <a:prstGeom prst="cloudCallout">
            <a:avLst>
              <a:gd name="adj1" fmla="val 60690"/>
              <a:gd name="adj2" fmla="val 8447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000000"/>
                </a:solidFill>
                <a:latin typeface="Trebuchet MS" panose="020B0603020202020204" pitchFamily="34" charset="0"/>
                <a:cs typeface="Arial"/>
              </a:rPr>
              <a:t>Why does an object’s weight seem to be less in water?</a:t>
            </a:r>
            <a:endParaRPr lang="en-US" altLang="en-US" sz="1800" dirty="0">
              <a:solidFill>
                <a:srgbClr val="000000"/>
              </a:solidFill>
              <a:latin typeface="Trebuchet MS" panose="020B0603020202020204" pitchFamily="34" charset="0"/>
              <a:cs typeface="Arial"/>
            </a:endParaRPr>
          </a:p>
        </p:txBody>
      </p:sp>
      <p:grpSp>
        <p:nvGrpSpPr>
          <p:cNvPr id="52250" name="Group 26"/>
          <p:cNvGrpSpPr>
            <a:grpSpLocks/>
          </p:cNvGrpSpPr>
          <p:nvPr/>
        </p:nvGrpSpPr>
        <p:grpSpPr bwMode="auto">
          <a:xfrm>
            <a:off x="1453754" y="661988"/>
            <a:ext cx="1588294" cy="2107406"/>
            <a:chOff x="860" y="509"/>
            <a:chExt cx="1334" cy="1770"/>
          </a:xfrm>
        </p:grpSpPr>
        <p:grpSp>
          <p:nvGrpSpPr>
            <p:cNvPr id="7200" name="Group 25"/>
            <p:cNvGrpSpPr>
              <a:grpSpLocks/>
            </p:cNvGrpSpPr>
            <p:nvPr/>
          </p:nvGrpSpPr>
          <p:grpSpPr bwMode="auto">
            <a:xfrm>
              <a:off x="860" y="509"/>
              <a:ext cx="1334" cy="1356"/>
              <a:chOff x="1213" y="396"/>
              <a:chExt cx="1334" cy="1356"/>
            </a:xfrm>
          </p:grpSpPr>
          <p:pic>
            <p:nvPicPr>
              <p:cNvPr id="7202" name="Picture 21" descr="2004_4378"/>
              <p:cNvPicPr>
                <a:picLocks noChangeAspect="1" noChangeArrowheads="1"/>
              </p:cNvPicPr>
              <p:nvPr/>
            </p:nvPicPr>
            <p:blipFill>
              <a:blip r:embed="rId2" cstate="screen">
                <a:clrChange>
                  <a:clrFrom>
                    <a:srgbClr val="F3F3F3"/>
                  </a:clrFrom>
                  <a:clrTo>
                    <a:srgbClr val="F3F3F3">
                      <a:alpha val="0"/>
                    </a:srgbClr>
                  </a:clrTo>
                </a:clrChange>
                <a:lum bright="18000" contrast="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2" y="421"/>
                <a:ext cx="1224" cy="1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03" name="Oval 24"/>
              <p:cNvSpPr>
                <a:spLocks noChangeArrowheads="1"/>
              </p:cNvSpPr>
              <p:nvPr/>
            </p:nvSpPr>
            <p:spPr bwMode="auto">
              <a:xfrm>
                <a:off x="1213" y="396"/>
                <a:ext cx="1334" cy="1356"/>
              </a:xfrm>
              <a:prstGeom prst="ellipse">
                <a:avLst/>
              </a:prstGeom>
              <a:noFill/>
              <a:ln w="5429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sz="1800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7201" name="AutoShape 22"/>
            <p:cNvSpPr>
              <a:spLocks noChangeArrowheads="1"/>
            </p:cNvSpPr>
            <p:nvPr/>
          </p:nvSpPr>
          <p:spPr bwMode="auto">
            <a:xfrm>
              <a:off x="1355" y="1236"/>
              <a:ext cx="318" cy="1043"/>
            </a:xfrm>
            <a:prstGeom prst="downArrow">
              <a:avLst>
                <a:gd name="adj1" fmla="val 50000"/>
                <a:gd name="adj2" fmla="val 81997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z="1800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1494235" y="2345531"/>
            <a:ext cx="5183981" cy="115491"/>
            <a:chOff x="611" y="1344"/>
            <a:chExt cx="4354" cy="91"/>
          </a:xfrm>
        </p:grpSpPr>
        <p:sp>
          <p:nvSpPr>
            <p:cNvPr id="7184" name="Arc 4"/>
            <p:cNvSpPr>
              <a:spLocks/>
            </p:cNvSpPr>
            <p:nvPr/>
          </p:nvSpPr>
          <p:spPr bwMode="auto">
            <a:xfrm>
              <a:off x="1156" y="1344"/>
              <a:ext cx="271" cy="91"/>
            </a:xfrm>
            <a:custGeom>
              <a:avLst/>
              <a:gdLst>
                <a:gd name="T0" fmla="*/ 271 w 43052"/>
                <a:gd name="T1" fmla="*/ 11 h 21600"/>
                <a:gd name="T2" fmla="*/ 0 w 43052"/>
                <a:gd name="T3" fmla="*/ 1 h 21600"/>
                <a:gd name="T4" fmla="*/ 136 w 4305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052" h="21600" fill="none" extrusionOk="0">
                  <a:moveTo>
                    <a:pt x="43052" y="2496"/>
                  </a:moveTo>
                  <a:cubicBezTo>
                    <a:pt x="41785" y="13386"/>
                    <a:pt x="32560" y="21599"/>
                    <a:pt x="21597" y="21600"/>
                  </a:cubicBezTo>
                  <a:cubicBezTo>
                    <a:pt x="9799" y="21600"/>
                    <a:pt x="183" y="12133"/>
                    <a:pt x="-1" y="337"/>
                  </a:cubicBezTo>
                </a:path>
                <a:path w="43052" h="21600" stroke="0" extrusionOk="0">
                  <a:moveTo>
                    <a:pt x="43052" y="2496"/>
                  </a:moveTo>
                  <a:cubicBezTo>
                    <a:pt x="41785" y="13386"/>
                    <a:pt x="32560" y="21599"/>
                    <a:pt x="21597" y="21600"/>
                  </a:cubicBezTo>
                  <a:cubicBezTo>
                    <a:pt x="9799" y="21600"/>
                    <a:pt x="183" y="12133"/>
                    <a:pt x="-1" y="337"/>
                  </a:cubicBezTo>
                  <a:lnTo>
                    <a:pt x="21597" y="0"/>
                  </a:lnTo>
                  <a:lnTo>
                    <a:pt x="43052" y="2496"/>
                  </a:lnTo>
                  <a:close/>
                </a:path>
              </a:pathLst>
            </a:custGeom>
            <a:noFill/>
            <a:ln w="25400">
              <a:solidFill>
                <a:srgbClr val="CCE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  <p:sp>
          <p:nvSpPr>
            <p:cNvPr id="7185" name="Arc 5"/>
            <p:cNvSpPr>
              <a:spLocks/>
            </p:cNvSpPr>
            <p:nvPr/>
          </p:nvSpPr>
          <p:spPr bwMode="auto">
            <a:xfrm>
              <a:off x="1429" y="1344"/>
              <a:ext cx="271" cy="91"/>
            </a:xfrm>
            <a:custGeom>
              <a:avLst/>
              <a:gdLst>
                <a:gd name="T0" fmla="*/ 271 w 43052"/>
                <a:gd name="T1" fmla="*/ 11 h 21600"/>
                <a:gd name="T2" fmla="*/ 0 w 43052"/>
                <a:gd name="T3" fmla="*/ 1 h 21600"/>
                <a:gd name="T4" fmla="*/ 136 w 4305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052" h="21600" fill="none" extrusionOk="0">
                  <a:moveTo>
                    <a:pt x="43052" y="2496"/>
                  </a:moveTo>
                  <a:cubicBezTo>
                    <a:pt x="41785" y="13386"/>
                    <a:pt x="32560" y="21599"/>
                    <a:pt x="21597" y="21600"/>
                  </a:cubicBezTo>
                  <a:cubicBezTo>
                    <a:pt x="9799" y="21600"/>
                    <a:pt x="183" y="12133"/>
                    <a:pt x="-1" y="337"/>
                  </a:cubicBezTo>
                </a:path>
                <a:path w="43052" h="21600" stroke="0" extrusionOk="0">
                  <a:moveTo>
                    <a:pt x="43052" y="2496"/>
                  </a:moveTo>
                  <a:cubicBezTo>
                    <a:pt x="41785" y="13386"/>
                    <a:pt x="32560" y="21599"/>
                    <a:pt x="21597" y="21600"/>
                  </a:cubicBezTo>
                  <a:cubicBezTo>
                    <a:pt x="9799" y="21600"/>
                    <a:pt x="183" y="12133"/>
                    <a:pt x="-1" y="337"/>
                  </a:cubicBezTo>
                  <a:lnTo>
                    <a:pt x="21597" y="0"/>
                  </a:lnTo>
                  <a:lnTo>
                    <a:pt x="43052" y="2496"/>
                  </a:lnTo>
                  <a:close/>
                </a:path>
              </a:pathLst>
            </a:custGeom>
            <a:noFill/>
            <a:ln w="25400">
              <a:solidFill>
                <a:srgbClr val="CCE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  <p:sp>
          <p:nvSpPr>
            <p:cNvPr id="7186" name="Arc 6"/>
            <p:cNvSpPr>
              <a:spLocks/>
            </p:cNvSpPr>
            <p:nvPr/>
          </p:nvSpPr>
          <p:spPr bwMode="auto">
            <a:xfrm>
              <a:off x="611" y="1344"/>
              <a:ext cx="271" cy="91"/>
            </a:xfrm>
            <a:custGeom>
              <a:avLst/>
              <a:gdLst>
                <a:gd name="T0" fmla="*/ 271 w 43052"/>
                <a:gd name="T1" fmla="*/ 11 h 21600"/>
                <a:gd name="T2" fmla="*/ 0 w 43052"/>
                <a:gd name="T3" fmla="*/ 1 h 21600"/>
                <a:gd name="T4" fmla="*/ 136 w 4305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052" h="21600" fill="none" extrusionOk="0">
                  <a:moveTo>
                    <a:pt x="43052" y="2496"/>
                  </a:moveTo>
                  <a:cubicBezTo>
                    <a:pt x="41785" y="13386"/>
                    <a:pt x="32560" y="21599"/>
                    <a:pt x="21597" y="21600"/>
                  </a:cubicBezTo>
                  <a:cubicBezTo>
                    <a:pt x="9799" y="21600"/>
                    <a:pt x="183" y="12133"/>
                    <a:pt x="-1" y="337"/>
                  </a:cubicBezTo>
                </a:path>
                <a:path w="43052" h="21600" stroke="0" extrusionOk="0">
                  <a:moveTo>
                    <a:pt x="43052" y="2496"/>
                  </a:moveTo>
                  <a:cubicBezTo>
                    <a:pt x="41785" y="13386"/>
                    <a:pt x="32560" y="21599"/>
                    <a:pt x="21597" y="21600"/>
                  </a:cubicBezTo>
                  <a:cubicBezTo>
                    <a:pt x="9799" y="21600"/>
                    <a:pt x="183" y="12133"/>
                    <a:pt x="-1" y="337"/>
                  </a:cubicBezTo>
                  <a:lnTo>
                    <a:pt x="21597" y="0"/>
                  </a:lnTo>
                  <a:lnTo>
                    <a:pt x="43052" y="2496"/>
                  </a:lnTo>
                  <a:close/>
                </a:path>
              </a:pathLst>
            </a:custGeom>
            <a:noFill/>
            <a:ln w="25400">
              <a:solidFill>
                <a:srgbClr val="CCE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  <p:sp>
          <p:nvSpPr>
            <p:cNvPr id="7187" name="Arc 7"/>
            <p:cNvSpPr>
              <a:spLocks/>
            </p:cNvSpPr>
            <p:nvPr/>
          </p:nvSpPr>
          <p:spPr bwMode="auto">
            <a:xfrm>
              <a:off x="884" y="1344"/>
              <a:ext cx="271" cy="91"/>
            </a:xfrm>
            <a:custGeom>
              <a:avLst/>
              <a:gdLst>
                <a:gd name="T0" fmla="*/ 271 w 43052"/>
                <a:gd name="T1" fmla="*/ 11 h 21600"/>
                <a:gd name="T2" fmla="*/ 0 w 43052"/>
                <a:gd name="T3" fmla="*/ 1 h 21600"/>
                <a:gd name="T4" fmla="*/ 136 w 4305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052" h="21600" fill="none" extrusionOk="0">
                  <a:moveTo>
                    <a:pt x="43052" y="2496"/>
                  </a:moveTo>
                  <a:cubicBezTo>
                    <a:pt x="41785" y="13386"/>
                    <a:pt x="32560" y="21599"/>
                    <a:pt x="21597" y="21600"/>
                  </a:cubicBezTo>
                  <a:cubicBezTo>
                    <a:pt x="9799" y="21600"/>
                    <a:pt x="183" y="12133"/>
                    <a:pt x="-1" y="337"/>
                  </a:cubicBezTo>
                </a:path>
                <a:path w="43052" h="21600" stroke="0" extrusionOk="0">
                  <a:moveTo>
                    <a:pt x="43052" y="2496"/>
                  </a:moveTo>
                  <a:cubicBezTo>
                    <a:pt x="41785" y="13386"/>
                    <a:pt x="32560" y="21599"/>
                    <a:pt x="21597" y="21600"/>
                  </a:cubicBezTo>
                  <a:cubicBezTo>
                    <a:pt x="9799" y="21600"/>
                    <a:pt x="183" y="12133"/>
                    <a:pt x="-1" y="337"/>
                  </a:cubicBezTo>
                  <a:lnTo>
                    <a:pt x="21597" y="0"/>
                  </a:lnTo>
                  <a:lnTo>
                    <a:pt x="43052" y="2496"/>
                  </a:lnTo>
                  <a:close/>
                </a:path>
              </a:pathLst>
            </a:custGeom>
            <a:noFill/>
            <a:ln w="25400">
              <a:solidFill>
                <a:srgbClr val="CCE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  <p:sp>
          <p:nvSpPr>
            <p:cNvPr id="7188" name="Arc 8"/>
            <p:cNvSpPr>
              <a:spLocks/>
            </p:cNvSpPr>
            <p:nvPr/>
          </p:nvSpPr>
          <p:spPr bwMode="auto">
            <a:xfrm>
              <a:off x="2246" y="1344"/>
              <a:ext cx="271" cy="91"/>
            </a:xfrm>
            <a:custGeom>
              <a:avLst/>
              <a:gdLst>
                <a:gd name="T0" fmla="*/ 271 w 43052"/>
                <a:gd name="T1" fmla="*/ 11 h 21600"/>
                <a:gd name="T2" fmla="*/ 0 w 43052"/>
                <a:gd name="T3" fmla="*/ 1 h 21600"/>
                <a:gd name="T4" fmla="*/ 136 w 4305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052" h="21600" fill="none" extrusionOk="0">
                  <a:moveTo>
                    <a:pt x="43052" y="2496"/>
                  </a:moveTo>
                  <a:cubicBezTo>
                    <a:pt x="41785" y="13386"/>
                    <a:pt x="32560" y="21599"/>
                    <a:pt x="21597" y="21600"/>
                  </a:cubicBezTo>
                  <a:cubicBezTo>
                    <a:pt x="9799" y="21600"/>
                    <a:pt x="183" y="12133"/>
                    <a:pt x="-1" y="337"/>
                  </a:cubicBezTo>
                </a:path>
                <a:path w="43052" h="21600" stroke="0" extrusionOk="0">
                  <a:moveTo>
                    <a:pt x="43052" y="2496"/>
                  </a:moveTo>
                  <a:cubicBezTo>
                    <a:pt x="41785" y="13386"/>
                    <a:pt x="32560" y="21599"/>
                    <a:pt x="21597" y="21600"/>
                  </a:cubicBezTo>
                  <a:cubicBezTo>
                    <a:pt x="9799" y="21600"/>
                    <a:pt x="183" y="12133"/>
                    <a:pt x="-1" y="337"/>
                  </a:cubicBezTo>
                  <a:lnTo>
                    <a:pt x="21597" y="0"/>
                  </a:lnTo>
                  <a:lnTo>
                    <a:pt x="43052" y="2496"/>
                  </a:lnTo>
                  <a:close/>
                </a:path>
              </a:pathLst>
            </a:custGeom>
            <a:noFill/>
            <a:ln w="25400">
              <a:solidFill>
                <a:srgbClr val="CCE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  <p:sp>
          <p:nvSpPr>
            <p:cNvPr id="7189" name="Arc 9"/>
            <p:cNvSpPr>
              <a:spLocks/>
            </p:cNvSpPr>
            <p:nvPr/>
          </p:nvSpPr>
          <p:spPr bwMode="auto">
            <a:xfrm>
              <a:off x="2517" y="1344"/>
              <a:ext cx="271" cy="91"/>
            </a:xfrm>
            <a:custGeom>
              <a:avLst/>
              <a:gdLst>
                <a:gd name="T0" fmla="*/ 271 w 43052"/>
                <a:gd name="T1" fmla="*/ 11 h 21600"/>
                <a:gd name="T2" fmla="*/ 0 w 43052"/>
                <a:gd name="T3" fmla="*/ 1 h 21600"/>
                <a:gd name="T4" fmla="*/ 136 w 4305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052" h="21600" fill="none" extrusionOk="0">
                  <a:moveTo>
                    <a:pt x="43052" y="2496"/>
                  </a:moveTo>
                  <a:cubicBezTo>
                    <a:pt x="41785" y="13386"/>
                    <a:pt x="32560" y="21599"/>
                    <a:pt x="21597" y="21600"/>
                  </a:cubicBezTo>
                  <a:cubicBezTo>
                    <a:pt x="9799" y="21600"/>
                    <a:pt x="183" y="12133"/>
                    <a:pt x="-1" y="337"/>
                  </a:cubicBezTo>
                </a:path>
                <a:path w="43052" h="21600" stroke="0" extrusionOk="0">
                  <a:moveTo>
                    <a:pt x="43052" y="2496"/>
                  </a:moveTo>
                  <a:cubicBezTo>
                    <a:pt x="41785" y="13386"/>
                    <a:pt x="32560" y="21599"/>
                    <a:pt x="21597" y="21600"/>
                  </a:cubicBezTo>
                  <a:cubicBezTo>
                    <a:pt x="9799" y="21600"/>
                    <a:pt x="183" y="12133"/>
                    <a:pt x="-1" y="337"/>
                  </a:cubicBezTo>
                  <a:lnTo>
                    <a:pt x="21597" y="0"/>
                  </a:lnTo>
                  <a:lnTo>
                    <a:pt x="43052" y="2496"/>
                  </a:lnTo>
                  <a:close/>
                </a:path>
              </a:pathLst>
            </a:custGeom>
            <a:noFill/>
            <a:ln w="25400">
              <a:solidFill>
                <a:srgbClr val="CCE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  <p:sp>
          <p:nvSpPr>
            <p:cNvPr id="7190" name="Arc 10"/>
            <p:cNvSpPr>
              <a:spLocks/>
            </p:cNvSpPr>
            <p:nvPr/>
          </p:nvSpPr>
          <p:spPr bwMode="auto">
            <a:xfrm>
              <a:off x="1701" y="1344"/>
              <a:ext cx="271" cy="91"/>
            </a:xfrm>
            <a:custGeom>
              <a:avLst/>
              <a:gdLst>
                <a:gd name="T0" fmla="*/ 271 w 43052"/>
                <a:gd name="T1" fmla="*/ 11 h 21600"/>
                <a:gd name="T2" fmla="*/ 0 w 43052"/>
                <a:gd name="T3" fmla="*/ 1 h 21600"/>
                <a:gd name="T4" fmla="*/ 136 w 4305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052" h="21600" fill="none" extrusionOk="0">
                  <a:moveTo>
                    <a:pt x="43052" y="2496"/>
                  </a:moveTo>
                  <a:cubicBezTo>
                    <a:pt x="41785" y="13386"/>
                    <a:pt x="32560" y="21599"/>
                    <a:pt x="21597" y="21600"/>
                  </a:cubicBezTo>
                  <a:cubicBezTo>
                    <a:pt x="9799" y="21600"/>
                    <a:pt x="183" y="12133"/>
                    <a:pt x="-1" y="337"/>
                  </a:cubicBezTo>
                </a:path>
                <a:path w="43052" h="21600" stroke="0" extrusionOk="0">
                  <a:moveTo>
                    <a:pt x="43052" y="2496"/>
                  </a:moveTo>
                  <a:cubicBezTo>
                    <a:pt x="41785" y="13386"/>
                    <a:pt x="32560" y="21599"/>
                    <a:pt x="21597" y="21600"/>
                  </a:cubicBezTo>
                  <a:cubicBezTo>
                    <a:pt x="9799" y="21600"/>
                    <a:pt x="183" y="12133"/>
                    <a:pt x="-1" y="337"/>
                  </a:cubicBezTo>
                  <a:lnTo>
                    <a:pt x="21597" y="0"/>
                  </a:lnTo>
                  <a:lnTo>
                    <a:pt x="43052" y="2496"/>
                  </a:lnTo>
                  <a:close/>
                </a:path>
              </a:pathLst>
            </a:custGeom>
            <a:noFill/>
            <a:ln w="25400">
              <a:solidFill>
                <a:srgbClr val="CCE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  <p:sp>
          <p:nvSpPr>
            <p:cNvPr id="7191" name="Arc 11"/>
            <p:cNvSpPr>
              <a:spLocks/>
            </p:cNvSpPr>
            <p:nvPr/>
          </p:nvSpPr>
          <p:spPr bwMode="auto">
            <a:xfrm>
              <a:off x="1974" y="1344"/>
              <a:ext cx="271" cy="91"/>
            </a:xfrm>
            <a:custGeom>
              <a:avLst/>
              <a:gdLst>
                <a:gd name="T0" fmla="*/ 271 w 43052"/>
                <a:gd name="T1" fmla="*/ 11 h 21600"/>
                <a:gd name="T2" fmla="*/ 0 w 43052"/>
                <a:gd name="T3" fmla="*/ 1 h 21600"/>
                <a:gd name="T4" fmla="*/ 136 w 4305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052" h="21600" fill="none" extrusionOk="0">
                  <a:moveTo>
                    <a:pt x="43052" y="2496"/>
                  </a:moveTo>
                  <a:cubicBezTo>
                    <a:pt x="41785" y="13386"/>
                    <a:pt x="32560" y="21599"/>
                    <a:pt x="21597" y="21600"/>
                  </a:cubicBezTo>
                  <a:cubicBezTo>
                    <a:pt x="9799" y="21600"/>
                    <a:pt x="183" y="12133"/>
                    <a:pt x="-1" y="337"/>
                  </a:cubicBezTo>
                </a:path>
                <a:path w="43052" h="21600" stroke="0" extrusionOk="0">
                  <a:moveTo>
                    <a:pt x="43052" y="2496"/>
                  </a:moveTo>
                  <a:cubicBezTo>
                    <a:pt x="41785" y="13386"/>
                    <a:pt x="32560" y="21599"/>
                    <a:pt x="21597" y="21600"/>
                  </a:cubicBezTo>
                  <a:cubicBezTo>
                    <a:pt x="9799" y="21600"/>
                    <a:pt x="183" y="12133"/>
                    <a:pt x="-1" y="337"/>
                  </a:cubicBezTo>
                  <a:lnTo>
                    <a:pt x="21597" y="0"/>
                  </a:lnTo>
                  <a:lnTo>
                    <a:pt x="43052" y="2496"/>
                  </a:lnTo>
                  <a:close/>
                </a:path>
              </a:pathLst>
            </a:custGeom>
            <a:noFill/>
            <a:ln w="25400">
              <a:solidFill>
                <a:srgbClr val="CCE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  <p:sp>
          <p:nvSpPr>
            <p:cNvPr id="7192" name="Arc 12"/>
            <p:cNvSpPr>
              <a:spLocks/>
            </p:cNvSpPr>
            <p:nvPr/>
          </p:nvSpPr>
          <p:spPr bwMode="auto">
            <a:xfrm>
              <a:off x="3334" y="1344"/>
              <a:ext cx="271" cy="91"/>
            </a:xfrm>
            <a:custGeom>
              <a:avLst/>
              <a:gdLst>
                <a:gd name="T0" fmla="*/ 271 w 43052"/>
                <a:gd name="T1" fmla="*/ 11 h 21600"/>
                <a:gd name="T2" fmla="*/ 0 w 43052"/>
                <a:gd name="T3" fmla="*/ 1 h 21600"/>
                <a:gd name="T4" fmla="*/ 136 w 4305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052" h="21600" fill="none" extrusionOk="0">
                  <a:moveTo>
                    <a:pt x="43052" y="2496"/>
                  </a:moveTo>
                  <a:cubicBezTo>
                    <a:pt x="41785" y="13386"/>
                    <a:pt x="32560" y="21599"/>
                    <a:pt x="21597" y="21600"/>
                  </a:cubicBezTo>
                  <a:cubicBezTo>
                    <a:pt x="9799" y="21600"/>
                    <a:pt x="183" y="12133"/>
                    <a:pt x="-1" y="337"/>
                  </a:cubicBezTo>
                </a:path>
                <a:path w="43052" h="21600" stroke="0" extrusionOk="0">
                  <a:moveTo>
                    <a:pt x="43052" y="2496"/>
                  </a:moveTo>
                  <a:cubicBezTo>
                    <a:pt x="41785" y="13386"/>
                    <a:pt x="32560" y="21599"/>
                    <a:pt x="21597" y="21600"/>
                  </a:cubicBezTo>
                  <a:cubicBezTo>
                    <a:pt x="9799" y="21600"/>
                    <a:pt x="183" y="12133"/>
                    <a:pt x="-1" y="337"/>
                  </a:cubicBezTo>
                  <a:lnTo>
                    <a:pt x="21597" y="0"/>
                  </a:lnTo>
                  <a:lnTo>
                    <a:pt x="43052" y="2496"/>
                  </a:lnTo>
                  <a:close/>
                </a:path>
              </a:pathLst>
            </a:custGeom>
            <a:noFill/>
            <a:ln w="25400">
              <a:solidFill>
                <a:srgbClr val="CCE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  <p:sp>
          <p:nvSpPr>
            <p:cNvPr id="7193" name="Arc 13"/>
            <p:cNvSpPr>
              <a:spLocks/>
            </p:cNvSpPr>
            <p:nvPr/>
          </p:nvSpPr>
          <p:spPr bwMode="auto">
            <a:xfrm>
              <a:off x="3607" y="1344"/>
              <a:ext cx="271" cy="91"/>
            </a:xfrm>
            <a:custGeom>
              <a:avLst/>
              <a:gdLst>
                <a:gd name="T0" fmla="*/ 271 w 43052"/>
                <a:gd name="T1" fmla="*/ 11 h 21600"/>
                <a:gd name="T2" fmla="*/ 0 w 43052"/>
                <a:gd name="T3" fmla="*/ 1 h 21600"/>
                <a:gd name="T4" fmla="*/ 136 w 4305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052" h="21600" fill="none" extrusionOk="0">
                  <a:moveTo>
                    <a:pt x="43052" y="2496"/>
                  </a:moveTo>
                  <a:cubicBezTo>
                    <a:pt x="41785" y="13386"/>
                    <a:pt x="32560" y="21599"/>
                    <a:pt x="21597" y="21600"/>
                  </a:cubicBezTo>
                  <a:cubicBezTo>
                    <a:pt x="9799" y="21600"/>
                    <a:pt x="183" y="12133"/>
                    <a:pt x="-1" y="337"/>
                  </a:cubicBezTo>
                </a:path>
                <a:path w="43052" h="21600" stroke="0" extrusionOk="0">
                  <a:moveTo>
                    <a:pt x="43052" y="2496"/>
                  </a:moveTo>
                  <a:cubicBezTo>
                    <a:pt x="41785" y="13386"/>
                    <a:pt x="32560" y="21599"/>
                    <a:pt x="21597" y="21600"/>
                  </a:cubicBezTo>
                  <a:cubicBezTo>
                    <a:pt x="9799" y="21600"/>
                    <a:pt x="183" y="12133"/>
                    <a:pt x="-1" y="337"/>
                  </a:cubicBezTo>
                  <a:lnTo>
                    <a:pt x="21597" y="0"/>
                  </a:lnTo>
                  <a:lnTo>
                    <a:pt x="43052" y="2496"/>
                  </a:lnTo>
                  <a:close/>
                </a:path>
              </a:pathLst>
            </a:custGeom>
            <a:noFill/>
            <a:ln w="25400">
              <a:solidFill>
                <a:srgbClr val="CCE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  <p:sp>
          <p:nvSpPr>
            <p:cNvPr id="7194" name="Arc 14"/>
            <p:cNvSpPr>
              <a:spLocks/>
            </p:cNvSpPr>
            <p:nvPr/>
          </p:nvSpPr>
          <p:spPr bwMode="auto">
            <a:xfrm>
              <a:off x="2789" y="1344"/>
              <a:ext cx="271" cy="91"/>
            </a:xfrm>
            <a:custGeom>
              <a:avLst/>
              <a:gdLst>
                <a:gd name="T0" fmla="*/ 271 w 43052"/>
                <a:gd name="T1" fmla="*/ 11 h 21600"/>
                <a:gd name="T2" fmla="*/ 0 w 43052"/>
                <a:gd name="T3" fmla="*/ 1 h 21600"/>
                <a:gd name="T4" fmla="*/ 136 w 4305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052" h="21600" fill="none" extrusionOk="0">
                  <a:moveTo>
                    <a:pt x="43052" y="2496"/>
                  </a:moveTo>
                  <a:cubicBezTo>
                    <a:pt x="41785" y="13386"/>
                    <a:pt x="32560" y="21599"/>
                    <a:pt x="21597" y="21600"/>
                  </a:cubicBezTo>
                  <a:cubicBezTo>
                    <a:pt x="9799" y="21600"/>
                    <a:pt x="183" y="12133"/>
                    <a:pt x="-1" y="337"/>
                  </a:cubicBezTo>
                </a:path>
                <a:path w="43052" h="21600" stroke="0" extrusionOk="0">
                  <a:moveTo>
                    <a:pt x="43052" y="2496"/>
                  </a:moveTo>
                  <a:cubicBezTo>
                    <a:pt x="41785" y="13386"/>
                    <a:pt x="32560" y="21599"/>
                    <a:pt x="21597" y="21600"/>
                  </a:cubicBezTo>
                  <a:cubicBezTo>
                    <a:pt x="9799" y="21600"/>
                    <a:pt x="183" y="12133"/>
                    <a:pt x="-1" y="337"/>
                  </a:cubicBezTo>
                  <a:lnTo>
                    <a:pt x="21597" y="0"/>
                  </a:lnTo>
                  <a:lnTo>
                    <a:pt x="43052" y="2496"/>
                  </a:lnTo>
                  <a:close/>
                </a:path>
              </a:pathLst>
            </a:custGeom>
            <a:noFill/>
            <a:ln w="25400">
              <a:solidFill>
                <a:srgbClr val="CCE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  <p:sp>
          <p:nvSpPr>
            <p:cNvPr id="7195" name="Arc 15"/>
            <p:cNvSpPr>
              <a:spLocks/>
            </p:cNvSpPr>
            <p:nvPr/>
          </p:nvSpPr>
          <p:spPr bwMode="auto">
            <a:xfrm>
              <a:off x="3062" y="1344"/>
              <a:ext cx="271" cy="91"/>
            </a:xfrm>
            <a:custGeom>
              <a:avLst/>
              <a:gdLst>
                <a:gd name="T0" fmla="*/ 271 w 43052"/>
                <a:gd name="T1" fmla="*/ 11 h 21600"/>
                <a:gd name="T2" fmla="*/ 0 w 43052"/>
                <a:gd name="T3" fmla="*/ 1 h 21600"/>
                <a:gd name="T4" fmla="*/ 136 w 4305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052" h="21600" fill="none" extrusionOk="0">
                  <a:moveTo>
                    <a:pt x="43052" y="2496"/>
                  </a:moveTo>
                  <a:cubicBezTo>
                    <a:pt x="41785" y="13386"/>
                    <a:pt x="32560" y="21599"/>
                    <a:pt x="21597" y="21600"/>
                  </a:cubicBezTo>
                  <a:cubicBezTo>
                    <a:pt x="9799" y="21600"/>
                    <a:pt x="183" y="12133"/>
                    <a:pt x="-1" y="337"/>
                  </a:cubicBezTo>
                </a:path>
                <a:path w="43052" h="21600" stroke="0" extrusionOk="0">
                  <a:moveTo>
                    <a:pt x="43052" y="2496"/>
                  </a:moveTo>
                  <a:cubicBezTo>
                    <a:pt x="41785" y="13386"/>
                    <a:pt x="32560" y="21599"/>
                    <a:pt x="21597" y="21600"/>
                  </a:cubicBezTo>
                  <a:cubicBezTo>
                    <a:pt x="9799" y="21600"/>
                    <a:pt x="183" y="12133"/>
                    <a:pt x="-1" y="337"/>
                  </a:cubicBezTo>
                  <a:lnTo>
                    <a:pt x="21597" y="0"/>
                  </a:lnTo>
                  <a:lnTo>
                    <a:pt x="43052" y="2496"/>
                  </a:lnTo>
                  <a:close/>
                </a:path>
              </a:pathLst>
            </a:custGeom>
            <a:noFill/>
            <a:ln w="25400">
              <a:solidFill>
                <a:srgbClr val="CCE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  <p:sp>
          <p:nvSpPr>
            <p:cNvPr id="7196" name="Arc 16"/>
            <p:cNvSpPr>
              <a:spLocks/>
            </p:cNvSpPr>
            <p:nvPr/>
          </p:nvSpPr>
          <p:spPr bwMode="auto">
            <a:xfrm>
              <a:off x="4421" y="1344"/>
              <a:ext cx="271" cy="91"/>
            </a:xfrm>
            <a:custGeom>
              <a:avLst/>
              <a:gdLst>
                <a:gd name="T0" fmla="*/ 271 w 43052"/>
                <a:gd name="T1" fmla="*/ 11 h 21600"/>
                <a:gd name="T2" fmla="*/ 0 w 43052"/>
                <a:gd name="T3" fmla="*/ 1 h 21600"/>
                <a:gd name="T4" fmla="*/ 136 w 4305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052" h="21600" fill="none" extrusionOk="0">
                  <a:moveTo>
                    <a:pt x="43052" y="2496"/>
                  </a:moveTo>
                  <a:cubicBezTo>
                    <a:pt x="41785" y="13386"/>
                    <a:pt x="32560" y="21599"/>
                    <a:pt x="21597" y="21600"/>
                  </a:cubicBezTo>
                  <a:cubicBezTo>
                    <a:pt x="9799" y="21600"/>
                    <a:pt x="183" y="12133"/>
                    <a:pt x="-1" y="337"/>
                  </a:cubicBezTo>
                </a:path>
                <a:path w="43052" h="21600" stroke="0" extrusionOk="0">
                  <a:moveTo>
                    <a:pt x="43052" y="2496"/>
                  </a:moveTo>
                  <a:cubicBezTo>
                    <a:pt x="41785" y="13386"/>
                    <a:pt x="32560" y="21599"/>
                    <a:pt x="21597" y="21600"/>
                  </a:cubicBezTo>
                  <a:cubicBezTo>
                    <a:pt x="9799" y="21600"/>
                    <a:pt x="183" y="12133"/>
                    <a:pt x="-1" y="337"/>
                  </a:cubicBezTo>
                  <a:lnTo>
                    <a:pt x="21597" y="0"/>
                  </a:lnTo>
                  <a:lnTo>
                    <a:pt x="43052" y="2496"/>
                  </a:lnTo>
                  <a:close/>
                </a:path>
              </a:pathLst>
            </a:custGeom>
            <a:noFill/>
            <a:ln w="25400">
              <a:solidFill>
                <a:srgbClr val="CCE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  <p:sp>
          <p:nvSpPr>
            <p:cNvPr id="7197" name="Arc 17"/>
            <p:cNvSpPr>
              <a:spLocks/>
            </p:cNvSpPr>
            <p:nvPr/>
          </p:nvSpPr>
          <p:spPr bwMode="auto">
            <a:xfrm>
              <a:off x="4694" y="1344"/>
              <a:ext cx="271" cy="91"/>
            </a:xfrm>
            <a:custGeom>
              <a:avLst/>
              <a:gdLst>
                <a:gd name="T0" fmla="*/ 271 w 43052"/>
                <a:gd name="T1" fmla="*/ 11 h 21600"/>
                <a:gd name="T2" fmla="*/ 0 w 43052"/>
                <a:gd name="T3" fmla="*/ 1 h 21600"/>
                <a:gd name="T4" fmla="*/ 136 w 4305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052" h="21600" fill="none" extrusionOk="0">
                  <a:moveTo>
                    <a:pt x="43052" y="2496"/>
                  </a:moveTo>
                  <a:cubicBezTo>
                    <a:pt x="41785" y="13386"/>
                    <a:pt x="32560" y="21599"/>
                    <a:pt x="21597" y="21600"/>
                  </a:cubicBezTo>
                  <a:cubicBezTo>
                    <a:pt x="9799" y="21600"/>
                    <a:pt x="183" y="12133"/>
                    <a:pt x="-1" y="337"/>
                  </a:cubicBezTo>
                </a:path>
                <a:path w="43052" h="21600" stroke="0" extrusionOk="0">
                  <a:moveTo>
                    <a:pt x="43052" y="2496"/>
                  </a:moveTo>
                  <a:cubicBezTo>
                    <a:pt x="41785" y="13386"/>
                    <a:pt x="32560" y="21599"/>
                    <a:pt x="21597" y="21600"/>
                  </a:cubicBezTo>
                  <a:cubicBezTo>
                    <a:pt x="9799" y="21600"/>
                    <a:pt x="183" y="12133"/>
                    <a:pt x="-1" y="337"/>
                  </a:cubicBezTo>
                  <a:lnTo>
                    <a:pt x="21597" y="0"/>
                  </a:lnTo>
                  <a:lnTo>
                    <a:pt x="43052" y="2496"/>
                  </a:lnTo>
                  <a:close/>
                </a:path>
              </a:pathLst>
            </a:custGeom>
            <a:noFill/>
            <a:ln w="25400">
              <a:solidFill>
                <a:srgbClr val="CCE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  <p:sp>
          <p:nvSpPr>
            <p:cNvPr id="7198" name="Arc 18"/>
            <p:cNvSpPr>
              <a:spLocks/>
            </p:cNvSpPr>
            <p:nvPr/>
          </p:nvSpPr>
          <p:spPr bwMode="auto">
            <a:xfrm>
              <a:off x="3876" y="1344"/>
              <a:ext cx="271" cy="91"/>
            </a:xfrm>
            <a:custGeom>
              <a:avLst/>
              <a:gdLst>
                <a:gd name="T0" fmla="*/ 271 w 43052"/>
                <a:gd name="T1" fmla="*/ 11 h 21600"/>
                <a:gd name="T2" fmla="*/ 0 w 43052"/>
                <a:gd name="T3" fmla="*/ 1 h 21600"/>
                <a:gd name="T4" fmla="*/ 136 w 4305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052" h="21600" fill="none" extrusionOk="0">
                  <a:moveTo>
                    <a:pt x="43052" y="2496"/>
                  </a:moveTo>
                  <a:cubicBezTo>
                    <a:pt x="41785" y="13386"/>
                    <a:pt x="32560" y="21599"/>
                    <a:pt x="21597" y="21600"/>
                  </a:cubicBezTo>
                  <a:cubicBezTo>
                    <a:pt x="9799" y="21600"/>
                    <a:pt x="183" y="12133"/>
                    <a:pt x="-1" y="337"/>
                  </a:cubicBezTo>
                </a:path>
                <a:path w="43052" h="21600" stroke="0" extrusionOk="0">
                  <a:moveTo>
                    <a:pt x="43052" y="2496"/>
                  </a:moveTo>
                  <a:cubicBezTo>
                    <a:pt x="41785" y="13386"/>
                    <a:pt x="32560" y="21599"/>
                    <a:pt x="21597" y="21600"/>
                  </a:cubicBezTo>
                  <a:cubicBezTo>
                    <a:pt x="9799" y="21600"/>
                    <a:pt x="183" y="12133"/>
                    <a:pt x="-1" y="337"/>
                  </a:cubicBezTo>
                  <a:lnTo>
                    <a:pt x="21597" y="0"/>
                  </a:lnTo>
                  <a:lnTo>
                    <a:pt x="43052" y="2496"/>
                  </a:lnTo>
                  <a:close/>
                </a:path>
              </a:pathLst>
            </a:custGeom>
            <a:noFill/>
            <a:ln w="25400">
              <a:solidFill>
                <a:srgbClr val="CCE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  <p:sp>
          <p:nvSpPr>
            <p:cNvPr id="7199" name="Arc 19"/>
            <p:cNvSpPr>
              <a:spLocks/>
            </p:cNvSpPr>
            <p:nvPr/>
          </p:nvSpPr>
          <p:spPr bwMode="auto">
            <a:xfrm>
              <a:off x="4149" y="1344"/>
              <a:ext cx="271" cy="91"/>
            </a:xfrm>
            <a:custGeom>
              <a:avLst/>
              <a:gdLst>
                <a:gd name="T0" fmla="*/ 271 w 43052"/>
                <a:gd name="T1" fmla="*/ 11 h 21600"/>
                <a:gd name="T2" fmla="*/ 0 w 43052"/>
                <a:gd name="T3" fmla="*/ 1 h 21600"/>
                <a:gd name="T4" fmla="*/ 136 w 4305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052" h="21600" fill="none" extrusionOk="0">
                  <a:moveTo>
                    <a:pt x="43052" y="2496"/>
                  </a:moveTo>
                  <a:cubicBezTo>
                    <a:pt x="41785" y="13386"/>
                    <a:pt x="32560" y="21599"/>
                    <a:pt x="21597" y="21600"/>
                  </a:cubicBezTo>
                  <a:cubicBezTo>
                    <a:pt x="9799" y="21600"/>
                    <a:pt x="183" y="12133"/>
                    <a:pt x="-1" y="337"/>
                  </a:cubicBezTo>
                </a:path>
                <a:path w="43052" h="21600" stroke="0" extrusionOk="0">
                  <a:moveTo>
                    <a:pt x="43052" y="2496"/>
                  </a:moveTo>
                  <a:cubicBezTo>
                    <a:pt x="41785" y="13386"/>
                    <a:pt x="32560" y="21599"/>
                    <a:pt x="21597" y="21600"/>
                  </a:cubicBezTo>
                  <a:cubicBezTo>
                    <a:pt x="9799" y="21600"/>
                    <a:pt x="183" y="12133"/>
                    <a:pt x="-1" y="337"/>
                  </a:cubicBezTo>
                  <a:lnTo>
                    <a:pt x="21597" y="0"/>
                  </a:lnTo>
                  <a:lnTo>
                    <a:pt x="43052" y="2496"/>
                  </a:lnTo>
                  <a:close/>
                </a:path>
              </a:pathLst>
            </a:custGeom>
            <a:noFill/>
            <a:ln w="25400">
              <a:solidFill>
                <a:srgbClr val="CCE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</p:grpSp>
      <p:sp>
        <p:nvSpPr>
          <p:cNvPr id="52247" name="AutoShape 23"/>
          <p:cNvSpPr>
            <a:spLocks noChangeArrowheads="1"/>
          </p:cNvSpPr>
          <p:nvPr/>
        </p:nvSpPr>
        <p:spPr bwMode="auto">
          <a:xfrm rot="10800000">
            <a:off x="2044304" y="2384823"/>
            <a:ext cx="377428" cy="844153"/>
          </a:xfrm>
          <a:prstGeom prst="downArrow">
            <a:avLst>
              <a:gd name="adj1" fmla="val 49694"/>
              <a:gd name="adj2" fmla="val 71612"/>
            </a:avLst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1800">
              <a:solidFill>
                <a:srgbClr val="000000"/>
              </a:solidFill>
              <a:cs typeface="Arial"/>
            </a:endParaRPr>
          </a:p>
        </p:txBody>
      </p:sp>
      <p:sp>
        <p:nvSpPr>
          <p:cNvPr id="52251" name="AutoShape 27"/>
          <p:cNvSpPr>
            <a:spLocks noChangeArrowheads="1"/>
          </p:cNvSpPr>
          <p:nvPr/>
        </p:nvSpPr>
        <p:spPr bwMode="auto">
          <a:xfrm rot="10800000">
            <a:off x="6775848" y="1372791"/>
            <a:ext cx="378619" cy="844153"/>
          </a:xfrm>
          <a:prstGeom prst="downArrow">
            <a:avLst>
              <a:gd name="adj1" fmla="val 49694"/>
              <a:gd name="adj2" fmla="val 71387"/>
            </a:avLst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1800">
              <a:solidFill>
                <a:srgbClr val="000000"/>
              </a:solidFill>
              <a:cs typeface="Arial"/>
            </a:endParaRPr>
          </a:p>
        </p:txBody>
      </p:sp>
      <p:sp>
        <p:nvSpPr>
          <p:cNvPr id="52253" name="Text Box 29"/>
          <p:cNvSpPr txBox="1">
            <a:spLocks noChangeArrowheads="1"/>
          </p:cNvSpPr>
          <p:nvPr/>
        </p:nvSpPr>
        <p:spPr bwMode="auto">
          <a:xfrm>
            <a:off x="4389835" y="1416844"/>
            <a:ext cx="43219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3000" b="1">
                <a:solidFill>
                  <a:srgbClr val="FFFFFF"/>
                </a:solidFill>
                <a:latin typeface="Arial" panose="020B0604020202020204" pitchFamily="34" charset="0"/>
                <a:cs typeface="Arial"/>
              </a:rPr>
              <a:t>_</a:t>
            </a:r>
            <a:endParaRPr lang="en-US" altLang="en-US" sz="3000" b="1">
              <a:solidFill>
                <a:srgbClr val="FFFFFF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52254" name="Text Box 30"/>
          <p:cNvSpPr txBox="1">
            <a:spLocks noChangeArrowheads="1"/>
          </p:cNvSpPr>
          <p:nvPr/>
        </p:nvSpPr>
        <p:spPr bwMode="auto">
          <a:xfrm>
            <a:off x="6186488" y="1521619"/>
            <a:ext cx="43219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3000" b="1" dirty="0">
                <a:solidFill>
                  <a:srgbClr val="FFFFFF"/>
                </a:solidFill>
                <a:latin typeface="Arial" panose="020B0604020202020204" pitchFamily="34" charset="0"/>
                <a:cs typeface="Arial"/>
              </a:rPr>
              <a:t>=</a:t>
            </a:r>
            <a:endParaRPr lang="en-US" altLang="en-US" sz="3000" b="1" dirty="0">
              <a:solidFill>
                <a:srgbClr val="FFFFFF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52255" name="AutoShape 31"/>
          <p:cNvSpPr>
            <a:spLocks noChangeArrowheads="1"/>
          </p:cNvSpPr>
          <p:nvPr/>
        </p:nvSpPr>
        <p:spPr bwMode="auto">
          <a:xfrm>
            <a:off x="5158978" y="1726406"/>
            <a:ext cx="433388" cy="377429"/>
          </a:xfrm>
          <a:prstGeom prst="downArrow">
            <a:avLst>
              <a:gd name="adj1" fmla="val 43954"/>
              <a:gd name="adj2" fmla="val 67194"/>
            </a:avLst>
          </a:prstGeom>
          <a:gradFill rotWithShape="1">
            <a:gsLst>
              <a:gs pos="0">
                <a:srgbClr val="00CC00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1800">
              <a:solidFill>
                <a:srgbClr val="000000"/>
              </a:solidFill>
              <a:cs typeface="Arial"/>
            </a:endParaRPr>
          </a:p>
        </p:txBody>
      </p:sp>
      <p:sp>
        <p:nvSpPr>
          <p:cNvPr id="52256" name="Text Box 32"/>
          <p:cNvSpPr txBox="1">
            <a:spLocks noChangeArrowheads="1"/>
          </p:cNvSpPr>
          <p:nvPr/>
        </p:nvSpPr>
        <p:spPr bwMode="auto">
          <a:xfrm>
            <a:off x="4517232" y="877491"/>
            <a:ext cx="18359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b="1">
                <a:solidFill>
                  <a:srgbClr val="00CC00"/>
                </a:solidFill>
                <a:latin typeface="Arial" panose="020B0604020202020204" pitchFamily="34" charset="0"/>
                <a:cs typeface="Arial"/>
              </a:rPr>
              <a:t>weight in water</a:t>
            </a:r>
            <a:endParaRPr lang="en-US" altLang="en-US" b="1">
              <a:solidFill>
                <a:srgbClr val="00CC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52257" name="Text Box 33"/>
          <p:cNvSpPr txBox="1">
            <a:spLocks noChangeArrowheads="1"/>
          </p:cNvSpPr>
          <p:nvPr/>
        </p:nvSpPr>
        <p:spPr bwMode="auto">
          <a:xfrm>
            <a:off x="3001566" y="494110"/>
            <a:ext cx="18359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b="1">
                <a:solidFill>
                  <a:srgbClr val="FF0000"/>
                </a:solidFill>
                <a:latin typeface="Arial" panose="020B0604020202020204" pitchFamily="34" charset="0"/>
                <a:cs typeface="Arial"/>
              </a:rPr>
              <a:t>weight in air</a:t>
            </a:r>
            <a:endParaRPr lang="en-US" altLang="en-US" b="1">
              <a:solidFill>
                <a:srgbClr val="FF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52258" name="Text Box 34"/>
          <p:cNvSpPr txBox="1">
            <a:spLocks noChangeArrowheads="1"/>
          </p:cNvSpPr>
          <p:nvPr/>
        </p:nvSpPr>
        <p:spPr bwMode="auto">
          <a:xfrm>
            <a:off x="6045994" y="890588"/>
            <a:ext cx="18359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b="1">
                <a:solidFill>
                  <a:srgbClr val="3399FF"/>
                </a:solidFill>
                <a:latin typeface="Arial" panose="020B0604020202020204" pitchFamily="34" charset="0"/>
                <a:cs typeface="Arial"/>
              </a:rPr>
              <a:t>upthrust</a:t>
            </a:r>
            <a:endParaRPr lang="en-US" altLang="en-US" b="1">
              <a:solidFill>
                <a:srgbClr val="3399FF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7181" name="Rectangle 35"/>
          <p:cNvSpPr>
            <a:spLocks noChangeArrowheads="1"/>
          </p:cNvSpPr>
          <p:nvPr/>
        </p:nvSpPr>
        <p:spPr bwMode="auto">
          <a:xfrm>
            <a:off x="3111103" y="2259807"/>
            <a:ext cx="3757613" cy="3786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1800">
              <a:solidFill>
                <a:srgbClr val="000000"/>
              </a:solidFill>
              <a:cs typeface="Arial"/>
            </a:endParaRPr>
          </a:p>
        </p:txBody>
      </p:sp>
      <p:sp>
        <p:nvSpPr>
          <p:cNvPr id="52260" name="AutoShape 36"/>
          <p:cNvSpPr>
            <a:spLocks noChangeArrowheads="1"/>
          </p:cNvSpPr>
          <p:nvPr/>
        </p:nvSpPr>
        <p:spPr bwMode="auto">
          <a:xfrm>
            <a:off x="1275160" y="113110"/>
            <a:ext cx="1964531" cy="1303734"/>
          </a:xfrm>
          <a:prstGeom prst="cloudCallout">
            <a:avLst>
              <a:gd name="adj1" fmla="val -50727"/>
              <a:gd name="adj2" fmla="val 103731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500">
                <a:solidFill>
                  <a:srgbClr val="000000"/>
                </a:solidFill>
                <a:latin typeface="Trebuchet MS" panose="020B0603020202020204" pitchFamily="34" charset="0"/>
                <a:cs typeface="Arial"/>
              </a:rPr>
              <a:t>How can we calculate this </a:t>
            </a:r>
            <a:r>
              <a:rPr lang="en-GB" altLang="en-US" sz="1500" b="1">
                <a:solidFill>
                  <a:srgbClr val="000000"/>
                </a:solidFill>
                <a:latin typeface="Trebuchet MS" panose="020B0603020202020204" pitchFamily="34" charset="0"/>
                <a:cs typeface="Arial"/>
              </a:rPr>
              <a:t>upthrust</a:t>
            </a:r>
            <a:r>
              <a:rPr lang="en-GB" altLang="en-US" sz="1500">
                <a:solidFill>
                  <a:srgbClr val="000000"/>
                </a:solidFill>
                <a:latin typeface="Trebuchet MS" panose="020B0603020202020204" pitchFamily="34" charset="0"/>
                <a:cs typeface="Arial"/>
              </a:rPr>
              <a:t>?</a:t>
            </a:r>
            <a:endParaRPr lang="en-US" altLang="en-US" sz="1500">
              <a:solidFill>
                <a:srgbClr val="000000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52252" name="AutoShape 28"/>
          <p:cNvSpPr>
            <a:spLocks noChangeArrowheads="1"/>
          </p:cNvSpPr>
          <p:nvPr/>
        </p:nvSpPr>
        <p:spPr bwMode="auto">
          <a:xfrm>
            <a:off x="3737373" y="1340644"/>
            <a:ext cx="378619" cy="1241822"/>
          </a:xfrm>
          <a:prstGeom prst="downArrow">
            <a:avLst>
              <a:gd name="adj1" fmla="val 50000"/>
              <a:gd name="adj2" fmla="val 81997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180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08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/>
      <p:bldP spid="52247" grpId="0" animBg="1"/>
      <p:bldP spid="52251" grpId="0" animBg="1"/>
      <p:bldP spid="52253" grpId="0"/>
      <p:bldP spid="52254" grpId="0"/>
      <p:bldP spid="52255" grpId="0" animBg="1"/>
      <p:bldP spid="52256" grpId="0"/>
      <p:bldP spid="52257" grpId="0"/>
      <p:bldP spid="52258" grpId="0"/>
      <p:bldP spid="52260" grpId="0" animBg="1"/>
      <p:bldP spid="522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00" name="Group 4"/>
          <p:cNvGraphicFramePr>
            <a:graphicFrameLocks noGrp="1"/>
          </p:cNvGraphicFramePr>
          <p:nvPr/>
        </p:nvGraphicFramePr>
        <p:xfrm>
          <a:off x="1378744" y="191692"/>
          <a:ext cx="6305551" cy="1516856"/>
        </p:xfrm>
        <a:graphic>
          <a:graphicData uri="http://schemas.openxmlformats.org/drawingml/2006/table">
            <a:tbl>
              <a:tblPr/>
              <a:tblGrid>
                <a:gridCol w="906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5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5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89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89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Object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67500" marR="67500" marT="35107" marB="35107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Weight in air (N)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67500" marR="67500" marT="35107" marB="35107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Weight in water (N)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67500" marR="67500" marT="35107" marB="35107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Upthrust (N)</a:t>
                      </a:r>
                    </a:p>
                  </a:txBody>
                  <a:tcPr marL="67500" marR="67500" marT="35107" marB="35107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Floats?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67500" marR="67500" marT="35107" marB="35107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7500" marR="67500" marT="35107" marB="35107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7500" marR="67500" marT="35107" marB="35107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7500" marR="67500" marT="35107" marB="35107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7500" marR="67500" marT="35107" marB="35107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7500" marR="67500" marT="35107" marB="35107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0924" name="Oval 28"/>
          <p:cNvSpPr>
            <a:spLocks noChangeArrowheads="1"/>
          </p:cNvSpPr>
          <p:nvPr/>
        </p:nvSpPr>
        <p:spPr bwMode="auto">
          <a:xfrm rot="-430230">
            <a:off x="2590800" y="888206"/>
            <a:ext cx="882254" cy="342900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1800">
              <a:solidFill>
                <a:srgbClr val="000000"/>
              </a:solidFill>
              <a:cs typeface="Arial"/>
            </a:endParaRPr>
          </a:p>
        </p:txBody>
      </p:sp>
      <p:sp>
        <p:nvSpPr>
          <p:cNvPr id="80925" name="Oval 29"/>
          <p:cNvSpPr>
            <a:spLocks noChangeArrowheads="1"/>
          </p:cNvSpPr>
          <p:nvPr/>
        </p:nvSpPr>
        <p:spPr bwMode="auto">
          <a:xfrm rot="314332">
            <a:off x="4075510" y="882254"/>
            <a:ext cx="882253" cy="342900"/>
          </a:xfrm>
          <a:prstGeom prst="ellips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1800">
              <a:solidFill>
                <a:srgbClr val="000000"/>
              </a:solidFill>
              <a:cs typeface="Arial"/>
            </a:endParaRPr>
          </a:p>
        </p:txBody>
      </p:sp>
      <p:sp>
        <p:nvSpPr>
          <p:cNvPr id="80926" name="Oval 30"/>
          <p:cNvSpPr>
            <a:spLocks noChangeArrowheads="1"/>
          </p:cNvSpPr>
          <p:nvPr/>
        </p:nvSpPr>
        <p:spPr bwMode="auto">
          <a:xfrm>
            <a:off x="5453062" y="903685"/>
            <a:ext cx="882254" cy="342900"/>
          </a:xfrm>
          <a:prstGeom prst="ellipse">
            <a:avLst/>
          </a:prstGeom>
          <a:noFill/>
          <a:ln w="4127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1800">
              <a:solidFill>
                <a:srgbClr val="000000"/>
              </a:solidFill>
              <a:cs typeface="Arial"/>
            </a:endParaRPr>
          </a:p>
        </p:txBody>
      </p:sp>
      <p:sp>
        <p:nvSpPr>
          <p:cNvPr id="80927" name="Text Box 31"/>
          <p:cNvSpPr txBox="1">
            <a:spLocks noChangeArrowheads="1"/>
          </p:cNvSpPr>
          <p:nvPr/>
        </p:nvSpPr>
        <p:spPr bwMode="auto">
          <a:xfrm>
            <a:off x="3583782" y="603647"/>
            <a:ext cx="43219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3000" b="1">
                <a:solidFill>
                  <a:srgbClr val="FFFF00"/>
                </a:solidFill>
                <a:latin typeface="Arial" panose="020B0604020202020204" pitchFamily="34" charset="0"/>
                <a:cs typeface="Arial"/>
              </a:rPr>
              <a:t>_</a:t>
            </a:r>
            <a:endParaRPr lang="en-US" altLang="en-US" sz="3000" b="1">
              <a:solidFill>
                <a:srgbClr val="FFFF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80928" name="Text Box 32"/>
          <p:cNvSpPr txBox="1">
            <a:spLocks noChangeArrowheads="1"/>
          </p:cNvSpPr>
          <p:nvPr/>
        </p:nvSpPr>
        <p:spPr bwMode="auto">
          <a:xfrm>
            <a:off x="4995863" y="800100"/>
            <a:ext cx="43219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3000" b="1">
                <a:solidFill>
                  <a:srgbClr val="FFFF00"/>
                </a:solidFill>
                <a:latin typeface="Arial" panose="020B0604020202020204" pitchFamily="34" charset="0"/>
                <a:cs typeface="Arial"/>
              </a:rPr>
              <a:t>=</a:t>
            </a:r>
            <a:endParaRPr lang="en-US" altLang="en-US" sz="3000" b="1">
              <a:solidFill>
                <a:srgbClr val="FFFF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8218" name="AutoShape 33"/>
          <p:cNvSpPr>
            <a:spLocks noChangeArrowheads="1"/>
          </p:cNvSpPr>
          <p:nvPr/>
        </p:nvSpPr>
        <p:spPr bwMode="auto">
          <a:xfrm>
            <a:off x="1496617" y="1945481"/>
            <a:ext cx="5974556" cy="720329"/>
          </a:xfrm>
          <a:prstGeom prst="roundRect">
            <a:avLst>
              <a:gd name="adj" fmla="val 6856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42913" indent="-442913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332185" indent="-33218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>
                <a:solidFill>
                  <a:srgbClr val="FFFFFF"/>
                </a:solidFill>
                <a:latin typeface="Calibri" panose="020F0502020204030204" pitchFamily="34" charset="0"/>
                <a:cs typeface="Arial"/>
                <a:sym typeface="Wingdings 2" panose="05020102010507070707" pitchFamily="18" charset="2"/>
              </a:rPr>
              <a:t> </a:t>
            </a:r>
            <a:r>
              <a:rPr lang="en-GB" altLang="en-US" sz="1800" dirty="0">
                <a:solidFill>
                  <a:srgbClr val="FFFFFF"/>
                </a:solidFill>
                <a:latin typeface="Calibri" panose="020F0502020204030204" pitchFamily="34" charset="0"/>
                <a:cs typeface="Arial"/>
                <a:sym typeface="Wingdings" panose="05000000000000000000" pitchFamily="2" charset="2"/>
              </a:rPr>
              <a:t>Calculate the </a:t>
            </a:r>
            <a:r>
              <a:rPr lang="en-GB" altLang="en-US" sz="1800" b="1" dirty="0">
                <a:solidFill>
                  <a:srgbClr val="FFFFFF"/>
                </a:solidFill>
                <a:latin typeface="Calibri" panose="020F0502020204030204" pitchFamily="34" charset="0"/>
                <a:cs typeface="Arial"/>
                <a:sym typeface="Wingdings" panose="05000000000000000000" pitchFamily="2" charset="2"/>
              </a:rPr>
              <a:t>upthrust</a:t>
            </a:r>
            <a:r>
              <a:rPr lang="en-GB" altLang="en-US" sz="1800" dirty="0">
                <a:solidFill>
                  <a:srgbClr val="FFFFFF"/>
                </a:solidFill>
                <a:latin typeface="Calibri" panose="020F0502020204030204" pitchFamily="34" charset="0"/>
                <a:cs typeface="Arial"/>
                <a:sym typeface="Wingdings" panose="05000000000000000000" pitchFamily="2" charset="2"/>
              </a:rPr>
              <a:t> on each of your objects</a:t>
            </a:r>
            <a:r>
              <a:rPr lang="en-GB" altLang="en-US" sz="1800" dirty="0">
                <a:solidFill>
                  <a:srgbClr val="FFFFFF"/>
                </a:solidFill>
                <a:latin typeface="Calibri" panose="020F0502020204030204" pitchFamily="34" charset="0"/>
                <a:cs typeface="Arial"/>
              </a:rPr>
              <a:t>. Add results from the group next to you if needed.</a:t>
            </a:r>
          </a:p>
        </p:txBody>
      </p:sp>
      <p:sp>
        <p:nvSpPr>
          <p:cNvPr id="8219" name="AutoShape 34"/>
          <p:cNvSpPr>
            <a:spLocks noChangeArrowheads="1"/>
          </p:cNvSpPr>
          <p:nvPr/>
        </p:nvSpPr>
        <p:spPr bwMode="auto">
          <a:xfrm rot="10800000">
            <a:off x="5101829" y="3654029"/>
            <a:ext cx="378619" cy="844153"/>
          </a:xfrm>
          <a:prstGeom prst="downArrow">
            <a:avLst>
              <a:gd name="adj1" fmla="val 49694"/>
              <a:gd name="adj2" fmla="val 71387"/>
            </a:avLst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1800">
              <a:solidFill>
                <a:srgbClr val="000000"/>
              </a:solidFill>
              <a:cs typeface="Arial"/>
            </a:endParaRPr>
          </a:p>
        </p:txBody>
      </p:sp>
      <p:sp>
        <p:nvSpPr>
          <p:cNvPr id="8220" name="Text Box 35"/>
          <p:cNvSpPr txBox="1">
            <a:spLocks noChangeArrowheads="1"/>
          </p:cNvSpPr>
          <p:nvPr/>
        </p:nvSpPr>
        <p:spPr bwMode="auto">
          <a:xfrm>
            <a:off x="2715816" y="3698081"/>
            <a:ext cx="43219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3000" b="1">
                <a:solidFill>
                  <a:srgbClr val="FFFFFF"/>
                </a:solidFill>
                <a:latin typeface="Arial" panose="020B0604020202020204" pitchFamily="34" charset="0"/>
                <a:cs typeface="Arial"/>
              </a:rPr>
              <a:t>_</a:t>
            </a:r>
            <a:endParaRPr lang="en-US" altLang="en-US" sz="3000" b="1">
              <a:solidFill>
                <a:srgbClr val="FFFFFF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8221" name="Text Box 36"/>
          <p:cNvSpPr txBox="1">
            <a:spLocks noChangeArrowheads="1"/>
          </p:cNvSpPr>
          <p:nvPr/>
        </p:nvSpPr>
        <p:spPr bwMode="auto">
          <a:xfrm>
            <a:off x="4512469" y="3802856"/>
            <a:ext cx="43219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3000" b="1">
                <a:solidFill>
                  <a:srgbClr val="FFFFFF"/>
                </a:solidFill>
                <a:latin typeface="Arial" panose="020B0604020202020204" pitchFamily="34" charset="0"/>
                <a:cs typeface="Arial"/>
              </a:rPr>
              <a:t>=</a:t>
            </a:r>
            <a:endParaRPr lang="en-US" altLang="en-US" sz="3000" b="1">
              <a:solidFill>
                <a:srgbClr val="FFFFFF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8222" name="AutoShape 37"/>
          <p:cNvSpPr>
            <a:spLocks noChangeArrowheads="1"/>
          </p:cNvSpPr>
          <p:nvPr/>
        </p:nvSpPr>
        <p:spPr bwMode="auto">
          <a:xfrm>
            <a:off x="3484960" y="4007644"/>
            <a:ext cx="433388" cy="377429"/>
          </a:xfrm>
          <a:prstGeom prst="downArrow">
            <a:avLst>
              <a:gd name="adj1" fmla="val 43954"/>
              <a:gd name="adj2" fmla="val 67194"/>
            </a:avLst>
          </a:prstGeom>
          <a:gradFill rotWithShape="1">
            <a:gsLst>
              <a:gs pos="0">
                <a:srgbClr val="00CC00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1800">
              <a:solidFill>
                <a:srgbClr val="000000"/>
              </a:solidFill>
              <a:cs typeface="Arial"/>
            </a:endParaRPr>
          </a:p>
        </p:txBody>
      </p:sp>
      <p:sp>
        <p:nvSpPr>
          <p:cNvPr id="8223" name="Text Box 38"/>
          <p:cNvSpPr txBox="1">
            <a:spLocks noChangeArrowheads="1"/>
          </p:cNvSpPr>
          <p:nvPr/>
        </p:nvSpPr>
        <p:spPr bwMode="auto">
          <a:xfrm>
            <a:off x="2843213" y="3158729"/>
            <a:ext cx="18359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b="1">
                <a:solidFill>
                  <a:srgbClr val="00CC00"/>
                </a:solidFill>
                <a:latin typeface="Arial" panose="020B0604020202020204" pitchFamily="34" charset="0"/>
                <a:cs typeface="Arial"/>
              </a:rPr>
              <a:t>weight in water</a:t>
            </a:r>
            <a:endParaRPr lang="en-US" altLang="en-US" b="1">
              <a:solidFill>
                <a:srgbClr val="00CC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8224" name="Text Box 39"/>
          <p:cNvSpPr txBox="1">
            <a:spLocks noChangeArrowheads="1"/>
          </p:cNvSpPr>
          <p:nvPr/>
        </p:nvSpPr>
        <p:spPr bwMode="auto">
          <a:xfrm>
            <a:off x="4371975" y="3171825"/>
            <a:ext cx="18359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b="1">
                <a:solidFill>
                  <a:srgbClr val="3399FF"/>
                </a:solidFill>
                <a:latin typeface="Arial" panose="020B0604020202020204" pitchFamily="34" charset="0"/>
                <a:cs typeface="Arial"/>
              </a:rPr>
              <a:t>upthrust</a:t>
            </a:r>
            <a:endParaRPr lang="en-US" altLang="en-US" b="1">
              <a:solidFill>
                <a:srgbClr val="3399FF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8225" name="AutoShape 40"/>
          <p:cNvSpPr>
            <a:spLocks noChangeArrowheads="1"/>
          </p:cNvSpPr>
          <p:nvPr/>
        </p:nvSpPr>
        <p:spPr bwMode="auto">
          <a:xfrm>
            <a:off x="2063354" y="3621882"/>
            <a:ext cx="378619" cy="1241822"/>
          </a:xfrm>
          <a:prstGeom prst="downArrow">
            <a:avLst>
              <a:gd name="adj1" fmla="val 50000"/>
              <a:gd name="adj2" fmla="val 81997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1800">
              <a:solidFill>
                <a:srgbClr val="000000"/>
              </a:solidFill>
              <a:cs typeface="Arial"/>
            </a:endParaRPr>
          </a:p>
        </p:txBody>
      </p:sp>
      <p:sp>
        <p:nvSpPr>
          <p:cNvPr id="8226" name="Text Box 41"/>
          <p:cNvSpPr txBox="1">
            <a:spLocks noChangeArrowheads="1"/>
          </p:cNvSpPr>
          <p:nvPr/>
        </p:nvSpPr>
        <p:spPr bwMode="auto">
          <a:xfrm>
            <a:off x="1397794" y="2789635"/>
            <a:ext cx="18359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b="1">
                <a:solidFill>
                  <a:srgbClr val="FF0000"/>
                </a:solidFill>
                <a:latin typeface="Arial" panose="020B0604020202020204" pitchFamily="34" charset="0"/>
                <a:cs typeface="Arial"/>
              </a:rPr>
              <a:t>weight in air</a:t>
            </a:r>
            <a:endParaRPr lang="en-US" altLang="en-US" b="1">
              <a:solidFill>
                <a:srgbClr val="FF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8227" name="AutoShape 42"/>
          <p:cNvSpPr>
            <a:spLocks noChangeArrowheads="1"/>
          </p:cNvSpPr>
          <p:nvPr/>
        </p:nvSpPr>
        <p:spPr bwMode="auto">
          <a:xfrm>
            <a:off x="6043613" y="2678688"/>
            <a:ext cx="2382039" cy="1504891"/>
          </a:xfrm>
          <a:prstGeom prst="cloudCallout">
            <a:avLst>
              <a:gd name="adj1" fmla="val 54282"/>
              <a:gd name="adj2" fmla="val 90565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What is true for objects that float?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543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0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0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24" grpId="0" animBg="1"/>
      <p:bldP spid="80925" grpId="0" animBg="1"/>
      <p:bldP spid="80926" grpId="0" animBg="1"/>
      <p:bldP spid="80927" grpId="0"/>
      <p:bldP spid="809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3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0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286863" y="1121569"/>
            <a:ext cx="750585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145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717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257175" indent="-257175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en-US" dirty="0">
                <a:solidFill>
                  <a:srgbClr val="000000"/>
                </a:solidFill>
                <a:latin typeface="+mn-lt"/>
              </a:rPr>
              <a:t>Objects seem to weigh ____ (less/more) in water because of an upwards force from the water called </a:t>
            </a:r>
            <a:r>
              <a:rPr lang="en-GB" altLang="en-US" b="1" dirty="0">
                <a:solidFill>
                  <a:srgbClr val="000000"/>
                </a:solidFill>
                <a:latin typeface="+mn-lt"/>
              </a:rPr>
              <a:t>upthrust</a:t>
            </a:r>
            <a:r>
              <a:rPr lang="en-GB" altLang="en-US" dirty="0">
                <a:solidFill>
                  <a:srgbClr val="000000"/>
                </a:solidFill>
                <a:latin typeface="+mn-lt"/>
              </a:rPr>
              <a:t>. This pushes against your </a:t>
            </a:r>
            <a:r>
              <a:rPr lang="en-GB" altLang="en-US" b="1" dirty="0">
                <a:solidFill>
                  <a:srgbClr val="000000"/>
                </a:solidFill>
                <a:latin typeface="+mn-lt"/>
              </a:rPr>
              <a:t>weight</a:t>
            </a:r>
            <a:r>
              <a:rPr lang="en-GB" altLang="en-US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257175" indent="-257175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en-US" dirty="0">
                <a:solidFill>
                  <a:srgbClr val="000000"/>
                </a:solidFill>
                <a:latin typeface="+mn-lt"/>
              </a:rPr>
              <a:t>An object floats if the upthrust is _______ (equal to / bigger than / smaller than) its weight.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3708486" y="1101639"/>
            <a:ext cx="9032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b="1" dirty="0">
                <a:solidFill>
                  <a:srgbClr val="00B050"/>
                </a:solidFill>
                <a:latin typeface="+mn-lt"/>
              </a:rPr>
              <a:t>less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4967956" y="2385796"/>
            <a:ext cx="15956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b="1" dirty="0">
                <a:solidFill>
                  <a:srgbClr val="00B050"/>
                </a:solidFill>
                <a:latin typeface="+mn-lt"/>
              </a:rPr>
              <a:t>equal to</a:t>
            </a:r>
          </a:p>
        </p:txBody>
      </p:sp>
      <p:sp>
        <p:nvSpPr>
          <p:cNvPr id="9221" name="AutoShape 7"/>
          <p:cNvSpPr>
            <a:spLocks noChangeArrowheads="1"/>
          </p:cNvSpPr>
          <p:nvPr/>
        </p:nvSpPr>
        <p:spPr bwMode="auto">
          <a:xfrm>
            <a:off x="6133634" y="3010681"/>
            <a:ext cx="2527697" cy="1594247"/>
          </a:xfrm>
          <a:prstGeom prst="cloudCallout">
            <a:avLst>
              <a:gd name="adj1" fmla="val -62481"/>
              <a:gd name="adj2" fmla="val 75319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10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How can we increase the upthrust?</a:t>
            </a:r>
            <a:endParaRPr lang="en-US" altLang="en-US" sz="2100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AutoShape 33">
            <a:extLst>
              <a:ext uri="{FF2B5EF4-FFF2-40B4-BE49-F238E27FC236}">
                <a16:creationId xmlns:a16="http://schemas.microsoft.com/office/drawing/2014/main" id="{34028A49-0D5F-2848-88AE-B2BD3891A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863" y="232347"/>
            <a:ext cx="3224963" cy="562783"/>
          </a:xfrm>
          <a:prstGeom prst="roundRect">
            <a:avLst>
              <a:gd name="adj" fmla="val 6856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42913" indent="-442913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332185" indent="-33218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solidFill>
                  <a:srgbClr val="FFFFFF"/>
                </a:solidFill>
                <a:latin typeface="Calibri" panose="020F0502020204030204" pitchFamily="34" charset="0"/>
                <a:cs typeface="Arial"/>
                <a:sym typeface="Wingdings 2" panose="05020102010507070707" pitchFamily="18" charset="2"/>
              </a:rPr>
              <a:t> </a:t>
            </a:r>
            <a:r>
              <a:rPr lang="en-GB" altLang="en-US" dirty="0">
                <a:solidFill>
                  <a:srgbClr val="FFFFFF"/>
                </a:solidFill>
                <a:latin typeface="Calibri" panose="020F0502020204030204" pitchFamily="34" charset="0"/>
                <a:cs typeface="Arial"/>
                <a:sym typeface="Wingdings" panose="05000000000000000000" pitchFamily="2" charset="2"/>
              </a:rPr>
              <a:t>Copy and complete</a:t>
            </a:r>
            <a:r>
              <a:rPr lang="en-GB" altLang="en-US" dirty="0">
                <a:solidFill>
                  <a:srgbClr val="FFFFFF"/>
                </a:solidFill>
                <a:latin typeface="Calibri" panose="020F0502020204030204" pitchFamily="34" charset="0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260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  <p:bldP spid="665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642" y="0"/>
            <a:ext cx="65628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marR="0" lvl="0" indent="-1333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My Learning Journey……</a:t>
            </a:r>
          </a:p>
          <a:p>
            <a:pPr marL="133350" marR="0" lvl="0" indent="-1333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198835" marR="0" lvl="0" indent="-198835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589896"/>
              </p:ext>
            </p:extLst>
          </p:nvPr>
        </p:nvGraphicFramePr>
        <p:xfrm>
          <a:off x="81642" y="754970"/>
          <a:ext cx="8825948" cy="4191104"/>
        </p:xfrm>
        <a:graphic>
          <a:graphicData uri="http://schemas.openxmlformats.org/drawingml/2006/table">
            <a:tbl>
              <a:tblPr/>
              <a:tblGrid>
                <a:gridCol w="294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7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Developing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Securing 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Exceeding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3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alt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548" y="-54501"/>
            <a:ext cx="906452" cy="906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474" y="1586430"/>
            <a:ext cx="2862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State what is meant by upthrust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7200" y="87833"/>
            <a:ext cx="2493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Completed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CEE11E-BAAC-BB42-8CDD-686D1370BAD4}"/>
              </a:ext>
            </a:extLst>
          </p:cNvPr>
          <p:cNvSpPr txBox="1"/>
          <p:nvPr/>
        </p:nvSpPr>
        <p:spPr>
          <a:xfrm>
            <a:off x="84474" y="2516244"/>
            <a:ext cx="2862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Explain why an object floats.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5902F2-2D83-0E41-9208-F65D1692AB81}"/>
              </a:ext>
            </a:extLst>
          </p:cNvPr>
          <p:cNvSpPr txBox="1"/>
          <p:nvPr/>
        </p:nvSpPr>
        <p:spPr>
          <a:xfrm>
            <a:off x="84474" y="3457363"/>
            <a:ext cx="2862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Recall the factors that affect the amount of upthrust on an object.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64A8FA-AE6F-174D-801A-081AEA20FC5B}"/>
              </a:ext>
            </a:extLst>
          </p:cNvPr>
          <p:cNvSpPr txBox="1"/>
          <p:nvPr/>
        </p:nvSpPr>
        <p:spPr>
          <a:xfrm>
            <a:off x="3064669" y="1771673"/>
            <a:ext cx="2862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Work out if something will float.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79774C-7727-ED45-B2B3-E1E5E31D7C96}"/>
              </a:ext>
            </a:extLst>
          </p:cNvPr>
          <p:cNvSpPr txBox="1"/>
          <p:nvPr/>
        </p:nvSpPr>
        <p:spPr>
          <a:xfrm>
            <a:off x="3064669" y="2807225"/>
            <a:ext cx="28627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Use ideas about density changes to explain how a hot air balloon flies/how the depth of a submarine is controlled.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C74F35-435D-D441-A616-117E7C699C67}"/>
              </a:ext>
            </a:extLst>
          </p:cNvPr>
          <p:cNvSpPr txBox="1"/>
          <p:nvPr/>
        </p:nvSpPr>
        <p:spPr>
          <a:xfrm>
            <a:off x="5927395" y="1748190"/>
            <a:ext cx="2862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Explain that the upthrust depends on the weight of fluid displaced.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A90338-DA5C-D34D-B3F7-20EA104819CF}"/>
              </a:ext>
            </a:extLst>
          </p:cNvPr>
          <p:cNvSpPr txBox="1"/>
          <p:nvPr/>
        </p:nvSpPr>
        <p:spPr>
          <a:xfrm>
            <a:off x="5935343" y="3105661"/>
            <a:ext cx="2862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Use ideas about displacement to explain phenomena connected with floating and sinking.</a:t>
            </a:r>
          </a:p>
        </p:txBody>
      </p:sp>
    </p:spTree>
    <p:extLst>
      <p:ext uri="{BB962C8B-B14F-4D97-AF65-F5344CB8AC3E}">
        <p14:creationId xmlns:p14="http://schemas.microsoft.com/office/powerpoint/2010/main" val="77557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1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1034</Words>
  <Application>Microsoft Office PowerPoint</Application>
  <PresentationFormat>On-screen Show (16:9)</PresentationFormat>
  <Paragraphs>162</Paragraphs>
  <Slides>32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32</vt:i4>
      </vt:variant>
    </vt:vector>
  </HeadingPairs>
  <TitlesOfParts>
    <vt:vector size="53" baseType="lpstr">
      <vt:lpstr>Arial</vt:lpstr>
      <vt:lpstr>Calibri</vt:lpstr>
      <vt:lpstr>Comic Sans MS</vt:lpstr>
      <vt:lpstr>Times New Roman</vt:lpstr>
      <vt:lpstr>Trebuchet MS</vt:lpstr>
      <vt:lpstr>Verdana</vt:lpstr>
      <vt:lpstr>Webdings</vt:lpstr>
      <vt:lpstr>Wingdings</vt:lpstr>
      <vt:lpstr>Wingdings 2</vt:lpstr>
      <vt:lpstr>Office Theme</vt:lpstr>
      <vt:lpstr>Default Design</vt:lpstr>
      <vt:lpstr>4_Default Design</vt:lpstr>
      <vt:lpstr>2_Default Design</vt:lpstr>
      <vt:lpstr>6_Default Design</vt:lpstr>
      <vt:lpstr>2 Content slides</vt:lpstr>
      <vt:lpstr>1_2 Content slides</vt:lpstr>
      <vt:lpstr>5_Default Design</vt:lpstr>
      <vt:lpstr>8_Default Design</vt:lpstr>
      <vt:lpstr>7_Default Design</vt:lpstr>
      <vt:lpstr>1_Default Design</vt:lpstr>
      <vt:lpstr>10_Default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Barker</dc:creator>
  <cp:lastModifiedBy>J Barker</cp:lastModifiedBy>
  <cp:revision>130</cp:revision>
  <dcterms:modified xsi:type="dcterms:W3CDTF">2021-12-09T11:16:38Z</dcterms:modified>
</cp:coreProperties>
</file>