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63" r:id="rId3"/>
    <p:sldId id="273" r:id="rId4"/>
    <p:sldId id="295" r:id="rId5"/>
    <p:sldId id="256" r:id="rId6"/>
    <p:sldId id="284" r:id="rId7"/>
    <p:sldId id="285" r:id="rId8"/>
    <p:sldId id="288" r:id="rId9"/>
    <p:sldId id="290" r:id="rId10"/>
    <p:sldId id="287" r:id="rId11"/>
    <p:sldId id="286" r:id="rId12"/>
    <p:sldId id="291" r:id="rId13"/>
    <p:sldId id="292" r:id="rId14"/>
    <p:sldId id="29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 Olyabek" initials="FO" lastIdx="1" clrIdx="0">
    <p:extLst>
      <p:ext uri="{19B8F6BF-5375-455C-9EA6-DF929625EA0E}">
        <p15:presenceInfo xmlns:p15="http://schemas.microsoft.com/office/powerpoint/2012/main" userId="F Olyab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5025" autoAdjust="0"/>
  </p:normalViewPr>
  <p:slideViewPr>
    <p:cSldViewPr snapToGrid="0">
      <p:cViewPr varScale="1">
        <p:scale>
          <a:sx n="44" d="100"/>
          <a:sy n="44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0724-6C5C-4CCD-A0CC-8A8EBB8E49A8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8C0A-8BE9-4F0E-8E38-9BE48E7B6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85C9C6-5EE8-42C1-88B9-A14E35BFE075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05869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2756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31CF377-BEA7-4A8B-805F-360F050C02F4}" type="slidenum">
              <a:rPr lang="en-GB" altLang="en-US"/>
              <a:pPr algn="r"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790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04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08CEA1B-CE07-4F5D-9C0B-EEEE6DB5B044}" type="slidenum">
              <a:rPr lang="en-GB" altLang="en-US"/>
              <a:pPr algn="r"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2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6852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EE1F7B3-579E-4CB0-BE13-CA286799CDAC}" type="slidenum">
              <a:rPr lang="en-GB" altLang="en-US"/>
              <a:pPr algn="r"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5374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8900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663EB44-425A-41F5-AC92-EAC4E0D22927}" type="slidenum">
              <a:rPr lang="en-GB" altLang="en-US"/>
              <a:pPr algn="r"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703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0948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226983A-46C0-45A1-A0D5-5D347A3166CC}" type="slidenum">
              <a:rPr lang="en-GB" altLang="en-US"/>
              <a:pPr algn="r"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46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2996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242EBF2-5265-4AEF-8A50-E393661BC4FC}" type="slidenum">
              <a:rPr lang="en-GB" altLang="en-US"/>
              <a:pPr algn="r"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76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https://www.twig-world.com/film/forensics-chromatography-1481/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53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Forensic</a:t>
            </a:r>
            <a:r>
              <a:rPr lang="en-GB" baseline="0" dirty="0" smtClean="0"/>
              <a:t> analysis, testing for banned drugs, water analysis, food analysis.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35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https://www.activeteachonline.com/product/view/id/295/page/82/mode/dps?modal=/player/animation/id/312551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7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Boardworks KS3 Science 2008 </a:t>
            </a:r>
          </a:p>
          <a:p>
            <a:pPr>
              <a:defRPr/>
            </a:pPr>
            <a:r>
              <a:rPr lang="en-GB"/>
              <a:t>Mixtures and Solutions</a:t>
            </a: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4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34CB50-7BA9-499B-953F-BA64C3BE021A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43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6DF68A-60E9-4BFC-8EE5-0936A7671D8F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31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7636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3FF4AC4-091A-40A1-84D9-74A79D43B17F}" type="slidenum">
              <a:rPr lang="en-GB" altLang="en-US"/>
              <a:pPr algn="r"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966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9684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3709852-96EC-46C5-B8BD-EB2D69FFE9BB}" type="slidenum">
              <a:rPr lang="en-GB" altLang="en-US"/>
              <a:pPr algn="r"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708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forensics-chromatography-148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295/page/82/mode/dps?modal=/player/animation/id/31255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211264" y="1690688"/>
            <a:ext cx="9018586" cy="4462462"/>
          </a:xfrm>
        </p:spPr>
        <p:txBody>
          <a:bodyPr>
            <a:normAutofit/>
          </a:bodyPr>
          <a:lstStyle/>
          <a:p>
            <a:pPr marL="542925" lvl="1" indent="-357188">
              <a:buNone/>
            </a:pPr>
            <a:endParaRPr lang="en-GB" altLang="en-US" sz="3200" dirty="0"/>
          </a:p>
          <a:p>
            <a:pPr marL="542925" lvl="1" indent="-357188"/>
            <a:r>
              <a:rPr lang="en-GB" altLang="en-US" sz="3200" dirty="0"/>
              <a:t>Give examples of where chromatography is used.</a:t>
            </a:r>
          </a:p>
          <a:p>
            <a:pPr marL="542925" lvl="1" indent="-357188"/>
            <a:r>
              <a:rPr lang="en-GB" altLang="en-US" sz="3200" dirty="0"/>
              <a:t>Describe how chromatography is used to separate mixtures</a:t>
            </a:r>
            <a:r>
              <a:rPr lang="en-GB" altLang="en-US" sz="3200" dirty="0" smtClean="0"/>
              <a:t>.</a:t>
            </a:r>
            <a:endParaRPr lang="en-GB" altLang="en-US" sz="3200" dirty="0"/>
          </a:p>
          <a:p>
            <a:pPr marL="542925" lvl="1" indent="-357188"/>
            <a:r>
              <a:rPr lang="en-GB" altLang="en-US" sz="3200" dirty="0"/>
              <a:t>Explain how chromatography works, and interpret a chromatogram. </a:t>
            </a:r>
          </a:p>
          <a:p>
            <a:pPr marL="542925" lvl="1" indent="-357188"/>
            <a:r>
              <a:rPr lang="en-GB" altLang="en-US" sz="3200" dirty="0"/>
              <a:t>Evaluate the information provided by chromatograms. </a:t>
            </a:r>
          </a:p>
          <a:p>
            <a:pPr marL="542925" lvl="1" indent="-357188"/>
            <a:endParaRPr lang="en-GB" altLang="en-US" sz="2800" dirty="0"/>
          </a:p>
          <a:p>
            <a:pPr marL="542925" lvl="1" indent="-357188"/>
            <a:endParaRPr lang="en-GB" altLang="en-US" sz="28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083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chromatography</a:t>
            </a:r>
            <a:endParaRPr lang="en-GB" sz="4800" dirty="0"/>
          </a:p>
        </p:txBody>
      </p:sp>
      <p:sp>
        <p:nvSpPr>
          <p:cNvPr id="2" name="Rectangle 1"/>
          <p:cNvSpPr/>
          <p:nvPr/>
        </p:nvSpPr>
        <p:spPr>
          <a:xfrm>
            <a:off x="535858" y="856357"/>
            <a:ext cx="111202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Check </a:t>
            </a:r>
            <a:r>
              <a:rPr lang="en-GB" sz="3200" dirty="0"/>
              <a:t>that your chromatography paper hangs close to the bottom of </a:t>
            </a:r>
            <a:r>
              <a:rPr lang="en-GB" sz="3200" dirty="0" smtClean="0"/>
              <a:t>the </a:t>
            </a:r>
            <a:r>
              <a:rPr lang="en-GB" sz="3200" dirty="0"/>
              <a:t>empty beaker without touching it (as shown in the diagram).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Draw a pencil line on the paper, about 2 cm from the bottom.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Put a small spot of ink from each pen on your pencil line.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Label </a:t>
            </a:r>
            <a:r>
              <a:rPr lang="en-GB" sz="3200" dirty="0"/>
              <a:t>underneath each spot with a pencil.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Pour </a:t>
            </a:r>
            <a:r>
              <a:rPr lang="en-GB" sz="3200" dirty="0"/>
              <a:t>some water into the beaker to a depth of about 1 cm.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Lower </a:t>
            </a:r>
            <a:r>
              <a:rPr lang="en-GB" sz="3200" dirty="0"/>
              <a:t>the chromatography paper into the beaker so that the bottom </a:t>
            </a:r>
            <a:r>
              <a:rPr lang="en-GB" sz="3200" dirty="0" smtClean="0"/>
              <a:t>of </a:t>
            </a:r>
            <a:r>
              <a:rPr lang="en-GB" sz="3200" dirty="0"/>
              <a:t>the paper is in the water, but the water level is below the spots.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Leave </a:t>
            </a:r>
            <a:r>
              <a:rPr lang="en-GB" sz="3200" dirty="0"/>
              <a:t>the paper in the beaker until the water reaches near the top of </a:t>
            </a:r>
            <a:r>
              <a:rPr lang="en-GB" sz="3200" dirty="0" smtClean="0"/>
              <a:t>the </a:t>
            </a:r>
            <a:r>
              <a:rPr lang="en-GB" sz="3200" dirty="0"/>
              <a:t>paper.</a:t>
            </a:r>
          </a:p>
        </p:txBody>
      </p:sp>
    </p:spTree>
    <p:extLst>
      <p:ext uri="{BB962C8B-B14F-4D97-AF65-F5344CB8AC3E}">
        <p14:creationId xmlns:p14="http://schemas.microsoft.com/office/powerpoint/2010/main" val="36558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60" y="265470"/>
            <a:ext cx="4028765" cy="2772698"/>
          </a:xfrm>
        </p:spPr>
        <p:txBody>
          <a:bodyPr>
            <a:normAutofit/>
          </a:bodyPr>
          <a:lstStyle/>
          <a:p>
            <a:r>
              <a:rPr lang="en-GB" dirty="0" smtClean="0"/>
              <a:t>Answer these questions in your books.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68" t="10919" r="26994" b="9091"/>
          <a:stretch/>
        </p:blipFill>
        <p:spPr>
          <a:xfrm>
            <a:off x="4778476" y="0"/>
            <a:ext cx="7032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236" r="1828" b="18582"/>
          <a:stretch/>
        </p:blipFill>
        <p:spPr>
          <a:xfrm>
            <a:off x="-220088" y="1690688"/>
            <a:ext cx="12412088" cy="2217638"/>
          </a:xfrm>
          <a:prstGeom prst="rect">
            <a:avLst/>
          </a:prstGeom>
        </p:spPr>
      </p:pic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400051" y="188913"/>
            <a:ext cx="7136822" cy="586942"/>
          </a:xfrm>
          <a:prstGeom prst="roundRect">
            <a:avLst>
              <a:gd name="adj" fmla="val 6856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buFont typeface="Wingdings 2" pitchFamily="18" charset="2"/>
              <a:buChar char="!"/>
              <a:defRPr/>
            </a:pPr>
            <a:r>
              <a:rPr lang="en-GB" altLang="en-US" sz="3200" dirty="0" smtClean="0">
                <a:latin typeface="Arial" charset="0"/>
                <a:cs typeface="+mn-cs"/>
              </a:rPr>
              <a:t>Mark your own in a GREEN pen.</a:t>
            </a:r>
          </a:p>
        </p:txBody>
      </p:sp>
    </p:spTree>
    <p:extLst>
      <p:ext uri="{BB962C8B-B14F-4D97-AF65-F5344CB8AC3E}">
        <p14:creationId xmlns:p14="http://schemas.microsoft.com/office/powerpoint/2010/main" val="30754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11" t="18991" r="15614" b="19876"/>
          <a:stretch/>
        </p:blipFill>
        <p:spPr>
          <a:xfrm>
            <a:off x="0" y="365125"/>
            <a:ext cx="8312728" cy="4433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436" t="10952" r="29282" b="27245"/>
          <a:stretch/>
        </p:blipFill>
        <p:spPr>
          <a:xfrm>
            <a:off x="8312728" y="238631"/>
            <a:ext cx="3532096" cy="2904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635" t="9798" r="35323" b="26231"/>
          <a:stretch/>
        </p:blipFill>
        <p:spPr>
          <a:xfrm>
            <a:off x="9116291" y="3288434"/>
            <a:ext cx="2521528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5" t="49106" r="3076" b="20328"/>
          <a:stretch/>
        </p:blipFill>
        <p:spPr>
          <a:xfrm>
            <a:off x="0" y="1690688"/>
            <a:ext cx="12192000" cy="2191821"/>
          </a:xfrm>
          <a:prstGeom prst="rect">
            <a:avLst/>
          </a:prstGeom>
        </p:spPr>
      </p:pic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400051" y="188913"/>
            <a:ext cx="7136822" cy="586942"/>
          </a:xfrm>
          <a:prstGeom prst="roundRect">
            <a:avLst>
              <a:gd name="adj" fmla="val 6856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buFont typeface="Wingdings 2" pitchFamily="18" charset="2"/>
              <a:buChar char="!"/>
              <a:defRPr/>
            </a:pPr>
            <a:r>
              <a:rPr lang="en-GB" altLang="en-US" sz="3200" dirty="0" smtClean="0">
                <a:latin typeface="Arial" charset="0"/>
                <a:cs typeface="+mn-cs"/>
              </a:rPr>
              <a:t>Mark your own in a GREEN pen.</a:t>
            </a:r>
          </a:p>
        </p:txBody>
      </p:sp>
    </p:spTree>
    <p:extLst>
      <p:ext uri="{BB962C8B-B14F-4D97-AF65-F5344CB8AC3E}">
        <p14:creationId xmlns:p14="http://schemas.microsoft.com/office/powerpoint/2010/main" val="2767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9"/>
          <p:cNvSpPr>
            <a:spLocks noGrp="1"/>
          </p:cNvSpPr>
          <p:nvPr>
            <p:ph type="ctrTitle"/>
          </p:nvPr>
        </p:nvSpPr>
        <p:spPr>
          <a:xfrm>
            <a:off x="1274618" y="-567892"/>
            <a:ext cx="9144000" cy="2387600"/>
          </a:xfrm>
        </p:spPr>
        <p:txBody>
          <a:bodyPr/>
          <a:lstStyle/>
          <a:p>
            <a:r>
              <a:rPr lang="en-GB" altLang="en-US" dirty="0" smtClean="0"/>
              <a:t>Analysing a chromatogram</a:t>
            </a:r>
          </a:p>
        </p:txBody>
      </p:sp>
      <p:sp>
        <p:nvSpPr>
          <p:cNvPr id="98306" name="Subtitle 10"/>
          <p:cNvSpPr>
            <a:spLocks noGrp="1"/>
          </p:cNvSpPr>
          <p:nvPr>
            <p:ph type="subTitle" idx="1"/>
          </p:nvPr>
        </p:nvSpPr>
        <p:spPr>
          <a:xfrm>
            <a:off x="4530436" y="5003438"/>
            <a:ext cx="3117273" cy="427543"/>
          </a:xfrm>
        </p:spPr>
        <p:txBody>
          <a:bodyPr/>
          <a:lstStyle/>
          <a:p>
            <a:r>
              <a:rPr lang="en-US" altLang="en-US" dirty="0" smtClean="0"/>
              <a:t>Extension task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197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508794" y="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Analysing a chromatogram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325563"/>
            <a:ext cx="7920038" cy="100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 smtClean="0"/>
              <a:t>The chromatogram below shows the </a:t>
            </a:r>
            <a:r>
              <a:rPr lang="en-US" altLang="en-US" sz="3200" dirty="0" err="1" smtClean="0"/>
              <a:t>colourings</a:t>
            </a:r>
            <a:r>
              <a:rPr lang="en-US" altLang="en-US" sz="3200" dirty="0" smtClean="0"/>
              <a:t> found in various </a:t>
            </a:r>
            <a:r>
              <a:rPr lang="en-GB" altLang="en-US" sz="3200" dirty="0" smtClean="0"/>
              <a:t>coloured</a:t>
            </a:r>
            <a:r>
              <a:rPr lang="en-US" altLang="en-US" sz="3200" dirty="0" smtClean="0"/>
              <a:t> sweets.</a:t>
            </a:r>
            <a:endParaRPr lang="en-GB" altLang="en-US" sz="3200" dirty="0" smtClean="0"/>
          </a:p>
        </p:txBody>
      </p:sp>
      <p:sp>
        <p:nvSpPr>
          <p:cNvPr id="10035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00363" name="Picture 11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2770188"/>
            <a:ext cx="4887912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6473" y="304800"/>
            <a:ext cx="11665527" cy="2465389"/>
          </a:xfrm>
        </p:spPr>
        <p:txBody>
          <a:bodyPr>
            <a:normAutofit/>
          </a:bodyPr>
          <a:lstStyle/>
          <a:p>
            <a:pPr marL="360363" indent="-360363"/>
            <a:r>
              <a:rPr lang="en-US" altLang="en-US" sz="3200" dirty="0" smtClean="0"/>
              <a:t>From the chromatogram what can you tell about the </a:t>
            </a:r>
            <a:r>
              <a:rPr lang="en-US" altLang="en-US" sz="3200" dirty="0" err="1" smtClean="0"/>
              <a:t>colourings</a:t>
            </a:r>
            <a:r>
              <a:rPr lang="en-US" altLang="en-US" sz="3200" dirty="0" smtClean="0"/>
              <a:t> in the different sweets? </a:t>
            </a:r>
          </a:p>
          <a:p>
            <a:pPr marL="360363" indent="-360363"/>
            <a:r>
              <a:rPr lang="en-US" altLang="en-US" sz="3200" dirty="0" smtClean="0"/>
              <a:t>Which sweets have lots of different </a:t>
            </a:r>
            <a:r>
              <a:rPr lang="en-GB" altLang="en-US" sz="3200" dirty="0" smtClean="0"/>
              <a:t>colours</a:t>
            </a:r>
            <a:r>
              <a:rPr lang="en-US" altLang="en-US" sz="3200" dirty="0" smtClean="0"/>
              <a:t> in them?</a:t>
            </a:r>
          </a:p>
          <a:p>
            <a:pPr marL="360363" indent="-360363"/>
            <a:r>
              <a:rPr lang="en-US" altLang="en-US" sz="3200" dirty="0" smtClean="0"/>
              <a:t>Which sweets have only a few?</a:t>
            </a:r>
            <a:endParaRPr lang="en-GB" altLang="en-US" sz="3200" dirty="0" smtClean="0"/>
          </a:p>
        </p:txBody>
      </p:sp>
      <p:sp>
        <p:nvSpPr>
          <p:cNvPr id="196612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96617" name="Picture 9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9" y="2770189"/>
            <a:ext cx="489108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8656" y="4495800"/>
            <a:ext cx="11554690" cy="2317751"/>
          </a:xfrm>
        </p:spPr>
        <p:txBody>
          <a:bodyPr>
            <a:noAutofit/>
          </a:bodyPr>
          <a:lstStyle/>
          <a:p>
            <a:pPr marL="360363" indent="-360363"/>
            <a:r>
              <a:rPr lang="en-GB" altLang="en-US" sz="3200" dirty="0" smtClean="0"/>
              <a:t>The orange, blue and pink sweets just contain one colouring because there is only one dot above these colours.</a:t>
            </a:r>
            <a:endParaRPr lang="en-GB" altLang="en-US" sz="3200" dirty="0"/>
          </a:p>
          <a:p>
            <a:pPr marL="360363" indent="-360363"/>
            <a:r>
              <a:rPr lang="en-GB" altLang="en-US" sz="3200" dirty="0" smtClean="0"/>
              <a:t>The violet sweets contain two colourings as there are two dots.</a:t>
            </a:r>
          </a:p>
        </p:txBody>
      </p:sp>
      <p:sp>
        <p:nvSpPr>
          <p:cNvPr id="19865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98664" name="Picture 8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87912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63750" y="4354513"/>
            <a:ext cx="7920038" cy="1511300"/>
          </a:xfrm>
        </p:spPr>
        <p:txBody>
          <a:bodyPr/>
          <a:lstStyle/>
          <a:p>
            <a:pPr marL="360363" indent="-360363"/>
            <a:r>
              <a:rPr lang="en-US" altLang="en-US" smtClean="0"/>
              <a:t>How many colourings are in the brown sweets?</a:t>
            </a:r>
          </a:p>
          <a:p>
            <a:pPr marL="360363" indent="-360363"/>
            <a:endParaRPr lang="en-US" altLang="en-US" sz="1200"/>
          </a:p>
          <a:p>
            <a:pPr marL="360363" indent="-360363"/>
            <a:r>
              <a:rPr lang="en-US" altLang="en-US" smtClean="0">
                <a:solidFill>
                  <a:srgbClr val="006786"/>
                </a:solidFill>
              </a:rPr>
              <a:t>Answer = </a:t>
            </a:r>
          </a:p>
        </p:txBody>
      </p:sp>
      <p:sp>
        <p:nvSpPr>
          <p:cNvPr id="20173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863975" y="5013326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006786"/>
                </a:solidFill>
              </a:rPr>
              <a:t>5</a:t>
            </a:r>
          </a:p>
        </p:txBody>
      </p:sp>
      <p:pic>
        <p:nvPicPr>
          <p:cNvPr id="201737" name="Picture 9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76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7Ed Chromatography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20 July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8" name="AutoShape 20"/>
          <p:cNvSpPr/>
          <p:nvPr/>
        </p:nvSpPr>
        <p:spPr>
          <a:xfrm>
            <a:off x="133147" y="2365028"/>
            <a:ext cx="7505903" cy="176882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What colours make up the colour brown in a felt tip pen?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AutoShape 20"/>
          <p:cNvSpPr/>
          <p:nvPr/>
        </p:nvSpPr>
        <p:spPr>
          <a:xfrm>
            <a:off x="1540890" y="4448150"/>
            <a:ext cx="3895568" cy="6356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 smtClean="0">
                <a:solidFill>
                  <a:srgbClr val="FFFFFF"/>
                </a:solidFill>
              </a:rPr>
              <a:t>How can we test this?</a:t>
            </a:r>
            <a:endParaRPr lang="en-GB" sz="32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AutoShape 2" descr="Uni : Posca Marker : PC-8K : Chisel Tip : 8mm : Br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Uni : Posca Marker : PC-8K : Chisel Tip : 8mm : Brow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45630" t="42189" r="39295" b="31799"/>
          <a:stretch/>
        </p:blipFill>
        <p:spPr>
          <a:xfrm>
            <a:off x="9277349" y="2365028"/>
            <a:ext cx="1933261" cy="18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9144" y="4632326"/>
            <a:ext cx="9983788" cy="1892300"/>
          </a:xfrm>
        </p:spPr>
        <p:txBody>
          <a:bodyPr>
            <a:noAutofit/>
          </a:bodyPr>
          <a:lstStyle/>
          <a:p>
            <a:pPr marL="360363" indent="-360363">
              <a:spcBef>
                <a:spcPct val="0"/>
              </a:spcBef>
            </a:pPr>
            <a:r>
              <a:rPr lang="en-GB" altLang="en-US" sz="3200" dirty="0" smtClean="0"/>
              <a:t>The brown and yellow sweets both contain the colouring substance used in the orange sweets.</a:t>
            </a:r>
          </a:p>
          <a:p>
            <a:pPr marL="360363" indent="-360363">
              <a:spcBef>
                <a:spcPct val="0"/>
              </a:spcBef>
            </a:pPr>
            <a:r>
              <a:rPr lang="en-GB" altLang="en-US" sz="3200" dirty="0" smtClean="0"/>
              <a:t>They all have a dot of the same colour that moved the same distance above the start line.</a:t>
            </a:r>
          </a:p>
        </p:txBody>
      </p:sp>
      <p:sp>
        <p:nvSpPr>
          <p:cNvPr id="20377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203784" name="Picture 8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76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63750" y="4354513"/>
            <a:ext cx="7920038" cy="1655762"/>
          </a:xfrm>
        </p:spPr>
        <p:txBody>
          <a:bodyPr/>
          <a:lstStyle/>
          <a:p>
            <a:pPr marL="360363" indent="-360363"/>
            <a:r>
              <a:rPr lang="en-GB" altLang="en-US" smtClean="0"/>
              <a:t>Which sweets contained the same colouring as the blue sweets?</a:t>
            </a:r>
            <a:endParaRPr lang="en-GB" altLang="en-US" sz="1200"/>
          </a:p>
          <a:p>
            <a:pPr marL="360363" indent="-360363"/>
            <a:r>
              <a:rPr lang="en-GB" altLang="en-US" smtClean="0">
                <a:solidFill>
                  <a:srgbClr val="006786"/>
                </a:solidFill>
              </a:rPr>
              <a:t>Answer =</a:t>
            </a:r>
          </a:p>
        </p:txBody>
      </p:sp>
      <p:sp>
        <p:nvSpPr>
          <p:cNvPr id="205827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3851275" y="5145089"/>
            <a:ext cx="3237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006786"/>
                </a:solidFill>
              </a:rPr>
              <a:t>green, brown and violet.</a:t>
            </a:r>
          </a:p>
        </p:txBody>
      </p:sp>
      <p:pic>
        <p:nvPicPr>
          <p:cNvPr id="205834" name="Picture 10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76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63750" y="4354513"/>
            <a:ext cx="7920038" cy="1655762"/>
          </a:xfrm>
        </p:spPr>
        <p:txBody>
          <a:bodyPr/>
          <a:lstStyle/>
          <a:p>
            <a:pPr marL="360363" indent="-360363"/>
            <a:r>
              <a:rPr lang="en-US" altLang="en-US" smtClean="0"/>
              <a:t>Which sweets have the colourings from the blue and pink sweets mixed together?</a:t>
            </a:r>
            <a:endParaRPr lang="en-US" altLang="en-US" sz="1200"/>
          </a:p>
          <a:p>
            <a:pPr marL="360363" indent="-360363"/>
            <a:r>
              <a:rPr lang="en-US" altLang="en-US" smtClean="0">
                <a:solidFill>
                  <a:srgbClr val="006786"/>
                </a:solidFill>
              </a:rPr>
              <a:t>Answer =</a:t>
            </a:r>
            <a:endParaRPr lang="en-GB" altLang="en-US" smtClean="0">
              <a:solidFill>
                <a:srgbClr val="006786"/>
              </a:solidFill>
            </a:endParaRPr>
          </a:p>
        </p:txBody>
      </p:sp>
      <p:sp>
        <p:nvSpPr>
          <p:cNvPr id="207875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3846514" y="51562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786"/>
                </a:solidFill>
              </a:rPr>
              <a:t>violet.</a:t>
            </a:r>
            <a:endParaRPr lang="en-GB" altLang="en-US" sz="2400">
              <a:solidFill>
                <a:srgbClr val="006786"/>
              </a:solidFill>
            </a:endParaRPr>
          </a:p>
        </p:txBody>
      </p:sp>
      <p:pic>
        <p:nvPicPr>
          <p:cNvPr id="207881" name="Picture 9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76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63750" y="4138614"/>
            <a:ext cx="7920038" cy="2116137"/>
          </a:xfrm>
        </p:spPr>
        <p:txBody>
          <a:bodyPr>
            <a:normAutofit lnSpcReduction="10000"/>
          </a:bodyPr>
          <a:lstStyle/>
          <a:p>
            <a:pPr marL="360363" indent="-360363"/>
            <a:r>
              <a:rPr lang="en-US" altLang="en-US" smtClean="0"/>
              <a:t>All food additives (including food colourings) are classified and given an ‘E number’.</a:t>
            </a:r>
          </a:p>
          <a:p>
            <a:pPr marL="360363" indent="-360363"/>
            <a:r>
              <a:rPr lang="en-US" altLang="en-US" smtClean="0"/>
              <a:t>The colourings in the sweets all have E numbers.</a:t>
            </a:r>
          </a:p>
          <a:p>
            <a:pPr marL="360363" indent="-360363"/>
            <a:r>
              <a:rPr lang="en-US" altLang="en-US" smtClean="0"/>
              <a:t>Some people can suffer allergic reactions with food additives.</a:t>
            </a:r>
          </a:p>
        </p:txBody>
      </p:sp>
      <p:sp>
        <p:nvSpPr>
          <p:cNvPr id="209923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grpSp>
        <p:nvGrpSpPr>
          <p:cNvPr id="209931" name="Group 11"/>
          <p:cNvGrpSpPr>
            <a:grpSpLocks/>
          </p:cNvGrpSpPr>
          <p:nvPr/>
        </p:nvGrpSpPr>
        <p:grpSpPr bwMode="auto">
          <a:xfrm>
            <a:off x="2424114" y="908050"/>
            <a:ext cx="7483475" cy="3030538"/>
            <a:chOff x="567" y="572"/>
            <a:chExt cx="4714" cy="1909"/>
          </a:xfrm>
        </p:grpSpPr>
        <p:pic>
          <p:nvPicPr>
            <p:cNvPr id="209929" name="Picture 9" descr="7E_p_ap_00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72"/>
              <a:ext cx="2809" cy="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930" name="Picture 10" descr="7E_p_ap_004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578"/>
              <a:ext cx="1895" cy="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53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63750" y="4138614"/>
            <a:ext cx="7920038" cy="2447925"/>
          </a:xfrm>
        </p:spPr>
        <p:txBody>
          <a:bodyPr/>
          <a:lstStyle/>
          <a:p>
            <a:pPr marL="360363" indent="-360363"/>
            <a:r>
              <a:rPr lang="en-US" altLang="en-US" smtClean="0"/>
              <a:t>Therefore, it is important to know which E numbers are in which foods. </a:t>
            </a:r>
          </a:p>
          <a:p>
            <a:pPr marL="360363" indent="-360363"/>
            <a:r>
              <a:rPr lang="en-US" altLang="en-US" smtClean="0"/>
              <a:t>If you were allergic to E104 which sweets would it not be safe for you to eat?</a:t>
            </a:r>
            <a:endParaRPr lang="en-US" altLang="en-US" sz="1200"/>
          </a:p>
          <a:p>
            <a:pPr marL="360363" indent="-360363"/>
            <a:r>
              <a:rPr lang="en-US" altLang="en-US" smtClean="0">
                <a:solidFill>
                  <a:srgbClr val="006786"/>
                </a:solidFill>
              </a:rPr>
              <a:t>Answer =</a:t>
            </a:r>
          </a:p>
        </p:txBody>
      </p:sp>
      <p:sp>
        <p:nvSpPr>
          <p:cNvPr id="21197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3854450" y="5753101"/>
            <a:ext cx="3331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786"/>
                </a:solidFill>
              </a:rPr>
              <a:t>green, brown and yellow.</a:t>
            </a:r>
            <a:endParaRPr lang="en-GB" altLang="en-US" sz="2400">
              <a:solidFill>
                <a:srgbClr val="006786"/>
              </a:solidFill>
            </a:endParaRPr>
          </a:p>
        </p:txBody>
      </p:sp>
      <p:grpSp>
        <p:nvGrpSpPr>
          <p:cNvPr id="211978" name="Group 10"/>
          <p:cNvGrpSpPr>
            <a:grpSpLocks/>
          </p:cNvGrpSpPr>
          <p:nvPr/>
        </p:nvGrpSpPr>
        <p:grpSpPr bwMode="auto">
          <a:xfrm>
            <a:off x="2424114" y="908050"/>
            <a:ext cx="7483475" cy="3030538"/>
            <a:chOff x="567" y="572"/>
            <a:chExt cx="4714" cy="1909"/>
          </a:xfrm>
        </p:grpSpPr>
        <p:pic>
          <p:nvPicPr>
            <p:cNvPr id="211979" name="Picture 11" descr="7E_p_ap_00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72"/>
              <a:ext cx="2809" cy="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980" name="Picture 12" descr="7E_p_ap_004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578"/>
              <a:ext cx="1895" cy="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93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What is ink/dye?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81650" y="2621255"/>
            <a:ext cx="6038850" cy="191264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4000" dirty="0" smtClean="0"/>
              <a:t>A solid coloured pigment is dissolved into a liquid. Making a coloured solution.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409799"/>
            <a:ext cx="3786225" cy="2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blog.123inkcartridges.ca/wp-content/uploads/2009/08/hp-photosmart-c4580-3-in-1-colour-pr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1"/>
            <a:ext cx="407193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391886"/>
            <a:ext cx="6096000" cy="646611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4400" dirty="0"/>
              <a:t>Think about your colour </a:t>
            </a:r>
            <a:r>
              <a:rPr lang="en-GB" altLang="en-US" sz="4400" dirty="0" smtClean="0"/>
              <a:t>printer</a:t>
            </a:r>
          </a:p>
          <a:p>
            <a:pPr marL="0" indent="0" eaLnBrk="1" hangingPunct="1">
              <a:buNone/>
            </a:pPr>
            <a:endParaRPr lang="en-GB" altLang="en-US" sz="4400" dirty="0"/>
          </a:p>
          <a:p>
            <a:pPr eaLnBrk="1" hangingPunct="1"/>
            <a:r>
              <a:rPr lang="en-GB" altLang="en-US" sz="4400" dirty="0"/>
              <a:t>How many ink cartridges does it use?</a:t>
            </a:r>
          </a:p>
          <a:p>
            <a:pPr eaLnBrk="1" hangingPunct="1"/>
            <a:r>
              <a:rPr lang="en-GB" altLang="en-US" sz="4400" dirty="0"/>
              <a:t>How many colours does it produce?</a:t>
            </a:r>
          </a:p>
        </p:txBody>
      </p:sp>
      <p:pic>
        <p:nvPicPr>
          <p:cNvPr id="7172" name="Picture 2" descr="http://www.dailyecotips.com/wp-content/uploads/recycle-ink-cartrid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4057650"/>
            <a:ext cx="4143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1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70713"/>
            <a:ext cx="88980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Chromatography separates substances _________ in a mixture in order to ________ each substance.</a:t>
            </a:r>
          </a:p>
          <a:p>
            <a:r>
              <a:rPr lang="en-GB" sz="4000" dirty="0" smtClean="0"/>
              <a:t>It can be used to find out which colours are ______ together in different paints, dyes and inks.</a:t>
            </a:r>
          </a:p>
          <a:p>
            <a:r>
              <a:rPr lang="en-GB" sz="4000" dirty="0" smtClean="0"/>
              <a:t>The substances are carried at different ________, which separates them out.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6390" y="1810487"/>
            <a:ext cx="197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dissolved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481" y="2450261"/>
            <a:ext cx="197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identify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346" y="3679092"/>
            <a:ext cx="197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mixed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1481" y="136039"/>
            <a:ext cx="11789037" cy="8536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Watch the </a:t>
            </a:r>
            <a:r>
              <a:rPr lang="en-GB" sz="3600" dirty="0" smtClean="0">
                <a:hlinkClick r:id="rId3"/>
              </a:rPr>
              <a:t>video</a:t>
            </a:r>
            <a:r>
              <a:rPr lang="en-GB" sz="3600" dirty="0" smtClean="0"/>
              <a:t> then copy and complete the sentences below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44920" y="5415862"/>
            <a:ext cx="197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speeds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http://farm4.static.flickr.com/3208/2929140390_c85618a9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07440" y="1766157"/>
            <a:ext cx="3171318" cy="19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Skittles-can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13" y="4608970"/>
            <a:ext cx="3086203" cy="20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0" t="14582" r="51683" b="36384"/>
          <a:stretch/>
        </p:blipFill>
        <p:spPr>
          <a:xfrm>
            <a:off x="598715" y="1809183"/>
            <a:ext cx="7355215" cy="4504531"/>
          </a:xfrm>
          <a:prstGeom prst="rect">
            <a:avLst/>
          </a:prstGeom>
        </p:spPr>
      </p:pic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816429" y="483620"/>
            <a:ext cx="11157857" cy="844437"/>
          </a:xfrm>
          <a:prstGeom prst="roundRect">
            <a:avLst>
              <a:gd name="adj" fmla="val 7354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lvl="0" indent="-358775" defTabSz="808038">
              <a:buFont typeface="Wingdings" panose="05000000000000000000" pitchFamily="2" charset="2"/>
              <a:buChar char="!"/>
              <a:tabLst>
                <a:tab pos="2422525" algn="l"/>
              </a:tabLst>
              <a:defRPr/>
            </a:pPr>
            <a:r>
              <a:rPr lang="en-GB" sz="4000" kern="0" dirty="0" smtClean="0">
                <a:solidFill>
                  <a:srgbClr val="FFFFFF"/>
                </a:solidFill>
              </a:rPr>
              <a:t>Copy and complete this diagram in your books.</a:t>
            </a:r>
            <a:endParaRPr lang="en-GB" sz="4000" kern="0" dirty="0">
              <a:solidFill>
                <a:srgbClr val="FFFFFF"/>
              </a:solidFill>
            </a:endParaRPr>
          </a:p>
          <a:p>
            <a:pPr defTabSz="808038" fontAlgn="auto">
              <a:spcBef>
                <a:spcPts val="0"/>
              </a:spcBef>
              <a:spcAft>
                <a:spcPts val="0"/>
              </a:spcAft>
              <a:tabLst>
                <a:tab pos="2422525" algn="l"/>
              </a:tabLst>
              <a:defRPr/>
            </a:pPr>
            <a:r>
              <a:rPr lang="en-GB" kern="0" dirty="0" smtClea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5552" y="2171814"/>
            <a:ext cx="2878378" cy="94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75552" y="3301264"/>
            <a:ext cx="1913077" cy="748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39461" y="4210928"/>
            <a:ext cx="2219282" cy="12101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39461" y="5592167"/>
            <a:ext cx="1479053" cy="840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9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46" y="170121"/>
            <a:ext cx="10496107" cy="744279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Uses of chromatography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7174"/>
            <a:ext cx="68567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Chromatography can be used for: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Water analysis – clean water must be tested before it can be used for drinking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Testing for banned drugs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Forensic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Food analysis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640" t="10770" r="24504" b="11147"/>
          <a:stretch/>
        </p:blipFill>
        <p:spPr>
          <a:xfrm>
            <a:off x="6856723" y="1288738"/>
            <a:ext cx="5106677" cy="44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Chromatography method - </a:t>
            </a:r>
            <a:r>
              <a:rPr lang="en-GB" dirty="0" smtClean="0">
                <a:hlinkClick r:id="rId3"/>
              </a:rPr>
              <a:t>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7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Chromatography experiment</a:t>
            </a:r>
          </a:p>
        </p:txBody>
      </p:sp>
      <p:pic>
        <p:nvPicPr>
          <p:cNvPr id="11267" name="Picture 12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 descr="medium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106" name="ShockwaveFlash1" r:id="rId2" imgW="8699400" imgH="5308560"/>
        </mc:Choice>
        <mc:Fallback>
          <p:control name="ShockwaveFlash1" r:id="rId2" imgW="8699400" imgH="5308560">
            <p:pic>
              <p:nvPicPr>
                <p:cNvPr id="1127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74825" y="1052513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631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863</Words>
  <Application>Microsoft Office PowerPoint</Application>
  <PresentationFormat>Widescreen</PresentationFormat>
  <Paragraphs>109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Calibri</vt:lpstr>
      <vt:lpstr>Calibri Light</vt:lpstr>
      <vt:lpstr>Trebuchet MS</vt:lpstr>
      <vt:lpstr>Wingdings</vt:lpstr>
      <vt:lpstr>Wingdings 2</vt:lpstr>
      <vt:lpstr>Office Theme</vt:lpstr>
      <vt:lpstr>Objectives</vt:lpstr>
      <vt:lpstr>PowerPoint Presentation</vt:lpstr>
      <vt:lpstr>What is ink/dye?</vt:lpstr>
      <vt:lpstr>PowerPoint Presentation</vt:lpstr>
      <vt:lpstr>PowerPoint Presentation</vt:lpstr>
      <vt:lpstr>PowerPoint Presentation</vt:lpstr>
      <vt:lpstr>Uses of chromatography </vt:lpstr>
      <vt:lpstr>Chromatography method - video</vt:lpstr>
      <vt:lpstr>Chromatography experiment</vt:lpstr>
      <vt:lpstr>PowerPoint Presentation</vt:lpstr>
      <vt:lpstr>Answer these questions in your books.</vt:lpstr>
      <vt:lpstr>PowerPoint Presentation</vt:lpstr>
      <vt:lpstr>PowerPoint Presentation</vt:lpstr>
      <vt:lpstr>PowerPoint Presentation</vt:lpstr>
      <vt:lpstr>Analysing a chromatogram</vt:lpstr>
      <vt:lpstr>Analysing a chromatogram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F Olyabek</cp:lastModifiedBy>
  <cp:revision>40</cp:revision>
  <dcterms:created xsi:type="dcterms:W3CDTF">2018-06-27T10:37:59Z</dcterms:created>
  <dcterms:modified xsi:type="dcterms:W3CDTF">2018-07-20T08:11:19Z</dcterms:modified>
</cp:coreProperties>
</file>