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5" r:id="rId4"/>
    <p:sldId id="290" r:id="rId5"/>
    <p:sldId id="294" r:id="rId6"/>
    <p:sldId id="299" r:id="rId7"/>
    <p:sldId id="300" r:id="rId8"/>
    <p:sldId id="264" r:id="rId9"/>
    <p:sldId id="30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6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B9DC-433E-4892-99AB-A580AE0B65BD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highamspark.fireflycloud.net/" TargetMode="External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47" y="532580"/>
            <a:ext cx="1192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u="sng" dirty="0" smtClean="0">
                <a:latin typeface="+mj-lt"/>
              </a:rPr>
              <a:t>8Aa (PRACTICAL) Food tests</a:t>
            </a:r>
            <a:endParaRPr lang="en-GB" sz="72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1826" y="52612"/>
            <a:ext cx="4512501" cy="712093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>
                <a:solidFill>
                  <a:schemeClr val="tx1"/>
                </a:solidFill>
              </a:rPr>
              <a:pPr algn="ctr"/>
              <a:t>18 July 2018</a:t>
            </a:fld>
            <a:endParaRPr lang="en-GB" sz="3733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35520" y="44624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333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487" y="258184"/>
            <a:ext cx="115429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7030A0"/>
                </a:solidFill>
              </a:rPr>
              <a:t>PRACTICAL – Testing food. Will take a whole lesson to do properly.</a:t>
            </a:r>
          </a:p>
          <a:p>
            <a:endParaRPr lang="en-GB" sz="3600" dirty="0">
              <a:solidFill>
                <a:srgbClr val="7030A0"/>
              </a:solidFill>
            </a:endParaRPr>
          </a:p>
          <a:p>
            <a:r>
              <a:rPr lang="en-GB" sz="3600" dirty="0" smtClean="0">
                <a:solidFill>
                  <a:srgbClr val="7030A0"/>
                </a:solidFill>
              </a:rPr>
              <a:t>Iodine </a:t>
            </a:r>
          </a:p>
          <a:p>
            <a:r>
              <a:rPr lang="en-GB" sz="3600" dirty="0" smtClean="0">
                <a:solidFill>
                  <a:srgbClr val="7030A0"/>
                </a:solidFill>
              </a:rPr>
              <a:t>Biurets</a:t>
            </a:r>
          </a:p>
          <a:p>
            <a:r>
              <a:rPr lang="en-GB" sz="3600" dirty="0" smtClean="0">
                <a:solidFill>
                  <a:srgbClr val="7030A0"/>
                </a:solidFill>
              </a:rPr>
              <a:t>Filter paper</a:t>
            </a:r>
          </a:p>
          <a:p>
            <a:r>
              <a:rPr lang="en-GB" sz="3600" dirty="0" smtClean="0">
                <a:solidFill>
                  <a:srgbClr val="7030A0"/>
                </a:solidFill>
              </a:rPr>
              <a:t>Different food</a:t>
            </a:r>
          </a:p>
          <a:p>
            <a:endParaRPr lang="en-GB" sz="3600" dirty="0">
              <a:solidFill>
                <a:srgbClr val="7030A0"/>
              </a:solidFill>
            </a:endParaRPr>
          </a:p>
          <a:p>
            <a:r>
              <a:rPr lang="en-GB" sz="3600" dirty="0" smtClean="0">
                <a:solidFill>
                  <a:srgbClr val="7030A0"/>
                </a:solidFill>
              </a:rPr>
              <a:t>This is a triple award practical in year 10</a:t>
            </a:r>
            <a:endParaRPr lang="en-GB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8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932" y="365760"/>
            <a:ext cx="116117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solidFill>
                  <a:srgbClr val="FF0000"/>
                </a:solidFill>
              </a:rPr>
              <a:t>Advice for staff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 smtClean="0">
                <a:solidFill>
                  <a:srgbClr val="FF0000"/>
                </a:solidFill>
              </a:rPr>
              <a:t>Do the starch and fat test. You do not need to do the protein test if you do not have time.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 smtClean="0">
                <a:solidFill>
                  <a:srgbClr val="FF0000"/>
                </a:solidFill>
              </a:rPr>
              <a:t>I wouldn’t bother with the sugar test or vitamin c test as they do take more time.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 smtClean="0">
                <a:solidFill>
                  <a:srgbClr val="FF0000"/>
                </a:solidFill>
              </a:rPr>
              <a:t>I also advise you to do this practical without printing any worksheets and get the students to draw their own table of results.</a:t>
            </a:r>
          </a:p>
        </p:txBody>
      </p:sp>
    </p:spTree>
    <p:extLst>
      <p:ext uri="{BB962C8B-B14F-4D97-AF65-F5344CB8AC3E}">
        <p14:creationId xmlns:p14="http://schemas.microsoft.com/office/powerpoint/2010/main" val="248451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520" t="14595" r="24887" b="9978"/>
          <a:stretch/>
        </p:blipFill>
        <p:spPr>
          <a:xfrm>
            <a:off x="195072" y="85344"/>
            <a:ext cx="5608320" cy="6559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6081" y="150555"/>
            <a:ext cx="581558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There are a series of worksheets for the food tests.</a:t>
            </a:r>
          </a:p>
          <a:p>
            <a:endParaRPr lang="en-GB" sz="3200" dirty="0">
              <a:solidFill>
                <a:srgbClr val="FF0000"/>
              </a:solidFill>
            </a:endParaRPr>
          </a:p>
          <a:p>
            <a:r>
              <a:rPr lang="en-GB" sz="3200" dirty="0" smtClean="0">
                <a:solidFill>
                  <a:srgbClr val="FF0000"/>
                </a:solidFill>
              </a:rPr>
              <a:t>I would not print all of these worksheets.</a:t>
            </a:r>
          </a:p>
          <a:p>
            <a:endParaRPr lang="en-GB" sz="3200" dirty="0">
              <a:solidFill>
                <a:srgbClr val="FF0000"/>
              </a:solidFill>
            </a:endParaRPr>
          </a:p>
          <a:p>
            <a:r>
              <a:rPr lang="en-GB" sz="3200" dirty="0" smtClean="0">
                <a:solidFill>
                  <a:srgbClr val="FF0000"/>
                </a:solidFill>
              </a:rPr>
              <a:t>8aa4 – testing foods is a good work sheet the rest just give instructions.</a:t>
            </a:r>
          </a:p>
          <a:p>
            <a:endParaRPr lang="en-GB" sz="3200" dirty="0">
              <a:solidFill>
                <a:srgbClr val="FF0000"/>
              </a:solidFill>
            </a:endParaRPr>
          </a:p>
          <a:p>
            <a:r>
              <a:rPr lang="en-GB" sz="3200" dirty="0" smtClean="0">
                <a:solidFill>
                  <a:srgbClr val="FF0000"/>
                </a:solidFill>
              </a:rPr>
              <a:t>This worksheet is OK but it is better to get students to draw their own table of results.</a:t>
            </a:r>
          </a:p>
        </p:txBody>
      </p:sp>
    </p:spTree>
    <p:extLst>
      <p:ext uri="{BB962C8B-B14F-4D97-AF65-F5344CB8AC3E}">
        <p14:creationId xmlns:p14="http://schemas.microsoft.com/office/powerpoint/2010/main" val="27072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304" y="207264"/>
            <a:ext cx="56895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/>
              <a:t>Iodine test for starch</a:t>
            </a:r>
            <a:endParaRPr lang="en-GB" sz="3600" b="1" u="sng" dirty="0"/>
          </a:p>
          <a:p>
            <a:pPr algn="ctr"/>
            <a:endParaRPr lang="en-GB" sz="3600" dirty="0"/>
          </a:p>
          <a:p>
            <a:r>
              <a:rPr lang="en-GB" sz="3600" u="sng" dirty="0" smtClean="0"/>
              <a:t>Method</a:t>
            </a:r>
          </a:p>
          <a:p>
            <a:endParaRPr lang="en-GB" sz="3600" dirty="0" smtClean="0"/>
          </a:p>
          <a:p>
            <a:r>
              <a:rPr lang="en-GB" sz="3600" dirty="0" smtClean="0"/>
              <a:t>Add two drops of iodine solution to the food sample</a:t>
            </a:r>
          </a:p>
          <a:p>
            <a:endParaRPr lang="en-GB" sz="3600" dirty="0"/>
          </a:p>
          <a:p>
            <a:r>
              <a:rPr lang="en-GB" sz="3600" dirty="0" smtClean="0"/>
              <a:t>If the iodine turns from 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</a:rPr>
              <a:t>orange/brown</a:t>
            </a:r>
            <a:r>
              <a:rPr lang="en-GB" sz="3600" dirty="0" smtClean="0"/>
              <a:t> to </a:t>
            </a:r>
            <a:r>
              <a:rPr lang="en-GB" sz="3600" dirty="0" smtClean="0">
                <a:solidFill>
                  <a:srgbClr val="002060"/>
                </a:solidFill>
              </a:rPr>
              <a:t>blue/black</a:t>
            </a:r>
            <a:r>
              <a:rPr lang="en-GB" sz="3600" dirty="0" smtClean="0"/>
              <a:t> then starch is present.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745" y="686603"/>
            <a:ext cx="5805942" cy="467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304" y="207264"/>
            <a:ext cx="56895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/>
              <a:t>T</a:t>
            </a:r>
            <a:r>
              <a:rPr lang="en-GB" sz="3600" b="1" u="sng" dirty="0" smtClean="0"/>
              <a:t>est for fat</a:t>
            </a:r>
            <a:endParaRPr lang="en-GB" sz="3600" b="1" u="sng" dirty="0"/>
          </a:p>
          <a:p>
            <a:pPr algn="ctr"/>
            <a:endParaRPr lang="en-GB" sz="3600" dirty="0"/>
          </a:p>
          <a:p>
            <a:r>
              <a:rPr lang="en-GB" sz="3600" u="sng" dirty="0" smtClean="0"/>
              <a:t>Method</a:t>
            </a:r>
          </a:p>
          <a:p>
            <a:endParaRPr lang="en-GB" sz="3600" dirty="0" smtClean="0"/>
          </a:p>
          <a:p>
            <a:r>
              <a:rPr lang="en-GB" sz="3600" dirty="0" smtClean="0"/>
              <a:t>Rub dry food sample on filter paper.</a:t>
            </a:r>
          </a:p>
          <a:p>
            <a:endParaRPr lang="en-GB" sz="3600" dirty="0"/>
          </a:p>
          <a:p>
            <a:r>
              <a:rPr lang="en-GB" sz="3600" dirty="0" smtClean="0"/>
              <a:t>If it leaves a greasy mark then fat is present.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687" y="957432"/>
            <a:ext cx="5800998" cy="455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3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304" y="78168"/>
            <a:ext cx="627601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/>
              <a:t>T</a:t>
            </a:r>
            <a:r>
              <a:rPr lang="en-GB" sz="3600" b="1" u="sng" dirty="0" smtClean="0"/>
              <a:t>est for protein</a:t>
            </a:r>
            <a:endParaRPr lang="en-GB" sz="3600" b="1" u="sng" dirty="0"/>
          </a:p>
          <a:p>
            <a:pPr algn="ctr"/>
            <a:endParaRPr lang="en-GB" sz="3600" dirty="0"/>
          </a:p>
          <a:p>
            <a:r>
              <a:rPr lang="en-GB" sz="3600" u="sng" dirty="0" smtClean="0"/>
              <a:t>Method</a:t>
            </a:r>
          </a:p>
          <a:p>
            <a:endParaRPr lang="en-GB" sz="3600" dirty="0" smtClean="0"/>
          </a:p>
          <a:p>
            <a:r>
              <a:rPr lang="en-GB" sz="3600" dirty="0" smtClean="0"/>
              <a:t>Place food sample in a test tube.</a:t>
            </a:r>
          </a:p>
          <a:p>
            <a:endParaRPr lang="en-GB" sz="3600" dirty="0"/>
          </a:p>
          <a:p>
            <a:r>
              <a:rPr lang="en-GB" sz="3600" dirty="0" smtClean="0"/>
              <a:t>Add five drops of Biuret solution.</a:t>
            </a:r>
          </a:p>
          <a:p>
            <a:endParaRPr lang="en-GB" sz="3600" dirty="0"/>
          </a:p>
          <a:p>
            <a:r>
              <a:rPr lang="en-GB" sz="3600" dirty="0" smtClean="0"/>
              <a:t>If protein is present it will turn a purple colour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549" y="989703"/>
            <a:ext cx="5752451" cy="461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456" y="107576"/>
            <a:ext cx="11456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7030A0"/>
                </a:solidFill>
              </a:rPr>
              <a:t>Draw a table of results</a:t>
            </a:r>
            <a:endParaRPr lang="en-GB" sz="4000" dirty="0">
              <a:solidFill>
                <a:srgbClr val="7030A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958523"/>
              </p:ext>
            </p:extLst>
          </p:nvPr>
        </p:nvGraphicFramePr>
        <p:xfrm>
          <a:off x="290454" y="1158529"/>
          <a:ext cx="11456896" cy="5033613"/>
        </p:xfrm>
        <a:graphic>
          <a:graphicData uri="http://schemas.openxmlformats.org/drawingml/2006/table">
            <a:tbl>
              <a:tblPr/>
              <a:tblGrid>
                <a:gridCol w="2864224">
                  <a:extLst>
                    <a:ext uri="{9D8B030D-6E8A-4147-A177-3AD203B41FA5}">
                      <a16:colId xmlns:a16="http://schemas.microsoft.com/office/drawing/2014/main" val="4172658967"/>
                    </a:ext>
                  </a:extLst>
                </a:gridCol>
                <a:gridCol w="2864224">
                  <a:extLst>
                    <a:ext uri="{9D8B030D-6E8A-4147-A177-3AD203B41FA5}">
                      <a16:colId xmlns:a16="http://schemas.microsoft.com/office/drawing/2014/main" val="492980245"/>
                    </a:ext>
                  </a:extLst>
                </a:gridCol>
                <a:gridCol w="2864224">
                  <a:extLst>
                    <a:ext uri="{9D8B030D-6E8A-4147-A177-3AD203B41FA5}">
                      <a16:colId xmlns:a16="http://schemas.microsoft.com/office/drawing/2014/main" val="2524427291"/>
                    </a:ext>
                  </a:extLst>
                </a:gridCol>
                <a:gridCol w="2864224">
                  <a:extLst>
                    <a:ext uri="{9D8B030D-6E8A-4147-A177-3AD203B41FA5}">
                      <a16:colId xmlns:a16="http://schemas.microsoft.com/office/drawing/2014/main" val="35679599"/>
                    </a:ext>
                  </a:extLst>
                </a:gridCol>
              </a:tblGrid>
              <a:tr h="6951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Name of food</a:t>
                      </a:r>
                      <a:endParaRPr lang="en-GB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Did it contain starch?</a:t>
                      </a:r>
                      <a:endParaRPr lang="en-GB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Did it contain fat?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Did it contain protein?</a:t>
                      </a:r>
                      <a:endParaRPr lang="en-GB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599204"/>
                  </a:ext>
                </a:extLst>
              </a:tr>
              <a:tr h="6951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897894"/>
                  </a:ext>
                </a:extLst>
              </a:tr>
              <a:tr h="6951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546738"/>
                  </a:ext>
                </a:extLst>
              </a:tr>
              <a:tr h="6951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428221"/>
                  </a:ext>
                </a:extLst>
              </a:tr>
              <a:tr h="6951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872837"/>
                  </a:ext>
                </a:extLst>
              </a:tr>
              <a:tr h="6951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0605"/>
                  </a:ext>
                </a:extLst>
              </a:tr>
              <a:tr h="6951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371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38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520" t="50355" r="24887" b="14675"/>
          <a:stretch/>
        </p:blipFill>
        <p:spPr>
          <a:xfrm>
            <a:off x="130527" y="118334"/>
            <a:ext cx="11982841" cy="649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52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264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M Tomkins</cp:lastModifiedBy>
  <cp:revision>38</cp:revision>
  <dcterms:created xsi:type="dcterms:W3CDTF">2018-06-27T10:37:59Z</dcterms:created>
  <dcterms:modified xsi:type="dcterms:W3CDTF">2018-07-18T08:18:58Z</dcterms:modified>
</cp:coreProperties>
</file>