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Lst>
  <p:notesMasterIdLst>
    <p:notesMasterId r:id="rId15"/>
  </p:notesMasterIdLst>
  <p:sldIdLst>
    <p:sldId id="257" r:id="rId7"/>
    <p:sldId id="258" r:id="rId8"/>
    <p:sldId id="259" r:id="rId9"/>
    <p:sldId id="260" r:id="rId10"/>
    <p:sldId id="261" r:id="rId11"/>
    <p:sldId id="262"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2CFC8-5ED9-4A1A-BF7D-40CC4CFC0FB0}" type="datetimeFigureOut">
              <a:rPr lang="en-GB" smtClean="0"/>
              <a:t>30/04/2019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96356-BD19-4413-AB0D-97848F560D2E}" type="slidenum">
              <a:rPr lang="en-GB" smtClean="0"/>
              <a:t>‹#›</a:t>
            </a:fld>
            <a:endParaRPr lang="en-GB"/>
          </a:p>
        </p:txBody>
      </p:sp>
    </p:spTree>
    <p:extLst>
      <p:ext uri="{BB962C8B-B14F-4D97-AF65-F5344CB8AC3E}">
        <p14:creationId xmlns:p14="http://schemas.microsoft.com/office/powerpoint/2010/main" val="289486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A40801-30AC-470F-BB83-64A2C51318FC}"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240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B51751-4471-4334-AE6F-37E0915CF5A1}"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r>
              <a:rPr lang="en-GB" altLang="en-US" b="1" smtClean="0">
                <a:latin typeface="Arial" panose="020B0604020202020204" pitchFamily="34" charset="0"/>
              </a:rPr>
              <a:t>Photo credit (bacteria): </a:t>
            </a:r>
            <a:r>
              <a:rPr lang="en-US" altLang="en-US" smtClean="0">
                <a:latin typeface="Arial" panose="020B0604020202020204" pitchFamily="34" charset="0"/>
              </a:rPr>
              <a:t>Eye of Science / Science Photo Library</a:t>
            </a:r>
          </a:p>
          <a:p>
            <a:r>
              <a:rPr lang="en-US" altLang="en-US" i="1" smtClean="0">
                <a:latin typeface="Arial" panose="020B0604020202020204" pitchFamily="34" charset="0"/>
              </a:rPr>
              <a:t>Klebsiella pneumoniae</a:t>
            </a:r>
            <a:r>
              <a:rPr lang="en-US" altLang="en-US" smtClean="0">
                <a:latin typeface="Arial" panose="020B0604020202020204" pitchFamily="34" charset="0"/>
              </a:rPr>
              <a:t> bacteria, light micrograph. These are Gram-negative rod-shaped (bacillus) bacteria that are usually found in the intestines of healthy individuals. However, in those with a weakened immune system </a:t>
            </a:r>
            <a:r>
              <a:rPr lang="en-US" altLang="en-US" i="1" smtClean="0">
                <a:latin typeface="Arial" panose="020B0604020202020204" pitchFamily="34" charset="0"/>
              </a:rPr>
              <a:t>K. pneumoniae</a:t>
            </a:r>
            <a:r>
              <a:rPr lang="en-US" altLang="en-US" smtClean="0">
                <a:latin typeface="Arial" panose="020B0604020202020204" pitchFamily="34" charset="0"/>
              </a:rPr>
              <a:t> can cause a number of infections. It most commonly causes hospital-acquired urinary tract or open wound infections, but can also cause pneumonia. Magnification: x500 when printed at 10 centimetres wide.</a:t>
            </a:r>
            <a:br>
              <a:rPr lang="en-US" altLang="en-US" smtClean="0">
                <a:latin typeface="Arial" panose="020B0604020202020204" pitchFamily="34" charset="0"/>
              </a:rPr>
            </a:br>
            <a:endParaRPr lang="en-GB" altLang="en-US" b="1" smtClean="0">
              <a:latin typeface="Arial" panose="020B0604020202020204" pitchFamily="34" charset="0"/>
            </a:endParaRPr>
          </a:p>
          <a:p>
            <a:r>
              <a:rPr lang="en-GB" altLang="en-US" b="1" smtClean="0">
                <a:latin typeface="Arial" panose="020B0604020202020204" pitchFamily="34" charset="0"/>
              </a:rPr>
              <a:t>Photo credit (fungi): </a:t>
            </a:r>
            <a:r>
              <a:rPr lang="en-US" altLang="en-US" smtClean="0">
                <a:latin typeface="Arial" panose="020B0604020202020204" pitchFamily="34" charset="0"/>
              </a:rPr>
              <a:t>Herve Conge, ISM / Science Photo Library</a:t>
            </a:r>
          </a:p>
          <a:p>
            <a:r>
              <a:rPr lang="en-US" altLang="en-US" smtClean="0">
                <a:latin typeface="Arial" panose="020B0604020202020204" pitchFamily="34" charset="0"/>
              </a:rPr>
              <a:t>Brewer's yeast (</a:t>
            </a:r>
            <a:r>
              <a:rPr lang="en-US" altLang="en-US" i="1" smtClean="0">
                <a:latin typeface="Arial" panose="020B0604020202020204" pitchFamily="34" charset="0"/>
              </a:rPr>
              <a:t>Saccharomyces cerevisiae</a:t>
            </a:r>
            <a:r>
              <a:rPr lang="en-US" altLang="en-US" smtClean="0">
                <a:latin typeface="Arial" panose="020B0604020202020204" pitchFamily="34" charset="0"/>
              </a:rPr>
              <a:t>), light micrograph using differential interference contrast illumination. This is a single-celled fungus that is widely used for brewing and baking, due to its ability to ferment sugars into carbon dioxide and ethanol (alcohol). Magnification: x1100 when printed 10cm wide.</a:t>
            </a:r>
            <a:br>
              <a:rPr lang="en-US" altLang="en-US" smtClean="0">
                <a:latin typeface="Arial" panose="020B0604020202020204" pitchFamily="34" charset="0"/>
              </a:rPr>
            </a:br>
            <a:endParaRPr lang="en-US" altLang="en-US" smtClean="0">
              <a:latin typeface="Arial" panose="020B0604020202020204" pitchFamily="34" charset="0"/>
            </a:endParaRPr>
          </a:p>
          <a:p>
            <a:r>
              <a:rPr lang="en-GB" altLang="en-US" b="1" smtClean="0">
                <a:latin typeface="Arial" panose="020B0604020202020204" pitchFamily="34" charset="0"/>
              </a:rPr>
              <a:t>Photo credit (virus): </a:t>
            </a:r>
            <a:r>
              <a:rPr lang="en-US" altLang="en-US" smtClean="0">
                <a:latin typeface="Arial" panose="020B0604020202020204" pitchFamily="34" charset="0"/>
              </a:rPr>
              <a:t>Eye of Science / Science Photo Library</a:t>
            </a:r>
          </a:p>
          <a:p>
            <a:r>
              <a:rPr lang="en-US" altLang="en-US" smtClean="0">
                <a:latin typeface="Arial" panose="020B0604020202020204" pitchFamily="34" charset="0"/>
              </a:rPr>
              <a:t>Coloured transmission electron micrograph (TEM) of HIV (human immunodeficiency virus), which causes AIDS (acquired immune deficiency syndrome). The virus consists of a RNA (ribonucleic acid) genome, surrounded by an icosahedral (20-sided) protein nucleocapsid (coat). This is enclosed in a matrix of proteins and the whole virus is enclosed in an envelope derived from the host cell's plasma membrane. The envelope has viral proteins integrated into it, including glycoprotein spikes that aid attachment to host cells. HIV infects the immune system's T-lymphocytes, ultimately killing them, leading to a very weak immune system. Magnification: x300000 when printed 10 centimetres wide.</a:t>
            </a:r>
            <a:endParaRPr lang="en-GB" altLang="en-US" smtClean="0">
              <a:latin typeface="Arial" panose="020B0604020202020204" pitchFamily="34" charset="0"/>
            </a:endParaRPr>
          </a:p>
        </p:txBody>
      </p:sp>
    </p:spTree>
    <p:extLst>
      <p:ext uri="{BB962C8B-B14F-4D97-AF65-F5344CB8AC3E}">
        <p14:creationId xmlns:p14="http://schemas.microsoft.com/office/powerpoint/2010/main" val="2898922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5BEE6517-F718-4A83-AA77-14DA8BCC3285}"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E805AFC6-969F-46C4-BAC2-DCCDD586809D}"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58789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3E91D135-9C53-4971-98B4-EC966901B878}"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F53F2145-0F11-4E79-98D0-9708E331FF9E}"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59243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360F8121-BFF1-4EBB-ACF3-C1CF17556312}"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D9DF830B-7C88-4599-9F03-7F3B7FA9C07A}"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681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ubtitle 2"/>
          <p:cNvSpPr txBox="1">
            <a:spLocks/>
          </p:cNvSpPr>
          <p:nvPr userDrawn="1"/>
        </p:nvSpPr>
        <p:spPr>
          <a:xfrm>
            <a:off x="3203209" y="988219"/>
            <a:ext cx="5280025" cy="720080"/>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w="11430"/>
                <a:solidFill>
                  <a:srgbClr val="1F497D"/>
                </a:solidFill>
                <a:effectLst/>
                <a:uLnTx/>
                <a:uFillTx/>
                <a:latin typeface="Calibri"/>
                <a:ea typeface="+mn-ea"/>
                <a:cs typeface="+mn-cs"/>
              </a:rPr>
              <a:t>Learning Objective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endParaRPr>
          </a:p>
        </p:txBody>
      </p:sp>
      <p:sp>
        <p:nvSpPr>
          <p:cNvPr id="5" name="Subtitle 2"/>
          <p:cNvSpPr txBox="1">
            <a:spLocks/>
          </p:cNvSpPr>
          <p:nvPr userDrawn="1"/>
        </p:nvSpPr>
        <p:spPr>
          <a:xfrm>
            <a:off x="2831637" y="3212976"/>
            <a:ext cx="5942112" cy="576064"/>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normAutofit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w="11430"/>
                <a:solidFill>
                  <a:srgbClr val="1F497D"/>
                </a:solidFill>
                <a:effectLst>
                  <a:outerShdw blurRad="50800" dist="39000" dir="5460000" algn="tl">
                    <a:srgbClr val="000000">
                      <a:alpha val="38000"/>
                    </a:srgbClr>
                  </a:outerShdw>
                </a:effectLst>
                <a:uLnTx/>
                <a:uFillTx/>
                <a:latin typeface="Calibri"/>
                <a:ea typeface="+mn-ea"/>
                <a:cs typeface="+mn-cs"/>
              </a:rPr>
              <a:t>Starter – Do Now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endParaRPr>
          </a:p>
        </p:txBody>
      </p:sp>
      <p:sp>
        <p:nvSpPr>
          <p:cNvPr id="6" name="Text Box 3"/>
          <p:cNvSpPr txBox="1">
            <a:spLocks noChangeArrowheads="1"/>
          </p:cNvSpPr>
          <p:nvPr userDrawn="1"/>
        </p:nvSpPr>
        <p:spPr bwMode="auto">
          <a:xfrm>
            <a:off x="1" y="0"/>
            <a:ext cx="163195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400" b="1" i="0" u="sng" strike="noStrike" kern="1200" cap="none" spc="0" normalizeH="0" baseline="0" noProof="0" dirty="0">
                <a:ln>
                  <a:noFill/>
                </a:ln>
                <a:solidFill>
                  <a:prstClr val="black"/>
                </a:solidFill>
                <a:effectLst/>
                <a:uLnTx/>
                <a:uFillTx/>
                <a:latin typeface="Calibri"/>
                <a:ea typeface="+mn-ea"/>
                <a:cs typeface="Arial" charset="0"/>
              </a:rPr>
              <a:t>C/W</a:t>
            </a:r>
            <a:endParaRPr kumimoji="0" lang="en-US" altLang="en-US" sz="2400" b="1" i="0" u="sng" strike="noStrike" kern="1200" cap="none" spc="0" normalizeH="0" baseline="0" noProof="0" dirty="0">
              <a:ln>
                <a:noFill/>
              </a:ln>
              <a:solidFill>
                <a:prstClr val="black"/>
              </a:solidFill>
              <a:effectLst/>
              <a:uLnTx/>
              <a:uFillTx/>
              <a:latin typeface="Calibri"/>
              <a:ea typeface="+mn-ea"/>
              <a:cs typeface="Arial" charset="0"/>
            </a:endParaRPr>
          </a:p>
        </p:txBody>
      </p:sp>
      <p:sp>
        <p:nvSpPr>
          <p:cNvPr id="7" name="Text Box 4"/>
          <p:cNvSpPr txBox="1">
            <a:spLocks noChangeArrowheads="1"/>
          </p:cNvSpPr>
          <p:nvPr userDrawn="1"/>
        </p:nvSpPr>
        <p:spPr bwMode="auto">
          <a:xfrm>
            <a:off x="8401051" y="0"/>
            <a:ext cx="379094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fld id="{677E633D-E132-4B6F-9594-19CA31BC42BA}" type="datetime1">
              <a:rPr kumimoji="0" lang="en-GB" altLang="en-US" sz="2400" b="1" i="0" u="sng"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ct val="50000"/>
                </a:spcBef>
                <a:spcAft>
                  <a:spcPts val="0"/>
                </a:spcAft>
                <a:buClrTx/>
                <a:buSzTx/>
                <a:buFontTx/>
                <a:buNone/>
                <a:tabLst/>
                <a:defRPr/>
              </a:pPr>
              <a:t>30/04/2019</a:t>
            </a:fld>
            <a:endParaRPr kumimoji="0" lang="en-US" altLang="en-US" sz="2400" b="1" i="0" u="sng"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ext Placeholder 10"/>
          <p:cNvSpPr>
            <a:spLocks noGrp="1"/>
          </p:cNvSpPr>
          <p:nvPr>
            <p:ph type="body" sz="quarter" idx="13"/>
          </p:nvPr>
        </p:nvSpPr>
        <p:spPr>
          <a:xfrm>
            <a:off x="782940" y="1700808"/>
            <a:ext cx="10899243" cy="1439416"/>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US" smtClean="0"/>
              <a:t>Click to edit Master text styles</a:t>
            </a:r>
          </a:p>
        </p:txBody>
      </p:sp>
      <p:sp>
        <p:nvSpPr>
          <p:cNvPr id="12" name="Text Placeholder 10"/>
          <p:cNvSpPr>
            <a:spLocks noGrp="1"/>
          </p:cNvSpPr>
          <p:nvPr>
            <p:ph type="body" sz="quarter" idx="14"/>
          </p:nvPr>
        </p:nvSpPr>
        <p:spPr>
          <a:xfrm>
            <a:off x="815975" y="3861048"/>
            <a:ext cx="10945216" cy="1656184"/>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8" name="Date Placeholder 2"/>
          <p:cNvSpPr>
            <a:spLocks noGrp="1"/>
          </p:cNvSpPr>
          <p:nvPr>
            <p:ph type="dt" sz="half" idx="15"/>
          </p:nvPr>
        </p:nvSpPr>
        <p:spPr/>
        <p:txBody>
          <a:bodyPr/>
          <a:lstStyle>
            <a:lvl1pPr fontAlgn="base">
              <a:spcBef>
                <a:spcPct val="0"/>
              </a:spcBef>
              <a:spcAft>
                <a:spcPct val="0"/>
              </a:spcAft>
              <a:defRPr>
                <a:latin typeface="Comic Sans MS" pitchFamily="66" charset="0"/>
              </a:defRPr>
            </a:lvl1pPr>
          </a:lstStyle>
          <a:p>
            <a:pPr>
              <a:defRPr/>
            </a:pPr>
            <a:fld id="{51ADF7F9-5317-490B-9B74-52DF9DB892FC}" type="datetimeFigureOut">
              <a:rPr lang="en-GB" smtClean="0"/>
              <a:pPr>
                <a:defRPr/>
              </a:pPr>
              <a:t>30/04/2019</a:t>
            </a:fld>
            <a:endParaRPr lang="en-GB"/>
          </a:p>
        </p:txBody>
      </p:sp>
      <p:sp>
        <p:nvSpPr>
          <p:cNvPr id="9" name="Footer Placeholder 3"/>
          <p:cNvSpPr>
            <a:spLocks noGrp="1"/>
          </p:cNvSpPr>
          <p:nvPr>
            <p:ph type="ftr" sz="quarter" idx="16"/>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10" name="Slide Number Placeholder 4"/>
          <p:cNvSpPr>
            <a:spLocks noGrp="1"/>
          </p:cNvSpPr>
          <p:nvPr>
            <p:ph type="sldNum" sz="quarter" idx="17"/>
          </p:nvPr>
        </p:nvSpPr>
        <p:spPr/>
        <p:txBody>
          <a:bodyPr/>
          <a:lstStyle>
            <a:lvl1pPr>
              <a:defRPr>
                <a:latin typeface="Comic Sans MS" panose="030F0702030302020204" pitchFamily="66" charset="0"/>
              </a:defRPr>
            </a:lvl1pPr>
          </a:lstStyle>
          <a:p>
            <a:pPr fontAlgn="base">
              <a:spcBef>
                <a:spcPct val="0"/>
              </a:spcBef>
              <a:spcAft>
                <a:spcPct val="0"/>
              </a:spcAft>
            </a:pPr>
            <a:fld id="{C071D970-500F-4095-90D9-9D2FE0890D19}"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899814946"/>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932604-8DEC-497D-99AC-B6AB3DF3D5AB}"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868DAFF-4FE3-4A62-B003-45D9498868A7}"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5770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029BDB1-C520-4A3F-8FFA-4A9EEDF526E9}"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9F6B642-BE7F-47A0-B7E8-4E7EE126A3C0}"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842207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6FE68C-78A4-4A27-99CA-541CA9488C58}"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58B0773E-C1BE-468C-8B0A-2923829E6697}"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618810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C1B8840-0BEA-4D61-877D-DE6CCC79771E}" type="datetimeFigureOut">
              <a:rPr lang="en-GB" smtClean="0"/>
              <a:pPr>
                <a:defRPr/>
              </a:pPr>
              <a:t>30/04/2019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C2F54DDB-2331-4778-A366-C135005B4E28}"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485545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30AD7A4-8368-4D9B-9627-9CF4EECC83AC}" type="datetimeFigureOut">
              <a:rPr lang="en-GB" smtClean="0"/>
              <a:pPr>
                <a:defRPr/>
              </a:pPr>
              <a:t>30/04/2019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DE3BFDAF-4F6F-4655-B728-1B8DCE435142}"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371198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A3E043C-1582-498E-844E-DC779545F3DD}" type="datetimeFigureOut">
              <a:rPr lang="en-GB" smtClean="0"/>
              <a:pPr>
                <a:defRPr/>
              </a:pPr>
              <a:t>30/04/2019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F853D38A-B7CB-4497-ABD5-15FFFB804B88}"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671793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9800AD-F98A-4674-BD9F-6B6F9E00D528}" type="datetimeFigureOut">
              <a:rPr lang="en-GB" smtClean="0"/>
              <a:pPr>
                <a:defRPr/>
              </a:pPr>
              <a:t>30/04/2019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887C3765-54FA-435C-995F-194A85684089}"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89499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B0841957-2847-461E-8494-EA8DC651E101}"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6E82A98C-7579-4A43-BBEA-330901A3CD17}"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52416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243084-8582-4DDF-AA0D-C280143E220B}" type="datetimeFigureOut">
              <a:rPr lang="en-GB" smtClean="0"/>
              <a:pPr>
                <a:defRPr/>
              </a:pPr>
              <a:t>30/04/2019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F073A941-0C42-48C7-AEDD-D19E946D4BDD}"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580109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54BB35-9D40-489A-B36D-0BAD2C08F331}" type="datetimeFigureOut">
              <a:rPr lang="en-GB" smtClean="0"/>
              <a:pPr>
                <a:defRPr/>
              </a:pPr>
              <a:t>30/04/2019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A89EDA1E-228F-4834-B07A-BEA990A5425B}"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47330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16F123F-1A8B-4128-AD7E-D18F3B12089C}"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BD47C5EF-B0D9-45C0-BD1D-ED219FF539C1}"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25445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E81F924-E246-4D3E-B560-682B9A60D4E0}"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5494E33D-EBFC-40FF-83DC-6F92DA5B9AED}"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157029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ubtitle 2"/>
          <p:cNvSpPr txBox="1">
            <a:spLocks/>
          </p:cNvSpPr>
          <p:nvPr userDrawn="1"/>
        </p:nvSpPr>
        <p:spPr>
          <a:xfrm>
            <a:off x="3203208" y="993249"/>
            <a:ext cx="5280025" cy="720080"/>
          </a:xfrm>
          <a:prstGeom prst="rect">
            <a:avLst/>
          </a:prstGeom>
          <a:solidFill>
            <a:schemeClr val="accent3">
              <a:lumMod val="40000"/>
              <a:lumOff val="60000"/>
            </a:schemeClr>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w="11430"/>
                <a:solidFill>
                  <a:srgbClr val="1F497D"/>
                </a:solidFill>
                <a:effectLst/>
                <a:uLnTx/>
                <a:uFillTx/>
                <a:latin typeface="Comic Sans MS" panose="030F0702030302020204" pitchFamily="66" charset="0"/>
                <a:ea typeface="+mn-ea"/>
                <a:cs typeface="+mn-cs"/>
              </a:rPr>
              <a:t>Learning Objective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endParaRPr>
          </a:p>
        </p:txBody>
      </p:sp>
      <p:sp>
        <p:nvSpPr>
          <p:cNvPr id="3" name="Subtitle 2"/>
          <p:cNvSpPr txBox="1">
            <a:spLocks/>
          </p:cNvSpPr>
          <p:nvPr userDrawn="1"/>
        </p:nvSpPr>
        <p:spPr>
          <a:xfrm>
            <a:off x="2872163" y="3284984"/>
            <a:ext cx="5942112" cy="576064"/>
          </a:xfrm>
          <a:prstGeom prst="rect">
            <a:avLst/>
          </a:prstGeom>
          <a:solidFill>
            <a:schemeClr val="accent1">
              <a:lumMod val="20000"/>
              <a:lumOff val="80000"/>
            </a:schemeClr>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normAutofit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w="11430"/>
                <a:solidFill>
                  <a:srgbClr val="1F497D"/>
                </a:solidFill>
                <a:effectLst>
                  <a:outerShdw blurRad="50800" dist="39000" dir="5460000" algn="tl">
                    <a:srgbClr val="000000">
                      <a:alpha val="38000"/>
                    </a:srgbClr>
                  </a:outerShdw>
                </a:effectLst>
                <a:uLnTx/>
                <a:uFillTx/>
                <a:latin typeface="Comic Sans MS" panose="030F0702030302020204" pitchFamily="66" charset="0"/>
                <a:ea typeface="+mn-ea"/>
                <a:cs typeface="+mn-cs"/>
              </a:rPr>
              <a:t>Starter – Do Now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endParaRPr>
          </a:p>
        </p:txBody>
      </p:sp>
      <p:sp>
        <p:nvSpPr>
          <p:cNvPr id="4" name="Text Box 3"/>
          <p:cNvSpPr txBox="1">
            <a:spLocks noChangeArrowheads="1"/>
          </p:cNvSpPr>
          <p:nvPr userDrawn="1"/>
        </p:nvSpPr>
        <p:spPr bwMode="auto">
          <a:xfrm>
            <a:off x="1" y="0"/>
            <a:ext cx="16319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C/W</a:t>
            </a:r>
            <a:endParaRPr kumimoji="0" lang="en-US" altLang="en-US"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endParaRPr>
          </a:p>
        </p:txBody>
      </p:sp>
      <p:sp>
        <p:nvSpPr>
          <p:cNvPr id="5" name="Text Box 4"/>
          <p:cNvSpPr txBox="1">
            <a:spLocks noChangeArrowheads="1"/>
          </p:cNvSpPr>
          <p:nvPr userDrawn="1"/>
        </p:nvSpPr>
        <p:spPr bwMode="auto">
          <a:xfrm>
            <a:off x="8401051" y="0"/>
            <a:ext cx="37909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fld id="{677E633D-E132-4B6F-9594-19CA31BC42BA}" type="datetime1">
              <a:rPr kumimoji="0" lang="en-GB" altLang="en-US" sz="2400" b="1" i="0" u="sng" strike="noStrike" kern="1200" cap="none" spc="0" normalizeH="0" baseline="0" noProof="0">
                <a:ln>
                  <a:noFill/>
                </a:ln>
                <a:solidFill>
                  <a:prstClr val="black"/>
                </a:solidFill>
                <a:effectLst/>
                <a:uLnTx/>
                <a:uFillTx/>
                <a:latin typeface="Comic Sans MS" panose="030F0702030302020204" pitchFamily="66" charset="0"/>
                <a:ea typeface="+mn-ea"/>
                <a:cs typeface="Arial" charset="0"/>
              </a:rPr>
              <a:pPr marL="0" marR="0" lvl="0" indent="0" algn="r" defTabSz="914400" rtl="0" eaLnBrk="1" fontAlgn="auto" latinLnBrk="0" hangingPunct="1">
                <a:lnSpc>
                  <a:spcPct val="100000"/>
                </a:lnSpc>
                <a:spcBef>
                  <a:spcPct val="50000"/>
                </a:spcBef>
                <a:spcAft>
                  <a:spcPts val="0"/>
                </a:spcAft>
                <a:buClrTx/>
                <a:buSzTx/>
                <a:buFontTx/>
                <a:buNone/>
                <a:tabLst/>
                <a:defRPr/>
              </a:pPr>
              <a:t>30/04/2019</a:t>
            </a:fld>
            <a:endParaRPr kumimoji="0" lang="en-US" altLang="en-US"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endParaRPr>
          </a:p>
        </p:txBody>
      </p:sp>
    </p:spTree>
    <p:extLst>
      <p:ext uri="{BB962C8B-B14F-4D97-AF65-F5344CB8AC3E}">
        <p14:creationId xmlns:p14="http://schemas.microsoft.com/office/powerpoint/2010/main" val="1455229486"/>
      </p:ext>
    </p:extLst>
  </p:cSld>
  <p:clrMapOvr>
    <a:overrideClrMapping bg1="lt1" tx1="dk1" bg2="lt2" tx2="dk2" accent1="accent1" accent2="accent2" accent3="accent3" accent4="accent4" accent5="accent5" accent6="accent6" hlink="hlink" folHlink="folHlink"/>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ADFB2A6-E306-4465-9BE3-D765D7BE45C0}"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1522871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7741332-1403-4BC7-AFF7-A62EFE0B1026}"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714994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B6E203D-F218-45D5-AB84-28C0A3EF23A8}"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2670493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8281414-5F8A-4946-ADE7-686E7C562BF7}"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863930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0BD691A-7664-48BB-A6B2-50F1F1A84178}"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31141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5" y="290672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EDB67AC7-9832-4ED3-BAE1-B69408CB5673}"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322A741A-6F9F-408C-8190-C7B0CEDA048C}"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59127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18720D4-07E1-4FAD-A73C-36D4555C6208}"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656909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DDB99D6-8851-490F-AA4B-1B56110A0EAA}"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2026293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169FD8F-9805-4D26-B283-A45FB5D7176F}"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2078137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6F63823-4CA4-41EB-BA90-B9675D4B1EBB}"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472050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4B76463-E88C-4336-A2CA-8FE9DD4969D9}"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3313894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31C7953-BE91-456D-B072-3331B6182DC6}"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1142828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fontAlgn="base">
              <a:spcBef>
                <a:spcPct val="0"/>
              </a:spcBef>
              <a:spcAft>
                <a:spcPct val="0"/>
              </a:spcAft>
              <a:defRPr/>
            </a:pPr>
            <a:fld id="{8F7279FD-2B99-434C-9A66-71BA653875A8}" type="datetimeFigureOut">
              <a:rPr lang="en-US" smtClean="0"/>
              <a:pPr fontAlgn="base">
                <a:spcBef>
                  <a:spcPct val="0"/>
                </a:spcBef>
                <a:spcAft>
                  <a:spcPct val="0"/>
                </a:spcAft>
                <a:defRPr/>
              </a:pPr>
              <a:t>4/30/2019</a:t>
            </a:fld>
            <a:endParaRPr lang="en-GB"/>
          </a:p>
        </p:txBody>
      </p:sp>
      <p:sp>
        <p:nvSpPr>
          <p:cNvPr id="7"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GB"/>
          </a:p>
        </p:txBody>
      </p:sp>
      <p:sp>
        <p:nvSpPr>
          <p:cNvPr id="8" name="Slide Number Placeholder 5"/>
          <p:cNvSpPr>
            <a:spLocks noGrp="1"/>
          </p:cNvSpPr>
          <p:nvPr>
            <p:ph type="sldNum" sz="quarter" idx="12"/>
          </p:nvPr>
        </p:nvSpPr>
        <p:spPr/>
        <p:txBody>
          <a:bodyPr/>
          <a:lstStyle>
            <a:lvl1pPr>
              <a:defRPr/>
            </a:lvl1pPr>
          </a:lstStyle>
          <a:p>
            <a:pPr fontAlgn="base">
              <a:spcBef>
                <a:spcPct val="0"/>
              </a:spcBef>
              <a:spcAft>
                <a:spcPct val="0"/>
              </a:spcAft>
            </a:pPr>
            <a:fld id="{702C7DDE-421A-48BD-92A7-1932B7C8A05D}"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44649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69FAE67-1944-4D54-AE09-38568395A0CB}" type="slidenum">
              <a:rPr lang="en-US" altLang="en-US" smtClean="0">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3041391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CCA4336-13FD-40D9-847B-8069492CF8A0}" type="slidenum">
              <a:rPr lang="en-US" altLang="en-US" smtClean="0">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3164274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A01D3C8-8FE8-4D43-823D-97F80F54FA5C}" type="slidenum">
              <a:rPr lang="en-US" altLang="en-US" smtClean="0">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29965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99589B90-7C9D-454B-8C79-1AEE1EC55DFC}" type="datetimeFigureOut">
              <a:rPr lang="en-GB" smtClean="0"/>
              <a:pPr>
                <a:defRPr/>
              </a:pPr>
              <a:t>30/04/2019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0A243871-DC4F-4EA3-BAB0-AFA197091C91}"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94523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5D11710-29B0-4535-9F55-519CD4A73ED8}" type="slidenum">
              <a:rPr lang="en-US" altLang="en-US" smtClean="0">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2353374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4202CA7-B2AD-424F-A8A3-CB1BEFEFB584}" type="slidenum">
              <a:rPr lang="en-US" altLang="en-US" smtClean="0">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620966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B750539-51FC-42B6-B6F2-9745CA4CC851}" type="slidenum">
              <a:rPr lang="en-US" altLang="en-US" smtClean="0">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2648721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3F0B544-FF66-46BD-A401-EA9A57480BEF}" type="slidenum">
              <a:rPr lang="en-US" altLang="en-US" smtClean="0">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305290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4F6297A-B7A0-4C5D-946A-75549A06D505}" type="slidenum">
              <a:rPr lang="en-US" altLang="en-US" smtClean="0">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2618148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0002C57-A7E8-495B-BAED-E4795D392DE0}" type="slidenum">
              <a:rPr lang="en-US" altLang="en-US" smtClean="0">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1259183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D8E4CC6-27A4-40D5-8384-EE50EEC3ABC4}" type="slidenum">
              <a:rPr lang="en-US" altLang="en-US" smtClean="0">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3993171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CAFFA41-8335-4803-BA35-1B1CEF05FC4A}" type="slidenum">
              <a:rPr lang="en-US" altLang="en-US" smtClean="0">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4854567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fontAlgn="base">
              <a:spcBef>
                <a:spcPct val="0"/>
              </a:spcBef>
              <a:spcAft>
                <a:spcPct val="0"/>
              </a:spcAft>
              <a:defRPr/>
            </a:pPr>
            <a:fld id="{19919A70-766F-47D3-80D3-0A995AA3B22E}" type="datetimeFigureOut">
              <a:rPr lang="en-US" smtClean="0">
                <a:solidFill>
                  <a:prstClr val="black"/>
                </a:solidFill>
              </a:rPr>
              <a:pPr fontAlgn="base">
                <a:spcBef>
                  <a:spcPct val="0"/>
                </a:spcBef>
                <a:spcAft>
                  <a:spcPct val="0"/>
                </a:spcAft>
                <a:defRPr/>
              </a:pPr>
              <a:t>4/30/2019</a:t>
            </a:fld>
            <a:endParaRPr lang="en-GB">
              <a:solidFill>
                <a:prstClr val="black"/>
              </a:solidFill>
            </a:endParaRPr>
          </a:p>
        </p:txBody>
      </p:sp>
      <p:sp>
        <p:nvSpPr>
          <p:cNvPr id="7"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GB">
              <a:solidFill>
                <a:prstClr val="black"/>
              </a:solidFill>
            </a:endParaRPr>
          </a:p>
        </p:txBody>
      </p:sp>
      <p:sp>
        <p:nvSpPr>
          <p:cNvPr id="8" name="Slide Number Placeholder 5"/>
          <p:cNvSpPr>
            <a:spLocks noGrp="1"/>
          </p:cNvSpPr>
          <p:nvPr>
            <p:ph type="sldNum" sz="quarter" idx="12"/>
          </p:nvPr>
        </p:nvSpPr>
        <p:spPr/>
        <p:txBody>
          <a:bodyPr/>
          <a:lstStyle>
            <a:lvl1pPr>
              <a:defRPr/>
            </a:lvl1pPr>
          </a:lstStyle>
          <a:p>
            <a:pPr fontAlgn="base">
              <a:spcBef>
                <a:spcPct val="0"/>
              </a:spcBef>
              <a:spcAft>
                <a:spcPct val="0"/>
              </a:spcAft>
            </a:pPr>
            <a:fld id="{2295883A-2C70-407A-83D1-DBB0B46F9415}" type="slidenum">
              <a:rPr lang="en-GB" altLang="en-US" smtClean="0">
                <a:solidFill>
                  <a:prstClr val="black"/>
                </a:solidFill>
              </a:rPr>
              <a:pPr fontAlgn="base">
                <a:spcBef>
                  <a:spcPct val="0"/>
                </a:spcBef>
                <a:spcAft>
                  <a:spcPct val="0"/>
                </a:spcAft>
              </a:pPr>
              <a:t>‹#›</a:t>
            </a:fld>
            <a:endParaRPr lang="en-GB" altLang="en-US">
              <a:solidFill>
                <a:prstClr val="black"/>
              </a:solidFill>
            </a:endParaRPr>
          </a:p>
        </p:txBody>
      </p:sp>
    </p:spTree>
    <p:extLst>
      <p:ext uri="{BB962C8B-B14F-4D97-AF65-F5344CB8AC3E}">
        <p14:creationId xmlns:p14="http://schemas.microsoft.com/office/powerpoint/2010/main" val="131827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86412FD-A9C1-41C1-9DC8-75B9F6BCCE9D}"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B5508205-B3EA-4C86-9D12-9AB5E33E08EB}"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0010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33051CD0-2991-4B9E-A9DB-2460B4A9373D}" type="datetimeFigureOut">
              <a:rPr lang="en-GB" smtClean="0"/>
              <a:pPr>
                <a:defRPr/>
              </a:pPr>
              <a:t>30/04/2019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BF951800-E571-469A-BC3A-AF0734277AAA}"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765278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7E5D366-86E9-43B7-A4BD-C28C3272D43F}"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8210292-448D-495D-85A4-E98F618A27EA}"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737813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578177-E281-4B5E-B498-58BB28717346}"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152F45F-32C9-4F3D-B148-DB8E7B8F6795}"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75286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7E8598A-BE56-4D07-B52D-79A72EB0F9C1}" type="datetimeFigureOut">
              <a:rPr lang="en-GB" smtClean="0"/>
              <a:pPr>
                <a:defRPr/>
              </a:pPr>
              <a:t>30/04/2019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707BBA9-426D-4434-AFD9-93FAB5433383}"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6106056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0239BC4-F201-4FA8-ADAD-C286031B0739}" type="datetimeFigureOut">
              <a:rPr lang="en-GB" smtClean="0"/>
              <a:pPr>
                <a:defRPr/>
              </a:pPr>
              <a:t>30/04/2019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1F02BBFE-A6EE-42F3-BA82-9F96F10C018D}"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934049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0EB5569-BEA8-4B9F-9724-8644675BD468}" type="datetimeFigureOut">
              <a:rPr lang="en-GB" smtClean="0"/>
              <a:pPr>
                <a:defRPr/>
              </a:pPr>
              <a:t>30/04/2019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BAE175B3-4A60-4E15-8E32-A7916B46027F}"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0966750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3D67C4-945B-4DEA-BB3C-F4961D04D106}" type="datetimeFigureOut">
              <a:rPr lang="en-GB" smtClean="0"/>
              <a:pPr>
                <a:defRPr/>
              </a:pPr>
              <a:t>30/04/2019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BEEAE86C-D556-42E4-9F57-747DBE52FF27}"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55792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D751DA-9CC8-41A6-A095-A99ECB676A26}" type="datetimeFigureOut">
              <a:rPr lang="en-GB" smtClean="0"/>
              <a:pPr>
                <a:defRPr/>
              </a:pPr>
              <a:t>30/04/2019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AF2FCD37-B636-421A-948A-49D121A5F4EA}"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8124512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285912-3003-4B8E-B0A1-18CC9964E7F7}" type="datetimeFigureOut">
              <a:rPr lang="en-GB" smtClean="0"/>
              <a:pPr>
                <a:defRPr/>
              </a:pPr>
              <a:t>30/04/2019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F3254795-FA13-4722-BF36-730F887DDD48}"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799521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A30A909-014A-4FDC-876B-AB99B412894C}"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2DF3267D-3C44-439E-ABFA-17C0175AC3E8}"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227388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134DF5C-07A7-4358-8BCA-1A2024AF01B4}"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70FF1C9-E992-4672-B7A9-4ABB14061C28}"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07239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1796EBED-EC30-4CF8-A811-9BB44C265F3D}" type="datetimeFigureOut">
              <a:rPr lang="en-GB" smtClean="0"/>
              <a:pPr>
                <a:defRPr/>
              </a:pPr>
              <a:t>30/04/2019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A49F979D-131C-4BA5-89BF-A53E3DD060C1}"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259889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ubtitle 2"/>
          <p:cNvSpPr txBox="1">
            <a:spLocks/>
          </p:cNvSpPr>
          <p:nvPr userDrawn="1"/>
        </p:nvSpPr>
        <p:spPr>
          <a:xfrm>
            <a:off x="3203208" y="993249"/>
            <a:ext cx="5280025" cy="720080"/>
          </a:xfrm>
          <a:prstGeom prst="rect">
            <a:avLst/>
          </a:prstGeom>
          <a:solidFill>
            <a:schemeClr val="accent3">
              <a:lumMod val="40000"/>
              <a:lumOff val="60000"/>
            </a:schemeClr>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w="11430"/>
                <a:solidFill>
                  <a:srgbClr val="1F497D"/>
                </a:solidFill>
                <a:effectLst/>
                <a:uLnTx/>
                <a:uFillTx/>
                <a:latin typeface="Comic Sans MS" panose="030F0702030302020204" pitchFamily="66" charset="0"/>
                <a:ea typeface="+mn-ea"/>
                <a:cs typeface="+mn-cs"/>
              </a:rPr>
              <a:t>Learning Objective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endParaRPr>
          </a:p>
        </p:txBody>
      </p:sp>
      <p:sp>
        <p:nvSpPr>
          <p:cNvPr id="3" name="Subtitle 2"/>
          <p:cNvSpPr txBox="1">
            <a:spLocks/>
          </p:cNvSpPr>
          <p:nvPr userDrawn="1"/>
        </p:nvSpPr>
        <p:spPr>
          <a:xfrm>
            <a:off x="2872163" y="3284984"/>
            <a:ext cx="5942112" cy="576064"/>
          </a:xfrm>
          <a:prstGeom prst="rect">
            <a:avLst/>
          </a:prstGeom>
          <a:solidFill>
            <a:schemeClr val="accent1">
              <a:lumMod val="20000"/>
              <a:lumOff val="80000"/>
            </a:schemeClr>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normAutofit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w="11430"/>
                <a:solidFill>
                  <a:srgbClr val="1F497D"/>
                </a:solidFill>
                <a:effectLst>
                  <a:outerShdw blurRad="50800" dist="39000" dir="5460000" algn="tl">
                    <a:srgbClr val="000000">
                      <a:alpha val="38000"/>
                    </a:srgbClr>
                  </a:outerShdw>
                </a:effectLst>
                <a:uLnTx/>
                <a:uFillTx/>
                <a:latin typeface="Comic Sans MS" panose="030F0702030302020204" pitchFamily="66" charset="0"/>
                <a:ea typeface="+mn-ea"/>
                <a:cs typeface="+mn-cs"/>
              </a:rPr>
              <a:t>Starter – Do Now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endParaRPr>
          </a:p>
        </p:txBody>
      </p:sp>
      <p:sp>
        <p:nvSpPr>
          <p:cNvPr id="4" name="Text Box 3"/>
          <p:cNvSpPr txBox="1">
            <a:spLocks noChangeArrowheads="1"/>
          </p:cNvSpPr>
          <p:nvPr userDrawn="1"/>
        </p:nvSpPr>
        <p:spPr bwMode="auto">
          <a:xfrm>
            <a:off x="1" y="0"/>
            <a:ext cx="16319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C/W</a:t>
            </a:r>
            <a:endParaRPr kumimoji="0" lang="en-US" altLang="en-US"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endParaRPr>
          </a:p>
        </p:txBody>
      </p:sp>
      <p:sp>
        <p:nvSpPr>
          <p:cNvPr id="5" name="Text Box 4"/>
          <p:cNvSpPr txBox="1">
            <a:spLocks noChangeArrowheads="1"/>
          </p:cNvSpPr>
          <p:nvPr userDrawn="1"/>
        </p:nvSpPr>
        <p:spPr bwMode="auto">
          <a:xfrm>
            <a:off x="8401051" y="0"/>
            <a:ext cx="37909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fld id="{677E633D-E132-4B6F-9594-19CA31BC42BA}" type="datetime1">
              <a:rPr kumimoji="0" lang="en-GB" altLang="en-US" sz="2400" b="1" i="0" u="sng" strike="noStrike" kern="1200" cap="none" spc="0" normalizeH="0" baseline="0" noProof="0">
                <a:ln>
                  <a:noFill/>
                </a:ln>
                <a:solidFill>
                  <a:prstClr val="black"/>
                </a:solidFill>
                <a:effectLst/>
                <a:uLnTx/>
                <a:uFillTx/>
                <a:latin typeface="Comic Sans MS" panose="030F0702030302020204" pitchFamily="66" charset="0"/>
                <a:ea typeface="+mn-ea"/>
                <a:cs typeface="Arial" charset="0"/>
              </a:rPr>
              <a:pPr marL="0" marR="0" lvl="0" indent="0" algn="r" defTabSz="914400" rtl="0" eaLnBrk="1" fontAlgn="auto" latinLnBrk="0" hangingPunct="1">
                <a:lnSpc>
                  <a:spcPct val="100000"/>
                </a:lnSpc>
                <a:spcBef>
                  <a:spcPct val="50000"/>
                </a:spcBef>
                <a:spcAft>
                  <a:spcPts val="0"/>
                </a:spcAft>
                <a:buClrTx/>
                <a:buSzTx/>
                <a:buFontTx/>
                <a:buNone/>
                <a:tabLst/>
                <a:defRPr/>
              </a:pPr>
              <a:t>30/04/2019</a:t>
            </a:fld>
            <a:endParaRPr kumimoji="0" lang="en-US" altLang="en-US"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endParaRPr>
          </a:p>
        </p:txBody>
      </p:sp>
    </p:spTree>
    <p:extLst>
      <p:ext uri="{BB962C8B-B14F-4D97-AF65-F5344CB8AC3E}">
        <p14:creationId xmlns:p14="http://schemas.microsoft.com/office/powerpoint/2010/main" val="4069828845"/>
      </p:ext>
    </p:extLst>
  </p:cSld>
  <p:clrMapOvr>
    <a:overrideClrMapping bg1="lt1" tx1="dk1" bg2="lt2" tx2="dk2" accent1="accent1" accent2="accent2" accent3="accent3" accent4="accent4" accent5="accent5" accent6="accent6" hlink="hlink" folHlink="folHlink"/>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530D51B-825E-4C68-9944-E5A4D0521249}"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DEF693F-FE04-4D73-9AF2-91A1072E99F4}"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981715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64D24D7-C3E3-43CE-ACDF-F5816AFFB6F6}"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9A34E58-9A60-48F6-8037-C266A131C8A5}"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2238467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9B5789-1C90-4470-903A-FAC740494D7A}"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E8693B7A-D824-4402-9F01-36641EE17219}"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5035132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8069DA3-B4D3-4DA2-83D8-AFA15843487E}" type="datetimeFigureOut">
              <a:rPr lang="en-GB" smtClean="0"/>
              <a:pPr>
                <a:defRPr/>
              </a:pPr>
              <a:t>30/04/2019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04B83360-6290-49D2-8672-0E304093F1AF}"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6046227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95C994A-9CB0-4472-9403-58BAE1A077CC}" type="datetimeFigureOut">
              <a:rPr lang="en-GB" smtClean="0"/>
              <a:pPr>
                <a:defRPr/>
              </a:pPr>
              <a:t>30/04/2019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C1131CDA-99BF-4BA1-954D-21C1266F8347}"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137381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937B93-1B9E-4B3C-A237-D4BE832EF09C}" type="datetimeFigureOut">
              <a:rPr lang="en-GB" smtClean="0"/>
              <a:pPr>
                <a:defRPr/>
              </a:pPr>
              <a:t>30/04/2019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CE143BE8-F621-442E-B8C3-BC1EED3410B7}"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25168526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8EE030-C3EC-4408-8552-1DF6238D4AA9}" type="datetimeFigureOut">
              <a:rPr lang="en-GB" smtClean="0"/>
              <a:pPr>
                <a:defRPr/>
              </a:pPr>
              <a:t>30/04/2019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374615BC-3BA2-4F4D-8BB3-055577BA0A6A}"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5682589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9A2616-CC10-44BA-8843-EA616E40AFE9}" type="datetimeFigureOut">
              <a:rPr lang="en-GB" smtClean="0"/>
              <a:pPr>
                <a:defRPr/>
              </a:pPr>
              <a:t>30/04/2019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1884F427-5E60-4A5F-B08A-8F326D7C1C98}"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100836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6B871D-8393-4974-8D45-FB15D9814E67}" type="datetimeFigureOut">
              <a:rPr lang="en-GB" smtClean="0"/>
              <a:pPr>
                <a:defRPr/>
              </a:pPr>
              <a:t>30/04/2019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FB8FC326-A9EC-4DC8-9BE4-5716815DFB61}"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00179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51C3958D-34CD-4A25-9F09-45550237ED7A}" type="datetimeFigureOut">
              <a:rPr lang="en-GB" smtClean="0"/>
              <a:pPr>
                <a:defRPr/>
              </a:pPr>
              <a:t>30/04/2019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2A7AFAEA-2AD8-4377-9360-B287451BB282}"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4337218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FB17039-059B-4896-A95A-069FE889F5C0}"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2725E13-923A-40AF-B0E9-F5DCE0B48739}"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580631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F276EBB-5845-4113-8EE6-430F57D687AD}" type="datetimeFigureOut">
              <a:rPr lang="en-GB" smtClean="0"/>
              <a:pPr>
                <a:defRPr/>
              </a:pPr>
              <a:t>30/04/2019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399F2275-7D4B-4321-9F48-521964085FB8}"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692654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ubtitle 2"/>
          <p:cNvSpPr txBox="1">
            <a:spLocks/>
          </p:cNvSpPr>
          <p:nvPr userDrawn="1"/>
        </p:nvSpPr>
        <p:spPr>
          <a:xfrm>
            <a:off x="3203208" y="993249"/>
            <a:ext cx="5280025" cy="720080"/>
          </a:xfrm>
          <a:prstGeom prst="rect">
            <a:avLst/>
          </a:prstGeom>
          <a:solidFill>
            <a:schemeClr val="accent3">
              <a:lumMod val="40000"/>
              <a:lumOff val="60000"/>
            </a:schemeClr>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w="11430"/>
                <a:solidFill>
                  <a:srgbClr val="1F497D"/>
                </a:solidFill>
                <a:effectLst/>
                <a:uLnTx/>
                <a:uFillTx/>
                <a:latin typeface="Comic Sans MS" panose="030F0702030302020204" pitchFamily="66" charset="0"/>
                <a:ea typeface="+mn-ea"/>
                <a:cs typeface="+mn-cs"/>
              </a:rPr>
              <a:t>Learning Objective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endParaRPr>
          </a:p>
        </p:txBody>
      </p:sp>
      <p:sp>
        <p:nvSpPr>
          <p:cNvPr id="3" name="Subtitle 2"/>
          <p:cNvSpPr txBox="1">
            <a:spLocks/>
          </p:cNvSpPr>
          <p:nvPr userDrawn="1"/>
        </p:nvSpPr>
        <p:spPr>
          <a:xfrm>
            <a:off x="2872163" y="3284984"/>
            <a:ext cx="5942112" cy="576064"/>
          </a:xfrm>
          <a:prstGeom prst="rect">
            <a:avLst/>
          </a:prstGeom>
          <a:solidFill>
            <a:schemeClr val="accent1">
              <a:lumMod val="20000"/>
              <a:lumOff val="80000"/>
            </a:schemeClr>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normAutofit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w="11430"/>
                <a:solidFill>
                  <a:srgbClr val="1F497D"/>
                </a:solidFill>
                <a:effectLst>
                  <a:outerShdw blurRad="50800" dist="39000" dir="5460000" algn="tl">
                    <a:srgbClr val="000000">
                      <a:alpha val="38000"/>
                    </a:srgbClr>
                  </a:outerShdw>
                </a:effectLst>
                <a:uLnTx/>
                <a:uFillTx/>
                <a:latin typeface="Comic Sans MS" panose="030F0702030302020204" pitchFamily="66" charset="0"/>
                <a:ea typeface="+mn-ea"/>
                <a:cs typeface="+mn-cs"/>
              </a:rPr>
              <a:t>Starter – Do Now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endParaRPr>
          </a:p>
        </p:txBody>
      </p:sp>
      <p:sp>
        <p:nvSpPr>
          <p:cNvPr id="4" name="Text Box 3"/>
          <p:cNvSpPr txBox="1">
            <a:spLocks noChangeArrowheads="1"/>
          </p:cNvSpPr>
          <p:nvPr userDrawn="1"/>
        </p:nvSpPr>
        <p:spPr bwMode="auto">
          <a:xfrm>
            <a:off x="1" y="0"/>
            <a:ext cx="16319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C/W</a:t>
            </a:r>
            <a:endParaRPr kumimoji="0" lang="en-US" altLang="en-US"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endParaRPr>
          </a:p>
        </p:txBody>
      </p:sp>
      <p:sp>
        <p:nvSpPr>
          <p:cNvPr id="5" name="Text Box 4"/>
          <p:cNvSpPr txBox="1">
            <a:spLocks noChangeArrowheads="1"/>
          </p:cNvSpPr>
          <p:nvPr userDrawn="1"/>
        </p:nvSpPr>
        <p:spPr bwMode="auto">
          <a:xfrm>
            <a:off x="8401051" y="0"/>
            <a:ext cx="37909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fld id="{677E633D-E132-4B6F-9594-19CA31BC42BA}" type="datetime1">
              <a:rPr kumimoji="0" lang="en-GB" altLang="en-US" sz="2400" b="1" i="0" u="sng" strike="noStrike" kern="1200" cap="none" spc="0" normalizeH="0" baseline="0" noProof="0">
                <a:ln>
                  <a:noFill/>
                </a:ln>
                <a:solidFill>
                  <a:prstClr val="black"/>
                </a:solidFill>
                <a:effectLst/>
                <a:uLnTx/>
                <a:uFillTx/>
                <a:latin typeface="Comic Sans MS" panose="030F0702030302020204" pitchFamily="66" charset="0"/>
                <a:ea typeface="+mn-ea"/>
                <a:cs typeface="Arial" charset="0"/>
              </a:rPr>
              <a:pPr marL="0" marR="0" lvl="0" indent="0" algn="r" defTabSz="914400" rtl="0" eaLnBrk="1" fontAlgn="auto" latinLnBrk="0" hangingPunct="1">
                <a:lnSpc>
                  <a:spcPct val="100000"/>
                </a:lnSpc>
                <a:spcBef>
                  <a:spcPct val="50000"/>
                </a:spcBef>
                <a:spcAft>
                  <a:spcPts val="0"/>
                </a:spcAft>
                <a:buClrTx/>
                <a:buSzTx/>
                <a:buFontTx/>
                <a:buNone/>
                <a:tabLst/>
                <a:defRPr/>
              </a:pPr>
              <a:t>30/04/2019</a:t>
            </a:fld>
            <a:endParaRPr kumimoji="0" lang="en-US" altLang="en-US"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endParaRPr>
          </a:p>
        </p:txBody>
      </p:sp>
    </p:spTree>
    <p:extLst>
      <p:ext uri="{BB962C8B-B14F-4D97-AF65-F5344CB8AC3E}">
        <p14:creationId xmlns:p14="http://schemas.microsoft.com/office/powerpoint/2010/main" val="3484646239"/>
      </p:ext>
    </p:extLst>
  </p:cSld>
  <p:clrMapOvr>
    <a:overrideClrMapping bg1="lt1" tx1="dk1" bg2="lt2" tx2="dk2" accent1="accent1" accent2="accent2" accent3="accent3" accent4="accent4" accent5="accent5" accent6="accent6" hlink="hlink" folHlink="folHlink"/>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2"/>
            <a:ext cx="4011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67FC294C-B0BA-4FE5-96A0-6C2E5D2FD474}" type="datetimeFigureOut">
              <a:rPr lang="en-GB" smtClean="0"/>
              <a:pPr>
                <a:defRPr/>
              </a:pPr>
              <a:t>30/04/2019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01AB1D27-FFBF-46A5-9F9A-034D6DF409A0}"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406904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A0AB3645-74FE-4B39-ABE9-3DFC2B1C3E59}" type="datetimeFigureOut">
              <a:rPr lang="en-GB" smtClean="0"/>
              <a:pPr>
                <a:defRPr/>
              </a:pPr>
              <a:t>30/04/2019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pPr fontAlgn="base">
              <a:spcBef>
                <a:spcPct val="0"/>
              </a:spcBef>
              <a:spcAft>
                <a:spcPct val="0"/>
              </a:spcAft>
            </a:pPr>
            <a:fld id="{6D6C9EB1-E371-4618-9CF2-1207A77FDDD6}"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0907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819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58A9B7E-4828-4EB1-ABEC-8AECFDC0A57F}" type="datetimeFigureOut">
              <a:rPr lang="en-GB" smtClean="0"/>
              <a:pPr>
                <a:defRPr/>
              </a:pPr>
              <a:t>30/04/2019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FF69E39E-2ED1-4CBE-885C-2651E5BA578A}"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983417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536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E46D5D9-0302-47DE-BBD1-7DD962323BE2}" type="datetimeFigureOut">
              <a:rPr lang="en-GB" smtClean="0"/>
              <a:pPr>
                <a:defRPr/>
              </a:pPr>
              <a:t>30/04/2019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DAF52AE5-E6A2-4A24-8F7B-8D963E99D57B}"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30098898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prstClr val="black"/>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prstClr val="black"/>
                </a:solidFill>
                <a:latin typeface="+mn-lt"/>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pPr fontAlgn="base">
              <a:spcBef>
                <a:spcPct val="0"/>
              </a:spcBef>
              <a:spcAft>
                <a:spcPct val="0"/>
              </a:spcAft>
            </a:pPr>
            <a:fld id="{BD9F6BEF-5B25-4ECE-B6BE-099AEE0E316B}"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29285682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713CB6CA-D33C-4ED6-A39D-F27298B4BB6E}" type="slidenum">
              <a:rPr lang="en-US" altLang="en-US" smtClean="0">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26706400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638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FF72A8C-4C5E-436B-868A-430AFB706408}" type="datetimeFigureOut">
              <a:rPr lang="en-GB" smtClean="0"/>
              <a:pPr>
                <a:defRPr/>
              </a:pPr>
              <a:t>30/04/2019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DAD732C6-78F0-4A8B-B180-F9B23D65599B}"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68761998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741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C8F3745-4A8B-4A06-8319-63B81E485817}" type="datetimeFigureOut">
              <a:rPr lang="en-GB" smtClean="0"/>
              <a:pPr>
                <a:defRPr/>
              </a:pPr>
              <a:t>30/04/2019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2897976-98A2-44E7-A446-5B298C929059}" type="slidenum">
              <a:rPr lang="en-GB" altLang="en-US" smtClean="0"/>
              <a:pPr fontAlgn="base">
                <a:spcBef>
                  <a:spcPct val="0"/>
                </a:spcBef>
                <a:spcAft>
                  <a:spcPct val="0"/>
                </a:spcAft>
              </a:pPr>
              <a:t>‹#›</a:t>
            </a:fld>
            <a:endParaRPr lang="en-GB" altLang="en-US"/>
          </a:p>
        </p:txBody>
      </p:sp>
    </p:spTree>
    <p:extLst>
      <p:ext uri="{BB962C8B-B14F-4D97-AF65-F5344CB8AC3E}">
        <p14:creationId xmlns:p14="http://schemas.microsoft.com/office/powerpoint/2010/main" val="159055537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hyperlink" Target="https://www.youtube.com/watch?v=gEwzDydciWc" TargetMode="External"/><Relationship Id="rId5" Type="http://schemas.openxmlformats.org/officeDocument/2006/relationships/image" Target="../media/image7.gif"/><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0.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135189" y="1773239"/>
            <a:ext cx="8175625" cy="1438275"/>
          </a:xfrm>
        </p:spPr>
        <p:txBody>
          <a:bodyPr rtlCol="0">
            <a:normAutofit/>
          </a:bodyPr>
          <a:lstStyle/>
          <a:p>
            <a:pPr eaLnBrk="1" fontAlgn="auto" hangingPunct="1">
              <a:spcAft>
                <a:spcPts val="0"/>
              </a:spcAft>
              <a:defRPr/>
            </a:pPr>
            <a:r>
              <a:rPr lang="en-GB" dirty="0" smtClean="0">
                <a:latin typeface="+mj-lt"/>
              </a:rPr>
              <a:t>To look at our agar plates and analyse what we have found.</a:t>
            </a:r>
            <a:endParaRPr lang="en-GB" dirty="0">
              <a:latin typeface="+mj-lt"/>
            </a:endParaRPr>
          </a:p>
        </p:txBody>
      </p:sp>
      <p:sp>
        <p:nvSpPr>
          <p:cNvPr id="4" name="Text Placeholder 3"/>
          <p:cNvSpPr>
            <a:spLocks noGrp="1"/>
          </p:cNvSpPr>
          <p:nvPr>
            <p:ph type="body" sz="quarter" idx="14"/>
          </p:nvPr>
        </p:nvSpPr>
        <p:spPr>
          <a:xfrm>
            <a:off x="1919288" y="3994151"/>
            <a:ext cx="8208962" cy="2544763"/>
          </a:xfrm>
        </p:spPr>
        <p:txBody>
          <a:bodyPr rtlCol="0">
            <a:normAutofit/>
          </a:bodyPr>
          <a:lstStyle/>
          <a:p>
            <a:pPr marL="0" indent="0" eaLnBrk="1" fontAlgn="auto" hangingPunct="1">
              <a:spcAft>
                <a:spcPts val="0"/>
              </a:spcAft>
              <a:buNone/>
              <a:defRPr/>
            </a:pPr>
            <a:endParaRPr lang="en-GB" dirty="0" smtClean="0"/>
          </a:p>
        </p:txBody>
      </p:sp>
      <p:sp>
        <p:nvSpPr>
          <p:cNvPr id="68614" name="Text Box 17"/>
          <p:cNvSpPr txBox="1">
            <a:spLocks noChangeArrowheads="1"/>
          </p:cNvSpPr>
          <p:nvPr/>
        </p:nvSpPr>
        <p:spPr bwMode="auto">
          <a:xfrm>
            <a:off x="3648076" y="765176"/>
            <a:ext cx="39608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50000"/>
              </a:spcBef>
              <a:spcAft>
                <a:spcPct val="0"/>
              </a:spcAft>
              <a:buNone/>
            </a:pPr>
            <a:endParaRPr lang="en-GB" altLang="en-US" sz="3600" u="sng">
              <a:solidFill>
                <a:srgbClr val="000000"/>
              </a:solidFill>
              <a:cs typeface="Arial" panose="020B0604020202020204" pitchFamily="34" charset="0"/>
            </a:endParaRPr>
          </a:p>
        </p:txBody>
      </p:sp>
      <p:sp>
        <p:nvSpPr>
          <p:cNvPr id="68615" name="TextBox 1"/>
          <p:cNvSpPr txBox="1">
            <a:spLocks noChangeArrowheads="1"/>
          </p:cNvSpPr>
          <p:nvPr/>
        </p:nvSpPr>
        <p:spPr bwMode="auto">
          <a:xfrm>
            <a:off x="2640014" y="242888"/>
            <a:ext cx="6911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None/>
            </a:pPr>
            <a:r>
              <a:rPr lang="en-GB" altLang="en-US" sz="3600" u="sng" dirty="0" smtClean="0">
                <a:solidFill>
                  <a:srgbClr val="000000"/>
                </a:solidFill>
                <a:cs typeface="Arial" panose="020B0604020202020204" pitchFamily="34" charset="0"/>
              </a:rPr>
              <a:t>Agar plate analysis</a:t>
            </a:r>
            <a:endParaRPr lang="en-GB" altLang="en-US" sz="3600" u="sng" dirty="0">
              <a:solidFill>
                <a:srgbClr val="000000"/>
              </a:solidFill>
              <a:cs typeface="Arial" panose="020B0604020202020204" pitchFamily="34" charset="0"/>
            </a:endParaRPr>
          </a:p>
        </p:txBody>
      </p:sp>
      <p:sp>
        <p:nvSpPr>
          <p:cNvPr id="10" name="Text Placeholder 3"/>
          <p:cNvSpPr txBox="1">
            <a:spLocks/>
          </p:cNvSpPr>
          <p:nvPr/>
        </p:nvSpPr>
        <p:spPr bwMode="auto">
          <a:xfrm>
            <a:off x="1703389" y="3933825"/>
            <a:ext cx="8785225" cy="2590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GB" sz="2400">
                <a:solidFill>
                  <a:prstClr val="black"/>
                </a:solidFill>
                <a:latin typeface="Comic Sans MS" panose="030F0702030302020204" pitchFamily="66" charset="0"/>
              </a:rPr>
              <a:t>Last week we used these dishes…</a:t>
            </a:r>
          </a:p>
          <a:p>
            <a:pPr marL="0" indent="0" eaLnBrk="1" fontAlgn="auto" hangingPunct="1">
              <a:spcAft>
                <a:spcPts val="0"/>
              </a:spcAft>
              <a:buNone/>
              <a:defRPr/>
            </a:pPr>
            <a:r>
              <a:rPr lang="en-GB" sz="2400">
                <a:solidFill>
                  <a:prstClr val="black"/>
                </a:solidFill>
                <a:latin typeface="Comic Sans MS" panose="030F0702030302020204" pitchFamily="66" charset="0"/>
              </a:rPr>
              <a:t>What were they called?</a:t>
            </a:r>
          </a:p>
          <a:p>
            <a:pPr marL="0" indent="0" eaLnBrk="1" fontAlgn="auto" hangingPunct="1">
              <a:spcAft>
                <a:spcPts val="0"/>
              </a:spcAft>
              <a:buNone/>
              <a:defRPr/>
            </a:pPr>
            <a:r>
              <a:rPr lang="en-GB" sz="2400">
                <a:solidFill>
                  <a:prstClr val="black"/>
                </a:solidFill>
                <a:latin typeface="Comic Sans MS" panose="030F0702030302020204" pitchFamily="66" charset="0"/>
              </a:rPr>
              <a:t>Why did we use them?</a:t>
            </a:r>
          </a:p>
          <a:p>
            <a:pPr marL="0" indent="0" eaLnBrk="1" fontAlgn="auto" hangingPunct="1">
              <a:spcAft>
                <a:spcPts val="0"/>
              </a:spcAft>
              <a:buNone/>
              <a:defRPr/>
            </a:pPr>
            <a:r>
              <a:rPr lang="en-GB" sz="2400">
                <a:solidFill>
                  <a:prstClr val="black"/>
                </a:solidFill>
                <a:latin typeface="Comic Sans MS" panose="030F0702030302020204" pitchFamily="66" charset="0"/>
              </a:rPr>
              <a:t>What do you think they were providing for the microbes?</a:t>
            </a:r>
          </a:p>
          <a:p>
            <a:pPr marL="0" indent="0" eaLnBrk="1" fontAlgn="auto" hangingPunct="1">
              <a:spcAft>
                <a:spcPts val="0"/>
              </a:spcAft>
              <a:buNone/>
              <a:defRPr/>
            </a:pPr>
            <a:r>
              <a:rPr lang="en-GB" sz="2400">
                <a:solidFill>
                  <a:prstClr val="black"/>
                </a:solidFill>
                <a:latin typeface="Comic Sans MS" panose="030F0702030302020204" pitchFamily="66" charset="0"/>
              </a:rPr>
              <a:t>(Hint: Think back to </a:t>
            </a:r>
            <a:r>
              <a:rPr lang="en-GB" sz="2400">
                <a:solidFill>
                  <a:srgbClr val="FF0000"/>
                </a:solidFill>
                <a:latin typeface="Comic Sans MS" panose="030F0702030302020204" pitchFamily="66" charset="0"/>
              </a:rPr>
              <a:t>MRS GREN</a:t>
            </a:r>
            <a:r>
              <a:rPr lang="en-GB" sz="2400">
                <a:solidFill>
                  <a:prstClr val="black"/>
                </a:solidFill>
                <a:latin typeface="Comic Sans MS" panose="030F0702030302020204" pitchFamily="66" charset="0"/>
              </a:rPr>
              <a:t>)</a:t>
            </a:r>
            <a:endParaRPr lang="en-GB" sz="2400" dirty="0">
              <a:solidFill>
                <a:prstClr val="black"/>
              </a:solidFill>
              <a:latin typeface="Comic Sans MS" panose="030F0702030302020204" pitchFamily="66" charset="0"/>
            </a:endParaRPr>
          </a:p>
        </p:txBody>
      </p:sp>
      <p:pic>
        <p:nvPicPr>
          <p:cNvPr id="68617" name="Picture 2" descr="https://upload.wikimedia.org/wikipedia/commons/6/6a/Agar_Pla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688" y="3933826"/>
            <a:ext cx="305911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7880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additive="base">
                                        <p:cTn id="1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additive="base">
                                        <p:cTn id="2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p:cNvSpPr>
            <a:spLocks noGrp="1"/>
          </p:cNvSpPr>
          <p:nvPr>
            <p:ph type="title"/>
          </p:nvPr>
        </p:nvSpPr>
        <p:spPr>
          <a:xfrm>
            <a:off x="1703389" y="115889"/>
            <a:ext cx="8785225" cy="865187"/>
          </a:xfrm>
        </p:spPr>
        <p:txBody>
          <a:bodyPr/>
          <a:lstStyle/>
          <a:p>
            <a:pPr algn="l" eaLnBrk="1" hangingPunct="1"/>
            <a:r>
              <a:rPr lang="en-GB" altLang="en-US" sz="3200" u="sng">
                <a:latin typeface="Comic Sans MS" panose="030F0702030302020204" pitchFamily="66" charset="0"/>
              </a:rPr>
              <a:t>Nutrient Agar Plates</a:t>
            </a:r>
          </a:p>
        </p:txBody>
      </p:sp>
      <p:pic>
        <p:nvPicPr>
          <p:cNvPr id="69635" name="Picture 2" descr="https://upload.wikimedia.org/wikipedia/commons/6/6a/Agar_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3854451"/>
            <a:ext cx="46799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774825" y="1052513"/>
            <a:ext cx="87137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None/>
            </a:pPr>
            <a:r>
              <a:rPr lang="en-GB" altLang="en-US" sz="2400">
                <a:solidFill>
                  <a:srgbClr val="000000"/>
                </a:solidFill>
                <a:latin typeface="Comic Sans MS" panose="030F0702030302020204" pitchFamily="66" charset="0"/>
                <a:cs typeface="Arial" panose="020B0604020202020204" pitchFamily="34" charset="0"/>
              </a:rPr>
              <a:t>Agar jelly is a growth medium containing nutrients in order to help microbes to grow. </a:t>
            </a:r>
          </a:p>
          <a:p>
            <a:pPr eaLnBrk="1" fontAlgn="base" hangingPunct="1">
              <a:spcBef>
                <a:spcPct val="0"/>
              </a:spcBef>
              <a:spcAft>
                <a:spcPct val="0"/>
              </a:spcAft>
              <a:buNone/>
            </a:pPr>
            <a:endParaRPr lang="en-GB" altLang="en-US" sz="2400">
              <a:solidFill>
                <a:srgbClr val="000000"/>
              </a:solidFill>
              <a:latin typeface="Comic Sans MS" panose="030F0702030302020204" pitchFamily="66" charset="0"/>
              <a:cs typeface="Arial" panose="020B0604020202020204" pitchFamily="34" charset="0"/>
            </a:endParaRPr>
          </a:p>
          <a:p>
            <a:pPr eaLnBrk="1" fontAlgn="base" hangingPunct="1">
              <a:spcBef>
                <a:spcPct val="0"/>
              </a:spcBef>
              <a:spcAft>
                <a:spcPct val="0"/>
              </a:spcAft>
              <a:buNone/>
            </a:pPr>
            <a:r>
              <a:rPr lang="en-GB" altLang="en-US" sz="2400">
                <a:solidFill>
                  <a:srgbClr val="000000"/>
                </a:solidFill>
                <a:latin typeface="Comic Sans MS" panose="030F0702030302020204" pitchFamily="66" charset="0"/>
                <a:cs typeface="Arial" panose="020B0604020202020204" pitchFamily="34" charset="0"/>
              </a:rPr>
              <a:t>By medium we mean:</a:t>
            </a:r>
          </a:p>
          <a:p>
            <a:pPr eaLnBrk="1" fontAlgn="base" hangingPunct="1">
              <a:spcBef>
                <a:spcPct val="0"/>
              </a:spcBef>
              <a:spcAft>
                <a:spcPct val="0"/>
              </a:spcAft>
              <a:buNone/>
            </a:pPr>
            <a:endParaRPr lang="en-GB" altLang="en-US" sz="2400">
              <a:solidFill>
                <a:srgbClr val="000000"/>
              </a:solidFill>
              <a:latin typeface="Comic Sans MS" panose="030F0702030302020204" pitchFamily="66" charset="0"/>
              <a:cs typeface="Arial" panose="020B0604020202020204" pitchFamily="34" charset="0"/>
            </a:endParaRPr>
          </a:p>
          <a:p>
            <a:pPr eaLnBrk="1" fontAlgn="base" hangingPunct="1">
              <a:spcBef>
                <a:spcPct val="0"/>
              </a:spcBef>
              <a:spcAft>
                <a:spcPct val="0"/>
              </a:spcAft>
              <a:buNone/>
            </a:pPr>
            <a:r>
              <a:rPr lang="en-GB" altLang="en-US" sz="2400">
                <a:solidFill>
                  <a:srgbClr val="000000"/>
                </a:solidFill>
                <a:latin typeface="Comic Sans MS" panose="030F0702030302020204" pitchFamily="66" charset="0"/>
                <a:cs typeface="Arial" panose="020B0604020202020204" pitchFamily="34" charset="0"/>
              </a:rPr>
              <a:t>Matter in which something happens, is transmitted or is stored</a:t>
            </a:r>
          </a:p>
        </p:txBody>
      </p:sp>
    </p:spTree>
    <p:extLst>
      <p:ext uri="{BB962C8B-B14F-4D97-AF65-F5344CB8AC3E}">
        <p14:creationId xmlns:p14="http://schemas.microsoft.com/office/powerpoint/2010/main" val="901320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
          <p:cNvSpPr>
            <a:spLocks noChangeArrowheads="1"/>
          </p:cNvSpPr>
          <p:nvPr/>
        </p:nvSpPr>
        <p:spPr bwMode="auto">
          <a:xfrm>
            <a:off x="3143251" y="1"/>
            <a:ext cx="50403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GB" altLang="en-US" sz="2800" b="1" u="sng">
                <a:solidFill>
                  <a:srgbClr val="1F497D"/>
                </a:solidFill>
                <a:latin typeface="Comic Sans MS" panose="030F0702030302020204" pitchFamily="66" charset="0"/>
              </a:rPr>
              <a:t>Looking at Microbes</a:t>
            </a:r>
          </a:p>
        </p:txBody>
      </p:sp>
      <p:sp>
        <p:nvSpPr>
          <p:cNvPr id="3076" name="AutoShape 21"/>
          <p:cNvSpPr>
            <a:spLocks noChangeArrowheads="1"/>
          </p:cNvSpPr>
          <p:nvPr/>
        </p:nvSpPr>
        <p:spPr bwMode="auto">
          <a:xfrm>
            <a:off x="1774825" y="620713"/>
            <a:ext cx="8713788" cy="792162"/>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0"/>
              </a:spcBef>
              <a:spcAft>
                <a:spcPct val="0"/>
              </a:spcAft>
              <a:buFont typeface="Wingdings" panose="05000000000000000000" pitchFamily="2" charset="2"/>
              <a:buChar char="$"/>
            </a:pPr>
            <a:r>
              <a:rPr lang="en-GB" altLang="en-US" sz="2400">
                <a:solidFill>
                  <a:srgbClr val="000000"/>
                </a:solidFill>
                <a:latin typeface="Comic Sans MS" panose="030F0702030302020204" pitchFamily="66" charset="0"/>
                <a:cs typeface="Arial" panose="020B0604020202020204" pitchFamily="34" charset="0"/>
                <a:sym typeface="Wingdings" panose="05000000000000000000" pitchFamily="2" charset="2"/>
              </a:rPr>
              <a:t>Look back in your books to read about what each microbe would look like.</a:t>
            </a:r>
          </a:p>
        </p:txBody>
      </p:sp>
    </p:spTree>
    <p:controls>
      <mc:AlternateContent xmlns:mc="http://schemas.openxmlformats.org/markup-compatibility/2006">
        <mc:Choice xmlns:v="urn:schemas-microsoft-com:vml" Requires="v">
          <p:control spid="1028" name="ShockwaveFlash1" r:id="rId2" imgW="8699400" imgH="5308560"/>
        </mc:Choice>
        <mc:Fallback>
          <p:control name="ShockwaveFlash1" r:id="rId2" imgW="8699400" imgH="5308560">
            <p:pic>
              <p:nvPicPr>
                <p:cNvPr id="3074" name="ShockwaveFlash1"/>
                <p:cNvPicPr preferRelativeResize="0">
                  <a:picLocks noChangeArrowheads="1" noChangeShapeType="1"/>
                </p:cNvPicPr>
                <p:nvPr/>
              </p:nvPicPr>
              <p:blipFill>
                <a:blip r:embed="rId5"/>
                <a:srcRect/>
                <a:stretch>
                  <a:fillRect/>
                </a:stretch>
              </p:blipFill>
              <p:spPr bwMode="auto">
                <a:xfrm>
                  <a:off x="1774825" y="1549400"/>
                  <a:ext cx="8699500" cy="5308600"/>
                </a:xfrm>
                <a:prstGeom prst="rect">
                  <a:avLst/>
                </a:prstGeom>
                <a:noFill/>
                <a:ln w="2857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12579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804988" y="-28575"/>
            <a:ext cx="8578850" cy="1143000"/>
          </a:xfrm>
        </p:spPr>
        <p:txBody>
          <a:bodyPr/>
          <a:lstStyle/>
          <a:p>
            <a:pPr algn="l" eaLnBrk="1" hangingPunct="1"/>
            <a:r>
              <a:rPr lang="en-GB" altLang="en-US" sz="3200">
                <a:latin typeface="Comic Sans MS" panose="030F0702030302020204" pitchFamily="66" charset="0"/>
              </a:rPr>
              <a:t>Let’s look at our agar plates from last week!</a:t>
            </a:r>
          </a:p>
        </p:txBody>
      </p:sp>
      <p:pic>
        <p:nvPicPr>
          <p:cNvPr id="6" name="Picture 2" descr="http://www.sciencehound.com/science_project_community/images/e3abd7548047454dd2154113c0e133ce-533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981075"/>
            <a:ext cx="2303463"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1038225"/>
            <a:ext cx="2851150" cy="212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463" y="1019175"/>
            <a:ext cx="2322512"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8" descr="question_mark_serious_thinke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32888" y="5084764"/>
            <a:ext cx="153511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AutoShape 18"/>
          <p:cNvSpPr>
            <a:spLocks noChangeArrowheads="1"/>
          </p:cNvSpPr>
          <p:nvPr/>
        </p:nvSpPr>
        <p:spPr bwMode="auto">
          <a:xfrm>
            <a:off x="7362826" y="3082925"/>
            <a:ext cx="2411413" cy="1728788"/>
          </a:xfrm>
          <a:prstGeom prst="cloudCallout">
            <a:avLst>
              <a:gd name="adj1" fmla="val 55347"/>
              <a:gd name="adj2" fmla="val 60722"/>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None/>
            </a:pPr>
            <a:r>
              <a:rPr lang="en-GB" altLang="en-US" sz="2400">
                <a:solidFill>
                  <a:srgbClr val="000000"/>
                </a:solidFill>
                <a:latin typeface="Comic Sans MS" panose="030F0702030302020204" pitchFamily="66" charset="0"/>
                <a:cs typeface="Arial" panose="020B0604020202020204" pitchFamily="34" charset="0"/>
              </a:rPr>
              <a:t>What is a ‘</a:t>
            </a:r>
            <a:r>
              <a:rPr lang="en-GB" altLang="en-US" sz="2400">
                <a:solidFill>
                  <a:srgbClr val="000000"/>
                </a:solidFill>
                <a:latin typeface="Comic Sans MS" panose="030F0702030302020204" pitchFamily="66" charset="0"/>
                <a:cs typeface="Arial" panose="020B0604020202020204" pitchFamily="34" charset="0"/>
                <a:hlinkClick r:id="rId6"/>
              </a:rPr>
              <a:t>colony</a:t>
            </a:r>
            <a:r>
              <a:rPr lang="en-GB" altLang="en-US" sz="2400">
                <a:solidFill>
                  <a:srgbClr val="000000"/>
                </a:solidFill>
                <a:latin typeface="Comic Sans MS" panose="030F0702030302020204" pitchFamily="66" charset="0"/>
                <a:cs typeface="Arial" panose="020B0604020202020204" pitchFamily="34" charset="0"/>
              </a:rPr>
              <a:t>’?</a:t>
            </a:r>
          </a:p>
        </p:txBody>
      </p:sp>
      <p:pic>
        <p:nvPicPr>
          <p:cNvPr id="2050" name="Picture 2" descr="http://www.themonitordaily.com/wp-content/uploads/2015/08/ant-colon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9289" y="4227514"/>
            <a:ext cx="2016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richardton-taylor.k12.nd.us/bianca.sperry/images/beehoneycom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7976" y="4208464"/>
            <a:ext cx="24050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774825" y="3948114"/>
            <a:ext cx="5473700" cy="2097087"/>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a:defRPr/>
            </a:pPr>
            <a:r>
              <a:rPr lang="en-GB" sz="2400" dirty="0">
                <a:solidFill>
                  <a:prstClr val="black"/>
                </a:solidFill>
                <a:latin typeface="Comic Sans MS" panose="030F0702030302020204" pitchFamily="66" charset="0"/>
              </a:rPr>
              <a:t>Using your white boards try and write a definition of colony…</a:t>
            </a:r>
          </a:p>
        </p:txBody>
      </p:sp>
      <p:sp>
        <p:nvSpPr>
          <p:cNvPr id="3" name="TextBox 2"/>
          <p:cNvSpPr txBox="1">
            <a:spLocks noChangeArrowheads="1"/>
          </p:cNvSpPr>
          <p:nvPr/>
        </p:nvSpPr>
        <p:spPr bwMode="auto">
          <a:xfrm>
            <a:off x="1919289" y="3357564"/>
            <a:ext cx="51133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None/>
            </a:pPr>
            <a:r>
              <a:rPr lang="en-GB" altLang="en-US" sz="2800">
                <a:solidFill>
                  <a:srgbClr val="FF0000"/>
                </a:solidFill>
                <a:latin typeface="Comic Sans MS" panose="030F0702030302020204" pitchFamily="66" charset="0"/>
                <a:cs typeface="Arial" panose="020B0604020202020204" pitchFamily="34" charset="0"/>
              </a:rPr>
              <a:t>Think</a:t>
            </a:r>
            <a:r>
              <a:rPr lang="en-GB" altLang="en-US" sz="2800">
                <a:solidFill>
                  <a:srgbClr val="000000"/>
                </a:solidFill>
                <a:latin typeface="Comic Sans MS" panose="030F0702030302020204" pitchFamily="66" charset="0"/>
                <a:cs typeface="Arial" panose="020B0604020202020204" pitchFamily="34" charset="0"/>
              </a:rPr>
              <a:t> </a:t>
            </a:r>
            <a:r>
              <a:rPr lang="en-GB" altLang="en-US" sz="2800">
                <a:solidFill>
                  <a:srgbClr val="000000"/>
                </a:solidFill>
                <a:latin typeface="Comic Sans MS" panose="030F0702030302020204" pitchFamily="66" charset="0"/>
                <a:cs typeface="Arial" panose="020B0604020202020204" pitchFamily="34" charset="0"/>
                <a:sym typeface="Wingdings" panose="05000000000000000000" pitchFamily="2" charset="2"/>
              </a:rPr>
              <a:t> </a:t>
            </a:r>
            <a:r>
              <a:rPr lang="en-GB" altLang="en-US" sz="2800">
                <a:solidFill>
                  <a:srgbClr val="FFC000"/>
                </a:solidFill>
                <a:latin typeface="Comic Sans MS" panose="030F0702030302020204" pitchFamily="66" charset="0"/>
                <a:cs typeface="Arial" panose="020B0604020202020204" pitchFamily="34" charset="0"/>
                <a:sym typeface="Wingdings" panose="05000000000000000000" pitchFamily="2" charset="2"/>
              </a:rPr>
              <a:t>Pair</a:t>
            </a:r>
            <a:r>
              <a:rPr lang="en-GB" altLang="en-US" sz="2800">
                <a:solidFill>
                  <a:srgbClr val="000000"/>
                </a:solidFill>
                <a:latin typeface="Comic Sans MS" panose="030F0702030302020204" pitchFamily="66" charset="0"/>
                <a:cs typeface="Arial" panose="020B0604020202020204" pitchFamily="34" charset="0"/>
                <a:sym typeface="Wingdings" panose="05000000000000000000" pitchFamily="2" charset="2"/>
              </a:rPr>
              <a:t>  </a:t>
            </a:r>
            <a:r>
              <a:rPr lang="en-GB" altLang="en-US" sz="2800">
                <a:solidFill>
                  <a:srgbClr val="00B050"/>
                </a:solidFill>
                <a:latin typeface="Comic Sans MS" panose="030F0702030302020204" pitchFamily="66" charset="0"/>
                <a:cs typeface="Arial" panose="020B0604020202020204" pitchFamily="34" charset="0"/>
                <a:sym typeface="Wingdings" panose="05000000000000000000" pitchFamily="2" charset="2"/>
              </a:rPr>
              <a:t>Share</a:t>
            </a:r>
            <a:r>
              <a:rPr lang="en-GB" altLang="en-US" sz="2800">
                <a:solidFill>
                  <a:srgbClr val="000000"/>
                </a:solidFill>
                <a:latin typeface="Comic Sans MS" panose="030F0702030302020204" pitchFamily="66" charset="0"/>
                <a:cs typeface="Arial" panose="020B0604020202020204" pitchFamily="34" charset="0"/>
                <a:sym typeface="Wingdings" panose="05000000000000000000" pitchFamily="2" charset="2"/>
              </a:rPr>
              <a:t> </a:t>
            </a:r>
            <a:endParaRPr lang="en-GB" altLang="en-US" sz="2800">
              <a:solidFill>
                <a:srgbClr val="000000"/>
              </a:solidFill>
              <a:latin typeface="Comic Sans MS" panose="030F0702030302020204" pitchFamily="66" charset="0"/>
              <a:cs typeface="Arial" panose="020B0604020202020204" pitchFamily="34" charset="0"/>
            </a:endParaRPr>
          </a:p>
        </p:txBody>
      </p:sp>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l="28014" t="26799" r="49403" b="43567"/>
          <a:stretch>
            <a:fillRect/>
          </a:stretch>
        </p:blipFill>
        <p:spPr bwMode="auto">
          <a:xfrm>
            <a:off x="1778001" y="3287714"/>
            <a:ext cx="5584825" cy="316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22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 calcmode="lin" valueType="num">
                                      <p:cBhvr additive="base">
                                        <p:cTn id="27" dur="500" fill="hold"/>
                                        <p:tgtEl>
                                          <p:spTgt spid="2053"/>
                                        </p:tgtEl>
                                        <p:attrNameLst>
                                          <p:attrName>ppt_x</p:attrName>
                                        </p:attrNameLst>
                                      </p:cBhvr>
                                      <p:tavLst>
                                        <p:tav tm="0">
                                          <p:val>
                                            <p:strVal val="#ppt_x"/>
                                          </p:val>
                                        </p:tav>
                                        <p:tav tm="100000">
                                          <p:val>
                                            <p:strVal val="#ppt_x"/>
                                          </p:val>
                                        </p:tav>
                                      </p:tavLst>
                                    </p:anim>
                                    <p:anim calcmode="lin" valueType="num">
                                      <p:cBhvr additive="base">
                                        <p:cTn id="2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1989"/>
                                        </p:tgtEl>
                                        <p:attrNameLst>
                                          <p:attrName>style.visibility</p:attrName>
                                        </p:attrNameLst>
                                      </p:cBhvr>
                                      <p:to>
                                        <p:strVal val="visible"/>
                                      </p:to>
                                    </p:set>
                                    <p:animEffect transition="in" filter="fade">
                                      <p:cBhvr>
                                        <p:cTn id="38" dur="1000"/>
                                        <p:tgtEl>
                                          <p:spTgt spid="41989"/>
                                        </p:tgtEl>
                                      </p:cBhvr>
                                    </p:animEffect>
                                    <p:anim calcmode="lin" valueType="num">
                                      <p:cBhvr>
                                        <p:cTn id="39" dur="1000" fill="hold"/>
                                        <p:tgtEl>
                                          <p:spTgt spid="41989"/>
                                        </p:tgtEl>
                                        <p:attrNameLst>
                                          <p:attrName>ppt_x</p:attrName>
                                        </p:attrNameLst>
                                      </p:cBhvr>
                                      <p:tavLst>
                                        <p:tav tm="0">
                                          <p:val>
                                            <p:strVal val="#ppt_x"/>
                                          </p:val>
                                        </p:tav>
                                        <p:tav tm="100000">
                                          <p:val>
                                            <p:strVal val="#ppt_x"/>
                                          </p:val>
                                        </p:tav>
                                      </p:tavLst>
                                    </p:anim>
                                    <p:anim calcmode="lin" valueType="num">
                                      <p:cBhvr>
                                        <p:cTn id="40" dur="1000" fill="hold"/>
                                        <p:tgtEl>
                                          <p:spTgt spid="4198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1990"/>
                                        </p:tgtEl>
                                        <p:attrNameLst>
                                          <p:attrName>style.visibility</p:attrName>
                                        </p:attrNameLst>
                                      </p:cBhvr>
                                      <p:to>
                                        <p:strVal val="visible"/>
                                      </p:to>
                                    </p:set>
                                    <p:animEffect transition="in" filter="fade">
                                      <p:cBhvr>
                                        <p:cTn id="43" dur="1000"/>
                                        <p:tgtEl>
                                          <p:spTgt spid="41990"/>
                                        </p:tgtEl>
                                      </p:cBhvr>
                                    </p:animEffect>
                                    <p:anim calcmode="lin" valueType="num">
                                      <p:cBhvr>
                                        <p:cTn id="44" dur="1000" fill="hold"/>
                                        <p:tgtEl>
                                          <p:spTgt spid="41990"/>
                                        </p:tgtEl>
                                        <p:attrNameLst>
                                          <p:attrName>ppt_x</p:attrName>
                                        </p:attrNameLst>
                                      </p:cBhvr>
                                      <p:tavLst>
                                        <p:tav tm="0">
                                          <p:val>
                                            <p:strVal val="#ppt_x"/>
                                          </p:val>
                                        </p:tav>
                                        <p:tav tm="100000">
                                          <p:val>
                                            <p:strVal val="#ppt_x"/>
                                          </p:val>
                                        </p:tav>
                                      </p:tavLst>
                                    </p:anim>
                                    <p:anim calcmode="lin" valueType="num">
                                      <p:cBhvr>
                                        <p:cTn id="45" dur="1000" fill="hold"/>
                                        <p:tgtEl>
                                          <p:spTgt spid="419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1"/>
          <p:cNvSpPr>
            <a:spLocks noChangeArrowheads="1"/>
          </p:cNvSpPr>
          <p:nvPr/>
        </p:nvSpPr>
        <p:spPr bwMode="auto">
          <a:xfrm>
            <a:off x="1774825" y="158751"/>
            <a:ext cx="8642350" cy="576263"/>
          </a:xfrm>
          <a:prstGeom prst="roundRect">
            <a:avLst>
              <a:gd name="adj" fmla="val 6856"/>
            </a:avLst>
          </a:prstGeom>
          <a:solidFill>
            <a:schemeClr val="tx2">
              <a:lumMod val="20000"/>
              <a:lumOff val="80000"/>
            </a:schemeClr>
          </a:solidFill>
          <a:ln w="25400">
            <a:solidFill>
              <a:srgbClr val="000080"/>
            </a:solidFill>
            <a:round/>
            <a:headEnd/>
            <a:tailEnd/>
          </a:ln>
        </p:spPr>
        <p:txBody>
          <a:bodyPr/>
          <a:lstStyle>
            <a:lvl1pPr marL="354013" indent="-3540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 typeface="Wingdings 2" pitchFamily="18" charset="2"/>
              <a:buChar char="!"/>
              <a:defRPr/>
            </a:pPr>
            <a:r>
              <a:rPr lang="en-GB" altLang="en-US" sz="2400" dirty="0">
                <a:solidFill>
                  <a:prstClr val="black"/>
                </a:solidFill>
                <a:latin typeface="Comic Sans MS" pitchFamily="66" charset="0"/>
                <a:cs typeface="Arial" charset="0"/>
                <a:sym typeface="Wingdings" pitchFamily="2" charset="2"/>
              </a:rPr>
              <a:t>Complete the table below from LAST WEEK.</a:t>
            </a:r>
          </a:p>
        </p:txBody>
      </p:sp>
      <p:graphicFrame>
        <p:nvGraphicFramePr>
          <p:cNvPr id="3" name="Table 2"/>
          <p:cNvGraphicFramePr>
            <a:graphicFrameLocks noGrp="1"/>
          </p:cNvGraphicFramePr>
          <p:nvPr>
            <p:extLst>
              <p:ext uri="{D42A27DB-BD31-4B8C-83A1-F6EECF244321}">
                <p14:modId xmlns:p14="http://schemas.microsoft.com/office/powerpoint/2010/main" val="1358788726"/>
              </p:ext>
            </p:extLst>
          </p:nvPr>
        </p:nvGraphicFramePr>
        <p:xfrm>
          <a:off x="1774825" y="981075"/>
          <a:ext cx="8642350" cy="2592390"/>
        </p:xfrm>
        <a:graphic>
          <a:graphicData uri="http://schemas.openxmlformats.org/drawingml/2006/table">
            <a:tbl>
              <a:tblPr firstRow="1" bandRow="1">
                <a:tableStyleId>{5940675A-B579-460E-94D1-54222C63F5DA}</a:tableStyleId>
              </a:tblPr>
              <a:tblGrid>
                <a:gridCol w="1296352">
                  <a:extLst>
                    <a:ext uri="{9D8B030D-6E8A-4147-A177-3AD203B41FA5}">
                      <a16:colId xmlns:a16="http://schemas.microsoft.com/office/drawing/2014/main" val="20000"/>
                    </a:ext>
                  </a:extLst>
                </a:gridCol>
                <a:gridCol w="2952803">
                  <a:extLst>
                    <a:ext uri="{9D8B030D-6E8A-4147-A177-3AD203B41FA5}">
                      <a16:colId xmlns:a16="http://schemas.microsoft.com/office/drawing/2014/main" val="20001"/>
                    </a:ext>
                  </a:extLst>
                </a:gridCol>
                <a:gridCol w="2088568">
                  <a:extLst>
                    <a:ext uri="{9D8B030D-6E8A-4147-A177-3AD203B41FA5}">
                      <a16:colId xmlns:a16="http://schemas.microsoft.com/office/drawing/2014/main" val="20002"/>
                    </a:ext>
                  </a:extLst>
                </a:gridCol>
                <a:gridCol w="2304627">
                  <a:extLst>
                    <a:ext uri="{9D8B030D-6E8A-4147-A177-3AD203B41FA5}">
                      <a16:colId xmlns:a16="http://schemas.microsoft.com/office/drawing/2014/main" val="20003"/>
                    </a:ext>
                  </a:extLst>
                </a:gridCol>
              </a:tblGrid>
              <a:tr h="518478">
                <a:tc>
                  <a:txBody>
                    <a:bodyPr/>
                    <a:lstStyle/>
                    <a:p>
                      <a:pPr algn="ctr"/>
                      <a:r>
                        <a:rPr lang="en-GB" sz="2400" dirty="0" smtClean="0">
                          <a:latin typeface="Comic Sans MS" pitchFamily="66" charset="0"/>
                        </a:rPr>
                        <a:t>Position</a:t>
                      </a:r>
                      <a:endParaRPr lang="en-GB" sz="2400" dirty="0">
                        <a:latin typeface="Comic Sans MS" pitchFamily="66" charset="0"/>
                      </a:endParaRPr>
                    </a:p>
                  </a:txBody>
                  <a:tcPr marL="91455" marR="91455" marT="45722" marB="45722"/>
                </a:tc>
                <a:tc>
                  <a:txBody>
                    <a:bodyPr/>
                    <a:lstStyle/>
                    <a:p>
                      <a:pPr algn="ctr"/>
                      <a:r>
                        <a:rPr lang="en-GB" sz="2400" dirty="0" smtClean="0">
                          <a:latin typeface="Comic Sans MS" pitchFamily="66" charset="0"/>
                        </a:rPr>
                        <a:t>Place around </a:t>
                      </a:r>
                      <a:r>
                        <a:rPr lang="en-GB" sz="2400" dirty="0" smtClean="0">
                          <a:latin typeface="Comic Sans MS" pitchFamily="66" charset="0"/>
                        </a:rPr>
                        <a:t>lab</a:t>
                      </a:r>
                      <a:endParaRPr lang="en-GB" sz="2400" dirty="0">
                        <a:latin typeface="Comic Sans MS" pitchFamily="66" charset="0"/>
                      </a:endParaRPr>
                    </a:p>
                  </a:txBody>
                  <a:tcPr marL="91455" marR="91455" marT="45722" marB="45722"/>
                </a:tc>
                <a:tc>
                  <a:txBody>
                    <a:bodyPr/>
                    <a:lstStyle/>
                    <a:p>
                      <a:pPr algn="ctr"/>
                      <a:r>
                        <a:rPr lang="en-GB" sz="2400" dirty="0" smtClean="0">
                          <a:latin typeface="Comic Sans MS" pitchFamily="66" charset="0"/>
                        </a:rPr>
                        <a:t>Microbe type</a:t>
                      </a:r>
                      <a:endParaRPr lang="en-GB" sz="2400" dirty="0">
                        <a:latin typeface="Comic Sans MS" pitchFamily="66" charset="0"/>
                      </a:endParaRPr>
                    </a:p>
                  </a:txBody>
                  <a:tcPr marL="91455" marR="91455" marT="45722" marB="45722"/>
                </a:tc>
                <a:tc>
                  <a:txBody>
                    <a:bodyPr/>
                    <a:lstStyle/>
                    <a:p>
                      <a:pPr algn="ctr"/>
                      <a:r>
                        <a:rPr lang="en-GB" sz="2400" dirty="0" smtClean="0">
                          <a:latin typeface="Comic Sans MS" pitchFamily="66" charset="0"/>
                        </a:rPr>
                        <a:t>No. of colonies</a:t>
                      </a:r>
                      <a:endParaRPr lang="en-GB" sz="2400" dirty="0">
                        <a:latin typeface="Comic Sans MS" pitchFamily="66" charset="0"/>
                      </a:endParaRPr>
                    </a:p>
                  </a:txBody>
                  <a:tcPr marL="91455" marR="91455" marT="45722" marB="45722"/>
                </a:tc>
                <a:extLst>
                  <a:ext uri="{0D108BD9-81ED-4DB2-BD59-A6C34878D82A}">
                    <a16:rowId xmlns:a16="http://schemas.microsoft.com/office/drawing/2014/main" val="10000"/>
                  </a:ext>
                </a:extLst>
              </a:tr>
              <a:tr h="518478">
                <a:tc>
                  <a:txBody>
                    <a:bodyPr/>
                    <a:lstStyle/>
                    <a:p>
                      <a:pPr algn="ctr"/>
                      <a:r>
                        <a:rPr lang="en-GB" sz="2400" dirty="0" smtClean="0">
                          <a:latin typeface="Comic Sans MS" pitchFamily="66" charset="0"/>
                        </a:rPr>
                        <a:t>1</a:t>
                      </a:r>
                      <a:endParaRPr lang="en-GB" sz="2400" dirty="0">
                        <a:latin typeface="Comic Sans MS" pitchFamily="66" charset="0"/>
                      </a:endParaRPr>
                    </a:p>
                  </a:txBody>
                  <a:tcPr marL="91455" marR="91455" marT="45722" marB="45722"/>
                </a:tc>
                <a:tc>
                  <a:txBody>
                    <a:bodyPr/>
                    <a:lstStyle/>
                    <a:p>
                      <a:endParaRPr lang="en-GB" sz="2400" dirty="0">
                        <a:latin typeface="Comic Sans MS" pitchFamily="66" charset="0"/>
                      </a:endParaRPr>
                    </a:p>
                  </a:txBody>
                  <a:tcPr marL="91455" marR="91455" marT="45722" marB="45722"/>
                </a:tc>
                <a:tc>
                  <a:txBody>
                    <a:bodyPr/>
                    <a:lstStyle/>
                    <a:p>
                      <a:endParaRPr lang="en-GB" sz="2400">
                        <a:latin typeface="Comic Sans MS" pitchFamily="66" charset="0"/>
                      </a:endParaRPr>
                    </a:p>
                  </a:txBody>
                  <a:tcPr marL="91455" marR="91455" marT="45722" marB="45722"/>
                </a:tc>
                <a:tc>
                  <a:txBody>
                    <a:bodyPr/>
                    <a:lstStyle/>
                    <a:p>
                      <a:endParaRPr lang="en-GB" sz="2400">
                        <a:latin typeface="Comic Sans MS" pitchFamily="66" charset="0"/>
                      </a:endParaRPr>
                    </a:p>
                  </a:txBody>
                  <a:tcPr marL="91455" marR="91455" marT="45722" marB="45722"/>
                </a:tc>
                <a:extLst>
                  <a:ext uri="{0D108BD9-81ED-4DB2-BD59-A6C34878D82A}">
                    <a16:rowId xmlns:a16="http://schemas.microsoft.com/office/drawing/2014/main" val="10001"/>
                  </a:ext>
                </a:extLst>
              </a:tr>
              <a:tr h="518478">
                <a:tc>
                  <a:txBody>
                    <a:bodyPr/>
                    <a:lstStyle/>
                    <a:p>
                      <a:pPr algn="ctr"/>
                      <a:r>
                        <a:rPr lang="en-GB" sz="2400" dirty="0" smtClean="0">
                          <a:latin typeface="Comic Sans MS" pitchFamily="66" charset="0"/>
                        </a:rPr>
                        <a:t>2</a:t>
                      </a:r>
                      <a:endParaRPr lang="en-GB" sz="2400" dirty="0">
                        <a:latin typeface="Comic Sans MS" pitchFamily="66" charset="0"/>
                      </a:endParaRPr>
                    </a:p>
                  </a:txBody>
                  <a:tcPr marL="91455" marR="91455" marT="45722" marB="45722"/>
                </a:tc>
                <a:tc>
                  <a:txBody>
                    <a:bodyPr/>
                    <a:lstStyle/>
                    <a:p>
                      <a:endParaRPr lang="en-GB" sz="2400" dirty="0">
                        <a:latin typeface="Comic Sans MS" pitchFamily="66" charset="0"/>
                      </a:endParaRPr>
                    </a:p>
                  </a:txBody>
                  <a:tcPr marL="91455" marR="91455" marT="45722" marB="45722"/>
                </a:tc>
                <a:tc>
                  <a:txBody>
                    <a:bodyPr/>
                    <a:lstStyle/>
                    <a:p>
                      <a:endParaRPr lang="en-GB" sz="2400" dirty="0">
                        <a:latin typeface="Comic Sans MS" pitchFamily="66" charset="0"/>
                      </a:endParaRPr>
                    </a:p>
                  </a:txBody>
                  <a:tcPr marL="91455" marR="91455" marT="45722" marB="45722"/>
                </a:tc>
                <a:tc>
                  <a:txBody>
                    <a:bodyPr/>
                    <a:lstStyle/>
                    <a:p>
                      <a:endParaRPr lang="en-GB" sz="2400">
                        <a:latin typeface="Comic Sans MS" pitchFamily="66" charset="0"/>
                      </a:endParaRPr>
                    </a:p>
                  </a:txBody>
                  <a:tcPr marL="91455" marR="91455" marT="45722" marB="45722"/>
                </a:tc>
                <a:extLst>
                  <a:ext uri="{0D108BD9-81ED-4DB2-BD59-A6C34878D82A}">
                    <a16:rowId xmlns:a16="http://schemas.microsoft.com/office/drawing/2014/main" val="10002"/>
                  </a:ext>
                </a:extLst>
              </a:tr>
              <a:tr h="518478">
                <a:tc>
                  <a:txBody>
                    <a:bodyPr/>
                    <a:lstStyle/>
                    <a:p>
                      <a:pPr algn="ctr"/>
                      <a:r>
                        <a:rPr lang="en-GB" sz="2400" dirty="0" smtClean="0">
                          <a:latin typeface="Comic Sans MS" pitchFamily="66" charset="0"/>
                        </a:rPr>
                        <a:t>3</a:t>
                      </a:r>
                      <a:endParaRPr lang="en-GB" sz="2400" dirty="0">
                        <a:latin typeface="Comic Sans MS" pitchFamily="66" charset="0"/>
                      </a:endParaRPr>
                    </a:p>
                  </a:txBody>
                  <a:tcPr marL="91455" marR="91455" marT="45722" marB="45722"/>
                </a:tc>
                <a:tc>
                  <a:txBody>
                    <a:bodyPr/>
                    <a:lstStyle/>
                    <a:p>
                      <a:endParaRPr lang="en-GB" sz="2400" dirty="0">
                        <a:latin typeface="Comic Sans MS" pitchFamily="66" charset="0"/>
                      </a:endParaRPr>
                    </a:p>
                  </a:txBody>
                  <a:tcPr marL="91455" marR="91455" marT="45722" marB="45722"/>
                </a:tc>
                <a:tc>
                  <a:txBody>
                    <a:bodyPr/>
                    <a:lstStyle/>
                    <a:p>
                      <a:endParaRPr lang="en-GB" sz="2400" dirty="0">
                        <a:latin typeface="Comic Sans MS" pitchFamily="66" charset="0"/>
                      </a:endParaRPr>
                    </a:p>
                  </a:txBody>
                  <a:tcPr marL="91455" marR="91455" marT="45722" marB="45722"/>
                </a:tc>
                <a:tc>
                  <a:txBody>
                    <a:bodyPr/>
                    <a:lstStyle/>
                    <a:p>
                      <a:endParaRPr lang="en-GB" sz="2400" dirty="0">
                        <a:latin typeface="Comic Sans MS" pitchFamily="66" charset="0"/>
                      </a:endParaRPr>
                    </a:p>
                  </a:txBody>
                  <a:tcPr marL="91455" marR="91455" marT="45722" marB="45722"/>
                </a:tc>
                <a:extLst>
                  <a:ext uri="{0D108BD9-81ED-4DB2-BD59-A6C34878D82A}">
                    <a16:rowId xmlns:a16="http://schemas.microsoft.com/office/drawing/2014/main" val="10003"/>
                  </a:ext>
                </a:extLst>
              </a:tr>
              <a:tr h="518478">
                <a:tc>
                  <a:txBody>
                    <a:bodyPr/>
                    <a:lstStyle/>
                    <a:p>
                      <a:pPr algn="ctr"/>
                      <a:r>
                        <a:rPr lang="en-GB" sz="2400" dirty="0" smtClean="0">
                          <a:latin typeface="Comic Sans MS" pitchFamily="66" charset="0"/>
                        </a:rPr>
                        <a:t>4</a:t>
                      </a:r>
                      <a:endParaRPr lang="en-GB" sz="2400" dirty="0">
                        <a:latin typeface="Comic Sans MS" pitchFamily="66" charset="0"/>
                      </a:endParaRPr>
                    </a:p>
                  </a:txBody>
                  <a:tcPr marL="91455" marR="91455" marT="45722" marB="45722"/>
                </a:tc>
                <a:tc>
                  <a:txBody>
                    <a:bodyPr/>
                    <a:lstStyle/>
                    <a:p>
                      <a:endParaRPr lang="en-GB" sz="2400">
                        <a:latin typeface="Comic Sans MS" pitchFamily="66" charset="0"/>
                      </a:endParaRPr>
                    </a:p>
                  </a:txBody>
                  <a:tcPr marL="91455" marR="91455" marT="45722" marB="45722"/>
                </a:tc>
                <a:tc>
                  <a:txBody>
                    <a:bodyPr/>
                    <a:lstStyle/>
                    <a:p>
                      <a:endParaRPr lang="en-GB" sz="2400" dirty="0">
                        <a:latin typeface="Comic Sans MS" pitchFamily="66" charset="0"/>
                      </a:endParaRPr>
                    </a:p>
                  </a:txBody>
                  <a:tcPr marL="91455" marR="91455" marT="45722" marB="45722"/>
                </a:tc>
                <a:tc>
                  <a:txBody>
                    <a:bodyPr/>
                    <a:lstStyle/>
                    <a:p>
                      <a:endParaRPr lang="en-GB" sz="2400" dirty="0">
                        <a:latin typeface="Comic Sans MS" pitchFamily="66" charset="0"/>
                      </a:endParaRPr>
                    </a:p>
                  </a:txBody>
                  <a:tcPr marL="91455" marR="91455" marT="45722" marB="45722"/>
                </a:tc>
                <a:extLst>
                  <a:ext uri="{0D108BD9-81ED-4DB2-BD59-A6C34878D82A}">
                    <a16:rowId xmlns:a16="http://schemas.microsoft.com/office/drawing/2014/main" val="10004"/>
                  </a:ext>
                </a:extLst>
              </a:tr>
            </a:tbl>
          </a:graphicData>
        </a:graphic>
      </p:graphicFrame>
      <p:sp>
        <p:nvSpPr>
          <p:cNvPr id="71715" name="AutoShape 18"/>
          <p:cNvSpPr>
            <a:spLocks noChangeArrowheads="1"/>
          </p:cNvSpPr>
          <p:nvPr/>
        </p:nvSpPr>
        <p:spPr bwMode="auto">
          <a:xfrm>
            <a:off x="1774825" y="3716338"/>
            <a:ext cx="3200400" cy="2260600"/>
          </a:xfrm>
          <a:prstGeom prst="cloudCallout">
            <a:avLst>
              <a:gd name="adj1" fmla="val -41528"/>
              <a:gd name="adj2" fmla="val 80042"/>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400">
                <a:solidFill>
                  <a:srgbClr val="000000"/>
                </a:solidFill>
                <a:latin typeface="Comic Sans MS" panose="030F0702030302020204" pitchFamily="66" charset="0"/>
              </a:rPr>
              <a:t>Which position had the biggest colonies? Why?</a:t>
            </a:r>
          </a:p>
        </p:txBody>
      </p:sp>
      <p:sp>
        <p:nvSpPr>
          <p:cNvPr id="71716" name="AutoShape 18"/>
          <p:cNvSpPr>
            <a:spLocks noChangeArrowheads="1"/>
          </p:cNvSpPr>
          <p:nvPr/>
        </p:nvSpPr>
        <p:spPr bwMode="auto">
          <a:xfrm>
            <a:off x="8256588" y="3933825"/>
            <a:ext cx="2411412" cy="1728788"/>
          </a:xfrm>
          <a:prstGeom prst="cloudCallout">
            <a:avLst>
              <a:gd name="adj1" fmla="val 45329"/>
              <a:gd name="adj2" fmla="val 72199"/>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000">
                <a:solidFill>
                  <a:srgbClr val="000000"/>
                </a:solidFill>
                <a:latin typeface="Comic Sans MS" panose="030F0702030302020204" pitchFamily="66" charset="0"/>
              </a:rPr>
              <a:t>How could we test if antibiotics work?</a:t>
            </a:r>
          </a:p>
        </p:txBody>
      </p:sp>
      <p:pic>
        <p:nvPicPr>
          <p:cNvPr id="19458" name="Picture 2" descr="http://www.sciencehound.com/science_project_community/images/e3abd7548047454dd2154113c0e133ce-533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9" y="3687764"/>
            <a:ext cx="331152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031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557338" y="0"/>
            <a:ext cx="8229600" cy="1143000"/>
          </a:xfrm>
        </p:spPr>
        <p:txBody>
          <a:bodyPr/>
          <a:lstStyle/>
          <a:p>
            <a:pPr algn="l" eaLnBrk="1" hangingPunct="1"/>
            <a:r>
              <a:rPr lang="en-GB" altLang="en-US" sz="2600">
                <a:latin typeface="Comic Sans MS" panose="030F0702030302020204" pitchFamily="66" charset="0"/>
              </a:rPr>
              <a:t>Try and identify your microbes…</a:t>
            </a:r>
          </a:p>
        </p:txBody>
      </p:sp>
      <p:pic>
        <p:nvPicPr>
          <p:cNvPr id="72707" name="Picture 2"/>
          <p:cNvPicPr>
            <a:picLocks noChangeAspect="1" noChangeArrowheads="1"/>
          </p:cNvPicPr>
          <p:nvPr/>
        </p:nvPicPr>
        <p:blipFill>
          <a:blip r:embed="rId2">
            <a:extLst>
              <a:ext uri="{28A0092B-C50C-407E-A947-70E740481C1C}">
                <a14:useLocalDpi xmlns:a14="http://schemas.microsoft.com/office/drawing/2010/main" val="0"/>
              </a:ext>
            </a:extLst>
          </a:blip>
          <a:srcRect l="29572" t="41206" r="38531" b="35652"/>
          <a:stretch>
            <a:fillRect/>
          </a:stretch>
        </p:blipFill>
        <p:spPr bwMode="auto">
          <a:xfrm>
            <a:off x="2160588" y="1196975"/>
            <a:ext cx="7535862" cy="410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47850" y="5445126"/>
            <a:ext cx="8496300" cy="11525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defRPr/>
            </a:pPr>
            <a:r>
              <a:rPr lang="en-GB" sz="2400" dirty="0">
                <a:solidFill>
                  <a:prstClr val="black"/>
                </a:solidFill>
                <a:latin typeface="Calibri"/>
              </a:rPr>
              <a:t>Do not worry about the ACTUAL name of the microbe, the main thing I am assessing is to see whether you can identify the type…</a:t>
            </a:r>
          </a:p>
          <a:p>
            <a:pPr>
              <a:defRPr/>
            </a:pPr>
            <a:r>
              <a:rPr lang="en-GB" sz="2400" b="1" dirty="0">
                <a:solidFill>
                  <a:prstClr val="black"/>
                </a:solidFill>
                <a:latin typeface="Calibri"/>
              </a:rPr>
              <a:t>Bacteria, </a:t>
            </a:r>
            <a:r>
              <a:rPr lang="en-GB" sz="2400" b="1" dirty="0" smtClean="0">
                <a:solidFill>
                  <a:prstClr val="black"/>
                </a:solidFill>
                <a:latin typeface="Calibri"/>
              </a:rPr>
              <a:t>Mould </a:t>
            </a:r>
            <a:r>
              <a:rPr lang="en-GB" sz="2400" b="1" dirty="0">
                <a:solidFill>
                  <a:prstClr val="black"/>
                </a:solidFill>
                <a:latin typeface="Calibri"/>
              </a:rPr>
              <a:t>or Yeast</a:t>
            </a:r>
          </a:p>
        </p:txBody>
      </p:sp>
      <p:pic>
        <p:nvPicPr>
          <p:cNvPr id="72709" name="Picture 3" descr="magnify_question_mark_1600_cl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464813">
            <a:off x="8091489" y="514350"/>
            <a:ext cx="242728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14" descr="reaching_for_the_stars_PA_300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15475" y="2643188"/>
            <a:ext cx="1238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882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ChangeArrowheads="1"/>
          </p:cNvSpPr>
          <p:nvPr/>
        </p:nvSpPr>
        <p:spPr bwMode="auto">
          <a:xfrm>
            <a:off x="3563938" y="22226"/>
            <a:ext cx="50403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en-US" sz="2800" b="1" u="sng">
                <a:solidFill>
                  <a:srgbClr val="1F497D"/>
                </a:solidFill>
                <a:latin typeface="Comic Sans MS" panose="030F0702030302020204" pitchFamily="66" charset="0"/>
                <a:cs typeface="Arial" panose="020B0604020202020204" pitchFamily="34" charset="0"/>
              </a:rPr>
              <a:t>My Agar Plate</a:t>
            </a:r>
          </a:p>
        </p:txBody>
      </p:sp>
      <p:sp>
        <p:nvSpPr>
          <p:cNvPr id="3" name="Oval 2"/>
          <p:cNvSpPr/>
          <p:nvPr/>
        </p:nvSpPr>
        <p:spPr>
          <a:xfrm>
            <a:off x="3792538" y="769938"/>
            <a:ext cx="4456112" cy="417195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solidFill>
                <a:prstClr val="black"/>
              </a:solidFill>
              <a:latin typeface="Calibri"/>
            </a:endParaRPr>
          </a:p>
        </p:txBody>
      </p:sp>
      <p:pic>
        <p:nvPicPr>
          <p:cNvPr id="160770" name="Picture 2" descr="http://www.dynamicscience.com.au/tester/solutions1/biology/bact/agarpl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364" y="1235075"/>
            <a:ext cx="39528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0" y="5084764"/>
            <a:ext cx="9144000" cy="1773237"/>
          </a:xfrm>
          <a:prstGeom prst="rect">
            <a:avLst/>
          </a:prstGeom>
        </p:spPr>
        <p:style>
          <a:lnRef idx="1">
            <a:schemeClr val="accent3"/>
          </a:lnRef>
          <a:fillRef idx="2">
            <a:schemeClr val="accent3"/>
          </a:fillRef>
          <a:effectRef idx="1">
            <a:schemeClr val="accent3"/>
          </a:effectRef>
          <a:fontRef idx="minor">
            <a:schemeClr val="dk1"/>
          </a:fontRef>
        </p:style>
        <p:txBody>
          <a:bodyPr/>
          <a:lstStyle/>
          <a:p>
            <a:pPr>
              <a:defRPr/>
            </a:pPr>
            <a:r>
              <a:rPr lang="en-GB" sz="3200" dirty="0">
                <a:solidFill>
                  <a:prstClr val="black"/>
                </a:solidFill>
                <a:latin typeface="Calibri"/>
              </a:rPr>
              <a:t>Take a picture of your agar plate and at home print it off to stick in your book!</a:t>
            </a:r>
            <a:endParaRPr lang="en-GB" sz="3200" b="1" dirty="0">
              <a:solidFill>
                <a:prstClr val="black"/>
              </a:solidFill>
              <a:latin typeface="Calibri"/>
            </a:endParaRPr>
          </a:p>
        </p:txBody>
      </p:sp>
    </p:spTree>
    <p:extLst>
      <p:ext uri="{BB962C8B-B14F-4D97-AF65-F5344CB8AC3E}">
        <p14:creationId xmlns:p14="http://schemas.microsoft.com/office/powerpoint/2010/main" val="279909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770"/>
                                        </p:tgtEl>
                                        <p:attrNameLst>
                                          <p:attrName>style.visibility</p:attrName>
                                        </p:attrNameLst>
                                      </p:cBhvr>
                                      <p:to>
                                        <p:strVal val="visible"/>
                                      </p:to>
                                    </p:set>
                                    <p:anim calcmode="lin" valueType="num">
                                      <p:cBhvr additive="base">
                                        <p:cTn id="7" dur="500" fill="hold"/>
                                        <p:tgtEl>
                                          <p:spTgt spid="160770"/>
                                        </p:tgtEl>
                                        <p:attrNameLst>
                                          <p:attrName>ppt_x</p:attrName>
                                        </p:attrNameLst>
                                      </p:cBhvr>
                                      <p:tavLst>
                                        <p:tav tm="0">
                                          <p:val>
                                            <p:strVal val="#ppt_x"/>
                                          </p:val>
                                        </p:tav>
                                        <p:tav tm="100000">
                                          <p:val>
                                            <p:strVal val="#ppt_x"/>
                                          </p:val>
                                        </p:tav>
                                      </p:tavLst>
                                    </p:anim>
                                    <p:anim calcmode="lin" valueType="num">
                                      <p:cBhvr additive="base">
                                        <p:cTn id="8" dur="500" fill="hold"/>
                                        <p:tgtEl>
                                          <p:spTgt spid="160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pPr>
              <a:defRPr/>
            </a:pPr>
            <a:r>
              <a:rPr lang="en-GB" dirty="0" smtClean="0"/>
              <a:t>Analysis of agar plates!</a:t>
            </a:r>
            <a:endParaRPr lang="en-GB" dirty="0"/>
          </a:p>
        </p:txBody>
      </p:sp>
      <p:sp>
        <p:nvSpPr>
          <p:cNvPr id="74755" name="Content Placeholder 2"/>
          <p:cNvSpPr>
            <a:spLocks noGrp="1"/>
          </p:cNvSpPr>
          <p:nvPr>
            <p:ph idx="1"/>
          </p:nvPr>
        </p:nvSpPr>
        <p:spPr/>
        <p:txBody>
          <a:bodyPr/>
          <a:lstStyle/>
          <a:p>
            <a:pPr marL="514350" indent="-514350">
              <a:buFontTx/>
              <a:buAutoNum type="arabicParenR"/>
            </a:pPr>
            <a:r>
              <a:rPr lang="en-GB" altLang="en-US" sz="2400"/>
              <a:t>Describe the appearance of your plates. Does every section look the same?</a:t>
            </a:r>
          </a:p>
          <a:p>
            <a:pPr marL="514350" indent="-514350">
              <a:buFontTx/>
              <a:buAutoNum type="arabicParenR"/>
            </a:pPr>
            <a:endParaRPr lang="en-GB" altLang="en-US" sz="2400"/>
          </a:p>
          <a:p>
            <a:pPr marL="514350" indent="-514350">
              <a:buFontTx/>
              <a:buAutoNum type="arabicParenR"/>
            </a:pPr>
            <a:r>
              <a:rPr lang="en-GB" altLang="en-US" sz="2400"/>
              <a:t>Which section shows the most microbial growth? Why do you think?</a:t>
            </a:r>
          </a:p>
          <a:p>
            <a:pPr marL="514350" indent="-514350">
              <a:buFontTx/>
              <a:buAutoNum type="arabicParenR"/>
            </a:pPr>
            <a:endParaRPr lang="en-GB" altLang="en-US" sz="2400"/>
          </a:p>
          <a:p>
            <a:pPr marL="514350" indent="-514350">
              <a:buFontTx/>
              <a:buAutoNum type="arabicParenR"/>
            </a:pPr>
            <a:r>
              <a:rPr lang="en-GB" altLang="en-US" sz="2400"/>
              <a:t> Write down any ideas you have about why microbes are found in the places you have investigated.</a:t>
            </a:r>
          </a:p>
        </p:txBody>
      </p:sp>
      <p:sp>
        <p:nvSpPr>
          <p:cNvPr id="74756" name="AutoShape 18"/>
          <p:cNvSpPr>
            <a:spLocks noChangeArrowheads="1"/>
          </p:cNvSpPr>
          <p:nvPr/>
        </p:nvSpPr>
        <p:spPr bwMode="auto">
          <a:xfrm>
            <a:off x="2841626" y="4908550"/>
            <a:ext cx="2411413" cy="1728788"/>
          </a:xfrm>
          <a:prstGeom prst="cloudCallout">
            <a:avLst>
              <a:gd name="adj1" fmla="val -65481"/>
              <a:gd name="adj2" fmla="val -37699"/>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000">
                <a:solidFill>
                  <a:srgbClr val="000000"/>
                </a:solidFill>
                <a:latin typeface="Comic Sans MS" panose="030F0702030302020204" pitchFamily="66" charset="0"/>
              </a:rPr>
              <a:t>How could we test if antibiotics work?</a:t>
            </a:r>
          </a:p>
        </p:txBody>
      </p:sp>
      <p:pic>
        <p:nvPicPr>
          <p:cNvPr id="7475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825" y="4895850"/>
            <a:ext cx="23241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309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385</Words>
  <Application>Microsoft Office PowerPoint</Application>
  <PresentationFormat>Widescreen</PresentationFormat>
  <Paragraphs>50</Paragraphs>
  <Slides>8</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8</vt:i4>
      </vt:variant>
    </vt:vector>
  </HeadingPairs>
  <TitlesOfParts>
    <vt:vector size="19" baseType="lpstr">
      <vt:lpstr>Arial</vt:lpstr>
      <vt:lpstr>Calibri</vt:lpstr>
      <vt:lpstr>Comic Sans MS</vt:lpstr>
      <vt:lpstr>Wingdings</vt:lpstr>
      <vt:lpstr>Wingdings 2</vt:lpstr>
      <vt:lpstr>1_Office Theme</vt:lpstr>
      <vt:lpstr>2_Office Theme</vt:lpstr>
      <vt:lpstr>6_Default Design</vt:lpstr>
      <vt:lpstr>Default Design</vt:lpstr>
      <vt:lpstr>4_Office Theme</vt:lpstr>
      <vt:lpstr>5_Office Theme</vt:lpstr>
      <vt:lpstr>PowerPoint Presentation</vt:lpstr>
      <vt:lpstr>Nutrient Agar Plates</vt:lpstr>
      <vt:lpstr>PowerPoint Presentation</vt:lpstr>
      <vt:lpstr>Let’s look at our agar plates from last week!</vt:lpstr>
      <vt:lpstr>PowerPoint Presentation</vt:lpstr>
      <vt:lpstr>Try and identify your microbes…</vt:lpstr>
      <vt:lpstr>PowerPoint Presentation</vt:lpstr>
      <vt:lpstr>Analysis of agar plates!</vt:lpstr>
    </vt:vector>
  </TitlesOfParts>
  <Company>Highams Park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Bijle</dc:creator>
  <cp:lastModifiedBy>S Bijle</cp:lastModifiedBy>
  <cp:revision>3</cp:revision>
  <dcterms:created xsi:type="dcterms:W3CDTF">2019-04-30T13:39:55Z</dcterms:created>
  <dcterms:modified xsi:type="dcterms:W3CDTF">2019-04-30T13:45:31Z</dcterms:modified>
</cp:coreProperties>
</file>