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84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15" r:id="rId11"/>
    <p:sldMasterId id="2147483817" r:id="rId12"/>
  </p:sldMasterIdLst>
  <p:notesMasterIdLst>
    <p:notesMasterId r:id="rId49"/>
  </p:notesMasterIdLst>
  <p:sldIdLst>
    <p:sldId id="256" r:id="rId13"/>
    <p:sldId id="270" r:id="rId14"/>
    <p:sldId id="347" r:id="rId15"/>
    <p:sldId id="304" r:id="rId16"/>
    <p:sldId id="305" r:id="rId17"/>
    <p:sldId id="310" r:id="rId18"/>
    <p:sldId id="313" r:id="rId19"/>
    <p:sldId id="311" r:id="rId20"/>
    <p:sldId id="346" r:id="rId21"/>
    <p:sldId id="314" r:id="rId22"/>
    <p:sldId id="349" r:id="rId23"/>
    <p:sldId id="350" r:id="rId24"/>
    <p:sldId id="351" r:id="rId25"/>
    <p:sldId id="352" r:id="rId26"/>
    <p:sldId id="277" r:id="rId27"/>
    <p:sldId id="353" r:id="rId28"/>
    <p:sldId id="355" r:id="rId29"/>
    <p:sldId id="358" r:id="rId30"/>
    <p:sldId id="356" r:id="rId31"/>
    <p:sldId id="357" r:id="rId32"/>
    <p:sldId id="360" r:id="rId33"/>
    <p:sldId id="359" r:id="rId34"/>
    <p:sldId id="361" r:id="rId35"/>
    <p:sldId id="354" r:id="rId36"/>
    <p:sldId id="309" r:id="rId37"/>
    <p:sldId id="307" r:id="rId38"/>
    <p:sldId id="308" r:id="rId39"/>
    <p:sldId id="261" r:id="rId40"/>
    <p:sldId id="263" r:id="rId41"/>
    <p:sldId id="264" r:id="rId42"/>
    <p:sldId id="271" r:id="rId43"/>
    <p:sldId id="272" r:id="rId44"/>
    <p:sldId id="273" r:id="rId45"/>
    <p:sldId id="274" r:id="rId46"/>
    <p:sldId id="269" r:id="rId47"/>
    <p:sldId id="362" r:id="rId4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61F4B-C481-4C46-AAF8-E071401B614B}" v="2" dt="2018-10-02T18:15:5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S::jbarker@highamsparkschool.co.uk::8227ee0e-fd3b-4e42-9476-b3edf034b415" providerId="AD" clId="Web-{4E8D62D2-D895-4983-ACE4-5076E7C60264}"/>
    <pc:docChg chg="modSld">
      <pc:chgData name="J Barker" userId="S::jbarker@highamsparkschool.co.uk::8227ee0e-fd3b-4e42-9476-b3edf034b415" providerId="AD" clId="Web-{4E8D62D2-D895-4983-ACE4-5076E7C60264}" dt="2018-10-02T18:12:25.740" v="3" actId="14100"/>
      <pc:docMkLst>
        <pc:docMk/>
      </pc:docMkLst>
      <pc:sldChg chg="addSp modSp">
        <pc:chgData name="J Barker" userId="S::jbarker@highamsparkschool.co.uk::8227ee0e-fd3b-4e42-9476-b3edf034b415" providerId="AD" clId="Web-{4E8D62D2-D895-4983-ACE4-5076E7C60264}" dt="2018-10-02T18:12:25.740" v="3" actId="14100"/>
        <pc:sldMkLst>
          <pc:docMk/>
          <pc:sldMk cId="0" sldId="270"/>
        </pc:sldMkLst>
        <pc:picChg chg="add mod">
          <ac:chgData name="J Barker" userId="S::jbarker@highamsparkschool.co.uk::8227ee0e-fd3b-4e42-9476-b3edf034b415" providerId="AD" clId="Web-{4E8D62D2-D895-4983-ACE4-5076E7C60264}" dt="2018-10-02T18:12:25.740" v="3" actId="14100"/>
          <ac:picMkLst>
            <pc:docMk/>
            <pc:sldMk cId="0" sldId="270"/>
            <ac:picMk id="2" creationId="{1F32C97D-3BC6-4D36-A9FE-003B1AFF45E6}"/>
          </ac:picMkLst>
        </pc:picChg>
      </pc:sldChg>
    </pc:docChg>
  </pc:docChgLst>
  <pc:docChgLst>
    <pc:chgData name="J Barker" userId="8227ee0e-fd3b-4e42-9476-b3edf034b415" providerId="ADAL" clId="{5B3C0751-A954-49B9-BE37-14FAD802F26C}"/>
    <pc:docChg chg="modSld">
      <pc:chgData name="J Barker" userId="8227ee0e-fd3b-4e42-9476-b3edf034b415" providerId="ADAL" clId="{5B3C0751-A954-49B9-BE37-14FAD802F26C}" dt="2018-08-09T14:24:25.459" v="0" actId="20577"/>
      <pc:docMkLst>
        <pc:docMk/>
      </pc:docMkLst>
      <pc:sldChg chg="modSp">
        <pc:chgData name="J Barker" userId="8227ee0e-fd3b-4e42-9476-b3edf034b415" providerId="ADAL" clId="{5B3C0751-A954-49B9-BE37-14FAD802F26C}" dt="2018-08-09T14:24:25.459" v="0" actId="20577"/>
        <pc:sldMkLst>
          <pc:docMk/>
          <pc:sldMk cId="0" sldId="256"/>
        </pc:sldMkLst>
        <pc:spChg chg="mod">
          <ac:chgData name="J Barker" userId="8227ee0e-fd3b-4e42-9476-b3edf034b415" providerId="ADAL" clId="{5B3C0751-A954-49B9-BE37-14FAD802F26C}" dt="2018-08-09T14:24:25.459" v="0" actId="20577"/>
          <ac:spMkLst>
            <pc:docMk/>
            <pc:sldMk cId="0" sldId="256"/>
            <ac:spMk id="13" creationId="{00000000-0000-0000-0000-000000000000}"/>
          </ac:spMkLst>
        </pc:spChg>
      </pc:sldChg>
    </pc:docChg>
  </pc:docChgLst>
  <pc:docChgLst>
    <pc:chgData name="J Barker" userId="8227ee0e-fd3b-4e42-9476-b3edf034b415" providerId="ADAL" clId="{6EF61F4B-C481-4C46-AAF8-E071401B614B}"/>
    <pc:docChg chg="modSld">
      <pc:chgData name="J Barker" userId="8227ee0e-fd3b-4e42-9476-b3edf034b415" providerId="ADAL" clId="{6EF61F4B-C481-4C46-AAF8-E071401B614B}" dt="2018-10-02T18:15:47.173" v="0" actId="14100"/>
      <pc:docMkLst>
        <pc:docMk/>
      </pc:docMkLst>
      <pc:sldChg chg="modSp">
        <pc:chgData name="J Barker" userId="8227ee0e-fd3b-4e42-9476-b3edf034b415" providerId="ADAL" clId="{6EF61F4B-C481-4C46-AAF8-E071401B614B}" dt="2018-10-02T18:15:47.173" v="0" actId="14100"/>
        <pc:sldMkLst>
          <pc:docMk/>
          <pc:sldMk cId="2337177386" sldId="310"/>
        </pc:sldMkLst>
        <pc:spChg chg="mod">
          <ac:chgData name="J Barker" userId="8227ee0e-fd3b-4e42-9476-b3edf034b415" providerId="ADAL" clId="{6EF61F4B-C481-4C46-AAF8-E071401B614B}" dt="2018-10-02T18:15:47.173" v="0" actId="14100"/>
          <ac:spMkLst>
            <pc:docMk/>
            <pc:sldMk cId="2337177386" sldId="310"/>
            <ac:spMk id="49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1BF91-CB94-4339-A1F1-B7A7E6AF0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4265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1FAB-DBE1-45D1-8B3F-236B114B0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4582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DC9F-D511-42FE-BBD0-C0411C6C1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67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2A373-DF1C-461A-BC19-3B07DCB2F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627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FE8B-4AD9-47BF-9832-7C1EE0247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747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928AD-6A1C-4C11-9672-63A1C9271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615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CACC-3C56-4C5B-90A0-516C7A02C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162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0CEB-1D05-4C20-8067-CB9255739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8667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8E8B-EAEE-4EAC-A051-C9181C22A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697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1C6BB-28CB-44DB-96BF-865D418B9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57385AF-C9DD-4502-8530-7559B4FA8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F32417B-D5BD-43F6-B92B-CB0DF7D1E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22AE5CC-B4C6-4FBA-A528-63050A38F6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D4F1A6F-2302-42C0-9E5A-D1A2B4B009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39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336A18-DB2D-4AF3-A1E3-9B95D0A113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802617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B34EA6-F070-4340-9729-CE81F57E12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5195290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63DD00-B518-4EB1-AE2A-B0F528F126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534796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FEF2D-F5F8-439B-B14D-E50D94225A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712377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B8D7AF-97E4-4DCD-9A47-A2C29881EC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10720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F4762D-C9F4-45BD-B4AD-7D5177A27E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695746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4C8512A-B57C-49F2-A29D-7B9BCFDC54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610650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296D6-64B6-4E87-860E-5A15207EF7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870318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3AA5FB-0E52-47FE-979A-C3F0DE30D1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743183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7BE528-AD38-4A0C-9A66-417C3A6DFF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2371720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FD4B3-5046-4B13-9AD6-25CF9C974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4040518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869E0C-57BA-4A1F-8B4B-33A538854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8339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A712F4B-7426-488C-BC03-9AE30AD5DB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A1E2A97A-129B-471E-A1FA-CCC015B11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ECB4757-9A2E-4C89-89D6-F83CF6675B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328B34-CE55-4619-85E1-E36E8E3A64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78CB66-5C02-4EC6-AF25-BF41BE4ECF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458494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F2468-7D84-4DCB-BCB9-3DAD1FF78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389C7764-CCC1-405D-BBCD-03D0E36D1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B8CB7DF3-DA2A-47C6-A5A0-3B21DBFD3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2503F9AD-7E05-47DD-8338-13DEABD90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DF43CE-8219-48E4-95FB-E456EC3FDD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929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D150EFAA-4606-494F-84C3-79AFBC6CD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EC5B1C8F-728B-411E-B8F0-4D7CDAD92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6DED5BB-AE61-421B-B90C-94D2D183E2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83A2D3A9-6F06-48D3-9AD1-49F8771C5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A79A698E-0810-44E1-A9C5-234D98DBB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7186E4-5E76-470E-95EF-ED7FC14C4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7623A6E0-24A8-4EB8-9610-108259EBA3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5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70AFA249-B3CC-4701-8CB7-D838F412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6307A81A-784C-42F1-990F-0F2D3BA73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00F49C-2E22-4382-B6F1-91F2DFB21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69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.fireflycloud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UNIb31hWZsk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youtu.be/UNIb31hWZs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hyperlink" Target="https://www.doddlelearn.co.uk/app/teacher/launch-content/36c8827e-592e-4be3-a287-30bfabca9ab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02/10/2018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77718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u="sng" ker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8Jb1 </a:t>
            </a:r>
            <a:r>
              <a:rPr lang="en-GB" sz="9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Reflection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743B1-E946-4DDE-BBF9-36FC393F6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429" y="1699287"/>
            <a:ext cx="5444771" cy="3296293"/>
          </a:xfrm>
          <a:prstGeom prst="rect">
            <a:avLst/>
          </a:prstGeom>
        </p:spPr>
      </p:pic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485791" y="2085231"/>
            <a:ext cx="3263326" cy="2197657"/>
          </a:xfrm>
          <a:prstGeom prst="cloudCallout">
            <a:avLst>
              <a:gd name="adj1" fmla="val 26601"/>
              <a:gd name="adj2" fmla="val -1002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pot this red in the top middle pocket?</a:t>
            </a:r>
          </a:p>
        </p:txBody>
      </p:sp>
      <p:sp>
        <p:nvSpPr>
          <p:cNvPr id="33" name="AutoShape 18">
            <a:extLst>
              <a:ext uri="{FF2B5EF4-FFF2-40B4-BE49-F238E27FC236}">
                <a16:creationId xmlns:a16="http://schemas.microsoft.com/office/drawing/2014/main" id="{B34A4C61-3706-4FE1-BA2B-65915D11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3753" y="2425890"/>
            <a:ext cx="3263326" cy="2197657"/>
          </a:xfrm>
          <a:prstGeom prst="cloudCallout">
            <a:avLst>
              <a:gd name="adj1" fmla="val -32325"/>
              <a:gd name="adj2" fmla="val -904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need to get exactly right?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9889E-DE5E-4221-A786-1ADB3903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7"/>
            <a:ext cx="9144000" cy="4704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7E25A-7343-4BBB-B41D-E411B12CD283}"/>
              </a:ext>
            </a:extLst>
          </p:cNvPr>
          <p:cNvCxnSpPr>
            <a:cxnSpLocks/>
          </p:cNvCxnSpPr>
          <p:nvPr/>
        </p:nvCxnSpPr>
        <p:spPr>
          <a:xfrm flipV="1">
            <a:off x="4643289" y="888275"/>
            <a:ext cx="0" cy="2712618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5">
            <a:extLst>
              <a:ext uri="{FF2B5EF4-FFF2-40B4-BE49-F238E27FC236}">
                <a16:creationId xmlns:a16="http://schemas.microsoft.com/office/drawing/2014/main" id="{7376DF47-8E22-4B77-BF46-08AECF9E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2523" y="-105282"/>
            <a:ext cx="2612067" cy="1820668"/>
          </a:xfrm>
          <a:prstGeom prst="cloudCallout">
            <a:avLst>
              <a:gd name="adj1" fmla="val -34086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if 3 parallel rays are shone at a mirror?</a:t>
            </a:r>
            <a:endParaRPr lang="en-US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45A061E2-4B1A-406C-9A67-C86D5E98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56" y="-73384"/>
            <a:ext cx="2208028" cy="1625737"/>
          </a:xfrm>
          <a:prstGeom prst="cloudCallout">
            <a:avLst>
              <a:gd name="adj1" fmla="val 31083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surface is not smooth?</a:t>
            </a:r>
            <a:endParaRPr lang="en-US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460B2A-E937-40D5-9045-AC7FBD4B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5" y="818323"/>
            <a:ext cx="8961897" cy="2712955"/>
          </a:xfrm>
          <a:prstGeom prst="rect">
            <a:avLst/>
          </a:prstGeom>
        </p:spPr>
      </p:pic>
      <p:sp>
        <p:nvSpPr>
          <p:cNvPr id="7" name="AutoShape 20">
            <a:extLst>
              <a:ext uri="{FF2B5EF4-FFF2-40B4-BE49-F238E27FC236}">
                <a16:creationId xmlns:a16="http://schemas.microsoft.com/office/drawing/2014/main" id="{E63D6F60-07B4-44F5-A5BF-C0E3F3F6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93" y="89625"/>
            <a:ext cx="8140997" cy="895657"/>
          </a:xfrm>
          <a:prstGeom prst="roundRect">
            <a:avLst>
              <a:gd name="adj" fmla="val 1391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	Stick in your diagrams, add arrows to the rays &amp; draw on the reflected rays using the law of reflection.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9070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ror &amp; non-mirror.png">
            <a:extLst>
              <a:ext uri="{FF2B5EF4-FFF2-40B4-BE49-F238E27FC236}">
                <a16:creationId xmlns:a16="http://schemas.microsoft.com/office/drawing/2014/main" id="{939E1277-CE8E-423C-B68B-1EE9047D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3" b="29746"/>
          <a:stretch/>
        </p:blipFill>
        <p:spPr bwMode="auto">
          <a:xfrm>
            <a:off x="4458587" y="0"/>
            <a:ext cx="4295553" cy="26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irror &amp; non-mirror.png">
            <a:extLst>
              <a:ext uri="{FF2B5EF4-FFF2-40B4-BE49-F238E27FC236}">
                <a16:creationId xmlns:a16="http://schemas.microsoft.com/office/drawing/2014/main" id="{72822014-3496-45CB-A00E-94213710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15028" r="8217" b="25049"/>
          <a:stretch/>
        </p:blipFill>
        <p:spPr bwMode="auto">
          <a:xfrm>
            <a:off x="233916" y="467831"/>
            <a:ext cx="3983667" cy="22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4ABCC8E9-13FF-48BF-AD07-91A1FC67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18" y="2875356"/>
            <a:ext cx="3568996" cy="1668291"/>
          </a:xfrm>
          <a:prstGeom prst="roundRect">
            <a:avLst>
              <a:gd name="adj" fmla="val 796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	Use these words to explain the difference between these two types of reflection.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Wingding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748BAB5-C21E-47B5-AEE3-7B21DB25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66" y="2879762"/>
            <a:ext cx="5011478" cy="195438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 mirror      rough surface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evenly      scatters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specular reflection      diffuse reflection</a:t>
            </a:r>
          </a:p>
          <a:p>
            <a:pPr lvl="0" algn="ctr">
              <a:spcBef>
                <a:spcPct val="50000"/>
              </a:spcBef>
            </a:pPr>
            <a:r>
              <a:rPr lang="en-GB" alt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     no image </a:t>
            </a: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5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ror &amp; non-mirror.png">
            <a:extLst>
              <a:ext uri="{FF2B5EF4-FFF2-40B4-BE49-F238E27FC236}">
                <a16:creationId xmlns:a16="http://schemas.microsoft.com/office/drawing/2014/main" id="{939E1277-CE8E-423C-B68B-1EE9047D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3" b="29746"/>
          <a:stretch/>
        </p:blipFill>
        <p:spPr bwMode="auto">
          <a:xfrm>
            <a:off x="4458587" y="0"/>
            <a:ext cx="4295553" cy="26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irror &amp; non-mirror.png">
            <a:extLst>
              <a:ext uri="{FF2B5EF4-FFF2-40B4-BE49-F238E27FC236}">
                <a16:creationId xmlns:a16="http://schemas.microsoft.com/office/drawing/2014/main" id="{72822014-3496-45CB-A00E-94213710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15028" r="8217" b="25049"/>
          <a:stretch/>
        </p:blipFill>
        <p:spPr bwMode="auto">
          <a:xfrm>
            <a:off x="226828" y="219739"/>
            <a:ext cx="3983667" cy="22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D484D-7FF6-4363-BF48-2284C99A9B40}"/>
              </a:ext>
            </a:extLst>
          </p:cNvPr>
          <p:cNvSpPr txBox="1"/>
          <p:nvPr/>
        </p:nvSpPr>
        <p:spPr>
          <a:xfrm>
            <a:off x="141767" y="2672316"/>
            <a:ext cx="427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plane mirror reflects evenly. This is called </a:t>
            </a:r>
            <a:r>
              <a:rPr lang="en-GB" sz="2400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specular reflection </a:t>
            </a: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forms a clear image.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0E2E3-AD97-42D8-9AC9-CAB52CD970C9}"/>
              </a:ext>
            </a:extLst>
          </p:cNvPr>
          <p:cNvSpPr txBox="1"/>
          <p:nvPr/>
        </p:nvSpPr>
        <p:spPr>
          <a:xfrm>
            <a:off x="4596808" y="2697125"/>
            <a:ext cx="426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rough surface scatters light. This is called </a:t>
            </a:r>
            <a:r>
              <a:rPr lang="en-GB" sz="2400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diffuse reflection</a:t>
            </a: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forms no image.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D38F6682-CF9D-423A-8404-7308E4EF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6" y="70884"/>
            <a:ext cx="2208028" cy="1625737"/>
          </a:xfrm>
          <a:prstGeom prst="cloudCallout">
            <a:avLst>
              <a:gd name="adj1" fmla="val -57521"/>
              <a:gd name="adj2" fmla="val 699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could cause specular reflection?</a:t>
            </a:r>
            <a:endParaRPr lang="en-US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5B04E-41D5-43BA-A04C-1917557E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412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082C2-3C9C-4E9A-9E9E-BB50BB30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573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scatter</a:t>
            </a:r>
          </a:p>
        </p:txBody>
      </p:sp>
    </p:spTree>
    <p:extLst>
      <p:ext uri="{BB962C8B-B14F-4D97-AF65-F5344CB8AC3E}">
        <p14:creationId xmlns:p14="http://schemas.microsoft.com/office/powerpoint/2010/main" val="28882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4040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angle of reflection</a:t>
            </a:r>
          </a:p>
        </p:txBody>
      </p:sp>
    </p:spTree>
    <p:extLst>
      <p:ext uri="{BB962C8B-B14F-4D97-AF65-F5344CB8AC3E}">
        <p14:creationId xmlns:p14="http://schemas.microsoft.com/office/powerpoint/2010/main" val="3375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36021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41614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213" y="4622247"/>
            <a:ext cx="2007282" cy="521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D89E6-C06A-47FA-A999-48FE7CF65171}"/>
              </a:ext>
            </a:extLst>
          </p:cNvPr>
          <p:cNvSpPr txBox="1"/>
          <p:nvPr/>
        </p:nvSpPr>
        <p:spPr>
          <a:xfrm>
            <a:off x="3882709" y="474928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1F32C97D-3BC6-4D36-A9FE-003B1AFF45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22" y="1606"/>
            <a:ext cx="9131156" cy="45944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plane mirror</a:t>
            </a:r>
          </a:p>
        </p:txBody>
      </p:sp>
    </p:spTree>
    <p:extLst>
      <p:ext uri="{BB962C8B-B14F-4D97-AF65-F5344CB8AC3E}">
        <p14:creationId xmlns:p14="http://schemas.microsoft.com/office/powerpoint/2010/main" val="11469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incident ray</a:t>
            </a:r>
          </a:p>
        </p:txBody>
      </p:sp>
    </p:spTree>
    <p:extLst>
      <p:ext uri="{BB962C8B-B14F-4D97-AF65-F5344CB8AC3E}">
        <p14:creationId xmlns:p14="http://schemas.microsoft.com/office/powerpoint/2010/main" val="28509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35441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specular reflection</a:t>
            </a:r>
          </a:p>
        </p:txBody>
      </p:sp>
    </p:spTree>
    <p:extLst>
      <p:ext uri="{BB962C8B-B14F-4D97-AF65-F5344CB8AC3E}">
        <p14:creationId xmlns:p14="http://schemas.microsoft.com/office/powerpoint/2010/main" val="94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935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reflected ray</a:t>
            </a:r>
          </a:p>
        </p:txBody>
      </p:sp>
    </p:spTree>
    <p:extLst>
      <p:ext uri="{BB962C8B-B14F-4D97-AF65-F5344CB8AC3E}">
        <p14:creationId xmlns:p14="http://schemas.microsoft.com/office/powerpoint/2010/main" val="3523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4040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angle of incidence</a:t>
            </a:r>
          </a:p>
        </p:txBody>
      </p:sp>
    </p:spTree>
    <p:extLst>
      <p:ext uri="{BB962C8B-B14F-4D97-AF65-F5344CB8AC3E}">
        <p14:creationId xmlns:p14="http://schemas.microsoft.com/office/powerpoint/2010/main" val="1950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727" y="1221582"/>
            <a:ext cx="8532380" cy="3402806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reflect, scatter, transmit, absorb, reflection, angle of incidence, angle of reflection, normal, plane mirror.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some uses of plane mirrors.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the difference between even reflection and scattering, and recall the law of reflection.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Use the ray model of light to explain how we see things that are not sources of light.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9705659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1950"/>
              <a:t>State the meaning of: </a:t>
            </a:r>
            <a:r>
              <a:rPr lang="en-GB" altLang="en-US" sz="1950">
                <a:solidFill>
                  <a:srgbClr val="934C74"/>
                </a:solidFill>
              </a:rPr>
              <a:t>diffuse, specular, incident ray, reflected ray.</a:t>
            </a:r>
          </a:p>
          <a:p>
            <a:pPr marL="403622" lvl="1" indent="-269081"/>
            <a:r>
              <a:rPr lang="en-GB" altLang="en-US" sz="1950"/>
              <a:t>Use the ray model of light to explain how a periscope works. </a:t>
            </a:r>
          </a:p>
          <a:p>
            <a:pPr marL="403622" lvl="1" indent="-269081"/>
            <a:r>
              <a:rPr lang="en-GB" altLang="en-US" sz="1950"/>
              <a:t>Use ray diagrams to explain the law of reflection, and to describe the differences in light reflected from smooth and from rough surfaces. </a:t>
            </a:r>
          </a:p>
          <a:p>
            <a:pPr marL="403622" lvl="1" indent="-269081"/>
            <a:r>
              <a:rPr lang="en-GB" altLang="en-US" sz="195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099261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100"/>
              <a:t>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0667906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B6083FA5-0699-426B-83D1-8A2D2E532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611B5979-6EEF-491B-B44F-7AA326028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Reflection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992DB63A-84C3-4D54-B1B9-A82731690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3588400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B2802B76-BF42-4C19-BD9E-E03A5552ED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A3E05A-6BA9-4292-8C28-CD014647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FB57C36-4CFF-4527-8C3A-D7354639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1E48F706-710F-44B0-854A-253C57A81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E4707022-FAD1-4E6F-B089-1BB8C175148E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All objects should reflect light, like mirrors do. </a:t>
            </a:r>
          </a:p>
        </p:txBody>
      </p:sp>
    </p:spTree>
    <p:extLst>
      <p:ext uri="{BB962C8B-B14F-4D97-AF65-F5344CB8AC3E}">
        <p14:creationId xmlns:p14="http://schemas.microsoft.com/office/powerpoint/2010/main" val="21543292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727" y="1221582"/>
            <a:ext cx="8532380" cy="3402806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reflect, scatter, transmit, absorb, reflection, angle of incidence, angle of reflection, normal, plane mirror.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some uses of plane mirrors.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Describe the difference between even reflection and scattering, and recall the law of reflection.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 dirty="0"/>
              <a:t>Use the ray model of light to explain how we see things that are not sources of light.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117678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FE0C57CD-54FD-4827-A7F6-5BEF455A38DE}"/>
              </a:ext>
            </a:extLst>
          </p:cNvPr>
          <p:cNvSpPr>
            <a:spLocks/>
          </p:cNvSpPr>
          <p:nvPr/>
        </p:nvSpPr>
        <p:spPr bwMode="auto">
          <a:xfrm>
            <a:off x="1331119" y="1726407"/>
            <a:ext cx="6155531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Everywhere would be much brighter</a:t>
            </a:r>
            <a:r>
              <a:rPr lang="en-US" altLang="en-US" sz="195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95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All objects would look the same and it would be difficult to distinguish between them enough to see them.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Could this be simulated on a computer? You can get lots of reflections of yourself if you stand between two parallel mirrors – how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many copies of yourself would you see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if everything reflected like a mirror? 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D2FBBD9E-9895-4468-A06F-79D39FE9421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4CB2A9C-7DD2-4202-A249-53CA2C16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43A001C-91B4-4AE9-BC5C-21D7866D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24192140-241A-4126-AD98-C4002C8D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7" name="Content Placeholder 5">
            <a:extLst>
              <a:ext uri="{FF2B5EF4-FFF2-40B4-BE49-F238E27FC236}">
                <a16:creationId xmlns:a16="http://schemas.microsoft.com/office/drawing/2014/main" id="{A42CB042-CCFA-4416-8B53-9402347F2260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All objects should reflect light, like mirrors do. </a:t>
            </a:r>
          </a:p>
        </p:txBody>
      </p:sp>
    </p:spTree>
    <p:extLst>
      <p:ext uri="{BB962C8B-B14F-4D97-AF65-F5344CB8AC3E}">
        <p14:creationId xmlns:p14="http://schemas.microsoft.com/office/powerpoint/2010/main" val="3886957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>
            <a:extLst>
              <a:ext uri="{FF2B5EF4-FFF2-40B4-BE49-F238E27FC236}">
                <a16:creationId xmlns:a16="http://schemas.microsoft.com/office/drawing/2014/main" id="{BF9DBCBE-A3D3-479D-9C3E-2DA7220E9D8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75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03013C9-61E8-4486-AFCE-5E245845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75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9FD60C-A0A0-47D5-B54D-06285105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BAABDCC2-E36C-4FE5-B09B-A10ABCC6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7526" name="Content Placeholder 5">
            <a:extLst>
              <a:ext uri="{FF2B5EF4-FFF2-40B4-BE49-F238E27FC236}">
                <a16:creationId xmlns:a16="http://schemas.microsoft.com/office/drawing/2014/main" id="{1DE75659-1316-4C73-B69F-2C4F570460D6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Glass</a:t>
            </a:r>
            <a:r>
              <a:rPr lang="en-US" altLang="en-US" sz="2100">
                <a:cs typeface="Arial" panose="020B0604020202020204" pitchFamily="34" charset="0"/>
              </a:rPr>
              <a:t>         Water         Stone</a:t>
            </a:r>
          </a:p>
        </p:txBody>
      </p:sp>
    </p:spTree>
    <p:extLst>
      <p:ext uri="{BB962C8B-B14F-4D97-AF65-F5344CB8AC3E}">
        <p14:creationId xmlns:p14="http://schemas.microsoft.com/office/powerpoint/2010/main" val="777539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>
            <a:extLst>
              <a:ext uri="{FF2B5EF4-FFF2-40B4-BE49-F238E27FC236}">
                <a16:creationId xmlns:a16="http://schemas.microsoft.com/office/drawing/2014/main" id="{B265EA94-9CC2-4879-B9C7-5F624B95B22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4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47FFFB-42C6-4AC1-93B9-F1D82445F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854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22CECA-1419-4849-B9D3-59BF1915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8549" name="Rectangle 4">
            <a:extLst>
              <a:ext uri="{FF2B5EF4-FFF2-40B4-BE49-F238E27FC236}">
                <a16:creationId xmlns:a16="http://schemas.microsoft.com/office/drawing/2014/main" id="{A475DA3C-9330-49F5-AFA6-DBD52988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8552" name="Content Placeholder 5">
            <a:extLst>
              <a:ext uri="{FF2B5EF4-FFF2-40B4-BE49-F238E27FC236}">
                <a16:creationId xmlns:a16="http://schemas.microsoft.com/office/drawing/2014/main" id="{A23DC36E-7912-416F-A5A8-BA9130482301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Glass</a:t>
            </a:r>
            <a:r>
              <a:rPr lang="en-US" altLang="en-US" sz="2100">
                <a:cs typeface="Arial" panose="020B0604020202020204" pitchFamily="34" charset="0"/>
              </a:rPr>
              <a:t>         Water         Stone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18417A6-7AA9-4EDC-A143-2B3852ACC114}"/>
              </a:ext>
            </a:extLst>
          </p:cNvPr>
          <p:cNvSpPr>
            <a:spLocks/>
          </p:cNvSpPr>
          <p:nvPr/>
        </p:nvSpPr>
        <p:spPr bwMode="auto">
          <a:xfrm>
            <a:off x="1331119" y="1672828"/>
            <a:ext cx="6263879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Stone is the only material in which you can never see a clear image.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Stone is the only opaque material.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Water is the only liquid.</a:t>
            </a:r>
          </a:p>
        </p:txBody>
      </p:sp>
    </p:spTree>
    <p:extLst>
      <p:ext uri="{BB962C8B-B14F-4D97-AF65-F5344CB8AC3E}">
        <p14:creationId xmlns:p14="http://schemas.microsoft.com/office/powerpoint/2010/main" val="248953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4C865893-06A2-4DCC-B473-7189B06E5FF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9BC68DF-FF87-4344-A8AF-E085554E2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95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ABAF0E-1CD2-4C28-AFA7-6850FC9DF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3" name="Rectangle 4">
            <a:extLst>
              <a:ext uri="{FF2B5EF4-FFF2-40B4-BE49-F238E27FC236}">
                <a16:creationId xmlns:a16="http://schemas.microsoft.com/office/drawing/2014/main" id="{3A6D4A63-8F9A-4E34-80D7-B16900B4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9574" name="Content Placeholder 5">
            <a:extLst>
              <a:ext uri="{FF2B5EF4-FFF2-40B4-BE49-F238E27FC236}">
                <a16:creationId xmlns:a16="http://schemas.microsoft.com/office/drawing/2014/main" id="{264A792F-FB20-4891-844C-C05B7A19FE22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Incident ray</a:t>
            </a:r>
            <a:r>
              <a:rPr lang="en-US" altLang="en-US" sz="2100">
                <a:cs typeface="Arial" panose="020B0604020202020204" pitchFamily="34" charset="0"/>
              </a:rPr>
              <a:t>         Reflected ray         Normal</a:t>
            </a:r>
          </a:p>
        </p:txBody>
      </p:sp>
    </p:spTree>
    <p:extLst>
      <p:ext uri="{BB962C8B-B14F-4D97-AF65-F5344CB8AC3E}">
        <p14:creationId xmlns:p14="http://schemas.microsoft.com/office/powerpoint/2010/main" val="3621421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>
            <a:extLst>
              <a:ext uri="{FF2B5EF4-FFF2-40B4-BE49-F238E27FC236}">
                <a16:creationId xmlns:a16="http://schemas.microsoft.com/office/drawing/2014/main" id="{DE43F1BC-087A-4189-9E46-550122ADF3C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9748D5-276F-48BB-A83C-05496842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F48D48-5BE2-4141-AB1E-480C74D4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1FF0A070-E56F-4DD6-BA04-986D351D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2449A9F-DFA5-4909-A613-1AB41A0C0426}"/>
              </a:ext>
            </a:extLst>
          </p:cNvPr>
          <p:cNvSpPr>
            <a:spLocks/>
          </p:cNvSpPr>
          <p:nvPr/>
        </p:nvSpPr>
        <p:spPr bwMode="auto">
          <a:xfrm>
            <a:off x="1331119" y="1672828"/>
            <a:ext cx="6263879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normal is not a light ray.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normal is the only one that has a fixed angle.</a:t>
            </a:r>
          </a:p>
        </p:txBody>
      </p:sp>
      <p:sp>
        <p:nvSpPr>
          <p:cNvPr id="110600" name="Content Placeholder 5">
            <a:extLst>
              <a:ext uri="{FF2B5EF4-FFF2-40B4-BE49-F238E27FC236}">
                <a16:creationId xmlns:a16="http://schemas.microsoft.com/office/drawing/2014/main" id="{77818E90-809B-4C0C-899A-0DA1D973C52B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Incident ray</a:t>
            </a:r>
            <a:r>
              <a:rPr lang="en-US" altLang="en-US" sz="2100">
                <a:cs typeface="Arial" panose="020B0604020202020204" pitchFamily="34" charset="0"/>
              </a:rPr>
              <a:t>         Reflected ray         Normal</a:t>
            </a:r>
          </a:p>
        </p:txBody>
      </p:sp>
    </p:spTree>
    <p:extLst>
      <p:ext uri="{BB962C8B-B14F-4D97-AF65-F5344CB8AC3E}">
        <p14:creationId xmlns:p14="http://schemas.microsoft.com/office/powerpoint/2010/main" val="21120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6A000E63-0E03-41FC-916B-EE64EA1860A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A984EC9-DA94-462D-8E18-783FC2AE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D02F09B-3524-4566-A95A-621630F3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5F806E20-B0C2-453C-9622-32C18D16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24ADBF54-5058-41F6-9E28-FB37DDA93B33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Specular</a:t>
            </a:r>
          </a:p>
        </p:txBody>
      </p:sp>
    </p:spTree>
    <p:extLst>
      <p:ext uri="{BB962C8B-B14F-4D97-AF65-F5344CB8AC3E}">
        <p14:creationId xmlns:p14="http://schemas.microsoft.com/office/powerpoint/2010/main" val="24113524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AB996256-2DD1-4466-A4C4-33E9B41F84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7A922C-1647-4CE8-B7D1-27C19FAD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F7EE3E4-E909-4BA7-B4D2-63C76B03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650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B1409BB-40C0-4704-A472-09529421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6FFA6211-2FE1-43AD-B7E5-224C069B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6503" name="Content Placeholder 5">
            <a:extLst>
              <a:ext uri="{FF2B5EF4-FFF2-40B4-BE49-F238E27FC236}">
                <a16:creationId xmlns:a16="http://schemas.microsoft.com/office/drawing/2014/main" id="{B4A3A281-16BE-4C55-BB04-1F59AC32DFCF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Specular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4146B35-5DD1-4B5A-8979-C134337F1655}"/>
              </a:ext>
            </a:extLst>
          </p:cNvPr>
          <p:cNvSpPr>
            <a:spLocks/>
          </p:cNvSpPr>
          <p:nvPr/>
        </p:nvSpPr>
        <p:spPr bwMode="auto">
          <a:xfrm>
            <a:off x="1331119" y="1672829"/>
            <a:ext cx="6155531" cy="160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What is the name for the type of reflection that happens in a mirror?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Name the type of reflection in which all the reflected rays go in the same direction. </a:t>
            </a:r>
          </a:p>
        </p:txBody>
      </p:sp>
    </p:spTree>
    <p:extLst>
      <p:ext uri="{BB962C8B-B14F-4D97-AF65-F5344CB8AC3E}">
        <p14:creationId xmlns:p14="http://schemas.microsoft.com/office/powerpoint/2010/main" val="36297660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1950"/>
              <a:t>State the meaning of: </a:t>
            </a:r>
            <a:r>
              <a:rPr lang="en-GB" altLang="en-US" sz="1950">
                <a:solidFill>
                  <a:srgbClr val="934C74"/>
                </a:solidFill>
              </a:rPr>
              <a:t>diffuse, specular, incident ray, reflected ray.</a:t>
            </a:r>
          </a:p>
          <a:p>
            <a:pPr marL="403622" lvl="1" indent="-269081"/>
            <a:r>
              <a:rPr lang="en-GB" altLang="en-US" sz="1950"/>
              <a:t>Use the ray model of light to explain how a periscope works. </a:t>
            </a:r>
          </a:p>
          <a:p>
            <a:pPr marL="403622" lvl="1" indent="-269081"/>
            <a:r>
              <a:rPr lang="en-GB" altLang="en-US" sz="1950"/>
              <a:t>Use ray diagrams to explain the law of reflection, and to describe the differences in light reflected from smooth and from rough surfaces. </a:t>
            </a:r>
          </a:p>
          <a:p>
            <a:pPr marL="403622" lvl="1" indent="-269081"/>
            <a:r>
              <a:rPr lang="en-GB" altLang="en-US" sz="195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2140937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100"/>
              <a:t>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956122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509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519113"/>
            <a:ext cx="5087541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878807" y="816769"/>
            <a:ext cx="5013722" cy="1619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H="1">
            <a:off x="2286491" y="371476"/>
            <a:ext cx="702469" cy="432197"/>
          </a:xfrm>
          <a:custGeom>
            <a:avLst/>
            <a:gdLst>
              <a:gd name="T0" fmla="*/ 1542 w 1542"/>
              <a:gd name="T1" fmla="*/ 98 h 415"/>
              <a:gd name="T2" fmla="*/ 771 w 1542"/>
              <a:gd name="T3" fmla="*/ 7 h 415"/>
              <a:gd name="T4" fmla="*/ 272 w 1542"/>
              <a:gd name="T5" fmla="*/ 143 h 415"/>
              <a:gd name="T6" fmla="*/ 0 w 1542"/>
              <a:gd name="T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415">
                <a:moveTo>
                  <a:pt x="1542" y="98"/>
                </a:moveTo>
                <a:cubicBezTo>
                  <a:pt x="1262" y="49"/>
                  <a:pt x="983" y="0"/>
                  <a:pt x="771" y="7"/>
                </a:cubicBezTo>
                <a:cubicBezTo>
                  <a:pt x="559" y="14"/>
                  <a:pt x="401" y="75"/>
                  <a:pt x="272" y="143"/>
                </a:cubicBezTo>
                <a:cubicBezTo>
                  <a:pt x="143" y="211"/>
                  <a:pt x="45" y="370"/>
                  <a:pt x="0" y="415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26697" y="101204"/>
            <a:ext cx="2240757" cy="1894412"/>
          </a:xfrm>
          <a:prstGeom prst="rect">
            <a:avLst/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dirty="0"/>
              <a:t>1. Place the back of your mirror over this line.</a:t>
            </a:r>
            <a:endParaRPr lang="en-US" altLang="en-US" dirty="0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 rot="5951371" flipV="1">
            <a:off x="1193602" y="2764036"/>
            <a:ext cx="1518047" cy="652463"/>
          </a:xfrm>
          <a:custGeom>
            <a:avLst/>
            <a:gdLst>
              <a:gd name="T0" fmla="*/ 1542 w 1542"/>
              <a:gd name="T1" fmla="*/ 98 h 415"/>
              <a:gd name="T2" fmla="*/ 771 w 1542"/>
              <a:gd name="T3" fmla="*/ 7 h 415"/>
              <a:gd name="T4" fmla="*/ 272 w 1542"/>
              <a:gd name="T5" fmla="*/ 143 h 415"/>
              <a:gd name="T6" fmla="*/ 0 w 1542"/>
              <a:gd name="T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415">
                <a:moveTo>
                  <a:pt x="1542" y="98"/>
                </a:moveTo>
                <a:cubicBezTo>
                  <a:pt x="1262" y="49"/>
                  <a:pt x="983" y="0"/>
                  <a:pt x="771" y="7"/>
                </a:cubicBezTo>
                <a:cubicBezTo>
                  <a:pt x="559" y="14"/>
                  <a:pt x="401" y="75"/>
                  <a:pt x="272" y="143"/>
                </a:cubicBezTo>
                <a:cubicBezTo>
                  <a:pt x="143" y="211"/>
                  <a:pt x="45" y="370"/>
                  <a:pt x="0" y="415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22799" y="3273238"/>
            <a:ext cx="2514530" cy="1218080"/>
          </a:xfrm>
          <a:prstGeom prst="rect">
            <a:avLst/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dirty="0"/>
              <a:t>2. Shine a ray of light along the 50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altLang="en-US" dirty="0"/>
              <a:t> line.</a:t>
            </a:r>
            <a:endParaRPr lang="en-US" altLang="en-US" dirty="0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2178844" y="797719"/>
            <a:ext cx="2274094" cy="1903810"/>
          </a:xfrm>
          <a:prstGeom prst="line">
            <a:avLst/>
          </a:prstGeom>
          <a:noFill/>
          <a:ln w="63500">
            <a:solidFill>
              <a:srgbClr val="FFFF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625753" y="188119"/>
            <a:ext cx="2447364" cy="1613787"/>
          </a:xfrm>
          <a:prstGeom prst="rect">
            <a:avLst/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dirty="0"/>
              <a:t>3. Look to see what angle the ray is reflected at</a:t>
            </a:r>
            <a:endParaRPr lang="en-US" altLang="en-US" dirty="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104520" y="3588403"/>
            <a:ext cx="2906315" cy="1225644"/>
          </a:xfrm>
          <a:prstGeom prst="rect">
            <a:avLst/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dirty="0"/>
              <a:t>4. Repeat with the different angles from 10° to 80°</a:t>
            </a: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6808572" y="2098861"/>
            <a:ext cx="2617815" cy="1626701"/>
          </a:xfrm>
          <a:prstGeom prst="cloudCallout">
            <a:avLst>
              <a:gd name="adj1" fmla="val 34989"/>
              <a:gd name="adj2" fmla="val -839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rule or law of reflection?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9745DE6-5FBC-4CA8-A687-EA3BB733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508" y="3757332"/>
            <a:ext cx="2391032" cy="1512825"/>
          </a:xfrm>
          <a:prstGeom prst="cloudCallout">
            <a:avLst>
              <a:gd name="adj1" fmla="val -78535"/>
              <a:gd name="adj2" fmla="val 342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these angles measured from?</a:t>
            </a:r>
            <a:endParaRPr lang="en-US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3" grpId="0" animBg="1"/>
      <p:bldP spid="49162" grpId="0" animBg="1"/>
      <p:bldP spid="49164" grpId="0" animBg="1"/>
      <p:bldP spid="49165" grpId="0" animBg="1"/>
      <p:bldP spid="49166" grpId="0" animBg="1"/>
      <p:bldP spid="4916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>
            <a:extLst>
              <a:ext uri="{FF2B5EF4-FFF2-40B4-BE49-F238E27FC236}">
                <a16:creationId xmlns:a16="http://schemas.microsoft.com/office/drawing/2014/main" id="{EE90E71C-B301-4FC6-84EA-058676DD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8" y="843933"/>
            <a:ext cx="8938437" cy="70788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incidence = angle of reflection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6AAD7-904A-416A-820C-CCF507687211}"/>
              </a:ext>
            </a:extLst>
          </p:cNvPr>
          <p:cNvSpPr txBox="1"/>
          <p:nvPr/>
        </p:nvSpPr>
        <p:spPr>
          <a:xfrm>
            <a:off x="99237" y="155944"/>
            <a:ext cx="416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Law of reflection: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48483F02-B8E1-4822-9581-483CC013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39" y="1765006"/>
            <a:ext cx="3117737" cy="1861320"/>
          </a:xfrm>
          <a:prstGeom prst="cloudCallout">
            <a:avLst>
              <a:gd name="adj1" fmla="val -62268"/>
              <a:gd name="adj2" fmla="val 667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accurately do you think you can plot &amp; draw a ray diagram?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D880550F-2B93-4316-B5DA-45CF02E2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232" y="1825257"/>
            <a:ext cx="3179135" cy="2165496"/>
          </a:xfrm>
          <a:prstGeom prst="cloudCallout">
            <a:avLst>
              <a:gd name="adj1" fmla="val 50998"/>
              <a:gd name="adj2" fmla="val 726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measure your angles will they come out exact?!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533A2-8336-4C81-956F-86B3922F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701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831DE-1F0E-4DC9-82D4-762AA68A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6" y="0"/>
            <a:ext cx="5380074" cy="1474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8BBE1-7401-41B7-A435-60CFDDCB9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36158" r="24186" b="15664"/>
          <a:stretch/>
        </p:blipFill>
        <p:spPr>
          <a:xfrm>
            <a:off x="3874170" y="1472376"/>
            <a:ext cx="5269830" cy="2752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2CA95-9557-4E2A-8E08-646560D8D8C0}"/>
              </a:ext>
            </a:extLst>
          </p:cNvPr>
          <p:cNvSpPr/>
          <p:nvPr/>
        </p:nvSpPr>
        <p:spPr>
          <a:xfrm>
            <a:off x="3874171" y="2658140"/>
            <a:ext cx="1094778" cy="92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6A9F8-2EBD-42C2-B1E0-273312DF9B71}"/>
              </a:ext>
            </a:extLst>
          </p:cNvPr>
          <p:cNvSpPr/>
          <p:nvPr/>
        </p:nvSpPr>
        <p:spPr>
          <a:xfrm>
            <a:off x="7690884" y="2740700"/>
            <a:ext cx="1453117" cy="92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7EE08-8B0D-43A8-8581-0CF770EAF4CD}"/>
              </a:ext>
            </a:extLst>
          </p:cNvPr>
          <p:cNvSpPr/>
          <p:nvPr/>
        </p:nvSpPr>
        <p:spPr>
          <a:xfrm>
            <a:off x="8825022" y="1474224"/>
            <a:ext cx="318977" cy="92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3F481CC-94AA-42D2-A7F2-0CBF6E6E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71" y="3740159"/>
            <a:ext cx="2119423" cy="1314892"/>
          </a:xfrm>
          <a:prstGeom prst="cloudCallout">
            <a:avLst>
              <a:gd name="adj1" fmla="val -63383"/>
              <a:gd name="adj2" fmla="val 5052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angles the same?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D52B1-A5AD-4FC2-A80A-6FC5454E4A11}"/>
              </a:ext>
            </a:extLst>
          </p:cNvPr>
          <p:cNvSpPr txBox="1"/>
          <p:nvPr/>
        </p:nvSpPr>
        <p:spPr>
          <a:xfrm rot="16200000">
            <a:off x="5948718" y="1669309"/>
            <a:ext cx="103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normal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C293845-7553-484A-AA95-41AA2CF41C23}"/>
              </a:ext>
            </a:extLst>
          </p:cNvPr>
          <p:cNvSpPr/>
          <p:nvPr/>
        </p:nvSpPr>
        <p:spPr>
          <a:xfrm rot="20052036">
            <a:off x="4092875" y="1679758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BB037583-464F-4BFB-8571-68037EEBA3FE}"/>
              </a:ext>
            </a:extLst>
          </p:cNvPr>
          <p:cNvSpPr/>
          <p:nvPr/>
        </p:nvSpPr>
        <p:spPr>
          <a:xfrm rot="20052036">
            <a:off x="4635055" y="2139172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8BB46C7A-2B60-4950-867F-89FDE1B9FFE1}"/>
              </a:ext>
            </a:extLst>
          </p:cNvPr>
          <p:cNvSpPr/>
          <p:nvPr/>
        </p:nvSpPr>
        <p:spPr>
          <a:xfrm rot="20052036">
            <a:off x="5150155" y="2775743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8093CAE2-4AA9-4D1C-89C7-7091DF50EB1B}"/>
              </a:ext>
            </a:extLst>
          </p:cNvPr>
          <p:cNvSpPr/>
          <p:nvPr/>
        </p:nvSpPr>
        <p:spPr>
          <a:xfrm rot="20052036">
            <a:off x="6887698" y="2977688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E17286A6-3EE2-4E38-AB9C-4A4F9E9E235D}"/>
              </a:ext>
            </a:extLst>
          </p:cNvPr>
          <p:cNvSpPr/>
          <p:nvPr/>
        </p:nvSpPr>
        <p:spPr>
          <a:xfrm rot="20052036">
            <a:off x="7321588" y="2445601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4D0889C7-B8AE-4952-9496-7F86F3FA63D1}"/>
              </a:ext>
            </a:extLst>
          </p:cNvPr>
          <p:cNvSpPr/>
          <p:nvPr/>
        </p:nvSpPr>
        <p:spPr>
          <a:xfrm rot="20052036">
            <a:off x="7938316" y="1854724"/>
            <a:ext cx="408163" cy="419577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2E62F0-133F-42F4-9240-123D185AB931}"/>
              </a:ext>
            </a:extLst>
          </p:cNvPr>
          <p:cNvCxnSpPr>
            <a:cxnSpLocks/>
          </p:cNvCxnSpPr>
          <p:nvPr/>
        </p:nvCxnSpPr>
        <p:spPr>
          <a:xfrm flipV="1">
            <a:off x="6318716" y="3607981"/>
            <a:ext cx="0" cy="30740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5">
            <a:extLst>
              <a:ext uri="{FF2B5EF4-FFF2-40B4-BE49-F238E27FC236}">
                <a16:creationId xmlns:a16="http://schemas.microsoft.com/office/drawing/2014/main" id="{0B01725B-9111-4BEA-8388-F62A3CC3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822" y="3594848"/>
            <a:ext cx="2119423" cy="1314892"/>
          </a:xfrm>
          <a:prstGeom prst="cloudCallout">
            <a:avLst>
              <a:gd name="adj1" fmla="val 51667"/>
              <a:gd name="adj2" fmla="val 6130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the angles?</a:t>
            </a:r>
            <a:endParaRPr lang="en-US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53A38783-33D4-874B-97A5-E938EEA0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3468736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	Label your diagram from this interactive.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Wingding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to run Doddle interactive.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latin typeface="Calibri"/>
                <a:sym typeface="Wingdings"/>
              </a:rPr>
              <a:t>Reflection ray diagram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4042CD-98D6-7A4F-9120-4D6D5C3E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4" y="3582655"/>
            <a:ext cx="1866900" cy="809625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D32F1C6-D79B-4A02-84C7-0AA4878BA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9" y="63795"/>
            <a:ext cx="6906751" cy="41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1317</Words>
  <Application>Microsoft Office PowerPoint</Application>
  <PresentationFormat>On-screen Show (16:9)</PresentationFormat>
  <Paragraphs>151</Paragraphs>
  <Slides>36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Arial Black</vt:lpstr>
      <vt:lpstr>Calibri</vt:lpstr>
      <vt:lpstr>Comic Sans MS</vt:lpstr>
      <vt:lpstr>Verdana</vt:lpstr>
      <vt:lpstr>Webdings</vt:lpstr>
      <vt:lpstr>Wingdings</vt:lpstr>
      <vt:lpstr>Office Theme</vt:lpstr>
      <vt:lpstr>4_Default Design</vt:lpstr>
      <vt:lpstr>2_Default Design</vt:lpstr>
      <vt:lpstr>6_Default Design</vt:lpstr>
      <vt:lpstr>3_Default Design</vt:lpstr>
      <vt:lpstr>Default Design</vt:lpstr>
      <vt:lpstr>2 Content slides</vt:lpstr>
      <vt:lpstr>1_2 Content slides</vt:lpstr>
      <vt:lpstr>5_Default Design</vt:lpstr>
      <vt:lpstr>1_Default Design</vt:lpstr>
      <vt:lpstr>7_Default Design</vt:lpstr>
      <vt:lpstr>8_Default Design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19</cp:revision>
  <dcterms:modified xsi:type="dcterms:W3CDTF">2018-10-02T18:15:55Z</dcterms:modified>
</cp:coreProperties>
</file>