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60" r:id="rId6"/>
    <p:sldMasterId id="2147483771" r:id="rId7"/>
    <p:sldMasterId id="2147483786" r:id="rId8"/>
    <p:sldMasterId id="2147483801" r:id="rId9"/>
    <p:sldMasterId id="2147483803" r:id="rId10"/>
    <p:sldMasterId id="2147483805" r:id="rId11"/>
    <p:sldMasterId id="2147483818" r:id="rId12"/>
    <p:sldMasterId id="2147483831" r:id="rId13"/>
    <p:sldMasterId id="2147483844" r:id="rId14"/>
  </p:sldMasterIdLst>
  <p:notesMasterIdLst>
    <p:notesMasterId r:id="rId37"/>
  </p:notesMasterIdLst>
  <p:sldIdLst>
    <p:sldId id="256" r:id="rId15"/>
    <p:sldId id="263" r:id="rId16"/>
    <p:sldId id="350" r:id="rId17"/>
    <p:sldId id="340" r:id="rId18"/>
    <p:sldId id="299" r:id="rId19"/>
    <p:sldId id="355" r:id="rId20"/>
    <p:sldId id="358" r:id="rId21"/>
    <p:sldId id="349" r:id="rId22"/>
    <p:sldId id="356" r:id="rId23"/>
    <p:sldId id="357" r:id="rId24"/>
    <p:sldId id="354" r:id="rId25"/>
    <p:sldId id="258" r:id="rId26"/>
    <p:sldId id="259" r:id="rId27"/>
    <p:sldId id="260" r:id="rId28"/>
    <p:sldId id="261" r:id="rId29"/>
    <p:sldId id="277" r:id="rId30"/>
    <p:sldId id="343" r:id="rId31"/>
    <p:sldId id="344" r:id="rId32"/>
    <p:sldId id="345" r:id="rId33"/>
    <p:sldId id="346" r:id="rId34"/>
    <p:sldId id="347" r:id="rId35"/>
    <p:sldId id="348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95"/>
  </p:normalViewPr>
  <p:slideViewPr>
    <p:cSldViewPr snapToGrid="0">
      <p:cViewPr varScale="1">
        <p:scale>
          <a:sx n="91" d="100"/>
          <a:sy n="91" d="100"/>
        </p:scale>
        <p:origin x="5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7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653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4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586841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9719513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826662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964509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3415956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585721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665295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67666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706793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99594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9439487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282436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389842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226282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81297914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828066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6007685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947872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880179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624911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9670134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6500725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9778617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245675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4937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011356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786166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824382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00655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91050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98953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351838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144631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051414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895768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597768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D75C72E-0A1B-46AC-9B63-6A8823C55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A1D4381-FEA4-441E-9F8E-7BED0E1D2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BC13A4D-2F8B-4EFB-963D-840430ADAE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3715542-B0AB-440A-BA4B-15C975C340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05A035-4713-4270-AABE-794F77FEA7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91993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779532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55843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audio" Target="../media/audio1.wav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audio" Target="../media/audio1.wav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6454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7Ka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forces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03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hysics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PhysicsPPT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hysics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PhysicsPPTTo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19854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012D6C9A-FEAF-4E91-B6F8-C04D41F3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287BAEA-3CDA-43DC-86AC-2648A33D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D8A65B-2BC0-4519-BFED-4644ECAA6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50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02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evUL4wPdprao-yKOZ8GFNw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://www.highamsparkschool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arsonactivelearn.com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twitter.com/hpscience" TargetMode="External"/><Relationship Id="rId4" Type="http://schemas.openxmlformats.org/officeDocument/2006/relationships/hyperlink" Target="https://highamspark.fireflycloud.net/" TargetMode="Externa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3F4B803C-30F5-4CD0-BA5C-CAF76E1CE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1" t="5644" b="8735"/>
          <a:stretch/>
        </p:blipFill>
        <p:spPr>
          <a:xfrm>
            <a:off x="3513812" y="866771"/>
            <a:ext cx="5713903" cy="428983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10/09/2018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398929" y="31378"/>
            <a:ext cx="9144001" cy="10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7Ia1 Energy in Foods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36505" y="1016307"/>
            <a:ext cx="3305262" cy="133953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Answer these questions in the back of your book.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72454" y="2583752"/>
            <a:ext cx="3492263" cy="1692977"/>
          </a:xfrm>
          <a:prstGeom prst="cloudCallout">
            <a:avLst>
              <a:gd name="adj1" fmla="val 31456"/>
              <a:gd name="adj2" fmla="val -842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compare the energy stored in different foods?</a:t>
            </a: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99DADFE0-AEBE-4567-98A6-7FCFEAFA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574" y="1749723"/>
            <a:ext cx="3081767" cy="2248228"/>
          </a:xfrm>
          <a:prstGeom prst="cloudCallout">
            <a:avLst>
              <a:gd name="adj1" fmla="val 31456"/>
              <a:gd name="adj2" fmla="val -842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scientists measure how much energy different foods contain?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C01E04-86FF-411F-9495-B500F28D1B77}"/>
              </a:ext>
            </a:extLst>
          </p:cNvPr>
          <p:cNvSpPr/>
          <p:nvPr/>
        </p:nvSpPr>
        <p:spPr>
          <a:xfrm>
            <a:off x="499142" y="863590"/>
            <a:ext cx="78479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9242"/>
                </a:solidFill>
              </a:rPr>
              <a:t>The amount of energy released/temperature rise depend on the </a:t>
            </a:r>
            <a:r>
              <a:rPr lang="en-US" sz="2400" u="sng" dirty="0">
                <a:solidFill>
                  <a:srgbClr val="009242"/>
                </a:solidFill>
              </a:rPr>
              <a:t>mass </a:t>
            </a:r>
            <a:r>
              <a:rPr lang="en-US" sz="2400" dirty="0">
                <a:solidFill>
                  <a:srgbClr val="009242"/>
                </a:solidFill>
              </a:rPr>
              <a:t>of food, as well as how much energy that kind of food stores.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924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9242"/>
                </a:solidFill>
              </a:rPr>
              <a:t>No, some was transferred to the boiling tube itself, and some to the surrounding air.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0924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9242"/>
                </a:solidFill>
              </a:rPr>
              <a:t>Insulate the boiling tube so energy released by the burning food stays in the water</a:t>
            </a:r>
            <a:endParaRPr lang="en-GB" sz="2400" dirty="0">
              <a:solidFill>
                <a:srgbClr val="009242"/>
              </a:solidFill>
            </a:endParaRPr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4A0C6828-FD3C-47A1-A02E-A0881BF5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09" y="19792"/>
            <a:ext cx="8487969" cy="606186"/>
          </a:xfrm>
          <a:prstGeom prst="roundRect">
            <a:avLst>
              <a:gd name="adj" fmla="val 1732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8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Self assess your answers in another colour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6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6">
            <a:extLst>
              <a:ext uri="{FF2B5EF4-FFF2-40B4-BE49-F238E27FC236}">
                <a16:creationId xmlns:a16="http://schemas.microsoft.com/office/drawing/2014/main" id="{6A194F86-9EA4-4C18-A0DF-E394A98F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90" y="103208"/>
            <a:ext cx="7593485" cy="1004139"/>
          </a:xfrm>
          <a:prstGeom prst="roundRect">
            <a:avLst>
              <a:gd name="adj" fmla="val 1732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8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See if you can re-write these muddled up sentences correctly!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905302-AAE7-433B-B37F-AE141FB2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0" y="1184839"/>
            <a:ext cx="4738220" cy="2951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9AB46-C535-42D7-814C-7A227298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22" y="1210555"/>
            <a:ext cx="4191231" cy="221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DF4486-5BB9-4C49-B25A-2C4AF0D75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099" y="3422715"/>
            <a:ext cx="4317066" cy="14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1533FCC6-C30C-4A9B-A289-A3A7884AE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F755D8C-F74C-4FCE-8C68-BE883D8D0F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83507"/>
            <a:ext cx="6155531" cy="2917031"/>
          </a:xfrm>
        </p:spPr>
        <p:txBody>
          <a:bodyPr/>
          <a:lstStyle/>
          <a:p>
            <a:pPr marL="403622" lvl="1" indent="-269081" eaLnBrk="1" hangingPunct="1"/>
            <a:r>
              <a:rPr lang="en-GB" altLang="en-US" sz="2100"/>
              <a:t>State the meaning of: </a:t>
            </a:r>
            <a:r>
              <a:rPr lang="en-GB" altLang="en-US" sz="2100">
                <a:solidFill>
                  <a:srgbClr val="934C74"/>
                </a:solidFill>
              </a:rPr>
              <a:t>fuel.</a:t>
            </a:r>
          </a:p>
          <a:p>
            <a:pPr marL="403622" lvl="1" indent="-269081" eaLnBrk="1" hangingPunct="1">
              <a:buNone/>
            </a:pPr>
            <a:endParaRPr lang="en-GB" altLang="en-US" sz="1050">
              <a:solidFill>
                <a:srgbClr val="934C74"/>
              </a:solidFill>
            </a:endParaRPr>
          </a:p>
          <a:p>
            <a:pPr marL="403622" lvl="1" indent="-269081" eaLnBrk="1" hangingPunct="1"/>
            <a:r>
              <a:rPr lang="en-GB" altLang="en-US" sz="2100"/>
              <a:t>Recall the factors that affect the amount of energy needed in a person’s diet.</a:t>
            </a:r>
          </a:p>
          <a:p>
            <a:pPr marL="403622" lvl="1" indent="-269081" eaLnBrk="1" hangingPunct="1">
              <a:buNone/>
            </a:pPr>
            <a:endParaRPr lang="en-GB" altLang="en-US" sz="1050"/>
          </a:p>
          <a:p>
            <a:pPr marL="403622" lvl="1" indent="-269081" eaLnBrk="1" hangingPunct="1"/>
            <a:r>
              <a:rPr lang="en-GB" altLang="en-US" sz="2100"/>
              <a:t>Describe the factors that affect body mass.</a:t>
            </a:r>
          </a:p>
          <a:p>
            <a:pPr marL="403622" lvl="1" indent="-269081" eaLnBrk="1" hangingPunct="1">
              <a:buNone/>
            </a:pPr>
            <a:endParaRPr lang="en-GB" altLang="en-US" sz="1050"/>
          </a:p>
          <a:p>
            <a:pPr marL="403622" lvl="1" indent="-269081" eaLnBrk="1" hangingPunct="1"/>
            <a:r>
              <a:rPr lang="en-GB" altLang="en-US" sz="2100"/>
              <a:t>Recall some substances that are used as sources of energy.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AABA266-3BAC-4842-8F68-1EE731DA3A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33126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393B1AEA-0F5F-4F28-9949-77AB740C26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501328D6-06DB-4198-BDD9-B38674FDE6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2808685"/>
          </a:xfrm>
        </p:spPr>
        <p:txBody>
          <a:bodyPr/>
          <a:lstStyle/>
          <a:p>
            <a:pPr marL="403622" lvl="1" indent="-269081"/>
            <a:r>
              <a:rPr lang="en-GB" altLang="en-US" sz="2100" dirty="0">
                <a:highlight>
                  <a:srgbClr val="FFFF00"/>
                </a:highlight>
              </a:rPr>
              <a:t>Compare the temperature rise of water when some fuels are burnt.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Identify situations in which energy is stored.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Identify situations in which an energy transfer is taking place.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151F56A2-75B4-4E0E-82FD-41482D39819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6802288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C57ACE0-44FE-4951-87B1-C826903DD5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909FD692-05EC-4F16-B390-8AD9EC7F355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1566863"/>
          </a:xfrm>
        </p:spPr>
        <p:txBody>
          <a:bodyPr/>
          <a:lstStyle/>
          <a:p>
            <a:pPr marL="403622" lvl="1" indent="-269081"/>
            <a:r>
              <a:rPr lang="en-GB" altLang="en-US" sz="2100"/>
              <a:t>Explain the differing energy needs of people of different ages and activity levels.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7E8637C-3279-43F7-AE6E-794127AC7A3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6925488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BECA124-CFDF-483D-99FE-4CF22AD637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4EA4417-0CC3-461A-AB50-FC062A6D635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6"/>
            <a:ext cx="6155531" cy="1782366"/>
          </a:xfrm>
        </p:spPr>
        <p:txBody>
          <a:bodyPr/>
          <a:lstStyle/>
          <a:p>
            <a:pPr marL="403622" lvl="1" indent="-269081"/>
            <a:r>
              <a:rPr lang="en-GB" altLang="en-US" sz="2100"/>
              <a:t>Calculate the energy requirements for a particular person or activity.</a:t>
            </a:r>
          </a:p>
        </p:txBody>
      </p:sp>
      <p:sp>
        <p:nvSpPr>
          <p:cNvPr id="100356" name="Rectangle 5">
            <a:extLst>
              <a:ext uri="{FF2B5EF4-FFF2-40B4-BE49-F238E27FC236}">
                <a16:creationId xmlns:a16="http://schemas.microsoft.com/office/drawing/2014/main" id="{55163833-AFF8-43B7-A8D7-0D58D6E48BD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5442598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Boiling tube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thermometer</a:t>
            </a:r>
          </a:p>
        </p:txBody>
      </p:sp>
    </p:spTree>
    <p:extLst>
      <p:ext uri="{BB962C8B-B14F-4D97-AF65-F5344CB8AC3E}">
        <p14:creationId xmlns:p14="http://schemas.microsoft.com/office/powerpoint/2010/main" val="15927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Measuring cylinder</a:t>
            </a:r>
          </a:p>
        </p:txBody>
      </p:sp>
    </p:spTree>
    <p:extLst>
      <p:ext uri="{BB962C8B-B14F-4D97-AF65-F5344CB8AC3E}">
        <p14:creationId xmlns:p14="http://schemas.microsoft.com/office/powerpoint/2010/main" val="4087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8609E-E5F2-438E-8706-4E700762DE9D}"/>
              </a:ext>
            </a:extLst>
          </p:cNvPr>
          <p:cNvSpPr txBox="1"/>
          <p:nvPr/>
        </p:nvSpPr>
        <p:spPr>
          <a:xfrm>
            <a:off x="0" y="914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26787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>
            <a:extLst>
              <a:ext uri="{FF2B5EF4-FFF2-40B4-BE49-F238E27FC236}">
                <a16:creationId xmlns:a16="http://schemas.microsoft.com/office/drawing/2014/main" id="{BFA3A5BD-FC0A-4142-9DDF-CA41E8802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37" y="1271397"/>
            <a:ext cx="3345105" cy="359451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</a:rPr>
              <a:t>Read your sheet carefully then copy and complete your prediction</a:t>
            </a:r>
          </a:p>
          <a:p>
            <a:pPr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</a:rPr>
              <a:t>Label the diagram</a:t>
            </a:r>
          </a:p>
          <a:p>
            <a:pPr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</a:rPr>
              <a:t>Complete the method by filling in the missing words</a:t>
            </a:r>
          </a:p>
          <a:p>
            <a:endParaRPr lang="en-GB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0CB7A-6B97-4A40-8543-E5CBE4FA8E55}"/>
              </a:ext>
            </a:extLst>
          </p:cNvPr>
          <p:cNvSpPr txBox="1"/>
          <p:nvPr/>
        </p:nvSpPr>
        <p:spPr>
          <a:xfrm>
            <a:off x="394282" y="209725"/>
            <a:ext cx="864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think the order of foods from most to least energy are………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25378A-12A0-491E-84A1-F42A29624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9128"/>
              </p:ext>
            </p:extLst>
          </p:nvPr>
        </p:nvGraphicFramePr>
        <p:xfrm>
          <a:off x="6050409" y="1036654"/>
          <a:ext cx="28733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533692" imgH="6415848" progId="AcroExch.Document.DC">
                  <p:embed/>
                </p:oleObj>
              </mc:Choice>
              <mc:Fallback>
                <p:oleObj name="Acrobat Document" r:id="rId3" imgW="4533692" imgH="64158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0409" y="1036654"/>
                        <a:ext cx="28733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AutoShape 6">
            <a:extLst>
              <a:ext uri="{FF2B5EF4-FFF2-40B4-BE49-F238E27FC236}">
                <a16:creationId xmlns:a16="http://schemas.microsoft.com/office/drawing/2014/main" id="{C1E3B391-17D4-405E-91B7-1EE9C0CA8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179" y="3162111"/>
            <a:ext cx="2322368" cy="1726157"/>
          </a:xfrm>
          <a:prstGeom prst="cloudCallout">
            <a:avLst>
              <a:gd name="adj1" fmla="val -50767"/>
              <a:gd name="adj2" fmla="val 6843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dirty="0">
                <a:latin typeface="Arial" panose="020B0604020202020204" pitchFamily="34" charset="0"/>
              </a:rPr>
              <a:t>How are we going to use this apparatus?</a:t>
            </a:r>
          </a:p>
        </p:txBody>
      </p:sp>
      <p:sp>
        <p:nvSpPr>
          <p:cNvPr id="31749" name="AutoShape 5">
            <a:extLst>
              <a:ext uri="{FF2B5EF4-FFF2-40B4-BE49-F238E27FC236}">
                <a16:creationId xmlns:a16="http://schemas.microsoft.com/office/drawing/2014/main" id="{29F970A8-EC56-47DC-AA26-65269966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153" y="1040722"/>
            <a:ext cx="2432808" cy="2121389"/>
          </a:xfrm>
          <a:prstGeom prst="cloudCallout">
            <a:avLst>
              <a:gd name="adj1" fmla="val 59378"/>
              <a:gd name="adj2" fmla="val 44212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000" dirty="0">
                <a:latin typeface="Arial" panose="020B0604020202020204" pitchFamily="34" charset="0"/>
              </a:rPr>
              <a:t>Which of these foods will contain the most energy?</a:t>
            </a:r>
          </a:p>
        </p:txBody>
      </p:sp>
    </p:spTree>
    <p:extLst>
      <p:ext uri="{BB962C8B-B14F-4D97-AF65-F5344CB8AC3E}">
        <p14:creationId xmlns:p14="http://schemas.microsoft.com/office/powerpoint/2010/main" val="2987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730DB-82AD-4F1B-AA57-1AA2E3E5410B}"/>
              </a:ext>
            </a:extLst>
          </p:cNvPr>
          <p:cNvSpPr txBox="1"/>
          <p:nvPr/>
        </p:nvSpPr>
        <p:spPr>
          <a:xfrm>
            <a:off x="0" y="9144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Degrees </a:t>
            </a:r>
            <a:r>
              <a:rPr lang="en-GB" sz="11500" dirty="0" err="1">
                <a:solidFill>
                  <a:schemeClr val="bg1"/>
                </a:solidFill>
              </a:rPr>
              <a:t>Celcius</a:t>
            </a:r>
            <a:endParaRPr lang="en-GB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6A255-00FC-4ADD-AFF9-679647028CFC}"/>
              </a:ext>
            </a:extLst>
          </p:cNvPr>
          <p:cNvSpPr txBox="1"/>
          <p:nvPr/>
        </p:nvSpPr>
        <p:spPr>
          <a:xfrm>
            <a:off x="0" y="9144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Safety glasses</a:t>
            </a:r>
          </a:p>
        </p:txBody>
      </p:sp>
    </p:spTree>
    <p:extLst>
      <p:ext uri="{BB962C8B-B14F-4D97-AF65-F5344CB8AC3E}">
        <p14:creationId xmlns:p14="http://schemas.microsoft.com/office/powerpoint/2010/main" val="20448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117ED-D7D5-446C-A772-D62D6BD71FEC}"/>
              </a:ext>
            </a:extLst>
          </p:cNvPr>
          <p:cNvSpPr txBox="1"/>
          <p:nvPr/>
        </p:nvSpPr>
        <p:spPr>
          <a:xfrm>
            <a:off x="0" y="91440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Clamp and stand</a:t>
            </a:r>
          </a:p>
        </p:txBody>
      </p:sp>
    </p:spTree>
    <p:extLst>
      <p:ext uri="{BB962C8B-B14F-4D97-AF65-F5344CB8AC3E}">
        <p14:creationId xmlns:p14="http://schemas.microsoft.com/office/powerpoint/2010/main" val="9649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6">
            <a:extLst>
              <a:ext uri="{FF2B5EF4-FFF2-40B4-BE49-F238E27FC236}">
                <a16:creationId xmlns:a16="http://schemas.microsoft.com/office/drawing/2014/main" id="{ADB99746-9494-40BB-A24B-2F250B1A8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65" y="217004"/>
            <a:ext cx="8710670" cy="642128"/>
          </a:xfrm>
          <a:prstGeom prst="roundRect">
            <a:avLst>
              <a:gd name="adj" fmla="val 1732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8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Swap books and peer assess in green. /12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54D90-7AD4-4464-AFCE-E327EEFB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261"/>
            <a:ext cx="9144000" cy="3181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FF31F-179A-4DEC-89A5-6B0985BDE5EA}"/>
              </a:ext>
            </a:extLst>
          </p:cNvPr>
          <p:cNvSpPr txBox="1"/>
          <p:nvPr/>
        </p:nvSpPr>
        <p:spPr>
          <a:xfrm>
            <a:off x="889064" y="2085421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 tube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230AC-89DD-4B73-891F-8977411590CA}"/>
              </a:ext>
            </a:extLst>
          </p:cNvPr>
          <p:cNvSpPr txBox="1"/>
          <p:nvPr/>
        </p:nvSpPr>
        <p:spPr>
          <a:xfrm>
            <a:off x="4454384" y="2152630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4DE93-49AD-430D-B4CE-A825C9BDB298}"/>
              </a:ext>
            </a:extLst>
          </p:cNvPr>
          <p:cNvSpPr txBox="1"/>
          <p:nvPr/>
        </p:nvSpPr>
        <p:spPr>
          <a:xfrm>
            <a:off x="4454384" y="2695141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36A53-1AD9-4C6A-A77A-DA4B877A6591}"/>
              </a:ext>
            </a:extLst>
          </p:cNvPr>
          <p:cNvSpPr txBox="1"/>
          <p:nvPr/>
        </p:nvSpPr>
        <p:spPr>
          <a:xfrm>
            <a:off x="653833" y="2988790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115EE-3448-470F-8D28-3CC4790309F2}"/>
              </a:ext>
            </a:extLst>
          </p:cNvPr>
          <p:cNvSpPr txBox="1"/>
          <p:nvPr/>
        </p:nvSpPr>
        <p:spPr>
          <a:xfrm>
            <a:off x="4454384" y="3254462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8D4A7-3431-46FC-9627-11168668545A}"/>
              </a:ext>
            </a:extLst>
          </p:cNvPr>
          <p:cNvSpPr txBox="1"/>
          <p:nvPr/>
        </p:nvSpPr>
        <p:spPr>
          <a:xfrm>
            <a:off x="4454384" y="3784879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</a:p>
        </p:txBody>
      </p:sp>
    </p:spTree>
    <p:extLst>
      <p:ext uri="{BB962C8B-B14F-4D97-AF65-F5344CB8AC3E}">
        <p14:creationId xmlns:p14="http://schemas.microsoft.com/office/powerpoint/2010/main" val="1521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16665" y="4048517"/>
            <a:ext cx="8710670" cy="926429"/>
          </a:xfrm>
          <a:prstGeom prst="roundRect">
            <a:avLst>
              <a:gd name="adj" fmla="val 1732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Swap books and peer assess in green. /12</a:t>
            </a:r>
          </a:p>
          <a:p>
            <a:pPr marL="0" indent="0">
              <a:tabLst>
                <a:tab pos="407194" algn="l"/>
              </a:tabLst>
            </a:pP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			</a:t>
            </a:r>
            <a:r>
              <a:rPr lang="en-GB" altLang="en-US" sz="2800" b="1" dirty="0">
                <a:solidFill>
                  <a:schemeClr val="bg1"/>
                </a:solidFill>
                <a:sym typeface="Wingdings 2" pitchFamily="18" charset="2"/>
              </a:rPr>
              <a:t>Fold and stick your sheets in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1E15D-619C-40FB-9AE4-37122F9D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" y="155098"/>
            <a:ext cx="9144000" cy="3893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5498" y="554985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 of food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9B664-749A-481B-8565-71310E436C46}"/>
              </a:ext>
            </a:extLst>
          </p:cNvPr>
          <p:cNvSpPr txBox="1"/>
          <p:nvPr/>
        </p:nvSpPr>
        <p:spPr>
          <a:xfrm>
            <a:off x="3270245" y="1340014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6A22E-28A4-409C-8C82-B22F42C3C21E}"/>
              </a:ext>
            </a:extLst>
          </p:cNvPr>
          <p:cNvSpPr txBox="1"/>
          <p:nvPr/>
        </p:nvSpPr>
        <p:spPr>
          <a:xfrm>
            <a:off x="4572000" y="1752071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cylinder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EC6DEC-8798-4A37-831C-A4860E789650}"/>
              </a:ext>
            </a:extLst>
          </p:cNvPr>
          <p:cNvSpPr txBox="1"/>
          <p:nvPr/>
        </p:nvSpPr>
        <p:spPr>
          <a:xfrm>
            <a:off x="493055" y="2757047"/>
            <a:ext cx="300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A3C65D-84FE-4C51-88B4-03CE542AACF0}"/>
              </a:ext>
            </a:extLst>
          </p:cNvPr>
          <p:cNvSpPr txBox="1"/>
          <p:nvPr/>
        </p:nvSpPr>
        <p:spPr>
          <a:xfrm>
            <a:off x="4572000" y="2344990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thermometer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B7BBCA-10EE-49E9-8E97-BDE75816A319}"/>
              </a:ext>
            </a:extLst>
          </p:cNvPr>
          <p:cNvSpPr txBox="1"/>
          <p:nvPr/>
        </p:nvSpPr>
        <p:spPr>
          <a:xfrm>
            <a:off x="2973560" y="989770"/>
            <a:ext cx="380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5245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1"/>
            <a:ext cx="8828171" cy="3936806"/>
          </a:xfrm>
        </p:spPr>
        <p:txBody>
          <a:bodyPr/>
          <a:lstStyle/>
          <a:p>
            <a:r>
              <a:rPr lang="en-GB" sz="4500" b="1"/>
              <a:t>Science Help &amp; Support Drop-in</a:t>
            </a:r>
          </a:p>
          <a:p>
            <a:r>
              <a:rPr lang="en-GB"/>
              <a:t>Every Wednesday after school in E3/E4</a:t>
            </a:r>
          </a:p>
          <a:p>
            <a:endParaRPr lang="en-GB"/>
          </a:p>
          <a:p>
            <a:r>
              <a:rPr lang="en-GB"/>
              <a:t>Do your H/W. Practice questions. Revise for tests. Get help on content from teachers, GCSE students and 6</a:t>
            </a:r>
            <a:r>
              <a:rPr lang="en-GB" baseline="30000"/>
              <a:t>th</a:t>
            </a:r>
            <a:r>
              <a:rPr lang="en-GB"/>
              <a:t> Formers. Develop your understanding by helping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23" y="0"/>
            <a:ext cx="1641077" cy="16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76D2-C053-4E55-8241-3FB66C86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id="{CA6E8CF3-2C33-4E67-BBE4-34CD58DB2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65" y="444615"/>
            <a:ext cx="3927496" cy="2969703"/>
          </a:xfrm>
          <a:prstGeom prst="roundRect">
            <a:avLst>
              <a:gd name="adj" fmla="val 1732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8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Now collect your safety glasses and set up your equipment as demonstrated by your teacher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264B02-CC5C-468E-AC93-6A945AEFB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90" y="444616"/>
            <a:ext cx="2639693" cy="42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6292-5037-44DC-AC60-2708E0D0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FD61B-14CE-4914-9491-37C7D75B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616"/>
            <a:ext cx="9144000" cy="40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BB8FC-E448-4D51-8C1F-F32A8F10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" y="589795"/>
            <a:ext cx="9144000" cy="22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968E15-718C-44CE-82FB-E42705467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" y="201336"/>
            <a:ext cx="1853968" cy="60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64FE6-714F-4E39-BE41-148FF8181826}"/>
              </a:ext>
            </a:extLst>
          </p:cNvPr>
          <p:cNvSpPr txBox="1"/>
          <p:nvPr/>
        </p:nvSpPr>
        <p:spPr>
          <a:xfrm>
            <a:off x="322976" y="1595351"/>
            <a:ext cx="8296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Foods come in different sized pieces. How could this have affected your results?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Did all the energy transferred from burning the food go into the water. Explain your answer?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could you improve the experiment? </a:t>
            </a:r>
          </a:p>
          <a:p>
            <a:endParaRPr lang="en-GB" sz="2400" dirty="0"/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9AD28378-DFA9-4CD9-AD93-C78B97FA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80" y="807522"/>
            <a:ext cx="8487969" cy="606186"/>
          </a:xfrm>
          <a:prstGeom prst="roundRect">
            <a:avLst>
              <a:gd name="adj" fmla="val 1732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8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Answer the questions below using full sentences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607</Words>
  <Application>Microsoft Office PowerPoint</Application>
  <PresentationFormat>On-screen Show (16:9)</PresentationFormat>
  <Paragraphs>94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3_Office Theme</vt:lpstr>
      <vt:lpstr>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10_Default Design</vt:lpstr>
      <vt:lpstr>11_Default Design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Science Help &amp; Support Drop-in Every Wednesday after school in E3/E4  Do your H/W. Practice questions. Revise for tests. Get help on content from teachers, GCSE students and 6th Formers. Develop your understanding by helping others.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Back up admin</dc:creator>
  <cp:lastModifiedBy>F Sheikh</cp:lastModifiedBy>
  <cp:revision>15</cp:revision>
  <dcterms:modified xsi:type="dcterms:W3CDTF">2018-09-09T23:38:26Z</dcterms:modified>
</cp:coreProperties>
</file>