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70" r:id="rId4"/>
  </p:sldMasterIdLst>
  <p:notesMasterIdLst>
    <p:notesMasterId r:id="rId32"/>
  </p:notesMasterIdLst>
  <p:handoutMasterIdLst>
    <p:handoutMasterId r:id="rId33"/>
  </p:handoutMasterIdLst>
  <p:sldIdLst>
    <p:sldId id="265" r:id="rId5"/>
    <p:sldId id="306" r:id="rId6"/>
    <p:sldId id="267" r:id="rId7"/>
    <p:sldId id="269" r:id="rId8"/>
    <p:sldId id="289" r:id="rId9"/>
    <p:sldId id="290" r:id="rId10"/>
    <p:sldId id="297" r:id="rId11"/>
    <p:sldId id="291" r:id="rId12"/>
    <p:sldId id="288" r:id="rId13"/>
    <p:sldId id="292" r:id="rId14"/>
    <p:sldId id="294" r:id="rId15"/>
    <p:sldId id="307" r:id="rId16"/>
    <p:sldId id="298" r:id="rId17"/>
    <p:sldId id="295" r:id="rId18"/>
    <p:sldId id="296" r:id="rId19"/>
    <p:sldId id="268" r:id="rId20"/>
    <p:sldId id="308" r:id="rId21"/>
    <p:sldId id="300" r:id="rId22"/>
    <p:sldId id="302" r:id="rId23"/>
    <p:sldId id="314" r:id="rId24"/>
    <p:sldId id="309" r:id="rId25"/>
    <p:sldId id="310" r:id="rId26"/>
    <p:sldId id="311" r:id="rId27"/>
    <p:sldId id="312" r:id="rId28"/>
    <p:sldId id="272" r:id="rId29"/>
    <p:sldId id="313" r:id="rId30"/>
    <p:sldId id="303" r:id="rId31"/>
  </p:sldIdLst>
  <p:sldSz cx="12192000" cy="6858000"/>
  <p:notesSz cx="6858000" cy="9144000"/>
  <p:embeddedFontLst>
    <p:embeddedFont>
      <p:font typeface="Barlow" panose="020B0604020202020204" charset="0"/>
      <p:regular r:id="rId34"/>
      <p:bold r:id="rId35"/>
      <p:italic r:id="rId36"/>
      <p:boldItalic r:id="rId37"/>
    </p:embeddedFont>
    <p:embeddedFont>
      <p:font typeface="Calibri" panose="020F0502020204030204" pitchFamily="34" charset="0"/>
      <p:regular r:id="rId38"/>
      <p:bold r:id="rId39"/>
      <p:italic r:id="rId40"/>
      <p:boldItalic r:id="rId41"/>
    </p:embeddedFont>
    <p:embeddedFont>
      <p:font typeface="Londrina Solid" panose="020B0604020202020204" charset="0"/>
      <p:regular r:id="rId4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1C30"/>
    <a:srgbClr val="1BA0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5" autoAdjust="0"/>
    <p:restoredTop sz="79852" autoAdjust="0"/>
  </p:normalViewPr>
  <p:slideViewPr>
    <p:cSldViewPr snapToGrid="0" showGuides="1">
      <p:cViewPr varScale="1">
        <p:scale>
          <a:sx n="77" d="100"/>
          <a:sy n="77" d="100"/>
        </p:scale>
        <p:origin x="54" y="47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60" d="100"/>
        <a:sy n="160" d="100"/>
      </p:scale>
      <p:origin x="0" y="0"/>
    </p:cViewPr>
  </p:sorterViewPr>
  <p:notesViewPr>
    <p:cSldViewPr snapToGrid="0" showGuides="1">
      <p:cViewPr varScale="1">
        <p:scale>
          <a:sx n="96" d="100"/>
          <a:sy n="96" d="100"/>
        </p:scale>
        <p:origin x="4022" y="6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6.fntdata"/><Relationship Id="rId21" Type="http://schemas.openxmlformats.org/officeDocument/2006/relationships/slide" Target="slides/slide17.xml"/><Relationship Id="rId34" Type="http://schemas.openxmlformats.org/officeDocument/2006/relationships/font" Target="fonts/font1.fntdata"/><Relationship Id="rId42" Type="http://schemas.openxmlformats.org/officeDocument/2006/relationships/font" Target="fonts/font9.fntdata"/><Relationship Id="rId47"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3.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2.fntdata"/><Relationship Id="rId43"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openxmlformats.org/officeDocument/2006/relationships/font" Target="fonts/font5.fntdata"/><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font" Target="fonts/font8.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 Callanan" userId="951668ec-da26-491a-9b8a-af24bfeff26b" providerId="ADAL" clId="{C3E60AF4-AC5E-4AF0-B576-25136C265108}"/>
    <pc:docChg chg="custSel delSld modSld sldOrd">
      <pc:chgData name="D Callanan" userId="951668ec-da26-491a-9b8a-af24bfeff26b" providerId="ADAL" clId="{C3E60AF4-AC5E-4AF0-B576-25136C265108}" dt="2022-02-11T16:41:45.100" v="6" actId="2696"/>
      <pc:docMkLst>
        <pc:docMk/>
      </pc:docMkLst>
      <pc:sldChg chg="del">
        <pc:chgData name="D Callanan" userId="951668ec-da26-491a-9b8a-af24bfeff26b" providerId="ADAL" clId="{C3E60AF4-AC5E-4AF0-B576-25136C265108}" dt="2022-02-11T16:41:25.252" v="4" actId="2696"/>
        <pc:sldMkLst>
          <pc:docMk/>
          <pc:sldMk cId="1085589504" sldId="266"/>
        </pc:sldMkLst>
      </pc:sldChg>
      <pc:sldChg chg="ord">
        <pc:chgData name="D Callanan" userId="951668ec-da26-491a-9b8a-af24bfeff26b" providerId="ADAL" clId="{C3E60AF4-AC5E-4AF0-B576-25136C265108}" dt="2022-02-11T16:41:35.888" v="5"/>
        <pc:sldMkLst>
          <pc:docMk/>
          <pc:sldMk cId="117342313" sldId="268"/>
        </pc:sldMkLst>
      </pc:sldChg>
      <pc:sldChg chg="delSp modSp ord delAnim">
        <pc:chgData name="D Callanan" userId="951668ec-da26-491a-9b8a-af24bfeff26b" providerId="ADAL" clId="{C3E60AF4-AC5E-4AF0-B576-25136C265108}" dt="2022-02-11T16:41:19.858" v="2"/>
        <pc:sldMkLst>
          <pc:docMk/>
          <pc:sldMk cId="890834779" sldId="303"/>
        </pc:sldMkLst>
        <pc:spChg chg="mod topLvl">
          <ac:chgData name="D Callanan" userId="951668ec-da26-491a-9b8a-af24bfeff26b" providerId="ADAL" clId="{C3E60AF4-AC5E-4AF0-B576-25136C265108}" dt="2022-02-11T16:41:06.386" v="1" actId="20577"/>
          <ac:spMkLst>
            <pc:docMk/>
            <pc:sldMk cId="890834779" sldId="303"/>
            <ac:spMk id="18" creationId="{00000000-0000-0000-0000-000000000000}"/>
          </ac:spMkLst>
        </pc:spChg>
        <pc:spChg chg="del topLvl">
          <ac:chgData name="D Callanan" userId="951668ec-da26-491a-9b8a-af24bfeff26b" providerId="ADAL" clId="{C3E60AF4-AC5E-4AF0-B576-25136C265108}" dt="2022-02-11T16:41:01.901" v="0" actId="478"/>
          <ac:spMkLst>
            <pc:docMk/>
            <pc:sldMk cId="890834779" sldId="303"/>
            <ac:spMk id="19" creationId="{00000000-0000-0000-0000-000000000000}"/>
          </ac:spMkLst>
        </pc:spChg>
        <pc:grpChg chg="del">
          <ac:chgData name="D Callanan" userId="951668ec-da26-491a-9b8a-af24bfeff26b" providerId="ADAL" clId="{C3E60AF4-AC5E-4AF0-B576-25136C265108}" dt="2022-02-11T16:41:01.901" v="0" actId="478"/>
          <ac:grpSpMkLst>
            <pc:docMk/>
            <pc:sldMk cId="890834779" sldId="303"/>
            <ac:grpSpMk id="12" creationId="{00000000-0000-0000-0000-000000000000}"/>
          </ac:grpSpMkLst>
        </pc:grpChg>
      </pc:sldChg>
      <pc:sldChg chg="del">
        <pc:chgData name="D Callanan" userId="951668ec-da26-491a-9b8a-af24bfeff26b" providerId="ADAL" clId="{C3E60AF4-AC5E-4AF0-B576-25136C265108}" dt="2022-02-11T16:41:45.100" v="6" actId="2696"/>
        <pc:sldMkLst>
          <pc:docMk/>
          <pc:sldMk cId="241759214" sldId="304"/>
        </pc:sldMkLst>
      </pc:sldChg>
      <pc:sldChg chg="del">
        <pc:chgData name="D Callanan" userId="951668ec-da26-491a-9b8a-af24bfeff26b" providerId="ADAL" clId="{C3E60AF4-AC5E-4AF0-B576-25136C265108}" dt="2022-02-11T16:41:24.801" v="3" actId="2696"/>
        <pc:sldMkLst>
          <pc:docMk/>
          <pc:sldMk cId="294349799" sldId="305"/>
        </pc:sldMkLst>
      </pc:sldChg>
    </pc:docChg>
  </pc:docChgLst>
  <pc:docChgLst>
    <pc:chgData name="D Callanan" userId="951668ec-da26-491a-9b8a-af24bfeff26b" providerId="ADAL" clId="{914B4FBE-16BC-4C60-809B-94FF85120BC9}"/>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E1A1361-5A10-42B7-ADD3-47FE2D7F3776}" type="datetimeFigureOut">
              <a:rPr lang="en-US" smtClean="0"/>
              <a:t>2/11/2022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94E6517-05A8-4D75-BBF6-4EF094986123}" type="slidenum">
              <a:rPr lang="en-US" smtClean="0"/>
              <a:t>‹#›</a:t>
            </a:fld>
            <a:endParaRPr lang="en-US"/>
          </a:p>
        </p:txBody>
      </p:sp>
    </p:spTree>
    <p:extLst>
      <p:ext uri="{BB962C8B-B14F-4D97-AF65-F5344CB8AC3E}">
        <p14:creationId xmlns:p14="http://schemas.microsoft.com/office/powerpoint/2010/main" val="13205170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90617A-1473-43F1-83DB-27473EEF4395}" type="datetimeFigureOut">
              <a:rPr lang="en-US" smtClean="0"/>
              <a:t>2/11/2022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B57B54-2007-47D3-81A7-57056B178984}" type="slidenum">
              <a:rPr lang="en-US" smtClean="0"/>
              <a:t>‹#›</a:t>
            </a:fld>
            <a:endParaRPr lang="en-US"/>
          </a:p>
        </p:txBody>
      </p:sp>
    </p:spTree>
    <p:extLst>
      <p:ext uri="{BB962C8B-B14F-4D97-AF65-F5344CB8AC3E}">
        <p14:creationId xmlns:p14="http://schemas.microsoft.com/office/powerpoint/2010/main" val="32256146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https://sophtalksscience.com/2019/02/22/untold-history-lgbtq-scientists/</a:t>
            </a:r>
          </a:p>
        </p:txBody>
      </p:sp>
      <p:sp>
        <p:nvSpPr>
          <p:cNvPr id="4" name="Slide Number Placeholder 3"/>
          <p:cNvSpPr>
            <a:spLocks noGrp="1"/>
          </p:cNvSpPr>
          <p:nvPr>
            <p:ph type="sldNum" sz="quarter" idx="5"/>
          </p:nvPr>
        </p:nvSpPr>
        <p:spPr/>
        <p:txBody>
          <a:bodyPr/>
          <a:lstStyle/>
          <a:p>
            <a:fld id="{F9B57B54-2007-47D3-81A7-57056B178984}" type="slidenum">
              <a:rPr lang="en-US" smtClean="0"/>
              <a:t>1</a:t>
            </a:fld>
            <a:endParaRPr lang="en-US"/>
          </a:p>
        </p:txBody>
      </p:sp>
    </p:spTree>
    <p:extLst>
      <p:ext uri="{BB962C8B-B14F-4D97-AF65-F5344CB8AC3E}">
        <p14:creationId xmlns:p14="http://schemas.microsoft.com/office/powerpoint/2010/main" val="24301319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2"/>
                </a:solidFill>
              </a:rPr>
              <a:t>While Hart’s life reads today like the life of trans man, historians debate his identity to this day. Some say that the stigma against queer women at the time was so strong that Hart may have adopted a male identity to safely love his romantic partners, who were women. Hart also never used the term “transgender” to describe himself, or even the older – and now largely obsolete – term “transsexual.” These terms only came into use towards the end of his life, so the language may not have been there for him to use it. Even if it was, he likely kept his identity secret throughout his adult life, for his own safety.</a:t>
            </a:r>
            <a:endParaRPr lang="en-GB" sz="1200" dirty="0">
              <a:solidFill>
                <a:schemeClr val="tx2"/>
              </a:solidFill>
            </a:endParaRPr>
          </a:p>
          <a:p>
            <a:endParaRPr lang="en-GB" dirty="0"/>
          </a:p>
        </p:txBody>
      </p:sp>
      <p:sp>
        <p:nvSpPr>
          <p:cNvPr id="4" name="Slide Number Placeholder 3"/>
          <p:cNvSpPr>
            <a:spLocks noGrp="1"/>
          </p:cNvSpPr>
          <p:nvPr>
            <p:ph type="sldNum" sz="quarter" idx="5"/>
          </p:nvPr>
        </p:nvSpPr>
        <p:spPr/>
        <p:txBody>
          <a:bodyPr/>
          <a:lstStyle/>
          <a:p>
            <a:fld id="{F9B57B54-2007-47D3-81A7-57056B178984}" type="slidenum">
              <a:rPr lang="en-US" smtClean="0"/>
              <a:t>6</a:t>
            </a:fld>
            <a:endParaRPr lang="en-US"/>
          </a:p>
        </p:txBody>
      </p:sp>
    </p:spTree>
    <p:extLst>
      <p:ext uri="{BB962C8B-B14F-4D97-AF65-F5344CB8AC3E}">
        <p14:creationId xmlns:p14="http://schemas.microsoft.com/office/powerpoint/2010/main" val="103865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https://sophtalksscience.com/2019/02/22/untold-history-lgbtq-scientists/</a:t>
            </a:r>
          </a:p>
        </p:txBody>
      </p:sp>
      <p:sp>
        <p:nvSpPr>
          <p:cNvPr id="4" name="Slide Number Placeholder 3"/>
          <p:cNvSpPr>
            <a:spLocks noGrp="1"/>
          </p:cNvSpPr>
          <p:nvPr>
            <p:ph type="sldNum" sz="quarter" idx="5"/>
          </p:nvPr>
        </p:nvSpPr>
        <p:spPr/>
        <p:txBody>
          <a:bodyPr/>
          <a:lstStyle/>
          <a:p>
            <a:fld id="{F9B57B54-2007-47D3-81A7-57056B178984}" type="slidenum">
              <a:rPr lang="en-US" smtClean="0"/>
              <a:t>16</a:t>
            </a:fld>
            <a:endParaRPr lang="en-US"/>
          </a:p>
        </p:txBody>
      </p:sp>
    </p:spTree>
    <p:extLst>
      <p:ext uri="{BB962C8B-B14F-4D97-AF65-F5344CB8AC3E}">
        <p14:creationId xmlns:p14="http://schemas.microsoft.com/office/powerpoint/2010/main" val="37187821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5787079"/>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10" name="Freeform 9"/>
          <p:cNvSpPr>
            <a:spLocks noGrp="1"/>
          </p:cNvSpPr>
          <p:nvPr>
            <p:ph type="pic" sz="quarter" idx="10" hasCustomPrompt="1"/>
          </p:nvPr>
        </p:nvSpPr>
        <p:spPr>
          <a:xfrm>
            <a:off x="838200" y="1966452"/>
            <a:ext cx="3200400" cy="2282212"/>
          </a:xfrm>
          <a:custGeom>
            <a:avLst/>
            <a:gdLst>
              <a:gd name="connsiteX0" fmla="*/ 0 w 3200400"/>
              <a:gd name="connsiteY0" fmla="*/ 0 h 2282212"/>
              <a:gd name="connsiteX1" fmla="*/ 3200400 w 3200400"/>
              <a:gd name="connsiteY1" fmla="*/ 0 h 2282212"/>
              <a:gd name="connsiteX2" fmla="*/ 3200400 w 3200400"/>
              <a:gd name="connsiteY2" fmla="*/ 2282212 h 2282212"/>
              <a:gd name="connsiteX3" fmla="*/ 0 w 3200400"/>
              <a:gd name="connsiteY3" fmla="*/ 2282212 h 2282212"/>
            </a:gdLst>
            <a:ahLst/>
            <a:cxnLst>
              <a:cxn ang="0">
                <a:pos x="connsiteX0" y="connsiteY0"/>
              </a:cxn>
              <a:cxn ang="0">
                <a:pos x="connsiteX1" y="connsiteY1"/>
              </a:cxn>
              <a:cxn ang="0">
                <a:pos x="connsiteX2" y="connsiteY2"/>
              </a:cxn>
              <a:cxn ang="0">
                <a:pos x="connsiteX3" y="connsiteY3"/>
              </a:cxn>
            </a:cxnLst>
            <a:rect l="l" t="t" r="r" b="b"/>
            <a:pathLst>
              <a:path w="3200400" h="2282212">
                <a:moveTo>
                  <a:pt x="0" y="0"/>
                </a:moveTo>
                <a:lnTo>
                  <a:pt x="3200400" y="0"/>
                </a:lnTo>
                <a:lnTo>
                  <a:pt x="3200400" y="2282212"/>
                </a:lnTo>
                <a:lnTo>
                  <a:pt x="0" y="2282212"/>
                </a:lnTo>
                <a:close/>
              </a:path>
            </a:pathLst>
          </a:custGeom>
          <a:solidFill>
            <a:schemeClr val="bg1">
              <a:lumMod val="95000"/>
            </a:schemeClr>
          </a:solidFill>
        </p:spPr>
        <p:txBody>
          <a:bodyPr wrap="square">
            <a:noAutofit/>
          </a:bodyPr>
          <a:lstStyle>
            <a:lvl1pPr>
              <a:defRPr sz="1200" b="0">
                <a:solidFill>
                  <a:schemeClr val="accent1"/>
                </a:solidFill>
              </a:defRPr>
            </a:lvl1pPr>
          </a:lstStyle>
          <a:p>
            <a:r>
              <a:rPr lang="vi-VN"/>
              <a:t>Drag &amp; Drop Image</a:t>
            </a:r>
            <a:endParaRPr lang="en-US"/>
          </a:p>
        </p:txBody>
      </p:sp>
      <p:sp>
        <p:nvSpPr>
          <p:cNvPr id="11" name="Freeform 10"/>
          <p:cNvSpPr>
            <a:spLocks noGrp="1"/>
          </p:cNvSpPr>
          <p:nvPr>
            <p:ph type="pic" sz="quarter" idx="11" hasCustomPrompt="1"/>
          </p:nvPr>
        </p:nvSpPr>
        <p:spPr>
          <a:xfrm>
            <a:off x="4495800" y="1966452"/>
            <a:ext cx="3200400" cy="2282212"/>
          </a:xfrm>
          <a:custGeom>
            <a:avLst/>
            <a:gdLst>
              <a:gd name="connsiteX0" fmla="*/ 0 w 3200400"/>
              <a:gd name="connsiteY0" fmla="*/ 0 h 2282212"/>
              <a:gd name="connsiteX1" fmla="*/ 3200400 w 3200400"/>
              <a:gd name="connsiteY1" fmla="*/ 0 h 2282212"/>
              <a:gd name="connsiteX2" fmla="*/ 3200400 w 3200400"/>
              <a:gd name="connsiteY2" fmla="*/ 2282212 h 2282212"/>
              <a:gd name="connsiteX3" fmla="*/ 0 w 3200400"/>
              <a:gd name="connsiteY3" fmla="*/ 2282212 h 2282212"/>
            </a:gdLst>
            <a:ahLst/>
            <a:cxnLst>
              <a:cxn ang="0">
                <a:pos x="connsiteX0" y="connsiteY0"/>
              </a:cxn>
              <a:cxn ang="0">
                <a:pos x="connsiteX1" y="connsiteY1"/>
              </a:cxn>
              <a:cxn ang="0">
                <a:pos x="connsiteX2" y="connsiteY2"/>
              </a:cxn>
              <a:cxn ang="0">
                <a:pos x="connsiteX3" y="connsiteY3"/>
              </a:cxn>
            </a:cxnLst>
            <a:rect l="l" t="t" r="r" b="b"/>
            <a:pathLst>
              <a:path w="3200400" h="2282212">
                <a:moveTo>
                  <a:pt x="0" y="0"/>
                </a:moveTo>
                <a:lnTo>
                  <a:pt x="3200400" y="0"/>
                </a:lnTo>
                <a:lnTo>
                  <a:pt x="3200400" y="2282212"/>
                </a:lnTo>
                <a:lnTo>
                  <a:pt x="0" y="2282212"/>
                </a:lnTo>
                <a:close/>
              </a:path>
            </a:pathLst>
          </a:custGeom>
          <a:solidFill>
            <a:schemeClr val="bg1">
              <a:lumMod val="95000"/>
            </a:schemeClr>
          </a:solidFill>
        </p:spPr>
        <p:txBody>
          <a:bodyPr wrap="square">
            <a:noAutofit/>
          </a:bodyPr>
          <a:lstStyle>
            <a:lvl1pPr>
              <a:defRPr sz="1200" b="0">
                <a:solidFill>
                  <a:schemeClr val="accent1"/>
                </a:solidFill>
              </a:defRPr>
            </a:lvl1pPr>
          </a:lstStyle>
          <a:p>
            <a:r>
              <a:rPr lang="vi-VN"/>
              <a:t>Drag &amp; Drop Image</a:t>
            </a:r>
            <a:endParaRPr lang="en-US"/>
          </a:p>
        </p:txBody>
      </p:sp>
      <p:sp>
        <p:nvSpPr>
          <p:cNvPr id="12" name="Freeform 11"/>
          <p:cNvSpPr>
            <a:spLocks noGrp="1"/>
          </p:cNvSpPr>
          <p:nvPr>
            <p:ph type="pic" sz="quarter" idx="12" hasCustomPrompt="1"/>
          </p:nvPr>
        </p:nvSpPr>
        <p:spPr>
          <a:xfrm>
            <a:off x="8153400" y="1966452"/>
            <a:ext cx="3200400" cy="2282212"/>
          </a:xfrm>
          <a:custGeom>
            <a:avLst/>
            <a:gdLst>
              <a:gd name="connsiteX0" fmla="*/ 0 w 3200400"/>
              <a:gd name="connsiteY0" fmla="*/ 0 h 2282212"/>
              <a:gd name="connsiteX1" fmla="*/ 3200400 w 3200400"/>
              <a:gd name="connsiteY1" fmla="*/ 0 h 2282212"/>
              <a:gd name="connsiteX2" fmla="*/ 3200400 w 3200400"/>
              <a:gd name="connsiteY2" fmla="*/ 2282212 h 2282212"/>
              <a:gd name="connsiteX3" fmla="*/ 0 w 3200400"/>
              <a:gd name="connsiteY3" fmla="*/ 2282212 h 2282212"/>
            </a:gdLst>
            <a:ahLst/>
            <a:cxnLst>
              <a:cxn ang="0">
                <a:pos x="connsiteX0" y="connsiteY0"/>
              </a:cxn>
              <a:cxn ang="0">
                <a:pos x="connsiteX1" y="connsiteY1"/>
              </a:cxn>
              <a:cxn ang="0">
                <a:pos x="connsiteX2" y="connsiteY2"/>
              </a:cxn>
              <a:cxn ang="0">
                <a:pos x="connsiteX3" y="connsiteY3"/>
              </a:cxn>
            </a:cxnLst>
            <a:rect l="l" t="t" r="r" b="b"/>
            <a:pathLst>
              <a:path w="3200400" h="2282212">
                <a:moveTo>
                  <a:pt x="0" y="0"/>
                </a:moveTo>
                <a:lnTo>
                  <a:pt x="3200400" y="0"/>
                </a:lnTo>
                <a:lnTo>
                  <a:pt x="3200400" y="2282212"/>
                </a:lnTo>
                <a:lnTo>
                  <a:pt x="0" y="2282212"/>
                </a:lnTo>
                <a:close/>
              </a:path>
            </a:pathLst>
          </a:custGeom>
          <a:solidFill>
            <a:schemeClr val="bg1">
              <a:lumMod val="95000"/>
            </a:schemeClr>
          </a:solidFill>
        </p:spPr>
        <p:txBody>
          <a:bodyPr wrap="square">
            <a:noAutofit/>
          </a:bodyPr>
          <a:lstStyle>
            <a:lvl1pPr>
              <a:defRPr sz="1200" b="0">
                <a:solidFill>
                  <a:schemeClr val="accent1"/>
                </a:solidFill>
              </a:defRPr>
            </a:lvl1pPr>
          </a:lstStyle>
          <a:p>
            <a:r>
              <a:rPr lang="vi-VN"/>
              <a:t>Drag &amp; Drop Image</a:t>
            </a:r>
            <a:endParaRPr lang="en-US"/>
          </a:p>
        </p:txBody>
      </p:sp>
    </p:spTree>
    <p:extLst>
      <p:ext uri="{BB962C8B-B14F-4D97-AF65-F5344CB8AC3E}">
        <p14:creationId xmlns:p14="http://schemas.microsoft.com/office/powerpoint/2010/main" val="11386380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4" name="Freeform 3"/>
          <p:cNvSpPr>
            <a:spLocks noGrp="1"/>
          </p:cNvSpPr>
          <p:nvPr>
            <p:ph type="pic" sz="quarter" idx="10" hasCustomPrompt="1"/>
          </p:nvPr>
        </p:nvSpPr>
        <p:spPr>
          <a:xfrm>
            <a:off x="6650814" y="1144699"/>
            <a:ext cx="7032750" cy="4402501"/>
          </a:xfrm>
          <a:custGeom>
            <a:avLst/>
            <a:gdLst>
              <a:gd name="connsiteX0" fmla="*/ 0 w 7032750"/>
              <a:gd name="connsiteY0" fmla="*/ 0 h 4402501"/>
              <a:gd name="connsiteX1" fmla="*/ 7032750 w 7032750"/>
              <a:gd name="connsiteY1" fmla="*/ 0 h 4402501"/>
              <a:gd name="connsiteX2" fmla="*/ 7032750 w 7032750"/>
              <a:gd name="connsiteY2" fmla="*/ 4402501 h 4402501"/>
              <a:gd name="connsiteX3" fmla="*/ 0 w 7032750"/>
              <a:gd name="connsiteY3" fmla="*/ 4402501 h 4402501"/>
            </a:gdLst>
            <a:ahLst/>
            <a:cxnLst>
              <a:cxn ang="0">
                <a:pos x="connsiteX0" y="connsiteY0"/>
              </a:cxn>
              <a:cxn ang="0">
                <a:pos x="connsiteX1" y="connsiteY1"/>
              </a:cxn>
              <a:cxn ang="0">
                <a:pos x="connsiteX2" y="connsiteY2"/>
              </a:cxn>
              <a:cxn ang="0">
                <a:pos x="connsiteX3" y="connsiteY3"/>
              </a:cxn>
            </a:cxnLst>
            <a:rect l="l" t="t" r="r" b="b"/>
            <a:pathLst>
              <a:path w="7032750" h="4402501">
                <a:moveTo>
                  <a:pt x="0" y="0"/>
                </a:moveTo>
                <a:lnTo>
                  <a:pt x="7032750" y="0"/>
                </a:lnTo>
                <a:lnTo>
                  <a:pt x="7032750" y="4402501"/>
                </a:lnTo>
                <a:lnTo>
                  <a:pt x="0" y="4402501"/>
                </a:lnTo>
                <a:close/>
              </a:path>
            </a:pathLst>
          </a:custGeom>
          <a:solidFill>
            <a:schemeClr val="bg1">
              <a:lumMod val="95000"/>
            </a:schemeClr>
          </a:solidFill>
        </p:spPr>
        <p:txBody>
          <a:bodyPr wrap="square">
            <a:noAutofit/>
          </a:bodyPr>
          <a:lstStyle>
            <a:lvl1pPr>
              <a:defRPr sz="1200" b="0">
                <a:solidFill>
                  <a:schemeClr val="accent1"/>
                </a:solidFill>
              </a:defRPr>
            </a:lvl1pPr>
          </a:lstStyle>
          <a:p>
            <a:r>
              <a:rPr lang="vi-VN"/>
              <a:t>Drag &amp; Drop Image</a:t>
            </a:r>
            <a:endParaRPr lang="en-US"/>
          </a:p>
        </p:txBody>
      </p:sp>
    </p:spTree>
    <p:extLst>
      <p:ext uri="{BB962C8B-B14F-4D97-AF65-F5344CB8AC3E}">
        <p14:creationId xmlns:p14="http://schemas.microsoft.com/office/powerpoint/2010/main" val="38223495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5" name="Freeform 4"/>
          <p:cNvSpPr>
            <a:spLocks noGrp="1"/>
          </p:cNvSpPr>
          <p:nvPr>
            <p:ph type="pic" sz="quarter" idx="10" hasCustomPrompt="1"/>
          </p:nvPr>
        </p:nvSpPr>
        <p:spPr>
          <a:xfrm>
            <a:off x="1583057" y="4357130"/>
            <a:ext cx="9037603" cy="4177988"/>
          </a:xfrm>
          <a:custGeom>
            <a:avLst/>
            <a:gdLst>
              <a:gd name="connsiteX0" fmla="*/ 4514913 w 9037603"/>
              <a:gd name="connsiteY0" fmla="*/ 0 h 4177988"/>
              <a:gd name="connsiteX1" fmla="*/ 8549109 w 9037603"/>
              <a:gd name="connsiteY1" fmla="*/ 0 h 4177988"/>
              <a:gd name="connsiteX2" fmla="*/ 8761679 w 9037603"/>
              <a:gd name="connsiteY2" fmla="*/ 35290 h 4177988"/>
              <a:gd name="connsiteX3" fmla="*/ 9025305 w 9037603"/>
              <a:gd name="connsiteY3" fmla="*/ 360317 h 4177988"/>
              <a:gd name="connsiteX4" fmla="*/ 9036444 w 9037603"/>
              <a:gd name="connsiteY4" fmla="*/ 489397 h 4177988"/>
              <a:gd name="connsiteX5" fmla="*/ 9037371 w 9037603"/>
              <a:gd name="connsiteY5" fmla="*/ 832999 h 4177988"/>
              <a:gd name="connsiteX6" fmla="*/ 9037371 w 9037603"/>
              <a:gd name="connsiteY6" fmla="*/ 853428 h 4177988"/>
              <a:gd name="connsiteX7" fmla="*/ 8962183 w 9037603"/>
              <a:gd name="connsiteY7" fmla="*/ 927721 h 4177988"/>
              <a:gd name="connsiteX8" fmla="*/ 8854505 w 9037603"/>
              <a:gd name="connsiteY8" fmla="*/ 944437 h 4177988"/>
              <a:gd name="connsiteX9" fmla="*/ 8703199 w 9037603"/>
              <a:gd name="connsiteY9" fmla="*/ 1170098 h 4177988"/>
              <a:gd name="connsiteX10" fmla="*/ 8703199 w 9037603"/>
              <a:gd name="connsiteY10" fmla="*/ 1196102 h 4177988"/>
              <a:gd name="connsiteX11" fmla="*/ 8703199 w 9037603"/>
              <a:gd name="connsiteY11" fmla="*/ 2986532 h 4177988"/>
              <a:gd name="connsiteX12" fmla="*/ 8760752 w 9037603"/>
              <a:gd name="connsiteY12" fmla="*/ 3169476 h 4177988"/>
              <a:gd name="connsiteX13" fmla="*/ 8936192 w 9037603"/>
              <a:gd name="connsiteY13" fmla="*/ 3253985 h 4177988"/>
              <a:gd name="connsiteX14" fmla="*/ 8986317 w 9037603"/>
              <a:gd name="connsiteY14" fmla="*/ 3256771 h 4177988"/>
              <a:gd name="connsiteX15" fmla="*/ 9032729 w 9037603"/>
              <a:gd name="connsiteY15" fmla="*/ 3301347 h 4177988"/>
              <a:gd name="connsiteX16" fmla="*/ 9037371 w 9037603"/>
              <a:gd name="connsiteY16" fmla="*/ 3339421 h 4177988"/>
              <a:gd name="connsiteX17" fmla="*/ 9037371 w 9037603"/>
              <a:gd name="connsiteY17" fmla="*/ 3703450 h 4177988"/>
              <a:gd name="connsiteX18" fmla="*/ 8987246 w 9037603"/>
              <a:gd name="connsiteY18" fmla="*/ 3937470 h 4177988"/>
              <a:gd name="connsiteX19" fmla="*/ 8678137 w 9037603"/>
              <a:gd name="connsiteY19" fmla="*/ 4166845 h 4177988"/>
              <a:gd name="connsiteX20" fmla="*/ 8549109 w 9037603"/>
              <a:gd name="connsiteY20" fmla="*/ 4177988 h 4177988"/>
              <a:gd name="connsiteX21" fmla="*/ 481645 w 9037603"/>
              <a:gd name="connsiteY21" fmla="*/ 4177988 h 4177988"/>
              <a:gd name="connsiteX22" fmla="*/ 251436 w 9037603"/>
              <a:gd name="connsiteY22" fmla="*/ 4136201 h 4177988"/>
              <a:gd name="connsiteX23" fmla="*/ 5449 w 9037603"/>
              <a:gd name="connsiteY23" fmla="*/ 3818603 h 4177988"/>
              <a:gd name="connsiteX24" fmla="*/ 0 w 9037603"/>
              <a:gd name="connsiteY24" fmla="*/ 3757265 h 4177988"/>
              <a:gd name="connsiteX25" fmla="*/ 0 w 9037603"/>
              <a:gd name="connsiteY25" fmla="*/ 403617 h 4177988"/>
              <a:gd name="connsiteX26" fmla="*/ 2896 w 9037603"/>
              <a:gd name="connsiteY26" fmla="*/ 368094 h 4177988"/>
              <a:gd name="connsiteX27" fmla="*/ 36082 w 9037603"/>
              <a:gd name="connsiteY27" fmla="*/ 256309 h 4177988"/>
              <a:gd name="connsiteX28" fmla="*/ 335907 w 9037603"/>
              <a:gd name="connsiteY28" fmla="*/ 15790 h 4177988"/>
              <a:gd name="connsiteX29" fmla="*/ 483502 w 9037603"/>
              <a:gd name="connsiteY29" fmla="*/ 931 h 4177988"/>
              <a:gd name="connsiteX30" fmla="*/ 4514913 w 9037603"/>
              <a:gd name="connsiteY30" fmla="*/ 0 h 4177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37603" h="4177988">
                <a:moveTo>
                  <a:pt x="4514913" y="0"/>
                </a:moveTo>
                <a:cubicBezTo>
                  <a:pt x="5859954" y="0"/>
                  <a:pt x="7204067" y="0"/>
                  <a:pt x="8549109" y="0"/>
                </a:cubicBezTo>
                <a:cubicBezTo>
                  <a:pt x="8621512" y="0"/>
                  <a:pt x="8692989" y="8359"/>
                  <a:pt x="8761679" y="35290"/>
                </a:cubicBezTo>
                <a:cubicBezTo>
                  <a:pt x="8911130" y="92866"/>
                  <a:pt x="8996527" y="205233"/>
                  <a:pt x="9025305" y="360317"/>
                </a:cubicBezTo>
                <a:cubicBezTo>
                  <a:pt x="9033658" y="403034"/>
                  <a:pt x="9036444" y="446681"/>
                  <a:pt x="9036444" y="489397"/>
                </a:cubicBezTo>
                <a:cubicBezTo>
                  <a:pt x="9038300" y="603623"/>
                  <a:pt x="9037371" y="718778"/>
                  <a:pt x="9037371" y="832999"/>
                </a:cubicBezTo>
                <a:cubicBezTo>
                  <a:pt x="9037371" y="839499"/>
                  <a:pt x="9037371" y="846927"/>
                  <a:pt x="9037371" y="853428"/>
                </a:cubicBezTo>
                <a:cubicBezTo>
                  <a:pt x="9034584" y="904503"/>
                  <a:pt x="9012308" y="926792"/>
                  <a:pt x="8962183" y="927721"/>
                </a:cubicBezTo>
                <a:cubicBezTo>
                  <a:pt x="8925053" y="928647"/>
                  <a:pt x="8888849" y="929578"/>
                  <a:pt x="8854505" y="944437"/>
                </a:cubicBezTo>
                <a:cubicBezTo>
                  <a:pt x="8755182" y="987155"/>
                  <a:pt x="8710625" y="1066089"/>
                  <a:pt x="8703199" y="1170098"/>
                </a:cubicBezTo>
                <a:cubicBezTo>
                  <a:pt x="8703199" y="1178457"/>
                  <a:pt x="8703199" y="1186814"/>
                  <a:pt x="8703199" y="1196102"/>
                </a:cubicBezTo>
                <a:cubicBezTo>
                  <a:pt x="8703199" y="1792292"/>
                  <a:pt x="8703199" y="2389415"/>
                  <a:pt x="8703199" y="2986532"/>
                </a:cubicBezTo>
                <a:cubicBezTo>
                  <a:pt x="8703199" y="3053394"/>
                  <a:pt x="8717123" y="3116543"/>
                  <a:pt x="8760752" y="3169476"/>
                </a:cubicBezTo>
                <a:cubicBezTo>
                  <a:pt x="8806236" y="3224268"/>
                  <a:pt x="8865644" y="3251198"/>
                  <a:pt x="8936192" y="3253985"/>
                </a:cubicBezTo>
                <a:cubicBezTo>
                  <a:pt x="8952900" y="3253985"/>
                  <a:pt x="8969609" y="3254911"/>
                  <a:pt x="8986317" y="3256771"/>
                </a:cubicBezTo>
                <a:cubicBezTo>
                  <a:pt x="9011380" y="3260484"/>
                  <a:pt x="9027161" y="3277202"/>
                  <a:pt x="9032729" y="3301347"/>
                </a:cubicBezTo>
                <a:cubicBezTo>
                  <a:pt x="9035515" y="3313417"/>
                  <a:pt x="9037371" y="3326418"/>
                  <a:pt x="9037371" y="3339421"/>
                </a:cubicBezTo>
                <a:cubicBezTo>
                  <a:pt x="9037371" y="3461073"/>
                  <a:pt x="9037371" y="3582725"/>
                  <a:pt x="9037371" y="3703450"/>
                </a:cubicBezTo>
                <a:cubicBezTo>
                  <a:pt x="9037371" y="3785171"/>
                  <a:pt x="9023447" y="3864107"/>
                  <a:pt x="8987246" y="3937470"/>
                </a:cubicBezTo>
                <a:cubicBezTo>
                  <a:pt x="8924124" y="4067479"/>
                  <a:pt x="8817375" y="4139916"/>
                  <a:pt x="8678137" y="4166845"/>
                </a:cubicBezTo>
                <a:cubicBezTo>
                  <a:pt x="8635438" y="4174275"/>
                  <a:pt x="8591808" y="4177988"/>
                  <a:pt x="8549109" y="4177988"/>
                </a:cubicBezTo>
                <a:cubicBezTo>
                  <a:pt x="5859954" y="4177988"/>
                  <a:pt x="3170800" y="4177988"/>
                  <a:pt x="481645" y="4177988"/>
                </a:cubicBezTo>
                <a:cubicBezTo>
                  <a:pt x="401813" y="4177988"/>
                  <a:pt x="324768" y="4167774"/>
                  <a:pt x="251436" y="4136201"/>
                </a:cubicBezTo>
                <a:cubicBezTo>
                  <a:pt x="112198" y="4075838"/>
                  <a:pt x="33296" y="3966256"/>
                  <a:pt x="5449" y="3818603"/>
                </a:cubicBezTo>
                <a:lnTo>
                  <a:pt x="0" y="3757265"/>
                </a:lnTo>
                <a:lnTo>
                  <a:pt x="0" y="403617"/>
                </a:lnTo>
                <a:lnTo>
                  <a:pt x="2896" y="368094"/>
                </a:lnTo>
                <a:cubicBezTo>
                  <a:pt x="9626" y="329904"/>
                  <a:pt x="20301" y="292526"/>
                  <a:pt x="36082" y="256309"/>
                </a:cubicBezTo>
                <a:cubicBezTo>
                  <a:pt x="94562" y="124439"/>
                  <a:pt x="196669" y="45507"/>
                  <a:pt x="335907" y="15790"/>
                </a:cubicBezTo>
                <a:cubicBezTo>
                  <a:pt x="384175" y="5573"/>
                  <a:pt x="434304" y="931"/>
                  <a:pt x="483502" y="931"/>
                </a:cubicBezTo>
                <a:cubicBezTo>
                  <a:pt x="1827616" y="0"/>
                  <a:pt x="3170800" y="0"/>
                  <a:pt x="4514913" y="0"/>
                </a:cubicBezTo>
                <a:close/>
              </a:path>
            </a:pathLst>
          </a:custGeom>
          <a:solidFill>
            <a:schemeClr val="bg1">
              <a:lumMod val="95000"/>
            </a:schemeClr>
          </a:solidFill>
        </p:spPr>
        <p:txBody>
          <a:bodyPr wrap="square">
            <a:noAutofit/>
          </a:bodyPr>
          <a:lstStyle>
            <a:lvl1pPr>
              <a:defRPr sz="1200" b="0">
                <a:solidFill>
                  <a:schemeClr val="accent1"/>
                </a:solidFill>
              </a:defRPr>
            </a:lvl1pPr>
          </a:lstStyle>
          <a:p>
            <a:r>
              <a:rPr lang="vi-VN"/>
              <a:t>Drag &amp; Drop Image</a:t>
            </a:r>
            <a:endParaRPr lang="en-US"/>
          </a:p>
        </p:txBody>
      </p:sp>
    </p:spTree>
    <p:extLst>
      <p:ext uri="{BB962C8B-B14F-4D97-AF65-F5344CB8AC3E}">
        <p14:creationId xmlns:p14="http://schemas.microsoft.com/office/powerpoint/2010/main" val="38029375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
        <p:nvSpPr>
          <p:cNvPr id="6" name="Freeform 5"/>
          <p:cNvSpPr>
            <a:spLocks noGrp="1"/>
          </p:cNvSpPr>
          <p:nvPr>
            <p:ph type="pic" sz="quarter" idx="10" hasCustomPrompt="1"/>
          </p:nvPr>
        </p:nvSpPr>
        <p:spPr>
          <a:xfrm>
            <a:off x="860760" y="800100"/>
            <a:ext cx="5235240" cy="5257800"/>
          </a:xfrm>
          <a:custGeom>
            <a:avLst/>
            <a:gdLst>
              <a:gd name="connsiteX0" fmla="*/ 0 w 5235240"/>
              <a:gd name="connsiteY0" fmla="*/ 0 h 5257800"/>
              <a:gd name="connsiteX1" fmla="*/ 5235240 w 5235240"/>
              <a:gd name="connsiteY1" fmla="*/ 0 h 5257800"/>
              <a:gd name="connsiteX2" fmla="*/ 5235240 w 5235240"/>
              <a:gd name="connsiteY2" fmla="*/ 5257800 h 5257800"/>
              <a:gd name="connsiteX3" fmla="*/ 0 w 5235240"/>
              <a:gd name="connsiteY3" fmla="*/ 5257800 h 5257800"/>
            </a:gdLst>
            <a:ahLst/>
            <a:cxnLst>
              <a:cxn ang="0">
                <a:pos x="connsiteX0" y="connsiteY0"/>
              </a:cxn>
              <a:cxn ang="0">
                <a:pos x="connsiteX1" y="connsiteY1"/>
              </a:cxn>
              <a:cxn ang="0">
                <a:pos x="connsiteX2" y="connsiteY2"/>
              </a:cxn>
              <a:cxn ang="0">
                <a:pos x="connsiteX3" y="connsiteY3"/>
              </a:cxn>
            </a:cxnLst>
            <a:rect l="l" t="t" r="r" b="b"/>
            <a:pathLst>
              <a:path w="5235240" h="5257800">
                <a:moveTo>
                  <a:pt x="0" y="0"/>
                </a:moveTo>
                <a:lnTo>
                  <a:pt x="5235240" y="0"/>
                </a:lnTo>
                <a:lnTo>
                  <a:pt x="5235240" y="5257800"/>
                </a:lnTo>
                <a:lnTo>
                  <a:pt x="0" y="5257800"/>
                </a:lnTo>
                <a:close/>
              </a:path>
            </a:pathLst>
          </a:custGeom>
          <a:solidFill>
            <a:schemeClr val="bg1">
              <a:lumMod val="95000"/>
            </a:schemeClr>
          </a:solidFill>
        </p:spPr>
        <p:txBody>
          <a:bodyPr wrap="square">
            <a:noAutofit/>
          </a:bodyPr>
          <a:lstStyle>
            <a:lvl1pPr>
              <a:defRPr sz="1200" b="0">
                <a:solidFill>
                  <a:schemeClr val="accent1"/>
                </a:solidFill>
              </a:defRPr>
            </a:lvl1pPr>
          </a:lstStyle>
          <a:p>
            <a:r>
              <a:rPr lang="vi-VN"/>
              <a:t>Drag &amp; Drop Image</a:t>
            </a:r>
            <a:endParaRPr lang="en-US"/>
          </a:p>
        </p:txBody>
      </p:sp>
    </p:spTree>
    <p:extLst>
      <p:ext uri="{BB962C8B-B14F-4D97-AF65-F5344CB8AC3E}">
        <p14:creationId xmlns:p14="http://schemas.microsoft.com/office/powerpoint/2010/main" val="4468862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98617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7" name="Freeform 6"/>
          <p:cNvSpPr>
            <a:spLocks noGrp="1"/>
          </p:cNvSpPr>
          <p:nvPr>
            <p:ph type="pic" sz="quarter" idx="10" hasCustomPrompt="1"/>
          </p:nvPr>
        </p:nvSpPr>
        <p:spPr>
          <a:xfrm>
            <a:off x="838200" y="800100"/>
            <a:ext cx="5257800" cy="5257800"/>
          </a:xfrm>
          <a:custGeom>
            <a:avLst/>
            <a:gdLst>
              <a:gd name="connsiteX0" fmla="*/ 2628900 w 5257800"/>
              <a:gd name="connsiteY0" fmla="*/ 0 h 5257800"/>
              <a:gd name="connsiteX1" fmla="*/ 5257800 w 5257800"/>
              <a:gd name="connsiteY1" fmla="*/ 2628900 h 5257800"/>
              <a:gd name="connsiteX2" fmla="*/ 2628900 w 5257800"/>
              <a:gd name="connsiteY2" fmla="*/ 5257800 h 5257800"/>
              <a:gd name="connsiteX3" fmla="*/ 0 w 5257800"/>
              <a:gd name="connsiteY3" fmla="*/ 2628900 h 5257800"/>
              <a:gd name="connsiteX4" fmla="*/ 2628900 w 5257800"/>
              <a:gd name="connsiteY4" fmla="*/ 0 h 525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57800" h="5257800">
                <a:moveTo>
                  <a:pt x="2628900" y="0"/>
                </a:moveTo>
                <a:cubicBezTo>
                  <a:pt x="4080801" y="0"/>
                  <a:pt x="5257800" y="1176999"/>
                  <a:pt x="5257800" y="2628900"/>
                </a:cubicBezTo>
                <a:cubicBezTo>
                  <a:pt x="5257800" y="4080801"/>
                  <a:pt x="4080801" y="5257800"/>
                  <a:pt x="2628900" y="5257800"/>
                </a:cubicBezTo>
                <a:cubicBezTo>
                  <a:pt x="1176999" y="5257800"/>
                  <a:pt x="0" y="4080801"/>
                  <a:pt x="0" y="2628900"/>
                </a:cubicBezTo>
                <a:cubicBezTo>
                  <a:pt x="0" y="1176999"/>
                  <a:pt x="1176999" y="0"/>
                  <a:pt x="2628900" y="0"/>
                </a:cubicBezTo>
                <a:close/>
              </a:path>
            </a:pathLst>
          </a:custGeom>
          <a:solidFill>
            <a:schemeClr val="bg1">
              <a:lumMod val="95000"/>
            </a:schemeClr>
          </a:solidFill>
        </p:spPr>
        <p:txBody>
          <a:bodyPr wrap="square">
            <a:noAutofit/>
          </a:bodyPr>
          <a:lstStyle>
            <a:lvl1pPr>
              <a:defRPr sz="1200" b="0">
                <a:solidFill>
                  <a:schemeClr val="accent1"/>
                </a:solidFill>
              </a:defRPr>
            </a:lvl1pPr>
          </a:lstStyle>
          <a:p>
            <a:r>
              <a:rPr lang="vi-VN"/>
              <a:t>Drag &amp; Drop Image</a:t>
            </a:r>
            <a:endParaRPr lang="en-US"/>
          </a:p>
        </p:txBody>
      </p:sp>
    </p:spTree>
    <p:extLst>
      <p:ext uri="{BB962C8B-B14F-4D97-AF65-F5344CB8AC3E}">
        <p14:creationId xmlns:p14="http://schemas.microsoft.com/office/powerpoint/2010/main" val="42804768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4" name="Freeform 3"/>
          <p:cNvSpPr>
            <a:spLocks noGrp="1"/>
          </p:cNvSpPr>
          <p:nvPr>
            <p:ph type="pic" sz="quarter" idx="10" hasCustomPrompt="1"/>
          </p:nvPr>
        </p:nvSpPr>
        <p:spPr>
          <a:xfrm>
            <a:off x="6096000" y="800100"/>
            <a:ext cx="5257800" cy="5257800"/>
          </a:xfrm>
          <a:custGeom>
            <a:avLst/>
            <a:gdLst>
              <a:gd name="connsiteX0" fmla="*/ 0 w 5257800"/>
              <a:gd name="connsiteY0" fmla="*/ 0 h 5257800"/>
              <a:gd name="connsiteX1" fmla="*/ 5257800 w 5257800"/>
              <a:gd name="connsiteY1" fmla="*/ 0 h 5257800"/>
              <a:gd name="connsiteX2" fmla="*/ 5257800 w 5257800"/>
              <a:gd name="connsiteY2" fmla="*/ 5257800 h 5257800"/>
              <a:gd name="connsiteX3" fmla="*/ 0 w 5257800"/>
              <a:gd name="connsiteY3" fmla="*/ 5257800 h 5257800"/>
            </a:gdLst>
            <a:ahLst/>
            <a:cxnLst>
              <a:cxn ang="0">
                <a:pos x="connsiteX0" y="connsiteY0"/>
              </a:cxn>
              <a:cxn ang="0">
                <a:pos x="connsiteX1" y="connsiteY1"/>
              </a:cxn>
              <a:cxn ang="0">
                <a:pos x="connsiteX2" y="connsiteY2"/>
              </a:cxn>
              <a:cxn ang="0">
                <a:pos x="connsiteX3" y="connsiteY3"/>
              </a:cxn>
            </a:cxnLst>
            <a:rect l="l" t="t" r="r" b="b"/>
            <a:pathLst>
              <a:path w="5257800" h="5257800">
                <a:moveTo>
                  <a:pt x="0" y="0"/>
                </a:moveTo>
                <a:lnTo>
                  <a:pt x="5257800" y="0"/>
                </a:lnTo>
                <a:lnTo>
                  <a:pt x="5257800" y="5257800"/>
                </a:lnTo>
                <a:lnTo>
                  <a:pt x="0" y="5257800"/>
                </a:lnTo>
                <a:close/>
              </a:path>
            </a:pathLst>
          </a:custGeom>
          <a:solidFill>
            <a:schemeClr val="bg1">
              <a:lumMod val="95000"/>
            </a:schemeClr>
          </a:solidFill>
        </p:spPr>
        <p:txBody>
          <a:bodyPr wrap="square">
            <a:noAutofit/>
          </a:bodyPr>
          <a:lstStyle>
            <a:lvl1pPr>
              <a:defRPr sz="1200" b="0">
                <a:solidFill>
                  <a:schemeClr val="accent1"/>
                </a:solidFill>
              </a:defRPr>
            </a:lvl1pPr>
          </a:lstStyle>
          <a:p>
            <a:r>
              <a:rPr lang="vi-VN"/>
              <a:t>Drag &amp; Drop Image</a:t>
            </a:r>
            <a:endParaRPr lang="en-US"/>
          </a:p>
        </p:txBody>
      </p:sp>
    </p:spTree>
    <p:extLst>
      <p:ext uri="{BB962C8B-B14F-4D97-AF65-F5344CB8AC3E}">
        <p14:creationId xmlns:p14="http://schemas.microsoft.com/office/powerpoint/2010/main" val="25006764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4" name="Freeform 3"/>
          <p:cNvSpPr>
            <a:spLocks noGrp="1"/>
          </p:cNvSpPr>
          <p:nvPr>
            <p:ph type="pic" sz="quarter" idx="10" hasCustomPrompt="1"/>
          </p:nvPr>
        </p:nvSpPr>
        <p:spPr>
          <a:xfrm>
            <a:off x="0" y="0"/>
            <a:ext cx="5867400" cy="6858000"/>
          </a:xfrm>
          <a:custGeom>
            <a:avLst/>
            <a:gdLst>
              <a:gd name="connsiteX0" fmla="*/ 0 w 5867400"/>
              <a:gd name="connsiteY0" fmla="*/ 0 h 6858000"/>
              <a:gd name="connsiteX1" fmla="*/ 5867400 w 5867400"/>
              <a:gd name="connsiteY1" fmla="*/ 0 h 6858000"/>
              <a:gd name="connsiteX2" fmla="*/ 5867400 w 5867400"/>
              <a:gd name="connsiteY2" fmla="*/ 6858000 h 6858000"/>
              <a:gd name="connsiteX3" fmla="*/ 0 w 5867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867400" h="6858000">
                <a:moveTo>
                  <a:pt x="0" y="0"/>
                </a:moveTo>
                <a:lnTo>
                  <a:pt x="5867400" y="0"/>
                </a:lnTo>
                <a:lnTo>
                  <a:pt x="5867400" y="6858000"/>
                </a:lnTo>
                <a:lnTo>
                  <a:pt x="0" y="6858000"/>
                </a:lnTo>
                <a:close/>
              </a:path>
            </a:pathLst>
          </a:custGeom>
          <a:solidFill>
            <a:schemeClr val="bg1">
              <a:lumMod val="95000"/>
            </a:schemeClr>
          </a:solidFill>
        </p:spPr>
        <p:txBody>
          <a:bodyPr wrap="square">
            <a:noAutofit/>
          </a:bodyPr>
          <a:lstStyle>
            <a:lvl1pPr>
              <a:defRPr sz="1200" b="0">
                <a:solidFill>
                  <a:schemeClr val="accent1"/>
                </a:solidFill>
              </a:defRPr>
            </a:lvl1pPr>
          </a:lstStyle>
          <a:p>
            <a:r>
              <a:rPr lang="vi-VN"/>
              <a:t>Drag &amp; Drop Image</a:t>
            </a:r>
            <a:endParaRPr lang="en-US"/>
          </a:p>
        </p:txBody>
      </p:sp>
    </p:spTree>
    <p:extLst>
      <p:ext uri="{BB962C8B-B14F-4D97-AF65-F5344CB8AC3E}">
        <p14:creationId xmlns:p14="http://schemas.microsoft.com/office/powerpoint/2010/main" val="10351749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4" name="Freeform 3"/>
          <p:cNvSpPr>
            <a:spLocks noGrp="1"/>
          </p:cNvSpPr>
          <p:nvPr>
            <p:ph type="pic" sz="quarter" idx="10" hasCustomPrompt="1"/>
          </p:nvPr>
        </p:nvSpPr>
        <p:spPr>
          <a:xfrm>
            <a:off x="6324600" y="0"/>
            <a:ext cx="5867400" cy="6858000"/>
          </a:xfrm>
          <a:custGeom>
            <a:avLst/>
            <a:gdLst>
              <a:gd name="connsiteX0" fmla="*/ 0 w 5867400"/>
              <a:gd name="connsiteY0" fmla="*/ 0 h 6858000"/>
              <a:gd name="connsiteX1" fmla="*/ 5867400 w 5867400"/>
              <a:gd name="connsiteY1" fmla="*/ 0 h 6858000"/>
              <a:gd name="connsiteX2" fmla="*/ 5867400 w 5867400"/>
              <a:gd name="connsiteY2" fmla="*/ 6858000 h 6858000"/>
              <a:gd name="connsiteX3" fmla="*/ 0 w 5867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867400" h="6858000">
                <a:moveTo>
                  <a:pt x="0" y="0"/>
                </a:moveTo>
                <a:lnTo>
                  <a:pt x="5867400" y="0"/>
                </a:lnTo>
                <a:lnTo>
                  <a:pt x="5867400" y="6858000"/>
                </a:lnTo>
                <a:lnTo>
                  <a:pt x="0" y="6858000"/>
                </a:lnTo>
                <a:close/>
              </a:path>
            </a:pathLst>
          </a:custGeom>
          <a:solidFill>
            <a:schemeClr val="bg1">
              <a:lumMod val="95000"/>
            </a:schemeClr>
          </a:solidFill>
        </p:spPr>
        <p:txBody>
          <a:bodyPr wrap="square">
            <a:noAutofit/>
          </a:bodyPr>
          <a:lstStyle>
            <a:lvl1pPr>
              <a:defRPr sz="1200" b="0">
                <a:solidFill>
                  <a:schemeClr val="accent1"/>
                </a:solidFill>
              </a:defRPr>
            </a:lvl1pPr>
          </a:lstStyle>
          <a:p>
            <a:r>
              <a:rPr lang="vi-VN"/>
              <a:t>Drag &amp; Drop Image</a:t>
            </a:r>
            <a:endParaRPr lang="en-US"/>
          </a:p>
        </p:txBody>
      </p:sp>
    </p:spTree>
    <p:extLst>
      <p:ext uri="{BB962C8B-B14F-4D97-AF65-F5344CB8AC3E}">
        <p14:creationId xmlns:p14="http://schemas.microsoft.com/office/powerpoint/2010/main" val="26083788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4" name="Freeform 3"/>
          <p:cNvSpPr>
            <a:spLocks noGrp="1"/>
          </p:cNvSpPr>
          <p:nvPr>
            <p:ph type="pic" sz="quarter" idx="10" hasCustomPrompt="1"/>
          </p:nvPr>
        </p:nvSpPr>
        <p:spPr>
          <a:xfrm>
            <a:off x="0" y="3429000"/>
            <a:ext cx="12192000" cy="3429000"/>
          </a:xfrm>
          <a:custGeom>
            <a:avLst/>
            <a:gdLst>
              <a:gd name="connsiteX0" fmla="*/ 0 w 12192000"/>
              <a:gd name="connsiteY0" fmla="*/ 0 h 3429000"/>
              <a:gd name="connsiteX1" fmla="*/ 12192000 w 12192000"/>
              <a:gd name="connsiteY1" fmla="*/ 0 h 3429000"/>
              <a:gd name="connsiteX2" fmla="*/ 12192000 w 12192000"/>
              <a:gd name="connsiteY2" fmla="*/ 3429000 h 3429000"/>
              <a:gd name="connsiteX3" fmla="*/ 0 w 12192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12192000" h="3429000">
                <a:moveTo>
                  <a:pt x="0" y="0"/>
                </a:moveTo>
                <a:lnTo>
                  <a:pt x="12192000" y="0"/>
                </a:lnTo>
                <a:lnTo>
                  <a:pt x="12192000" y="3429000"/>
                </a:lnTo>
                <a:lnTo>
                  <a:pt x="0" y="3429000"/>
                </a:lnTo>
                <a:close/>
              </a:path>
            </a:pathLst>
          </a:custGeom>
          <a:solidFill>
            <a:schemeClr val="bg1">
              <a:lumMod val="95000"/>
            </a:schemeClr>
          </a:solidFill>
        </p:spPr>
        <p:txBody>
          <a:bodyPr wrap="square">
            <a:noAutofit/>
          </a:bodyPr>
          <a:lstStyle>
            <a:lvl1pPr>
              <a:defRPr sz="1200" b="0">
                <a:solidFill>
                  <a:schemeClr val="accent1"/>
                </a:solidFill>
              </a:defRPr>
            </a:lvl1pPr>
          </a:lstStyle>
          <a:p>
            <a:r>
              <a:rPr lang="vi-VN"/>
              <a:t>Drag &amp; Drop Image</a:t>
            </a:r>
            <a:endParaRPr lang="en-US"/>
          </a:p>
        </p:txBody>
      </p:sp>
    </p:spTree>
    <p:extLst>
      <p:ext uri="{BB962C8B-B14F-4D97-AF65-F5344CB8AC3E}">
        <p14:creationId xmlns:p14="http://schemas.microsoft.com/office/powerpoint/2010/main" val="36653863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7" name="Freeform 6"/>
          <p:cNvSpPr>
            <a:spLocks noGrp="1"/>
          </p:cNvSpPr>
          <p:nvPr>
            <p:ph type="pic" sz="quarter" idx="11" hasCustomPrompt="1"/>
          </p:nvPr>
        </p:nvSpPr>
        <p:spPr>
          <a:xfrm>
            <a:off x="838200" y="3695077"/>
            <a:ext cx="5486400" cy="2607353"/>
          </a:xfrm>
          <a:custGeom>
            <a:avLst/>
            <a:gdLst>
              <a:gd name="connsiteX0" fmla="*/ 0 w 5486400"/>
              <a:gd name="connsiteY0" fmla="*/ 0 h 2607353"/>
              <a:gd name="connsiteX1" fmla="*/ 5486400 w 5486400"/>
              <a:gd name="connsiteY1" fmla="*/ 0 h 2607353"/>
              <a:gd name="connsiteX2" fmla="*/ 5486400 w 5486400"/>
              <a:gd name="connsiteY2" fmla="*/ 2607353 h 2607353"/>
              <a:gd name="connsiteX3" fmla="*/ 0 w 5486400"/>
              <a:gd name="connsiteY3" fmla="*/ 2607353 h 2607353"/>
            </a:gdLst>
            <a:ahLst/>
            <a:cxnLst>
              <a:cxn ang="0">
                <a:pos x="connsiteX0" y="connsiteY0"/>
              </a:cxn>
              <a:cxn ang="0">
                <a:pos x="connsiteX1" y="connsiteY1"/>
              </a:cxn>
              <a:cxn ang="0">
                <a:pos x="connsiteX2" y="connsiteY2"/>
              </a:cxn>
              <a:cxn ang="0">
                <a:pos x="connsiteX3" y="connsiteY3"/>
              </a:cxn>
            </a:cxnLst>
            <a:rect l="l" t="t" r="r" b="b"/>
            <a:pathLst>
              <a:path w="5486400" h="2607353">
                <a:moveTo>
                  <a:pt x="0" y="0"/>
                </a:moveTo>
                <a:lnTo>
                  <a:pt x="5486400" y="0"/>
                </a:lnTo>
                <a:lnTo>
                  <a:pt x="5486400" y="2607353"/>
                </a:lnTo>
                <a:lnTo>
                  <a:pt x="0" y="2607353"/>
                </a:lnTo>
                <a:close/>
              </a:path>
            </a:pathLst>
          </a:custGeom>
          <a:solidFill>
            <a:schemeClr val="bg1">
              <a:lumMod val="95000"/>
            </a:schemeClr>
          </a:solidFill>
        </p:spPr>
        <p:txBody>
          <a:bodyPr wrap="square">
            <a:noAutofit/>
          </a:bodyPr>
          <a:lstStyle>
            <a:lvl1pPr>
              <a:defRPr sz="1200" b="0">
                <a:solidFill>
                  <a:schemeClr val="accent1"/>
                </a:solidFill>
              </a:defRPr>
            </a:lvl1pPr>
          </a:lstStyle>
          <a:p>
            <a:r>
              <a:rPr lang="vi-VN"/>
              <a:t>Drag &amp; Drop Image</a:t>
            </a:r>
            <a:endParaRPr lang="en-US"/>
          </a:p>
        </p:txBody>
      </p:sp>
      <p:sp>
        <p:nvSpPr>
          <p:cNvPr id="5" name="Freeform 4"/>
          <p:cNvSpPr>
            <a:spLocks noGrp="1"/>
          </p:cNvSpPr>
          <p:nvPr>
            <p:ph type="pic" sz="quarter" idx="10" hasCustomPrompt="1"/>
          </p:nvPr>
        </p:nvSpPr>
        <p:spPr>
          <a:xfrm>
            <a:off x="6781800" y="800100"/>
            <a:ext cx="4572000" cy="6057900"/>
          </a:xfrm>
          <a:custGeom>
            <a:avLst/>
            <a:gdLst>
              <a:gd name="connsiteX0" fmla="*/ 0 w 4572000"/>
              <a:gd name="connsiteY0" fmla="*/ 0 h 6057900"/>
              <a:gd name="connsiteX1" fmla="*/ 4572000 w 4572000"/>
              <a:gd name="connsiteY1" fmla="*/ 0 h 6057900"/>
              <a:gd name="connsiteX2" fmla="*/ 4572000 w 4572000"/>
              <a:gd name="connsiteY2" fmla="*/ 6057900 h 6057900"/>
              <a:gd name="connsiteX3" fmla="*/ 0 w 4572000"/>
              <a:gd name="connsiteY3" fmla="*/ 6057900 h 6057900"/>
            </a:gdLst>
            <a:ahLst/>
            <a:cxnLst>
              <a:cxn ang="0">
                <a:pos x="connsiteX0" y="connsiteY0"/>
              </a:cxn>
              <a:cxn ang="0">
                <a:pos x="connsiteX1" y="connsiteY1"/>
              </a:cxn>
              <a:cxn ang="0">
                <a:pos x="connsiteX2" y="connsiteY2"/>
              </a:cxn>
              <a:cxn ang="0">
                <a:pos x="connsiteX3" y="connsiteY3"/>
              </a:cxn>
            </a:cxnLst>
            <a:rect l="l" t="t" r="r" b="b"/>
            <a:pathLst>
              <a:path w="4572000" h="6057900">
                <a:moveTo>
                  <a:pt x="0" y="0"/>
                </a:moveTo>
                <a:lnTo>
                  <a:pt x="4572000" y="0"/>
                </a:lnTo>
                <a:lnTo>
                  <a:pt x="4572000" y="6057900"/>
                </a:lnTo>
                <a:lnTo>
                  <a:pt x="0" y="6057900"/>
                </a:lnTo>
                <a:close/>
              </a:path>
            </a:pathLst>
          </a:custGeom>
          <a:solidFill>
            <a:schemeClr val="bg1">
              <a:lumMod val="95000"/>
            </a:schemeClr>
          </a:solidFill>
        </p:spPr>
        <p:txBody>
          <a:bodyPr wrap="square">
            <a:noAutofit/>
          </a:bodyPr>
          <a:lstStyle>
            <a:lvl1pPr>
              <a:defRPr sz="1200" b="0">
                <a:solidFill>
                  <a:schemeClr val="accent1"/>
                </a:solidFill>
              </a:defRPr>
            </a:lvl1pPr>
          </a:lstStyle>
          <a:p>
            <a:r>
              <a:rPr lang="vi-VN"/>
              <a:t>Drag &amp; Drop Image</a:t>
            </a:r>
            <a:endParaRPr lang="en-US"/>
          </a:p>
        </p:txBody>
      </p:sp>
    </p:spTree>
    <p:extLst>
      <p:ext uri="{BB962C8B-B14F-4D97-AF65-F5344CB8AC3E}">
        <p14:creationId xmlns:p14="http://schemas.microsoft.com/office/powerpoint/2010/main" val="141200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7" name="Freeform 6"/>
          <p:cNvSpPr>
            <a:spLocks noGrp="1"/>
          </p:cNvSpPr>
          <p:nvPr>
            <p:ph type="pic" sz="quarter" idx="10" hasCustomPrompt="1"/>
          </p:nvPr>
        </p:nvSpPr>
        <p:spPr>
          <a:xfrm>
            <a:off x="838200" y="1966452"/>
            <a:ext cx="2286000" cy="2286000"/>
          </a:xfrm>
          <a:custGeom>
            <a:avLst/>
            <a:gdLst>
              <a:gd name="connsiteX0" fmla="*/ 1143000 w 2286000"/>
              <a:gd name="connsiteY0" fmla="*/ 0 h 2286000"/>
              <a:gd name="connsiteX1" fmla="*/ 2286000 w 2286000"/>
              <a:gd name="connsiteY1" fmla="*/ 1143000 h 2286000"/>
              <a:gd name="connsiteX2" fmla="*/ 1143000 w 2286000"/>
              <a:gd name="connsiteY2" fmla="*/ 2286000 h 2286000"/>
              <a:gd name="connsiteX3" fmla="*/ 0 w 2286000"/>
              <a:gd name="connsiteY3" fmla="*/ 1143000 h 2286000"/>
              <a:gd name="connsiteX4" fmla="*/ 1143000 w 2286000"/>
              <a:gd name="connsiteY4" fmla="*/ 0 h 228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6000" h="2286000">
                <a:moveTo>
                  <a:pt x="1143000" y="0"/>
                </a:moveTo>
                <a:cubicBezTo>
                  <a:pt x="1774261" y="0"/>
                  <a:pt x="2286000" y="511739"/>
                  <a:pt x="2286000" y="1143000"/>
                </a:cubicBezTo>
                <a:cubicBezTo>
                  <a:pt x="2286000" y="1774261"/>
                  <a:pt x="1774261" y="2286000"/>
                  <a:pt x="1143000" y="2286000"/>
                </a:cubicBezTo>
                <a:cubicBezTo>
                  <a:pt x="511739" y="2286000"/>
                  <a:pt x="0" y="1774261"/>
                  <a:pt x="0" y="1143000"/>
                </a:cubicBezTo>
                <a:cubicBezTo>
                  <a:pt x="0" y="511739"/>
                  <a:pt x="511739" y="0"/>
                  <a:pt x="1143000" y="0"/>
                </a:cubicBezTo>
                <a:close/>
              </a:path>
            </a:pathLst>
          </a:custGeom>
          <a:solidFill>
            <a:schemeClr val="bg1">
              <a:lumMod val="95000"/>
            </a:schemeClr>
          </a:solidFill>
        </p:spPr>
        <p:txBody>
          <a:bodyPr wrap="square">
            <a:noAutofit/>
          </a:bodyPr>
          <a:lstStyle>
            <a:lvl1pPr>
              <a:defRPr sz="1200" b="0">
                <a:solidFill>
                  <a:schemeClr val="accent1"/>
                </a:solidFill>
              </a:defRPr>
            </a:lvl1pPr>
          </a:lstStyle>
          <a:p>
            <a:r>
              <a:rPr lang="vi-VN"/>
              <a:t>Drag &amp; Drop Image</a:t>
            </a:r>
            <a:endParaRPr lang="en-US"/>
          </a:p>
        </p:txBody>
      </p:sp>
      <p:sp>
        <p:nvSpPr>
          <p:cNvPr id="9" name="Freeform 8"/>
          <p:cNvSpPr>
            <a:spLocks noGrp="1"/>
          </p:cNvSpPr>
          <p:nvPr>
            <p:ph type="pic" sz="quarter" idx="11" hasCustomPrompt="1"/>
          </p:nvPr>
        </p:nvSpPr>
        <p:spPr>
          <a:xfrm>
            <a:off x="3581400" y="1966452"/>
            <a:ext cx="2286000" cy="2286000"/>
          </a:xfrm>
          <a:custGeom>
            <a:avLst/>
            <a:gdLst>
              <a:gd name="connsiteX0" fmla="*/ 1143000 w 2286000"/>
              <a:gd name="connsiteY0" fmla="*/ 0 h 2286000"/>
              <a:gd name="connsiteX1" fmla="*/ 2286000 w 2286000"/>
              <a:gd name="connsiteY1" fmla="*/ 1143000 h 2286000"/>
              <a:gd name="connsiteX2" fmla="*/ 1143000 w 2286000"/>
              <a:gd name="connsiteY2" fmla="*/ 2286000 h 2286000"/>
              <a:gd name="connsiteX3" fmla="*/ 0 w 2286000"/>
              <a:gd name="connsiteY3" fmla="*/ 1143000 h 2286000"/>
              <a:gd name="connsiteX4" fmla="*/ 1143000 w 2286000"/>
              <a:gd name="connsiteY4" fmla="*/ 0 h 228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6000" h="2286000">
                <a:moveTo>
                  <a:pt x="1143000" y="0"/>
                </a:moveTo>
                <a:cubicBezTo>
                  <a:pt x="1774261" y="0"/>
                  <a:pt x="2286000" y="511739"/>
                  <a:pt x="2286000" y="1143000"/>
                </a:cubicBezTo>
                <a:cubicBezTo>
                  <a:pt x="2286000" y="1774261"/>
                  <a:pt x="1774261" y="2286000"/>
                  <a:pt x="1143000" y="2286000"/>
                </a:cubicBezTo>
                <a:cubicBezTo>
                  <a:pt x="511739" y="2286000"/>
                  <a:pt x="0" y="1774261"/>
                  <a:pt x="0" y="1143000"/>
                </a:cubicBezTo>
                <a:cubicBezTo>
                  <a:pt x="0" y="511739"/>
                  <a:pt x="511739" y="0"/>
                  <a:pt x="1143000" y="0"/>
                </a:cubicBezTo>
                <a:close/>
              </a:path>
            </a:pathLst>
          </a:custGeom>
          <a:solidFill>
            <a:schemeClr val="bg1">
              <a:lumMod val="95000"/>
            </a:schemeClr>
          </a:solidFill>
        </p:spPr>
        <p:txBody>
          <a:bodyPr wrap="square">
            <a:noAutofit/>
          </a:bodyPr>
          <a:lstStyle>
            <a:lvl1pPr>
              <a:defRPr sz="1200" b="0">
                <a:solidFill>
                  <a:schemeClr val="accent1"/>
                </a:solidFill>
              </a:defRPr>
            </a:lvl1pPr>
          </a:lstStyle>
          <a:p>
            <a:r>
              <a:rPr lang="vi-VN"/>
              <a:t>Drag &amp; Drop Image</a:t>
            </a:r>
            <a:endParaRPr lang="en-US"/>
          </a:p>
        </p:txBody>
      </p:sp>
      <p:sp>
        <p:nvSpPr>
          <p:cNvPr id="10" name="Freeform 9"/>
          <p:cNvSpPr>
            <a:spLocks noGrp="1"/>
          </p:cNvSpPr>
          <p:nvPr>
            <p:ph type="pic" sz="quarter" idx="12" hasCustomPrompt="1"/>
          </p:nvPr>
        </p:nvSpPr>
        <p:spPr>
          <a:xfrm>
            <a:off x="6324600" y="1966452"/>
            <a:ext cx="2286000" cy="2286000"/>
          </a:xfrm>
          <a:custGeom>
            <a:avLst/>
            <a:gdLst>
              <a:gd name="connsiteX0" fmla="*/ 1143000 w 2286000"/>
              <a:gd name="connsiteY0" fmla="*/ 0 h 2286000"/>
              <a:gd name="connsiteX1" fmla="*/ 2286000 w 2286000"/>
              <a:gd name="connsiteY1" fmla="*/ 1143000 h 2286000"/>
              <a:gd name="connsiteX2" fmla="*/ 1143000 w 2286000"/>
              <a:gd name="connsiteY2" fmla="*/ 2286000 h 2286000"/>
              <a:gd name="connsiteX3" fmla="*/ 0 w 2286000"/>
              <a:gd name="connsiteY3" fmla="*/ 1143000 h 2286000"/>
              <a:gd name="connsiteX4" fmla="*/ 1143000 w 2286000"/>
              <a:gd name="connsiteY4" fmla="*/ 0 h 228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6000" h="2286000">
                <a:moveTo>
                  <a:pt x="1143000" y="0"/>
                </a:moveTo>
                <a:cubicBezTo>
                  <a:pt x="1774261" y="0"/>
                  <a:pt x="2286000" y="511739"/>
                  <a:pt x="2286000" y="1143000"/>
                </a:cubicBezTo>
                <a:cubicBezTo>
                  <a:pt x="2286000" y="1774261"/>
                  <a:pt x="1774261" y="2286000"/>
                  <a:pt x="1143000" y="2286000"/>
                </a:cubicBezTo>
                <a:cubicBezTo>
                  <a:pt x="511739" y="2286000"/>
                  <a:pt x="0" y="1774261"/>
                  <a:pt x="0" y="1143000"/>
                </a:cubicBezTo>
                <a:cubicBezTo>
                  <a:pt x="0" y="511739"/>
                  <a:pt x="511739" y="0"/>
                  <a:pt x="1143000" y="0"/>
                </a:cubicBezTo>
                <a:close/>
              </a:path>
            </a:pathLst>
          </a:custGeom>
          <a:solidFill>
            <a:schemeClr val="bg1">
              <a:lumMod val="95000"/>
            </a:schemeClr>
          </a:solidFill>
        </p:spPr>
        <p:txBody>
          <a:bodyPr wrap="square">
            <a:noAutofit/>
          </a:bodyPr>
          <a:lstStyle>
            <a:lvl1pPr>
              <a:defRPr sz="1200" b="0">
                <a:solidFill>
                  <a:schemeClr val="accent1"/>
                </a:solidFill>
              </a:defRPr>
            </a:lvl1pPr>
          </a:lstStyle>
          <a:p>
            <a:r>
              <a:rPr lang="vi-VN"/>
              <a:t>Drag &amp; Drop Image</a:t>
            </a:r>
            <a:endParaRPr lang="en-US"/>
          </a:p>
        </p:txBody>
      </p:sp>
      <p:sp>
        <p:nvSpPr>
          <p:cNvPr id="11" name="Freeform 10"/>
          <p:cNvSpPr>
            <a:spLocks noGrp="1"/>
          </p:cNvSpPr>
          <p:nvPr>
            <p:ph type="pic" sz="quarter" idx="13" hasCustomPrompt="1"/>
          </p:nvPr>
        </p:nvSpPr>
        <p:spPr>
          <a:xfrm>
            <a:off x="9067800" y="1966452"/>
            <a:ext cx="2286000" cy="2286000"/>
          </a:xfrm>
          <a:custGeom>
            <a:avLst/>
            <a:gdLst>
              <a:gd name="connsiteX0" fmla="*/ 1143000 w 2286000"/>
              <a:gd name="connsiteY0" fmla="*/ 0 h 2286000"/>
              <a:gd name="connsiteX1" fmla="*/ 2286000 w 2286000"/>
              <a:gd name="connsiteY1" fmla="*/ 1143000 h 2286000"/>
              <a:gd name="connsiteX2" fmla="*/ 1143000 w 2286000"/>
              <a:gd name="connsiteY2" fmla="*/ 2286000 h 2286000"/>
              <a:gd name="connsiteX3" fmla="*/ 0 w 2286000"/>
              <a:gd name="connsiteY3" fmla="*/ 1143000 h 2286000"/>
              <a:gd name="connsiteX4" fmla="*/ 1143000 w 2286000"/>
              <a:gd name="connsiteY4" fmla="*/ 0 h 228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6000" h="2286000">
                <a:moveTo>
                  <a:pt x="1143000" y="0"/>
                </a:moveTo>
                <a:cubicBezTo>
                  <a:pt x="1774261" y="0"/>
                  <a:pt x="2286000" y="511739"/>
                  <a:pt x="2286000" y="1143000"/>
                </a:cubicBezTo>
                <a:cubicBezTo>
                  <a:pt x="2286000" y="1774261"/>
                  <a:pt x="1774261" y="2286000"/>
                  <a:pt x="1143000" y="2286000"/>
                </a:cubicBezTo>
                <a:cubicBezTo>
                  <a:pt x="511739" y="2286000"/>
                  <a:pt x="0" y="1774261"/>
                  <a:pt x="0" y="1143000"/>
                </a:cubicBezTo>
                <a:cubicBezTo>
                  <a:pt x="0" y="511739"/>
                  <a:pt x="511739" y="0"/>
                  <a:pt x="1143000" y="0"/>
                </a:cubicBezTo>
                <a:close/>
              </a:path>
            </a:pathLst>
          </a:custGeom>
          <a:solidFill>
            <a:schemeClr val="bg1">
              <a:lumMod val="95000"/>
            </a:schemeClr>
          </a:solidFill>
        </p:spPr>
        <p:txBody>
          <a:bodyPr wrap="square">
            <a:noAutofit/>
          </a:bodyPr>
          <a:lstStyle>
            <a:lvl1pPr>
              <a:defRPr sz="1200" b="0">
                <a:solidFill>
                  <a:schemeClr val="accent1"/>
                </a:solidFill>
              </a:defRPr>
            </a:lvl1pPr>
          </a:lstStyle>
          <a:p>
            <a:r>
              <a:rPr lang="vi-VN"/>
              <a:t>Drag &amp; Drop Image</a:t>
            </a:r>
            <a:endParaRPr lang="en-US"/>
          </a:p>
        </p:txBody>
      </p:sp>
    </p:spTree>
    <p:extLst>
      <p:ext uri="{BB962C8B-B14F-4D97-AF65-F5344CB8AC3E}">
        <p14:creationId xmlns:p14="http://schemas.microsoft.com/office/powerpoint/2010/main" val="24826234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8164452"/>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13.xml"/><Relationship Id="rId1" Type="http://schemas.openxmlformats.org/officeDocument/2006/relationships/video" Target="https://www.youtube.com/embed/MitqjSYtwrQ"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13.xml"/><Relationship Id="rId1" Type="http://schemas.openxmlformats.org/officeDocument/2006/relationships/video" Target="https://www.youtube.com/embed/k6p1nmOnILA"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hyperlink" Target="https://sophtalksscience.com/2019/02/22/untold-history-lgbtq-scientists/" TargetMode="External"/><Relationship Id="rId2" Type="http://schemas.openxmlformats.org/officeDocument/2006/relationships/hyperlink" Target="https://www.pinknews.co.uk/2018/07/05/queer-scientists-history-first-lgbtstemday/" TargetMode="External"/><Relationship Id="rId1" Type="http://schemas.openxmlformats.org/officeDocument/2006/relationships/slideLayout" Target="../slideLayouts/slideLayout9.xml"/><Relationship Id="rId6" Type="http://schemas.openxmlformats.org/officeDocument/2006/relationships/hyperlink" Target="https://blog.springpod.co.uk/celebrating-pride-the-lgbt-icons-of-stem/" TargetMode="External"/><Relationship Id="rId5" Type="http://schemas.openxmlformats.org/officeDocument/2006/relationships/hyperlink" Target="https://www.osc.org/important-lgbtq-scientists-who-left-a-mark-on-stem-fields/" TargetMode="External"/><Relationship Id="rId4" Type="http://schemas.openxmlformats.org/officeDocument/2006/relationships/hyperlink" Target="https://www.ideatovalue.com/insp/nickskillicorn/2019/06/14-lgbtq-innovators-inventors-and-scientists-who-changed-the-world/"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grpSp>
        <p:nvGrpSpPr>
          <p:cNvPr id="10" name="Group 9"/>
          <p:cNvGrpSpPr/>
          <p:nvPr/>
        </p:nvGrpSpPr>
        <p:grpSpPr>
          <a:xfrm>
            <a:off x="-3894749" y="-2846439"/>
            <a:ext cx="12991061" cy="7762189"/>
            <a:chOff x="-3894749" y="-2846439"/>
            <a:chExt cx="12991061" cy="7762189"/>
          </a:xfrm>
        </p:grpSpPr>
        <p:sp>
          <p:nvSpPr>
            <p:cNvPr id="1036" name="Freeform 36"/>
            <p:cNvSpPr>
              <a:spLocks/>
            </p:cNvSpPr>
            <p:nvPr/>
          </p:nvSpPr>
          <p:spPr bwMode="auto">
            <a:xfrm>
              <a:off x="-3894749" y="-2846439"/>
              <a:ext cx="12011427" cy="5422301"/>
            </a:xfrm>
            <a:custGeom>
              <a:avLst/>
              <a:gdLst>
                <a:gd name="T0" fmla="*/ 19 w 1178"/>
                <a:gd name="T1" fmla="*/ 531 h 531"/>
                <a:gd name="T2" fmla="*/ 1178 w 1178"/>
                <a:gd name="T3" fmla="*/ 46 h 531"/>
                <a:gd name="T4" fmla="*/ 1159 w 1178"/>
                <a:gd name="T5" fmla="*/ 0 h 531"/>
                <a:gd name="T6" fmla="*/ 0 w 1178"/>
                <a:gd name="T7" fmla="*/ 485 h 531"/>
                <a:gd name="T8" fmla="*/ 19 w 1178"/>
                <a:gd name="T9" fmla="*/ 531 h 531"/>
              </a:gdLst>
              <a:ahLst/>
              <a:cxnLst>
                <a:cxn ang="0">
                  <a:pos x="T0" y="T1"/>
                </a:cxn>
                <a:cxn ang="0">
                  <a:pos x="T2" y="T3"/>
                </a:cxn>
                <a:cxn ang="0">
                  <a:pos x="T4" y="T5"/>
                </a:cxn>
                <a:cxn ang="0">
                  <a:pos x="T6" y="T7"/>
                </a:cxn>
                <a:cxn ang="0">
                  <a:pos x="T8" y="T9"/>
                </a:cxn>
              </a:cxnLst>
              <a:rect l="0" t="0" r="r" b="b"/>
              <a:pathLst>
                <a:path w="1178" h="531">
                  <a:moveTo>
                    <a:pt x="19" y="531"/>
                  </a:moveTo>
                  <a:cubicBezTo>
                    <a:pt x="311" y="144"/>
                    <a:pt x="886" y="432"/>
                    <a:pt x="1178" y="46"/>
                  </a:cubicBezTo>
                  <a:cubicBezTo>
                    <a:pt x="1172" y="30"/>
                    <a:pt x="1165" y="15"/>
                    <a:pt x="1159" y="0"/>
                  </a:cubicBezTo>
                  <a:cubicBezTo>
                    <a:pt x="867" y="387"/>
                    <a:pt x="292" y="98"/>
                    <a:pt x="0" y="485"/>
                  </a:cubicBezTo>
                  <a:cubicBezTo>
                    <a:pt x="6" y="500"/>
                    <a:pt x="13" y="516"/>
                    <a:pt x="19" y="53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7" name="Freeform 37"/>
            <p:cNvSpPr>
              <a:spLocks/>
            </p:cNvSpPr>
            <p:nvPr/>
          </p:nvSpPr>
          <p:spPr bwMode="auto">
            <a:xfrm>
              <a:off x="-3701318" y="-2378461"/>
              <a:ext cx="12017667" cy="5422301"/>
            </a:xfrm>
            <a:custGeom>
              <a:avLst/>
              <a:gdLst>
                <a:gd name="T0" fmla="*/ 19 w 1178"/>
                <a:gd name="T1" fmla="*/ 531 h 531"/>
                <a:gd name="T2" fmla="*/ 1178 w 1178"/>
                <a:gd name="T3" fmla="*/ 45 h 531"/>
                <a:gd name="T4" fmla="*/ 1159 w 1178"/>
                <a:gd name="T5" fmla="*/ 0 h 531"/>
                <a:gd name="T6" fmla="*/ 0 w 1178"/>
                <a:gd name="T7" fmla="*/ 485 h 531"/>
                <a:gd name="T8" fmla="*/ 19 w 1178"/>
                <a:gd name="T9" fmla="*/ 531 h 531"/>
              </a:gdLst>
              <a:ahLst/>
              <a:cxnLst>
                <a:cxn ang="0">
                  <a:pos x="T0" y="T1"/>
                </a:cxn>
                <a:cxn ang="0">
                  <a:pos x="T2" y="T3"/>
                </a:cxn>
                <a:cxn ang="0">
                  <a:pos x="T4" y="T5"/>
                </a:cxn>
                <a:cxn ang="0">
                  <a:pos x="T6" y="T7"/>
                </a:cxn>
                <a:cxn ang="0">
                  <a:pos x="T8" y="T9"/>
                </a:cxn>
              </a:cxnLst>
              <a:rect l="0" t="0" r="r" b="b"/>
              <a:pathLst>
                <a:path w="1178" h="531">
                  <a:moveTo>
                    <a:pt x="19" y="531"/>
                  </a:moveTo>
                  <a:cubicBezTo>
                    <a:pt x="311" y="144"/>
                    <a:pt x="886" y="432"/>
                    <a:pt x="1178" y="45"/>
                  </a:cubicBezTo>
                  <a:cubicBezTo>
                    <a:pt x="1172" y="30"/>
                    <a:pt x="1166" y="15"/>
                    <a:pt x="1159" y="0"/>
                  </a:cubicBezTo>
                  <a:cubicBezTo>
                    <a:pt x="867" y="386"/>
                    <a:pt x="292" y="98"/>
                    <a:pt x="0" y="485"/>
                  </a:cubicBezTo>
                  <a:cubicBezTo>
                    <a:pt x="7" y="500"/>
                    <a:pt x="13" y="515"/>
                    <a:pt x="19" y="53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8" name="Freeform 38"/>
            <p:cNvSpPr>
              <a:spLocks/>
            </p:cNvSpPr>
            <p:nvPr/>
          </p:nvSpPr>
          <p:spPr bwMode="auto">
            <a:xfrm>
              <a:off x="-3507887" y="-1916723"/>
              <a:ext cx="12023906" cy="5422301"/>
            </a:xfrm>
            <a:custGeom>
              <a:avLst/>
              <a:gdLst>
                <a:gd name="T0" fmla="*/ 19 w 1179"/>
                <a:gd name="T1" fmla="*/ 531 h 531"/>
                <a:gd name="T2" fmla="*/ 1179 w 1179"/>
                <a:gd name="T3" fmla="*/ 46 h 531"/>
                <a:gd name="T4" fmla="*/ 1159 w 1179"/>
                <a:gd name="T5" fmla="*/ 0 h 531"/>
                <a:gd name="T6" fmla="*/ 0 w 1179"/>
                <a:gd name="T7" fmla="*/ 486 h 531"/>
                <a:gd name="T8" fmla="*/ 19 w 1179"/>
                <a:gd name="T9" fmla="*/ 531 h 531"/>
              </a:gdLst>
              <a:ahLst/>
              <a:cxnLst>
                <a:cxn ang="0">
                  <a:pos x="T0" y="T1"/>
                </a:cxn>
                <a:cxn ang="0">
                  <a:pos x="T2" y="T3"/>
                </a:cxn>
                <a:cxn ang="0">
                  <a:pos x="T4" y="T5"/>
                </a:cxn>
                <a:cxn ang="0">
                  <a:pos x="T6" y="T7"/>
                </a:cxn>
                <a:cxn ang="0">
                  <a:pos x="T8" y="T9"/>
                </a:cxn>
              </a:cxnLst>
              <a:rect l="0" t="0" r="r" b="b"/>
              <a:pathLst>
                <a:path w="1179" h="531">
                  <a:moveTo>
                    <a:pt x="19" y="531"/>
                  </a:moveTo>
                  <a:cubicBezTo>
                    <a:pt x="312" y="145"/>
                    <a:pt x="886" y="433"/>
                    <a:pt x="1179" y="46"/>
                  </a:cubicBezTo>
                  <a:cubicBezTo>
                    <a:pt x="1172" y="31"/>
                    <a:pt x="1166" y="16"/>
                    <a:pt x="1159" y="0"/>
                  </a:cubicBezTo>
                  <a:cubicBezTo>
                    <a:pt x="867" y="387"/>
                    <a:pt x="292" y="99"/>
                    <a:pt x="0" y="486"/>
                  </a:cubicBezTo>
                  <a:cubicBezTo>
                    <a:pt x="7" y="501"/>
                    <a:pt x="13" y="516"/>
                    <a:pt x="19" y="531"/>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9" name="Freeform 39"/>
            <p:cNvSpPr>
              <a:spLocks/>
            </p:cNvSpPr>
            <p:nvPr/>
          </p:nvSpPr>
          <p:spPr bwMode="auto">
            <a:xfrm>
              <a:off x="-3314457" y="-1448746"/>
              <a:ext cx="12023906" cy="5422301"/>
            </a:xfrm>
            <a:custGeom>
              <a:avLst/>
              <a:gdLst>
                <a:gd name="T0" fmla="*/ 20 w 1179"/>
                <a:gd name="T1" fmla="*/ 531 h 531"/>
                <a:gd name="T2" fmla="*/ 1179 w 1179"/>
                <a:gd name="T3" fmla="*/ 46 h 531"/>
                <a:gd name="T4" fmla="*/ 1160 w 1179"/>
                <a:gd name="T5" fmla="*/ 0 h 531"/>
                <a:gd name="T6" fmla="*/ 0 w 1179"/>
                <a:gd name="T7" fmla="*/ 485 h 531"/>
                <a:gd name="T8" fmla="*/ 20 w 1179"/>
                <a:gd name="T9" fmla="*/ 531 h 531"/>
              </a:gdLst>
              <a:ahLst/>
              <a:cxnLst>
                <a:cxn ang="0">
                  <a:pos x="T0" y="T1"/>
                </a:cxn>
                <a:cxn ang="0">
                  <a:pos x="T2" y="T3"/>
                </a:cxn>
                <a:cxn ang="0">
                  <a:pos x="T4" y="T5"/>
                </a:cxn>
                <a:cxn ang="0">
                  <a:pos x="T6" y="T7"/>
                </a:cxn>
                <a:cxn ang="0">
                  <a:pos x="T8" y="T9"/>
                </a:cxn>
              </a:cxnLst>
              <a:rect l="0" t="0" r="r" b="b"/>
              <a:pathLst>
                <a:path w="1179" h="531">
                  <a:moveTo>
                    <a:pt x="20" y="531"/>
                  </a:moveTo>
                  <a:cubicBezTo>
                    <a:pt x="312" y="144"/>
                    <a:pt x="887" y="433"/>
                    <a:pt x="1179" y="46"/>
                  </a:cubicBezTo>
                  <a:cubicBezTo>
                    <a:pt x="1172" y="31"/>
                    <a:pt x="1166" y="15"/>
                    <a:pt x="1160" y="0"/>
                  </a:cubicBezTo>
                  <a:cubicBezTo>
                    <a:pt x="867" y="387"/>
                    <a:pt x="293" y="99"/>
                    <a:pt x="0" y="485"/>
                  </a:cubicBezTo>
                  <a:cubicBezTo>
                    <a:pt x="7" y="501"/>
                    <a:pt x="13" y="516"/>
                    <a:pt x="20" y="531"/>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0" name="Freeform 40"/>
            <p:cNvSpPr>
              <a:spLocks/>
            </p:cNvSpPr>
            <p:nvPr/>
          </p:nvSpPr>
          <p:spPr bwMode="auto">
            <a:xfrm>
              <a:off x="-3114786" y="-980768"/>
              <a:ext cx="12017667" cy="5428541"/>
            </a:xfrm>
            <a:custGeom>
              <a:avLst/>
              <a:gdLst>
                <a:gd name="T0" fmla="*/ 19 w 1178"/>
                <a:gd name="T1" fmla="*/ 531 h 531"/>
                <a:gd name="T2" fmla="*/ 1178 w 1178"/>
                <a:gd name="T3" fmla="*/ 46 h 531"/>
                <a:gd name="T4" fmla="*/ 1159 w 1178"/>
                <a:gd name="T5" fmla="*/ 0 h 531"/>
                <a:gd name="T6" fmla="*/ 0 w 1178"/>
                <a:gd name="T7" fmla="*/ 485 h 531"/>
                <a:gd name="T8" fmla="*/ 19 w 1178"/>
                <a:gd name="T9" fmla="*/ 531 h 531"/>
              </a:gdLst>
              <a:ahLst/>
              <a:cxnLst>
                <a:cxn ang="0">
                  <a:pos x="T0" y="T1"/>
                </a:cxn>
                <a:cxn ang="0">
                  <a:pos x="T2" y="T3"/>
                </a:cxn>
                <a:cxn ang="0">
                  <a:pos x="T4" y="T5"/>
                </a:cxn>
                <a:cxn ang="0">
                  <a:pos x="T6" y="T7"/>
                </a:cxn>
                <a:cxn ang="0">
                  <a:pos x="T8" y="T9"/>
                </a:cxn>
              </a:cxnLst>
              <a:rect l="0" t="0" r="r" b="b"/>
              <a:pathLst>
                <a:path w="1178" h="531">
                  <a:moveTo>
                    <a:pt x="19" y="531"/>
                  </a:moveTo>
                  <a:cubicBezTo>
                    <a:pt x="311" y="144"/>
                    <a:pt x="886" y="432"/>
                    <a:pt x="1178" y="46"/>
                  </a:cubicBezTo>
                  <a:cubicBezTo>
                    <a:pt x="1171" y="30"/>
                    <a:pt x="1165" y="15"/>
                    <a:pt x="1159" y="0"/>
                  </a:cubicBezTo>
                  <a:cubicBezTo>
                    <a:pt x="867" y="387"/>
                    <a:pt x="292" y="98"/>
                    <a:pt x="0" y="485"/>
                  </a:cubicBezTo>
                  <a:cubicBezTo>
                    <a:pt x="6" y="500"/>
                    <a:pt x="12" y="516"/>
                    <a:pt x="19" y="531"/>
                  </a:cubicBez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1" name="Freeform 41"/>
            <p:cNvSpPr>
              <a:spLocks/>
            </p:cNvSpPr>
            <p:nvPr/>
          </p:nvSpPr>
          <p:spPr bwMode="auto">
            <a:xfrm>
              <a:off x="-2921355" y="-506551"/>
              <a:ext cx="12017667" cy="5422301"/>
            </a:xfrm>
            <a:custGeom>
              <a:avLst/>
              <a:gdLst>
                <a:gd name="T0" fmla="*/ 19 w 1178"/>
                <a:gd name="T1" fmla="*/ 531 h 531"/>
                <a:gd name="T2" fmla="*/ 1178 w 1178"/>
                <a:gd name="T3" fmla="*/ 45 h 531"/>
                <a:gd name="T4" fmla="*/ 1159 w 1178"/>
                <a:gd name="T5" fmla="*/ 0 h 531"/>
                <a:gd name="T6" fmla="*/ 0 w 1178"/>
                <a:gd name="T7" fmla="*/ 485 h 531"/>
                <a:gd name="T8" fmla="*/ 19 w 1178"/>
                <a:gd name="T9" fmla="*/ 531 h 531"/>
              </a:gdLst>
              <a:ahLst/>
              <a:cxnLst>
                <a:cxn ang="0">
                  <a:pos x="T0" y="T1"/>
                </a:cxn>
                <a:cxn ang="0">
                  <a:pos x="T2" y="T3"/>
                </a:cxn>
                <a:cxn ang="0">
                  <a:pos x="T4" y="T5"/>
                </a:cxn>
                <a:cxn ang="0">
                  <a:pos x="T6" y="T7"/>
                </a:cxn>
                <a:cxn ang="0">
                  <a:pos x="T8" y="T9"/>
                </a:cxn>
              </a:cxnLst>
              <a:rect l="0" t="0" r="r" b="b"/>
              <a:pathLst>
                <a:path w="1178" h="531">
                  <a:moveTo>
                    <a:pt x="19" y="531"/>
                  </a:moveTo>
                  <a:cubicBezTo>
                    <a:pt x="311" y="144"/>
                    <a:pt x="886" y="432"/>
                    <a:pt x="1178" y="45"/>
                  </a:cubicBezTo>
                  <a:cubicBezTo>
                    <a:pt x="1172" y="30"/>
                    <a:pt x="1165" y="15"/>
                    <a:pt x="1159" y="0"/>
                  </a:cubicBezTo>
                  <a:cubicBezTo>
                    <a:pt x="867" y="386"/>
                    <a:pt x="292" y="98"/>
                    <a:pt x="0" y="485"/>
                  </a:cubicBezTo>
                  <a:cubicBezTo>
                    <a:pt x="6" y="500"/>
                    <a:pt x="13" y="515"/>
                    <a:pt x="19" y="531"/>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8" name="Group 7"/>
          <p:cNvGrpSpPr/>
          <p:nvPr/>
        </p:nvGrpSpPr>
        <p:grpSpPr>
          <a:xfrm>
            <a:off x="3087478" y="1898855"/>
            <a:ext cx="12991061" cy="7762189"/>
            <a:chOff x="3087478" y="1898855"/>
            <a:chExt cx="12991061" cy="7762189"/>
          </a:xfrm>
        </p:grpSpPr>
        <p:sp>
          <p:nvSpPr>
            <p:cNvPr id="73" name="Freeform 36"/>
            <p:cNvSpPr>
              <a:spLocks/>
            </p:cNvSpPr>
            <p:nvPr/>
          </p:nvSpPr>
          <p:spPr bwMode="auto">
            <a:xfrm flipH="1" flipV="1">
              <a:off x="4067112" y="4238743"/>
              <a:ext cx="12011427" cy="5422301"/>
            </a:xfrm>
            <a:custGeom>
              <a:avLst/>
              <a:gdLst>
                <a:gd name="T0" fmla="*/ 19 w 1178"/>
                <a:gd name="T1" fmla="*/ 531 h 531"/>
                <a:gd name="T2" fmla="*/ 1178 w 1178"/>
                <a:gd name="T3" fmla="*/ 46 h 531"/>
                <a:gd name="T4" fmla="*/ 1159 w 1178"/>
                <a:gd name="T5" fmla="*/ 0 h 531"/>
                <a:gd name="T6" fmla="*/ 0 w 1178"/>
                <a:gd name="T7" fmla="*/ 485 h 531"/>
                <a:gd name="T8" fmla="*/ 19 w 1178"/>
                <a:gd name="T9" fmla="*/ 531 h 531"/>
              </a:gdLst>
              <a:ahLst/>
              <a:cxnLst>
                <a:cxn ang="0">
                  <a:pos x="T0" y="T1"/>
                </a:cxn>
                <a:cxn ang="0">
                  <a:pos x="T2" y="T3"/>
                </a:cxn>
                <a:cxn ang="0">
                  <a:pos x="T4" y="T5"/>
                </a:cxn>
                <a:cxn ang="0">
                  <a:pos x="T6" y="T7"/>
                </a:cxn>
                <a:cxn ang="0">
                  <a:pos x="T8" y="T9"/>
                </a:cxn>
              </a:cxnLst>
              <a:rect l="0" t="0" r="r" b="b"/>
              <a:pathLst>
                <a:path w="1178" h="531">
                  <a:moveTo>
                    <a:pt x="19" y="531"/>
                  </a:moveTo>
                  <a:cubicBezTo>
                    <a:pt x="311" y="144"/>
                    <a:pt x="886" y="432"/>
                    <a:pt x="1178" y="46"/>
                  </a:cubicBezTo>
                  <a:cubicBezTo>
                    <a:pt x="1172" y="30"/>
                    <a:pt x="1165" y="15"/>
                    <a:pt x="1159" y="0"/>
                  </a:cubicBezTo>
                  <a:cubicBezTo>
                    <a:pt x="867" y="387"/>
                    <a:pt x="292" y="98"/>
                    <a:pt x="0" y="485"/>
                  </a:cubicBezTo>
                  <a:cubicBezTo>
                    <a:pt x="6" y="500"/>
                    <a:pt x="13" y="516"/>
                    <a:pt x="19" y="531"/>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37"/>
            <p:cNvSpPr>
              <a:spLocks/>
            </p:cNvSpPr>
            <p:nvPr/>
          </p:nvSpPr>
          <p:spPr bwMode="auto">
            <a:xfrm flipH="1" flipV="1">
              <a:off x="3867441" y="3770765"/>
              <a:ext cx="12017667" cy="5422301"/>
            </a:xfrm>
            <a:custGeom>
              <a:avLst/>
              <a:gdLst>
                <a:gd name="T0" fmla="*/ 19 w 1178"/>
                <a:gd name="T1" fmla="*/ 531 h 531"/>
                <a:gd name="T2" fmla="*/ 1178 w 1178"/>
                <a:gd name="T3" fmla="*/ 45 h 531"/>
                <a:gd name="T4" fmla="*/ 1159 w 1178"/>
                <a:gd name="T5" fmla="*/ 0 h 531"/>
                <a:gd name="T6" fmla="*/ 0 w 1178"/>
                <a:gd name="T7" fmla="*/ 485 h 531"/>
                <a:gd name="T8" fmla="*/ 19 w 1178"/>
                <a:gd name="T9" fmla="*/ 531 h 531"/>
              </a:gdLst>
              <a:ahLst/>
              <a:cxnLst>
                <a:cxn ang="0">
                  <a:pos x="T0" y="T1"/>
                </a:cxn>
                <a:cxn ang="0">
                  <a:pos x="T2" y="T3"/>
                </a:cxn>
                <a:cxn ang="0">
                  <a:pos x="T4" y="T5"/>
                </a:cxn>
                <a:cxn ang="0">
                  <a:pos x="T6" y="T7"/>
                </a:cxn>
                <a:cxn ang="0">
                  <a:pos x="T8" y="T9"/>
                </a:cxn>
              </a:cxnLst>
              <a:rect l="0" t="0" r="r" b="b"/>
              <a:pathLst>
                <a:path w="1178" h="531">
                  <a:moveTo>
                    <a:pt x="19" y="531"/>
                  </a:moveTo>
                  <a:cubicBezTo>
                    <a:pt x="311" y="144"/>
                    <a:pt x="886" y="432"/>
                    <a:pt x="1178" y="45"/>
                  </a:cubicBezTo>
                  <a:cubicBezTo>
                    <a:pt x="1172" y="30"/>
                    <a:pt x="1166" y="15"/>
                    <a:pt x="1159" y="0"/>
                  </a:cubicBezTo>
                  <a:cubicBezTo>
                    <a:pt x="867" y="386"/>
                    <a:pt x="292" y="98"/>
                    <a:pt x="0" y="485"/>
                  </a:cubicBezTo>
                  <a:cubicBezTo>
                    <a:pt x="7" y="500"/>
                    <a:pt x="13" y="515"/>
                    <a:pt x="19" y="531"/>
                  </a:cubicBez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38"/>
            <p:cNvSpPr>
              <a:spLocks/>
            </p:cNvSpPr>
            <p:nvPr/>
          </p:nvSpPr>
          <p:spPr bwMode="auto">
            <a:xfrm flipH="1" flipV="1">
              <a:off x="3667771" y="3309027"/>
              <a:ext cx="12023906" cy="5422301"/>
            </a:xfrm>
            <a:custGeom>
              <a:avLst/>
              <a:gdLst>
                <a:gd name="T0" fmla="*/ 19 w 1179"/>
                <a:gd name="T1" fmla="*/ 531 h 531"/>
                <a:gd name="T2" fmla="*/ 1179 w 1179"/>
                <a:gd name="T3" fmla="*/ 46 h 531"/>
                <a:gd name="T4" fmla="*/ 1159 w 1179"/>
                <a:gd name="T5" fmla="*/ 0 h 531"/>
                <a:gd name="T6" fmla="*/ 0 w 1179"/>
                <a:gd name="T7" fmla="*/ 486 h 531"/>
                <a:gd name="T8" fmla="*/ 19 w 1179"/>
                <a:gd name="T9" fmla="*/ 531 h 531"/>
              </a:gdLst>
              <a:ahLst/>
              <a:cxnLst>
                <a:cxn ang="0">
                  <a:pos x="T0" y="T1"/>
                </a:cxn>
                <a:cxn ang="0">
                  <a:pos x="T2" y="T3"/>
                </a:cxn>
                <a:cxn ang="0">
                  <a:pos x="T4" y="T5"/>
                </a:cxn>
                <a:cxn ang="0">
                  <a:pos x="T6" y="T7"/>
                </a:cxn>
                <a:cxn ang="0">
                  <a:pos x="T8" y="T9"/>
                </a:cxn>
              </a:cxnLst>
              <a:rect l="0" t="0" r="r" b="b"/>
              <a:pathLst>
                <a:path w="1179" h="531">
                  <a:moveTo>
                    <a:pt x="19" y="531"/>
                  </a:moveTo>
                  <a:cubicBezTo>
                    <a:pt x="312" y="145"/>
                    <a:pt x="886" y="433"/>
                    <a:pt x="1179" y="46"/>
                  </a:cubicBezTo>
                  <a:cubicBezTo>
                    <a:pt x="1172" y="31"/>
                    <a:pt x="1166" y="16"/>
                    <a:pt x="1159" y="0"/>
                  </a:cubicBezTo>
                  <a:cubicBezTo>
                    <a:pt x="867" y="387"/>
                    <a:pt x="292" y="99"/>
                    <a:pt x="0" y="486"/>
                  </a:cubicBezTo>
                  <a:cubicBezTo>
                    <a:pt x="7" y="501"/>
                    <a:pt x="13" y="516"/>
                    <a:pt x="19" y="531"/>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39"/>
            <p:cNvSpPr>
              <a:spLocks/>
            </p:cNvSpPr>
            <p:nvPr/>
          </p:nvSpPr>
          <p:spPr bwMode="auto">
            <a:xfrm flipH="1" flipV="1">
              <a:off x="3474341" y="2841050"/>
              <a:ext cx="12023906" cy="5422301"/>
            </a:xfrm>
            <a:custGeom>
              <a:avLst/>
              <a:gdLst>
                <a:gd name="T0" fmla="*/ 20 w 1179"/>
                <a:gd name="T1" fmla="*/ 531 h 531"/>
                <a:gd name="T2" fmla="*/ 1179 w 1179"/>
                <a:gd name="T3" fmla="*/ 46 h 531"/>
                <a:gd name="T4" fmla="*/ 1160 w 1179"/>
                <a:gd name="T5" fmla="*/ 0 h 531"/>
                <a:gd name="T6" fmla="*/ 0 w 1179"/>
                <a:gd name="T7" fmla="*/ 485 h 531"/>
                <a:gd name="T8" fmla="*/ 20 w 1179"/>
                <a:gd name="T9" fmla="*/ 531 h 531"/>
              </a:gdLst>
              <a:ahLst/>
              <a:cxnLst>
                <a:cxn ang="0">
                  <a:pos x="T0" y="T1"/>
                </a:cxn>
                <a:cxn ang="0">
                  <a:pos x="T2" y="T3"/>
                </a:cxn>
                <a:cxn ang="0">
                  <a:pos x="T4" y="T5"/>
                </a:cxn>
                <a:cxn ang="0">
                  <a:pos x="T6" y="T7"/>
                </a:cxn>
                <a:cxn ang="0">
                  <a:pos x="T8" y="T9"/>
                </a:cxn>
              </a:cxnLst>
              <a:rect l="0" t="0" r="r" b="b"/>
              <a:pathLst>
                <a:path w="1179" h="531">
                  <a:moveTo>
                    <a:pt x="20" y="531"/>
                  </a:moveTo>
                  <a:cubicBezTo>
                    <a:pt x="312" y="144"/>
                    <a:pt x="887" y="433"/>
                    <a:pt x="1179" y="46"/>
                  </a:cubicBezTo>
                  <a:cubicBezTo>
                    <a:pt x="1172" y="31"/>
                    <a:pt x="1166" y="15"/>
                    <a:pt x="1160" y="0"/>
                  </a:cubicBezTo>
                  <a:cubicBezTo>
                    <a:pt x="867" y="387"/>
                    <a:pt x="293" y="99"/>
                    <a:pt x="0" y="485"/>
                  </a:cubicBezTo>
                  <a:cubicBezTo>
                    <a:pt x="7" y="501"/>
                    <a:pt x="13" y="516"/>
                    <a:pt x="20" y="531"/>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40"/>
            <p:cNvSpPr>
              <a:spLocks/>
            </p:cNvSpPr>
            <p:nvPr/>
          </p:nvSpPr>
          <p:spPr bwMode="auto">
            <a:xfrm flipH="1" flipV="1">
              <a:off x="3280909" y="2366832"/>
              <a:ext cx="12017667" cy="5428541"/>
            </a:xfrm>
            <a:custGeom>
              <a:avLst/>
              <a:gdLst>
                <a:gd name="T0" fmla="*/ 19 w 1178"/>
                <a:gd name="T1" fmla="*/ 531 h 531"/>
                <a:gd name="T2" fmla="*/ 1178 w 1178"/>
                <a:gd name="T3" fmla="*/ 46 h 531"/>
                <a:gd name="T4" fmla="*/ 1159 w 1178"/>
                <a:gd name="T5" fmla="*/ 0 h 531"/>
                <a:gd name="T6" fmla="*/ 0 w 1178"/>
                <a:gd name="T7" fmla="*/ 485 h 531"/>
                <a:gd name="T8" fmla="*/ 19 w 1178"/>
                <a:gd name="T9" fmla="*/ 531 h 531"/>
              </a:gdLst>
              <a:ahLst/>
              <a:cxnLst>
                <a:cxn ang="0">
                  <a:pos x="T0" y="T1"/>
                </a:cxn>
                <a:cxn ang="0">
                  <a:pos x="T2" y="T3"/>
                </a:cxn>
                <a:cxn ang="0">
                  <a:pos x="T4" y="T5"/>
                </a:cxn>
                <a:cxn ang="0">
                  <a:pos x="T6" y="T7"/>
                </a:cxn>
                <a:cxn ang="0">
                  <a:pos x="T8" y="T9"/>
                </a:cxn>
              </a:cxnLst>
              <a:rect l="0" t="0" r="r" b="b"/>
              <a:pathLst>
                <a:path w="1178" h="531">
                  <a:moveTo>
                    <a:pt x="19" y="531"/>
                  </a:moveTo>
                  <a:cubicBezTo>
                    <a:pt x="311" y="144"/>
                    <a:pt x="886" y="432"/>
                    <a:pt x="1178" y="46"/>
                  </a:cubicBezTo>
                  <a:cubicBezTo>
                    <a:pt x="1171" y="30"/>
                    <a:pt x="1165" y="15"/>
                    <a:pt x="1159" y="0"/>
                  </a:cubicBezTo>
                  <a:cubicBezTo>
                    <a:pt x="867" y="387"/>
                    <a:pt x="292" y="98"/>
                    <a:pt x="0" y="485"/>
                  </a:cubicBezTo>
                  <a:cubicBezTo>
                    <a:pt x="6" y="500"/>
                    <a:pt x="12" y="516"/>
                    <a:pt x="19" y="53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41"/>
            <p:cNvSpPr>
              <a:spLocks/>
            </p:cNvSpPr>
            <p:nvPr/>
          </p:nvSpPr>
          <p:spPr bwMode="auto">
            <a:xfrm flipH="1" flipV="1">
              <a:off x="3087478" y="1898855"/>
              <a:ext cx="12017667" cy="5422301"/>
            </a:xfrm>
            <a:custGeom>
              <a:avLst/>
              <a:gdLst>
                <a:gd name="T0" fmla="*/ 19 w 1178"/>
                <a:gd name="T1" fmla="*/ 531 h 531"/>
                <a:gd name="T2" fmla="*/ 1178 w 1178"/>
                <a:gd name="T3" fmla="*/ 45 h 531"/>
                <a:gd name="T4" fmla="*/ 1159 w 1178"/>
                <a:gd name="T5" fmla="*/ 0 h 531"/>
                <a:gd name="T6" fmla="*/ 0 w 1178"/>
                <a:gd name="T7" fmla="*/ 485 h 531"/>
                <a:gd name="T8" fmla="*/ 19 w 1178"/>
                <a:gd name="T9" fmla="*/ 531 h 531"/>
              </a:gdLst>
              <a:ahLst/>
              <a:cxnLst>
                <a:cxn ang="0">
                  <a:pos x="T0" y="T1"/>
                </a:cxn>
                <a:cxn ang="0">
                  <a:pos x="T2" y="T3"/>
                </a:cxn>
                <a:cxn ang="0">
                  <a:pos x="T4" y="T5"/>
                </a:cxn>
                <a:cxn ang="0">
                  <a:pos x="T6" y="T7"/>
                </a:cxn>
                <a:cxn ang="0">
                  <a:pos x="T8" y="T9"/>
                </a:cxn>
              </a:cxnLst>
              <a:rect l="0" t="0" r="r" b="b"/>
              <a:pathLst>
                <a:path w="1178" h="531">
                  <a:moveTo>
                    <a:pt x="19" y="531"/>
                  </a:moveTo>
                  <a:cubicBezTo>
                    <a:pt x="311" y="144"/>
                    <a:pt x="886" y="432"/>
                    <a:pt x="1178" y="45"/>
                  </a:cubicBezTo>
                  <a:cubicBezTo>
                    <a:pt x="1172" y="30"/>
                    <a:pt x="1165" y="15"/>
                    <a:pt x="1159" y="0"/>
                  </a:cubicBezTo>
                  <a:cubicBezTo>
                    <a:pt x="867" y="386"/>
                    <a:pt x="292" y="98"/>
                    <a:pt x="0" y="485"/>
                  </a:cubicBezTo>
                  <a:cubicBezTo>
                    <a:pt x="6" y="500"/>
                    <a:pt x="13" y="515"/>
                    <a:pt x="19" y="53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 name="Group 4"/>
          <p:cNvGrpSpPr/>
          <p:nvPr/>
        </p:nvGrpSpPr>
        <p:grpSpPr>
          <a:xfrm>
            <a:off x="3413386" y="1094180"/>
            <a:ext cx="5779641" cy="5087983"/>
            <a:chOff x="3748796" y="1143000"/>
            <a:chExt cx="4842008" cy="4572000"/>
          </a:xfrm>
        </p:grpSpPr>
        <p:sp>
          <p:nvSpPr>
            <p:cNvPr id="1050" name="Oval 1049"/>
            <p:cNvSpPr/>
            <p:nvPr/>
          </p:nvSpPr>
          <p:spPr>
            <a:xfrm>
              <a:off x="3810000" y="1143000"/>
              <a:ext cx="4572000" cy="45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4038600" y="1371600"/>
              <a:ext cx="4114800" cy="4114800"/>
            </a:xfrm>
            <a:prstGeom prst="ellipse">
              <a:avLst/>
            </a:prstGeom>
            <a:noFill/>
            <a:ln w="28575">
              <a:gradFill>
                <a:gsLst>
                  <a:gs pos="0">
                    <a:schemeClr val="accent1"/>
                  </a:gs>
                  <a:gs pos="20000">
                    <a:schemeClr val="accent2"/>
                  </a:gs>
                  <a:gs pos="80000">
                    <a:schemeClr val="accent5"/>
                  </a:gs>
                  <a:gs pos="60000">
                    <a:schemeClr val="accent4"/>
                  </a:gs>
                  <a:gs pos="40000">
                    <a:schemeClr val="accent3"/>
                  </a:gs>
                  <a:gs pos="100000">
                    <a:schemeClr val="accent6"/>
                  </a:gs>
                </a:gsLst>
                <a:lin ang="5400000" scaled="1"/>
              </a:gra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748796" y="2043634"/>
              <a:ext cx="4842008" cy="2275953"/>
              <a:chOff x="4270397" y="2012409"/>
              <a:chExt cx="3766006" cy="2275953"/>
            </a:xfrm>
          </p:grpSpPr>
          <p:sp>
            <p:nvSpPr>
              <p:cNvPr id="2" name="TextBox 1"/>
              <p:cNvSpPr txBox="1"/>
              <p:nvPr/>
            </p:nvSpPr>
            <p:spPr>
              <a:xfrm>
                <a:off x="4270397" y="2012409"/>
                <a:ext cx="3766006" cy="1178336"/>
              </a:xfrm>
              <a:prstGeom prst="rect">
                <a:avLst/>
              </a:prstGeom>
              <a:noFill/>
            </p:spPr>
            <p:txBody>
              <a:bodyPr wrap="square" lIns="91440" tIns="45720" rIns="91440" bIns="45720" rtlCol="0">
                <a:spAutoFit/>
              </a:bodyPr>
              <a:lstStyle/>
              <a:p>
                <a:pPr algn="ctr">
                  <a:lnSpc>
                    <a:spcPct val="130000"/>
                  </a:lnSpc>
                </a:pPr>
                <a:r>
                  <a:rPr lang="en-US" sz="6000" dirty="0">
                    <a:solidFill>
                      <a:schemeClr val="accent1"/>
                    </a:solidFill>
                    <a:latin typeface="+mj-lt"/>
                  </a:rPr>
                  <a:t>L</a:t>
                </a:r>
                <a:r>
                  <a:rPr lang="en-US" sz="6000" dirty="0">
                    <a:solidFill>
                      <a:schemeClr val="accent2"/>
                    </a:solidFill>
                    <a:latin typeface="+mj-lt"/>
                  </a:rPr>
                  <a:t>G</a:t>
                </a:r>
                <a:r>
                  <a:rPr lang="en-US" sz="6000" dirty="0">
                    <a:solidFill>
                      <a:schemeClr val="accent3"/>
                    </a:solidFill>
                    <a:latin typeface="+mj-lt"/>
                  </a:rPr>
                  <a:t>B</a:t>
                </a:r>
                <a:r>
                  <a:rPr lang="en-US" sz="6000" dirty="0">
                    <a:solidFill>
                      <a:schemeClr val="accent4"/>
                    </a:solidFill>
                    <a:latin typeface="+mj-lt"/>
                  </a:rPr>
                  <a:t>T</a:t>
                </a:r>
                <a:r>
                  <a:rPr lang="en-US" sz="6000" dirty="0">
                    <a:solidFill>
                      <a:schemeClr val="accent5"/>
                    </a:solidFill>
                    <a:latin typeface="+mj-lt"/>
                  </a:rPr>
                  <a:t>+</a:t>
                </a:r>
                <a:r>
                  <a:rPr lang="en-US" sz="6000" dirty="0">
                    <a:gradFill flip="none" rotWithShape="1">
                      <a:gsLst>
                        <a:gs pos="0">
                          <a:schemeClr val="accent1"/>
                        </a:gs>
                        <a:gs pos="20000">
                          <a:schemeClr val="accent2"/>
                        </a:gs>
                        <a:gs pos="80000">
                          <a:schemeClr val="accent5"/>
                        </a:gs>
                        <a:gs pos="60000">
                          <a:schemeClr val="accent4"/>
                        </a:gs>
                        <a:gs pos="40000">
                          <a:schemeClr val="accent3"/>
                        </a:gs>
                        <a:gs pos="100000">
                          <a:schemeClr val="accent6"/>
                        </a:gs>
                      </a:gsLst>
                      <a:lin ang="2700000" scaled="1"/>
                      <a:tileRect/>
                    </a:gradFill>
                    <a:latin typeface="+mj-lt"/>
                  </a:rPr>
                  <a:t> </a:t>
                </a:r>
                <a:r>
                  <a:rPr lang="en-US" sz="6000" dirty="0">
                    <a:solidFill>
                      <a:schemeClr val="accent6"/>
                    </a:solidFill>
                    <a:latin typeface="+mj-lt"/>
                  </a:rPr>
                  <a:t>H</a:t>
                </a:r>
                <a:r>
                  <a:rPr lang="en-US" sz="6000" dirty="0">
                    <a:solidFill>
                      <a:schemeClr val="accent1"/>
                    </a:solidFill>
                    <a:latin typeface="+mj-lt"/>
                  </a:rPr>
                  <a:t>i</a:t>
                </a:r>
                <a:r>
                  <a:rPr lang="en-US" sz="6000" dirty="0">
                    <a:solidFill>
                      <a:schemeClr val="accent2"/>
                    </a:solidFill>
                    <a:latin typeface="+mj-lt"/>
                  </a:rPr>
                  <a:t>s</a:t>
                </a:r>
                <a:r>
                  <a:rPr lang="en-US" sz="6000" dirty="0">
                    <a:solidFill>
                      <a:schemeClr val="accent3"/>
                    </a:solidFill>
                    <a:latin typeface="+mj-lt"/>
                  </a:rPr>
                  <a:t>t</a:t>
                </a:r>
                <a:r>
                  <a:rPr lang="en-US" sz="6000" dirty="0">
                    <a:solidFill>
                      <a:schemeClr val="accent5"/>
                    </a:solidFill>
                    <a:latin typeface="+mj-lt"/>
                  </a:rPr>
                  <a:t>o</a:t>
                </a:r>
                <a:r>
                  <a:rPr lang="en-US" sz="6000" dirty="0">
                    <a:solidFill>
                      <a:schemeClr val="accent6"/>
                    </a:solidFill>
                    <a:latin typeface="+mj-lt"/>
                  </a:rPr>
                  <a:t>r</a:t>
                </a:r>
                <a:r>
                  <a:rPr lang="en-US" sz="6000" dirty="0">
                    <a:solidFill>
                      <a:schemeClr val="accent1"/>
                    </a:solidFill>
                    <a:latin typeface="+mj-lt"/>
                  </a:rPr>
                  <a:t>y</a:t>
                </a:r>
              </a:p>
            </p:txBody>
          </p:sp>
          <p:sp>
            <p:nvSpPr>
              <p:cNvPr id="3" name="TextBox 2"/>
              <p:cNvSpPr txBox="1"/>
              <p:nvPr/>
            </p:nvSpPr>
            <p:spPr>
              <a:xfrm>
                <a:off x="4474759" y="3043822"/>
                <a:ext cx="3221441" cy="1244540"/>
              </a:xfrm>
              <a:prstGeom prst="rect">
                <a:avLst/>
              </a:prstGeom>
              <a:noFill/>
            </p:spPr>
            <p:txBody>
              <a:bodyPr wrap="square" lIns="91440" tIns="45720" rIns="91440" bIns="45720" rtlCol="0">
                <a:spAutoFit/>
              </a:bodyPr>
              <a:lstStyle/>
              <a:p>
                <a:pPr algn="ctr"/>
                <a:r>
                  <a:rPr lang="en-US" sz="2800" b="1" dirty="0"/>
                  <a:t>LGBTQ+ Innovators, Inventors and Scientists who changed the world</a:t>
                </a:r>
              </a:p>
            </p:txBody>
          </p:sp>
        </p:grpSp>
      </p:grpSp>
    </p:spTree>
    <p:extLst>
      <p:ext uri="{BB962C8B-B14F-4D97-AF65-F5344CB8AC3E}">
        <p14:creationId xmlns:p14="http://schemas.microsoft.com/office/powerpoint/2010/main" val="648166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838200" y="503650"/>
            <a:ext cx="4572000" cy="1096372"/>
            <a:chOff x="838200" y="942576"/>
            <a:chExt cx="4572000" cy="1096372"/>
          </a:xfrm>
        </p:grpSpPr>
        <p:sp>
          <p:nvSpPr>
            <p:cNvPr id="11" name="TextBox 10"/>
            <p:cNvSpPr txBox="1"/>
            <p:nvPr/>
          </p:nvSpPr>
          <p:spPr>
            <a:xfrm>
              <a:off x="838200" y="942576"/>
              <a:ext cx="4572000" cy="769441"/>
            </a:xfrm>
            <a:prstGeom prst="rect">
              <a:avLst/>
            </a:prstGeom>
            <a:noFill/>
          </p:spPr>
          <p:txBody>
            <a:bodyPr wrap="square" lIns="91440" tIns="45720" rIns="91440" bIns="45720" rtlCol="0" anchor="b">
              <a:spAutoFit/>
            </a:bodyPr>
            <a:lstStyle/>
            <a:p>
              <a:r>
                <a:rPr lang="en-US" sz="4400" dirty="0">
                  <a:solidFill>
                    <a:schemeClr val="accent1"/>
                  </a:solidFill>
                  <a:latin typeface="+mj-lt"/>
                </a:rPr>
                <a:t>John Nash</a:t>
              </a:r>
            </a:p>
          </p:txBody>
        </p:sp>
        <p:sp>
          <p:nvSpPr>
            <p:cNvPr id="12" name="TextBox 11"/>
            <p:cNvSpPr txBox="1"/>
            <p:nvPr/>
          </p:nvSpPr>
          <p:spPr>
            <a:xfrm>
              <a:off x="838200" y="1623963"/>
              <a:ext cx="4572000" cy="414985"/>
            </a:xfrm>
            <a:prstGeom prst="rect">
              <a:avLst/>
            </a:prstGeom>
            <a:noFill/>
          </p:spPr>
          <p:txBody>
            <a:bodyPr wrap="square" lIns="91440" tIns="45720" rIns="91440" bIns="45720" rtlCol="0">
              <a:spAutoFit/>
            </a:bodyPr>
            <a:lstStyle/>
            <a:p>
              <a:pPr>
                <a:lnSpc>
                  <a:spcPct val="130000"/>
                </a:lnSpc>
              </a:pPr>
              <a:r>
                <a:rPr lang="en-US" dirty="0">
                  <a:solidFill>
                    <a:schemeClr val="tx2"/>
                  </a:solidFill>
                </a:rPr>
                <a:t>(1928-2015)</a:t>
              </a:r>
            </a:p>
          </p:txBody>
        </p:sp>
      </p:grpSp>
      <p:sp>
        <p:nvSpPr>
          <p:cNvPr id="13" name="Rectangle 12"/>
          <p:cNvSpPr/>
          <p:nvPr/>
        </p:nvSpPr>
        <p:spPr>
          <a:xfrm>
            <a:off x="832316" y="1743287"/>
            <a:ext cx="4566557" cy="2018758"/>
          </a:xfrm>
          <a:prstGeom prst="rect">
            <a:avLst/>
          </a:prstGeom>
        </p:spPr>
        <p:txBody>
          <a:bodyPr wrap="square">
            <a:spAutoFit/>
          </a:bodyPr>
          <a:lstStyle/>
          <a:p>
            <a:pPr>
              <a:lnSpc>
                <a:spcPct val="130000"/>
              </a:lnSpc>
            </a:pPr>
            <a:r>
              <a:rPr lang="en-US" sz="1400" dirty="0">
                <a:solidFill>
                  <a:schemeClr val="tx2"/>
                </a:solidFill>
              </a:rPr>
              <a:t>Nash was a mathematician who won the Nobel Prize for his pioneering work on game theory in 1994. His theories are widely used in economics, as they give insight into factors that govern change and decision-making in everyday life. For nearly a decade, Nash was an instructor at the Massachusetts Institute of Technology (MIT).</a:t>
            </a:r>
          </a:p>
        </p:txBody>
      </p:sp>
      <p:sp>
        <p:nvSpPr>
          <p:cNvPr id="16" name="Rectangle 15"/>
          <p:cNvSpPr/>
          <p:nvPr/>
        </p:nvSpPr>
        <p:spPr>
          <a:xfrm>
            <a:off x="1760628" y="3746915"/>
            <a:ext cx="4106773" cy="2858988"/>
          </a:xfrm>
          <a:prstGeom prst="rect">
            <a:avLst/>
          </a:prstGeom>
        </p:spPr>
        <p:txBody>
          <a:bodyPr wrap="square">
            <a:spAutoFit/>
          </a:bodyPr>
          <a:lstStyle/>
          <a:p>
            <a:pPr>
              <a:lnSpc>
                <a:spcPct val="130000"/>
              </a:lnSpc>
            </a:pPr>
            <a:r>
              <a:rPr lang="en-US" sz="1400" dirty="0">
                <a:solidFill>
                  <a:schemeClr val="tx2"/>
                </a:solidFill>
              </a:rPr>
              <a:t>In 1954, he was arrested in a targeted police raid of a “men’s room” intended to catch gay men. After his arrest, he was fired from his job as a consultant at the corporation he worked for at the time. While Nash denied “gay” or “bisexual” labels, he had a range of relationships and experiences with both men and women. The movie “A Beautiful Mind” is based on him, and has been </a:t>
            </a:r>
            <a:r>
              <a:rPr lang="en-US" sz="1400" dirty="0" err="1">
                <a:solidFill>
                  <a:schemeClr val="tx2"/>
                </a:solidFill>
              </a:rPr>
              <a:t>criticised</a:t>
            </a:r>
            <a:r>
              <a:rPr lang="en-US" sz="1400" dirty="0">
                <a:solidFill>
                  <a:schemeClr val="tx2"/>
                </a:solidFill>
              </a:rPr>
              <a:t> for leaving out many significant aspects of his life, including his experiences with partners of different genders.</a:t>
            </a:r>
          </a:p>
        </p:txBody>
      </p:sp>
      <p:grpSp>
        <p:nvGrpSpPr>
          <p:cNvPr id="26" name="Group 25"/>
          <p:cNvGrpSpPr/>
          <p:nvPr/>
        </p:nvGrpSpPr>
        <p:grpSpPr>
          <a:xfrm>
            <a:off x="907711" y="4088151"/>
            <a:ext cx="685800" cy="685800"/>
            <a:chOff x="838200" y="3680155"/>
            <a:chExt cx="685800" cy="685800"/>
          </a:xfrm>
        </p:grpSpPr>
        <p:sp>
          <p:nvSpPr>
            <p:cNvPr id="15" name="Oval 14"/>
            <p:cNvSpPr/>
            <p:nvPr/>
          </p:nvSpPr>
          <p:spPr>
            <a:xfrm>
              <a:off x="838200" y="3680155"/>
              <a:ext cx="685800" cy="6858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32" name="Freeform 11"/>
            <p:cNvSpPr>
              <a:spLocks noEditPoints="1"/>
            </p:cNvSpPr>
            <p:nvPr/>
          </p:nvSpPr>
          <p:spPr bwMode="auto">
            <a:xfrm>
              <a:off x="984477" y="3826046"/>
              <a:ext cx="393247" cy="394018"/>
            </a:xfrm>
            <a:custGeom>
              <a:avLst/>
              <a:gdLst>
                <a:gd name="T0" fmla="*/ 123 w 1561"/>
                <a:gd name="T1" fmla="*/ 1184 h 1564"/>
                <a:gd name="T2" fmla="*/ 581 w 1561"/>
                <a:gd name="T3" fmla="*/ 1216 h 1564"/>
                <a:gd name="T4" fmla="*/ 581 w 1561"/>
                <a:gd name="T5" fmla="*/ 1216 h 1564"/>
                <a:gd name="T6" fmla="*/ 337 w 1561"/>
                <a:gd name="T7" fmla="*/ 983 h 1564"/>
                <a:gd name="T8" fmla="*/ 285 w 1561"/>
                <a:gd name="T9" fmla="*/ 1002 h 1564"/>
                <a:gd name="T10" fmla="*/ 180 w 1561"/>
                <a:gd name="T11" fmla="*/ 1232 h 1564"/>
                <a:gd name="T12" fmla="*/ 780 w 1561"/>
                <a:gd name="T13" fmla="*/ 1433 h 1564"/>
                <a:gd name="T14" fmla="*/ 1304 w 1561"/>
                <a:gd name="T15" fmla="*/ 367 h 1564"/>
                <a:gd name="T16" fmla="*/ 1500 w 1561"/>
                <a:gd name="T17" fmla="*/ 388 h 1564"/>
                <a:gd name="T18" fmla="*/ 1473 w 1561"/>
                <a:gd name="T19" fmla="*/ 198 h 1564"/>
                <a:gd name="T20" fmla="*/ 1534 w 1561"/>
                <a:gd name="T21" fmla="*/ 29 h 1564"/>
                <a:gd name="T22" fmla="*/ 1304 w 1561"/>
                <a:gd name="T23" fmla="*/ 29 h 1564"/>
                <a:gd name="T24" fmla="*/ 1195 w 1561"/>
                <a:gd name="T25" fmla="*/ 137 h 1564"/>
                <a:gd name="T26" fmla="*/ 1070 w 1561"/>
                <a:gd name="T27" fmla="*/ 262 h 1564"/>
                <a:gd name="T28" fmla="*/ 123 w 1561"/>
                <a:gd name="T29" fmla="*/ 641 h 1564"/>
                <a:gd name="T30" fmla="*/ 310 w 1561"/>
                <a:gd name="T31" fmla="*/ 1536 h 1564"/>
                <a:gd name="T32" fmla="*/ 763 w 1561"/>
                <a:gd name="T33" fmla="*/ 1380 h 1564"/>
                <a:gd name="T34" fmla="*/ 924 w 1561"/>
                <a:gd name="T35" fmla="*/ 1235 h 1564"/>
                <a:gd name="T36" fmla="*/ 737 w 1561"/>
                <a:gd name="T37" fmla="*/ 1184 h 1564"/>
                <a:gd name="T38" fmla="*/ 981 w 1561"/>
                <a:gd name="T39" fmla="*/ 1184 h 1564"/>
                <a:gd name="T40" fmla="*/ 702 w 1561"/>
                <a:gd name="T41" fmla="*/ 1029 h 1564"/>
                <a:gd name="T42" fmla="*/ 1144 w 1561"/>
                <a:gd name="T43" fmla="*/ 1030 h 1564"/>
                <a:gd name="T44" fmla="*/ 693 w 1561"/>
                <a:gd name="T45" fmla="*/ 978 h 1564"/>
                <a:gd name="T46" fmla="*/ 829 w 1561"/>
                <a:gd name="T47" fmla="*/ 821 h 1564"/>
                <a:gd name="T48" fmla="*/ 1326 w 1561"/>
                <a:gd name="T49" fmla="*/ 774 h 1564"/>
                <a:gd name="T50" fmla="*/ 1310 w 1561"/>
                <a:gd name="T51" fmla="*/ 180 h 1564"/>
                <a:gd name="T52" fmla="*/ 1231 w 1561"/>
                <a:gd name="T53" fmla="*/ 65 h 1564"/>
                <a:gd name="T54" fmla="*/ 1382 w 1561"/>
                <a:gd name="T55" fmla="*/ 144 h 1564"/>
                <a:gd name="T56" fmla="*/ 1498 w 1561"/>
                <a:gd name="T57" fmla="*/ 65 h 1564"/>
                <a:gd name="T58" fmla="*/ 1419 w 1561"/>
                <a:gd name="T59" fmla="*/ 180 h 1564"/>
                <a:gd name="T60" fmla="*/ 1505 w 1561"/>
                <a:gd name="T61" fmla="*/ 313 h 1564"/>
                <a:gd name="T62" fmla="*/ 1383 w 1561"/>
                <a:gd name="T63" fmla="*/ 253 h 1564"/>
                <a:gd name="T64" fmla="*/ 1224 w 1561"/>
                <a:gd name="T65" fmla="*/ 302 h 1564"/>
                <a:gd name="T66" fmla="*/ 1278 w 1561"/>
                <a:gd name="T67" fmla="*/ 416 h 1564"/>
                <a:gd name="T68" fmla="*/ 456 w 1561"/>
                <a:gd name="T69" fmla="*/ 313 h 1564"/>
                <a:gd name="T70" fmla="*/ 456 w 1561"/>
                <a:gd name="T71" fmla="*/ 313 h 1564"/>
                <a:gd name="T72" fmla="*/ 740 w 1561"/>
                <a:gd name="T73" fmla="*/ 499 h 1564"/>
                <a:gd name="T74" fmla="*/ 786 w 1561"/>
                <a:gd name="T75" fmla="*/ 499 h 1564"/>
                <a:gd name="T76" fmla="*/ 1345 w 1561"/>
                <a:gd name="T77" fmla="*/ 569 h 1564"/>
                <a:gd name="T78" fmla="*/ 183 w 1561"/>
                <a:gd name="T79" fmla="*/ 723 h 1564"/>
                <a:gd name="T80" fmla="*/ 1351 w 1561"/>
                <a:gd name="T81" fmla="*/ 621 h 1564"/>
                <a:gd name="T82" fmla="*/ 183 w 1561"/>
                <a:gd name="T83" fmla="*/ 723 h 1564"/>
                <a:gd name="T84" fmla="*/ 679 w 1561"/>
                <a:gd name="T85" fmla="*/ 775 h 1564"/>
                <a:gd name="T86" fmla="*/ 239 w 1561"/>
                <a:gd name="T87" fmla="*/ 855 h 1564"/>
                <a:gd name="T88" fmla="*/ 88 w 1561"/>
                <a:gd name="T89" fmla="*/ 1283 h 1564"/>
                <a:gd name="T90" fmla="*/ 560 w 1561"/>
                <a:gd name="T91" fmla="*/ 936 h 1564"/>
                <a:gd name="T92" fmla="*/ 774 w 1561"/>
                <a:gd name="T93" fmla="*/ 825 h 1564"/>
                <a:gd name="T94" fmla="*/ 636 w 1561"/>
                <a:gd name="T95" fmla="*/ 1015 h 1564"/>
                <a:gd name="T96" fmla="*/ 379 w 1561"/>
                <a:gd name="T97" fmla="*/ 1491 h 1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61" h="1564">
                  <a:moveTo>
                    <a:pt x="635" y="1184"/>
                  </a:moveTo>
                  <a:cubicBezTo>
                    <a:pt x="635" y="1042"/>
                    <a:pt x="520" y="928"/>
                    <a:pt x="379" y="928"/>
                  </a:cubicBezTo>
                  <a:cubicBezTo>
                    <a:pt x="238" y="928"/>
                    <a:pt x="123" y="1042"/>
                    <a:pt x="123" y="1184"/>
                  </a:cubicBezTo>
                  <a:cubicBezTo>
                    <a:pt x="123" y="1325"/>
                    <a:pt x="238" y="1440"/>
                    <a:pt x="379" y="1440"/>
                  </a:cubicBezTo>
                  <a:cubicBezTo>
                    <a:pt x="520" y="1440"/>
                    <a:pt x="635" y="1325"/>
                    <a:pt x="635" y="1184"/>
                  </a:cubicBezTo>
                  <a:close/>
                  <a:moveTo>
                    <a:pt x="581" y="1216"/>
                  </a:moveTo>
                  <a:cubicBezTo>
                    <a:pt x="528" y="1169"/>
                    <a:pt x="479" y="1124"/>
                    <a:pt x="434" y="1081"/>
                  </a:cubicBezTo>
                  <a:cubicBezTo>
                    <a:pt x="556" y="1081"/>
                    <a:pt x="556" y="1081"/>
                    <a:pt x="556" y="1081"/>
                  </a:cubicBezTo>
                  <a:cubicBezTo>
                    <a:pt x="580" y="1122"/>
                    <a:pt x="589" y="1170"/>
                    <a:pt x="581" y="1216"/>
                  </a:cubicBezTo>
                  <a:close/>
                  <a:moveTo>
                    <a:pt x="514" y="1030"/>
                  </a:moveTo>
                  <a:cubicBezTo>
                    <a:pt x="382" y="1030"/>
                    <a:pt x="382" y="1030"/>
                    <a:pt x="382" y="1030"/>
                  </a:cubicBezTo>
                  <a:cubicBezTo>
                    <a:pt x="366" y="1014"/>
                    <a:pt x="351" y="999"/>
                    <a:pt x="337" y="983"/>
                  </a:cubicBezTo>
                  <a:cubicBezTo>
                    <a:pt x="400" y="970"/>
                    <a:pt x="466" y="988"/>
                    <a:pt x="514" y="1030"/>
                  </a:cubicBezTo>
                  <a:close/>
                  <a:moveTo>
                    <a:pt x="180" y="1232"/>
                  </a:moveTo>
                  <a:cubicBezTo>
                    <a:pt x="158" y="1140"/>
                    <a:pt x="201" y="1045"/>
                    <a:pt x="285" y="1002"/>
                  </a:cubicBezTo>
                  <a:cubicBezTo>
                    <a:pt x="373" y="1096"/>
                    <a:pt x="466" y="1186"/>
                    <a:pt x="564" y="1270"/>
                  </a:cubicBezTo>
                  <a:cubicBezTo>
                    <a:pt x="531" y="1342"/>
                    <a:pt x="459" y="1388"/>
                    <a:pt x="379" y="1389"/>
                  </a:cubicBezTo>
                  <a:cubicBezTo>
                    <a:pt x="284" y="1389"/>
                    <a:pt x="202" y="1324"/>
                    <a:pt x="180" y="1232"/>
                  </a:cubicBezTo>
                  <a:close/>
                  <a:moveTo>
                    <a:pt x="682" y="1375"/>
                  </a:moveTo>
                  <a:cubicBezTo>
                    <a:pt x="703" y="1394"/>
                    <a:pt x="724" y="1413"/>
                    <a:pt x="746" y="1433"/>
                  </a:cubicBezTo>
                  <a:cubicBezTo>
                    <a:pt x="755" y="1442"/>
                    <a:pt x="770" y="1442"/>
                    <a:pt x="780" y="1433"/>
                  </a:cubicBezTo>
                  <a:cubicBezTo>
                    <a:pt x="836" y="1382"/>
                    <a:pt x="890" y="1334"/>
                    <a:pt x="940" y="1289"/>
                  </a:cubicBezTo>
                  <a:cubicBezTo>
                    <a:pt x="1219" y="1040"/>
                    <a:pt x="1403" y="876"/>
                    <a:pt x="1403" y="641"/>
                  </a:cubicBezTo>
                  <a:cubicBezTo>
                    <a:pt x="1405" y="540"/>
                    <a:pt x="1370" y="443"/>
                    <a:pt x="1304" y="367"/>
                  </a:cubicBezTo>
                  <a:cubicBezTo>
                    <a:pt x="1365" y="307"/>
                    <a:pt x="1365" y="307"/>
                    <a:pt x="1365" y="307"/>
                  </a:cubicBezTo>
                  <a:cubicBezTo>
                    <a:pt x="1426" y="368"/>
                    <a:pt x="1426" y="368"/>
                    <a:pt x="1426" y="368"/>
                  </a:cubicBezTo>
                  <a:cubicBezTo>
                    <a:pt x="1445" y="387"/>
                    <a:pt x="1473" y="395"/>
                    <a:pt x="1500" y="388"/>
                  </a:cubicBezTo>
                  <a:cubicBezTo>
                    <a:pt x="1526" y="381"/>
                    <a:pt x="1547" y="360"/>
                    <a:pt x="1554" y="334"/>
                  </a:cubicBezTo>
                  <a:cubicBezTo>
                    <a:pt x="1561" y="307"/>
                    <a:pt x="1554" y="279"/>
                    <a:pt x="1534" y="259"/>
                  </a:cubicBezTo>
                  <a:cubicBezTo>
                    <a:pt x="1473" y="198"/>
                    <a:pt x="1473" y="198"/>
                    <a:pt x="1473" y="198"/>
                  </a:cubicBezTo>
                  <a:cubicBezTo>
                    <a:pt x="1534" y="137"/>
                    <a:pt x="1534" y="137"/>
                    <a:pt x="1534" y="137"/>
                  </a:cubicBezTo>
                  <a:cubicBezTo>
                    <a:pt x="1548" y="123"/>
                    <a:pt x="1557" y="103"/>
                    <a:pt x="1557" y="83"/>
                  </a:cubicBezTo>
                  <a:cubicBezTo>
                    <a:pt x="1557" y="63"/>
                    <a:pt x="1548" y="43"/>
                    <a:pt x="1534" y="29"/>
                  </a:cubicBezTo>
                  <a:cubicBezTo>
                    <a:pt x="1504" y="0"/>
                    <a:pt x="1456" y="0"/>
                    <a:pt x="1426" y="29"/>
                  </a:cubicBezTo>
                  <a:cubicBezTo>
                    <a:pt x="1365" y="90"/>
                    <a:pt x="1365" y="90"/>
                    <a:pt x="1365" y="90"/>
                  </a:cubicBezTo>
                  <a:cubicBezTo>
                    <a:pt x="1304" y="29"/>
                    <a:pt x="1304" y="29"/>
                    <a:pt x="1304" y="29"/>
                  </a:cubicBezTo>
                  <a:cubicBezTo>
                    <a:pt x="1273" y="0"/>
                    <a:pt x="1226" y="0"/>
                    <a:pt x="1195" y="29"/>
                  </a:cubicBezTo>
                  <a:cubicBezTo>
                    <a:pt x="1181" y="43"/>
                    <a:pt x="1172" y="63"/>
                    <a:pt x="1172" y="83"/>
                  </a:cubicBezTo>
                  <a:cubicBezTo>
                    <a:pt x="1172" y="103"/>
                    <a:pt x="1181" y="123"/>
                    <a:pt x="1195" y="137"/>
                  </a:cubicBezTo>
                  <a:cubicBezTo>
                    <a:pt x="1256" y="198"/>
                    <a:pt x="1256" y="198"/>
                    <a:pt x="1256" y="198"/>
                  </a:cubicBezTo>
                  <a:cubicBezTo>
                    <a:pt x="1174" y="280"/>
                    <a:pt x="1174" y="280"/>
                    <a:pt x="1174" y="280"/>
                  </a:cubicBezTo>
                  <a:cubicBezTo>
                    <a:pt x="1141" y="268"/>
                    <a:pt x="1106" y="262"/>
                    <a:pt x="1070" y="262"/>
                  </a:cubicBezTo>
                  <a:cubicBezTo>
                    <a:pt x="903" y="262"/>
                    <a:pt x="804" y="375"/>
                    <a:pt x="763" y="437"/>
                  </a:cubicBezTo>
                  <a:cubicBezTo>
                    <a:pt x="722" y="375"/>
                    <a:pt x="623" y="262"/>
                    <a:pt x="456" y="262"/>
                  </a:cubicBezTo>
                  <a:cubicBezTo>
                    <a:pt x="266" y="262"/>
                    <a:pt x="123" y="425"/>
                    <a:pt x="123" y="641"/>
                  </a:cubicBezTo>
                  <a:cubicBezTo>
                    <a:pt x="123" y="725"/>
                    <a:pt x="148" y="807"/>
                    <a:pt x="193" y="878"/>
                  </a:cubicBezTo>
                  <a:cubicBezTo>
                    <a:pt x="66" y="954"/>
                    <a:pt x="0" y="1101"/>
                    <a:pt x="26" y="1247"/>
                  </a:cubicBezTo>
                  <a:cubicBezTo>
                    <a:pt x="52" y="1392"/>
                    <a:pt x="164" y="1507"/>
                    <a:pt x="310" y="1536"/>
                  </a:cubicBezTo>
                  <a:cubicBezTo>
                    <a:pt x="455" y="1564"/>
                    <a:pt x="603" y="1500"/>
                    <a:pt x="682" y="1375"/>
                  </a:cubicBezTo>
                  <a:close/>
                  <a:moveTo>
                    <a:pt x="906" y="1251"/>
                  </a:moveTo>
                  <a:cubicBezTo>
                    <a:pt x="861" y="1291"/>
                    <a:pt x="813" y="1334"/>
                    <a:pt x="763" y="1380"/>
                  </a:cubicBezTo>
                  <a:cubicBezTo>
                    <a:pt x="744" y="1362"/>
                    <a:pt x="725" y="1345"/>
                    <a:pt x="706" y="1328"/>
                  </a:cubicBezTo>
                  <a:cubicBezTo>
                    <a:pt x="719" y="1299"/>
                    <a:pt x="729" y="1267"/>
                    <a:pt x="733" y="1235"/>
                  </a:cubicBezTo>
                  <a:cubicBezTo>
                    <a:pt x="924" y="1235"/>
                    <a:pt x="924" y="1235"/>
                    <a:pt x="924" y="1235"/>
                  </a:cubicBezTo>
                  <a:cubicBezTo>
                    <a:pt x="918" y="1240"/>
                    <a:pt x="912" y="1246"/>
                    <a:pt x="906" y="1251"/>
                  </a:cubicBezTo>
                  <a:close/>
                  <a:moveTo>
                    <a:pt x="981" y="1184"/>
                  </a:moveTo>
                  <a:cubicBezTo>
                    <a:pt x="737" y="1184"/>
                    <a:pt x="737" y="1184"/>
                    <a:pt x="737" y="1184"/>
                  </a:cubicBezTo>
                  <a:cubicBezTo>
                    <a:pt x="737" y="1149"/>
                    <a:pt x="732" y="1115"/>
                    <a:pt x="722" y="1081"/>
                  </a:cubicBezTo>
                  <a:cubicBezTo>
                    <a:pt x="1092" y="1081"/>
                    <a:pt x="1092" y="1081"/>
                    <a:pt x="1092" y="1081"/>
                  </a:cubicBezTo>
                  <a:cubicBezTo>
                    <a:pt x="1057" y="1114"/>
                    <a:pt x="1020" y="1148"/>
                    <a:pt x="981" y="1184"/>
                  </a:cubicBezTo>
                  <a:close/>
                  <a:moveTo>
                    <a:pt x="1144" y="1030"/>
                  </a:moveTo>
                  <a:cubicBezTo>
                    <a:pt x="702" y="1030"/>
                    <a:pt x="702" y="1030"/>
                    <a:pt x="702" y="1030"/>
                  </a:cubicBezTo>
                  <a:cubicBezTo>
                    <a:pt x="702" y="1029"/>
                    <a:pt x="702" y="1029"/>
                    <a:pt x="702" y="1029"/>
                  </a:cubicBezTo>
                  <a:cubicBezTo>
                    <a:pt x="761" y="1023"/>
                    <a:pt x="811" y="984"/>
                    <a:pt x="831" y="928"/>
                  </a:cubicBezTo>
                  <a:cubicBezTo>
                    <a:pt x="1235" y="928"/>
                    <a:pt x="1235" y="928"/>
                    <a:pt x="1235" y="928"/>
                  </a:cubicBezTo>
                  <a:cubicBezTo>
                    <a:pt x="1207" y="964"/>
                    <a:pt x="1176" y="998"/>
                    <a:pt x="1144" y="1030"/>
                  </a:cubicBezTo>
                  <a:close/>
                  <a:moveTo>
                    <a:pt x="693" y="978"/>
                  </a:moveTo>
                  <a:cubicBezTo>
                    <a:pt x="788" y="883"/>
                    <a:pt x="788" y="883"/>
                    <a:pt x="788" y="883"/>
                  </a:cubicBezTo>
                  <a:cubicBezTo>
                    <a:pt x="784" y="934"/>
                    <a:pt x="744" y="975"/>
                    <a:pt x="693" y="978"/>
                  </a:cubicBezTo>
                  <a:close/>
                  <a:moveTo>
                    <a:pt x="1273" y="877"/>
                  </a:moveTo>
                  <a:cubicBezTo>
                    <a:pt x="840" y="877"/>
                    <a:pt x="840" y="877"/>
                    <a:pt x="840" y="877"/>
                  </a:cubicBezTo>
                  <a:cubicBezTo>
                    <a:pt x="840" y="857"/>
                    <a:pt x="836" y="838"/>
                    <a:pt x="829" y="821"/>
                  </a:cubicBezTo>
                  <a:cubicBezTo>
                    <a:pt x="829" y="821"/>
                    <a:pt x="829" y="821"/>
                    <a:pt x="829" y="821"/>
                  </a:cubicBezTo>
                  <a:cubicBezTo>
                    <a:pt x="822" y="804"/>
                    <a:pt x="813" y="788"/>
                    <a:pt x="800" y="774"/>
                  </a:cubicBezTo>
                  <a:cubicBezTo>
                    <a:pt x="1326" y="774"/>
                    <a:pt x="1326" y="774"/>
                    <a:pt x="1326" y="774"/>
                  </a:cubicBezTo>
                  <a:cubicBezTo>
                    <a:pt x="1312" y="810"/>
                    <a:pt x="1294" y="845"/>
                    <a:pt x="1273" y="877"/>
                  </a:cubicBezTo>
                  <a:close/>
                  <a:moveTo>
                    <a:pt x="1310" y="216"/>
                  </a:moveTo>
                  <a:cubicBezTo>
                    <a:pt x="1320" y="206"/>
                    <a:pt x="1320" y="190"/>
                    <a:pt x="1310" y="180"/>
                  </a:cubicBezTo>
                  <a:cubicBezTo>
                    <a:pt x="1231" y="101"/>
                    <a:pt x="1231" y="101"/>
                    <a:pt x="1231" y="101"/>
                  </a:cubicBezTo>
                  <a:cubicBezTo>
                    <a:pt x="1226" y="96"/>
                    <a:pt x="1224" y="90"/>
                    <a:pt x="1224" y="83"/>
                  </a:cubicBezTo>
                  <a:cubicBezTo>
                    <a:pt x="1224" y="76"/>
                    <a:pt x="1226" y="70"/>
                    <a:pt x="1231" y="65"/>
                  </a:cubicBezTo>
                  <a:cubicBezTo>
                    <a:pt x="1241" y="55"/>
                    <a:pt x="1257" y="55"/>
                    <a:pt x="1267" y="65"/>
                  </a:cubicBezTo>
                  <a:cubicBezTo>
                    <a:pt x="1346" y="144"/>
                    <a:pt x="1346" y="144"/>
                    <a:pt x="1346" y="144"/>
                  </a:cubicBezTo>
                  <a:cubicBezTo>
                    <a:pt x="1356" y="154"/>
                    <a:pt x="1373" y="154"/>
                    <a:pt x="1382" y="144"/>
                  </a:cubicBezTo>
                  <a:cubicBezTo>
                    <a:pt x="1462" y="65"/>
                    <a:pt x="1462" y="65"/>
                    <a:pt x="1462" y="65"/>
                  </a:cubicBezTo>
                  <a:cubicBezTo>
                    <a:pt x="1467" y="60"/>
                    <a:pt x="1473" y="57"/>
                    <a:pt x="1480" y="58"/>
                  </a:cubicBezTo>
                  <a:cubicBezTo>
                    <a:pt x="1487" y="58"/>
                    <a:pt x="1493" y="60"/>
                    <a:pt x="1498" y="65"/>
                  </a:cubicBezTo>
                  <a:cubicBezTo>
                    <a:pt x="1503" y="70"/>
                    <a:pt x="1505" y="76"/>
                    <a:pt x="1505" y="83"/>
                  </a:cubicBezTo>
                  <a:cubicBezTo>
                    <a:pt x="1505" y="90"/>
                    <a:pt x="1503" y="96"/>
                    <a:pt x="1498" y="101"/>
                  </a:cubicBezTo>
                  <a:cubicBezTo>
                    <a:pt x="1419" y="180"/>
                    <a:pt x="1419" y="180"/>
                    <a:pt x="1419" y="180"/>
                  </a:cubicBezTo>
                  <a:cubicBezTo>
                    <a:pt x="1409" y="190"/>
                    <a:pt x="1409" y="206"/>
                    <a:pt x="1419" y="216"/>
                  </a:cubicBezTo>
                  <a:cubicBezTo>
                    <a:pt x="1498" y="296"/>
                    <a:pt x="1498" y="296"/>
                    <a:pt x="1498" y="296"/>
                  </a:cubicBezTo>
                  <a:cubicBezTo>
                    <a:pt x="1503" y="300"/>
                    <a:pt x="1505" y="307"/>
                    <a:pt x="1505" y="313"/>
                  </a:cubicBezTo>
                  <a:cubicBezTo>
                    <a:pt x="1505" y="320"/>
                    <a:pt x="1503" y="327"/>
                    <a:pt x="1498" y="331"/>
                  </a:cubicBezTo>
                  <a:cubicBezTo>
                    <a:pt x="1488" y="341"/>
                    <a:pt x="1472" y="341"/>
                    <a:pt x="1462" y="331"/>
                  </a:cubicBezTo>
                  <a:cubicBezTo>
                    <a:pt x="1383" y="253"/>
                    <a:pt x="1383" y="253"/>
                    <a:pt x="1383" y="253"/>
                  </a:cubicBezTo>
                  <a:cubicBezTo>
                    <a:pt x="1373" y="243"/>
                    <a:pt x="1356" y="243"/>
                    <a:pt x="1346" y="253"/>
                  </a:cubicBezTo>
                  <a:cubicBezTo>
                    <a:pt x="1267" y="332"/>
                    <a:pt x="1267" y="332"/>
                    <a:pt x="1267" y="332"/>
                  </a:cubicBezTo>
                  <a:cubicBezTo>
                    <a:pt x="1254" y="321"/>
                    <a:pt x="1239" y="311"/>
                    <a:pt x="1224" y="302"/>
                  </a:cubicBezTo>
                  <a:lnTo>
                    <a:pt x="1310" y="216"/>
                  </a:lnTo>
                  <a:close/>
                  <a:moveTo>
                    <a:pt x="1070" y="313"/>
                  </a:moveTo>
                  <a:cubicBezTo>
                    <a:pt x="1152" y="314"/>
                    <a:pt x="1228" y="351"/>
                    <a:pt x="1278" y="416"/>
                  </a:cubicBezTo>
                  <a:cubicBezTo>
                    <a:pt x="845" y="416"/>
                    <a:pt x="845" y="416"/>
                    <a:pt x="845" y="416"/>
                  </a:cubicBezTo>
                  <a:cubicBezTo>
                    <a:pt x="902" y="351"/>
                    <a:pt x="984" y="314"/>
                    <a:pt x="1070" y="313"/>
                  </a:cubicBezTo>
                  <a:close/>
                  <a:moveTo>
                    <a:pt x="456" y="313"/>
                  </a:moveTo>
                  <a:cubicBezTo>
                    <a:pt x="542" y="314"/>
                    <a:pt x="624" y="351"/>
                    <a:pt x="681" y="416"/>
                  </a:cubicBezTo>
                  <a:cubicBezTo>
                    <a:pt x="248" y="416"/>
                    <a:pt x="248" y="416"/>
                    <a:pt x="248" y="416"/>
                  </a:cubicBezTo>
                  <a:cubicBezTo>
                    <a:pt x="298" y="351"/>
                    <a:pt x="374" y="314"/>
                    <a:pt x="456" y="313"/>
                  </a:cubicBezTo>
                  <a:close/>
                  <a:moveTo>
                    <a:pt x="215" y="467"/>
                  </a:moveTo>
                  <a:cubicBezTo>
                    <a:pt x="721" y="467"/>
                    <a:pt x="721" y="467"/>
                    <a:pt x="721" y="467"/>
                  </a:cubicBezTo>
                  <a:cubicBezTo>
                    <a:pt x="728" y="477"/>
                    <a:pt x="734" y="488"/>
                    <a:pt x="740" y="499"/>
                  </a:cubicBezTo>
                  <a:cubicBezTo>
                    <a:pt x="744" y="508"/>
                    <a:pt x="753" y="514"/>
                    <a:pt x="763" y="514"/>
                  </a:cubicBezTo>
                  <a:cubicBezTo>
                    <a:pt x="773" y="514"/>
                    <a:pt x="782" y="508"/>
                    <a:pt x="786" y="499"/>
                  </a:cubicBezTo>
                  <a:cubicBezTo>
                    <a:pt x="786" y="499"/>
                    <a:pt x="786" y="499"/>
                    <a:pt x="786" y="499"/>
                  </a:cubicBezTo>
                  <a:cubicBezTo>
                    <a:pt x="792" y="488"/>
                    <a:pt x="798" y="477"/>
                    <a:pt x="805" y="467"/>
                  </a:cubicBezTo>
                  <a:cubicBezTo>
                    <a:pt x="1311" y="467"/>
                    <a:pt x="1311" y="467"/>
                    <a:pt x="1311" y="467"/>
                  </a:cubicBezTo>
                  <a:cubicBezTo>
                    <a:pt x="1328" y="499"/>
                    <a:pt x="1339" y="534"/>
                    <a:pt x="1345" y="569"/>
                  </a:cubicBezTo>
                  <a:cubicBezTo>
                    <a:pt x="180" y="569"/>
                    <a:pt x="180" y="569"/>
                    <a:pt x="180" y="569"/>
                  </a:cubicBezTo>
                  <a:cubicBezTo>
                    <a:pt x="187" y="534"/>
                    <a:pt x="198" y="499"/>
                    <a:pt x="215" y="467"/>
                  </a:cubicBezTo>
                  <a:close/>
                  <a:moveTo>
                    <a:pt x="183" y="723"/>
                  </a:moveTo>
                  <a:cubicBezTo>
                    <a:pt x="177" y="696"/>
                    <a:pt x="174" y="668"/>
                    <a:pt x="174" y="641"/>
                  </a:cubicBezTo>
                  <a:cubicBezTo>
                    <a:pt x="174" y="634"/>
                    <a:pt x="175" y="627"/>
                    <a:pt x="175" y="621"/>
                  </a:cubicBezTo>
                  <a:cubicBezTo>
                    <a:pt x="1351" y="621"/>
                    <a:pt x="1351" y="621"/>
                    <a:pt x="1351" y="621"/>
                  </a:cubicBezTo>
                  <a:cubicBezTo>
                    <a:pt x="1351" y="627"/>
                    <a:pt x="1352" y="634"/>
                    <a:pt x="1352" y="641"/>
                  </a:cubicBezTo>
                  <a:cubicBezTo>
                    <a:pt x="1352" y="668"/>
                    <a:pt x="1348" y="696"/>
                    <a:pt x="1342" y="723"/>
                  </a:cubicBezTo>
                  <a:lnTo>
                    <a:pt x="183" y="723"/>
                  </a:lnTo>
                  <a:close/>
                  <a:moveTo>
                    <a:pt x="679" y="775"/>
                  </a:moveTo>
                  <a:cubicBezTo>
                    <a:pt x="584" y="870"/>
                    <a:pt x="584" y="870"/>
                    <a:pt x="584" y="870"/>
                  </a:cubicBezTo>
                  <a:cubicBezTo>
                    <a:pt x="588" y="819"/>
                    <a:pt x="628" y="778"/>
                    <a:pt x="679" y="775"/>
                  </a:cubicBezTo>
                  <a:close/>
                  <a:moveTo>
                    <a:pt x="572" y="774"/>
                  </a:moveTo>
                  <a:cubicBezTo>
                    <a:pt x="550" y="798"/>
                    <a:pt x="537" y="828"/>
                    <a:pt x="533" y="861"/>
                  </a:cubicBezTo>
                  <a:cubicBezTo>
                    <a:pt x="441" y="816"/>
                    <a:pt x="333" y="814"/>
                    <a:pt x="239" y="855"/>
                  </a:cubicBezTo>
                  <a:cubicBezTo>
                    <a:pt x="223" y="829"/>
                    <a:pt x="210" y="802"/>
                    <a:pt x="199" y="774"/>
                  </a:cubicBezTo>
                  <a:lnTo>
                    <a:pt x="572" y="774"/>
                  </a:lnTo>
                  <a:close/>
                  <a:moveTo>
                    <a:pt x="88" y="1283"/>
                  </a:moveTo>
                  <a:cubicBezTo>
                    <a:pt x="46" y="1159"/>
                    <a:pt x="87" y="1022"/>
                    <a:pt x="191" y="941"/>
                  </a:cubicBezTo>
                  <a:cubicBezTo>
                    <a:pt x="294" y="861"/>
                    <a:pt x="438" y="855"/>
                    <a:pt x="548" y="927"/>
                  </a:cubicBezTo>
                  <a:cubicBezTo>
                    <a:pt x="552" y="930"/>
                    <a:pt x="556" y="933"/>
                    <a:pt x="560" y="936"/>
                  </a:cubicBezTo>
                  <a:cubicBezTo>
                    <a:pt x="570" y="943"/>
                    <a:pt x="584" y="942"/>
                    <a:pt x="593" y="933"/>
                  </a:cubicBezTo>
                  <a:cubicBezTo>
                    <a:pt x="738" y="789"/>
                    <a:pt x="738" y="789"/>
                    <a:pt x="738" y="789"/>
                  </a:cubicBezTo>
                  <a:cubicBezTo>
                    <a:pt x="753" y="797"/>
                    <a:pt x="765" y="810"/>
                    <a:pt x="774" y="825"/>
                  </a:cubicBezTo>
                  <a:cubicBezTo>
                    <a:pt x="629" y="969"/>
                    <a:pt x="629" y="969"/>
                    <a:pt x="629" y="969"/>
                  </a:cubicBezTo>
                  <a:cubicBezTo>
                    <a:pt x="620" y="978"/>
                    <a:pt x="619" y="993"/>
                    <a:pt x="627" y="1003"/>
                  </a:cubicBezTo>
                  <a:cubicBezTo>
                    <a:pt x="630" y="1007"/>
                    <a:pt x="633" y="1011"/>
                    <a:pt x="636" y="1015"/>
                  </a:cubicBezTo>
                  <a:cubicBezTo>
                    <a:pt x="669" y="1065"/>
                    <a:pt x="686" y="1124"/>
                    <a:pt x="686" y="1184"/>
                  </a:cubicBezTo>
                  <a:cubicBezTo>
                    <a:pt x="686" y="1232"/>
                    <a:pt x="675" y="1280"/>
                    <a:pt x="653" y="1323"/>
                  </a:cubicBezTo>
                  <a:cubicBezTo>
                    <a:pt x="600" y="1426"/>
                    <a:pt x="494" y="1491"/>
                    <a:pt x="379" y="1491"/>
                  </a:cubicBezTo>
                  <a:cubicBezTo>
                    <a:pt x="248" y="1491"/>
                    <a:pt x="131" y="1408"/>
                    <a:pt x="88" y="1283"/>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p>
          </p:txBody>
        </p:sp>
      </p:grpSp>
      <p:pic>
        <p:nvPicPr>
          <p:cNvPr id="7170" name="Picture 2" descr="John Forbes Nash (1928–2015) | Nature">
            <a:extLst>
              <a:ext uri="{FF2B5EF4-FFF2-40B4-BE49-F238E27FC236}">
                <a16:creationId xmlns:a16="http://schemas.microsoft.com/office/drawing/2014/main" id="{57C163E4-333C-452B-A287-87A9D29BB977}"/>
              </a:ext>
            </a:extLst>
          </p:cNvPr>
          <p:cNvPicPr>
            <a:picLocks noGrp="1" noChangeAspect="1" noChangeArrowheads="1"/>
          </p:cNvPicPr>
          <p:nvPr>
            <p:ph type="pic" sz="quarter" idx="10"/>
          </p:nvPr>
        </p:nvPicPr>
        <p:blipFill>
          <a:blip r:embed="rId2">
            <a:extLst>
              <a:ext uri="{28A0092B-C50C-407E-A947-70E740481C1C}">
                <a14:useLocalDpi xmlns:a14="http://schemas.microsoft.com/office/drawing/2010/main" val="0"/>
              </a:ext>
            </a:extLst>
          </a:blip>
          <a:srcRect t="7651" b="7651"/>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p:cNvGrpSpPr/>
          <p:nvPr/>
        </p:nvGrpSpPr>
        <p:grpSpPr>
          <a:xfrm rot="20683798">
            <a:off x="8882962" y="1790119"/>
            <a:ext cx="9973887" cy="5959420"/>
            <a:chOff x="-3894749" y="-2846439"/>
            <a:chExt cx="12991061" cy="7762189"/>
          </a:xfrm>
        </p:grpSpPr>
        <p:sp>
          <p:nvSpPr>
            <p:cNvPr id="4" name="Freeform 36"/>
            <p:cNvSpPr>
              <a:spLocks/>
            </p:cNvSpPr>
            <p:nvPr/>
          </p:nvSpPr>
          <p:spPr bwMode="auto">
            <a:xfrm>
              <a:off x="-3894749" y="-2846439"/>
              <a:ext cx="12011427" cy="5422301"/>
            </a:xfrm>
            <a:custGeom>
              <a:avLst/>
              <a:gdLst>
                <a:gd name="T0" fmla="*/ 19 w 1178"/>
                <a:gd name="T1" fmla="*/ 531 h 531"/>
                <a:gd name="T2" fmla="*/ 1178 w 1178"/>
                <a:gd name="T3" fmla="*/ 46 h 531"/>
                <a:gd name="T4" fmla="*/ 1159 w 1178"/>
                <a:gd name="T5" fmla="*/ 0 h 531"/>
                <a:gd name="T6" fmla="*/ 0 w 1178"/>
                <a:gd name="T7" fmla="*/ 485 h 531"/>
                <a:gd name="T8" fmla="*/ 19 w 1178"/>
                <a:gd name="T9" fmla="*/ 531 h 531"/>
              </a:gdLst>
              <a:ahLst/>
              <a:cxnLst>
                <a:cxn ang="0">
                  <a:pos x="T0" y="T1"/>
                </a:cxn>
                <a:cxn ang="0">
                  <a:pos x="T2" y="T3"/>
                </a:cxn>
                <a:cxn ang="0">
                  <a:pos x="T4" y="T5"/>
                </a:cxn>
                <a:cxn ang="0">
                  <a:pos x="T6" y="T7"/>
                </a:cxn>
                <a:cxn ang="0">
                  <a:pos x="T8" y="T9"/>
                </a:cxn>
              </a:cxnLst>
              <a:rect l="0" t="0" r="r" b="b"/>
              <a:pathLst>
                <a:path w="1178" h="531">
                  <a:moveTo>
                    <a:pt x="19" y="531"/>
                  </a:moveTo>
                  <a:cubicBezTo>
                    <a:pt x="311" y="144"/>
                    <a:pt x="886" y="432"/>
                    <a:pt x="1178" y="46"/>
                  </a:cubicBezTo>
                  <a:cubicBezTo>
                    <a:pt x="1172" y="30"/>
                    <a:pt x="1165" y="15"/>
                    <a:pt x="1159" y="0"/>
                  </a:cubicBezTo>
                  <a:cubicBezTo>
                    <a:pt x="867" y="387"/>
                    <a:pt x="292" y="98"/>
                    <a:pt x="0" y="485"/>
                  </a:cubicBezTo>
                  <a:cubicBezTo>
                    <a:pt x="6" y="500"/>
                    <a:pt x="13" y="516"/>
                    <a:pt x="19" y="53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 name="Freeform 37"/>
            <p:cNvSpPr>
              <a:spLocks/>
            </p:cNvSpPr>
            <p:nvPr/>
          </p:nvSpPr>
          <p:spPr bwMode="auto">
            <a:xfrm>
              <a:off x="-3701318" y="-2378461"/>
              <a:ext cx="12017667" cy="5422301"/>
            </a:xfrm>
            <a:custGeom>
              <a:avLst/>
              <a:gdLst>
                <a:gd name="T0" fmla="*/ 19 w 1178"/>
                <a:gd name="T1" fmla="*/ 531 h 531"/>
                <a:gd name="T2" fmla="*/ 1178 w 1178"/>
                <a:gd name="T3" fmla="*/ 45 h 531"/>
                <a:gd name="T4" fmla="*/ 1159 w 1178"/>
                <a:gd name="T5" fmla="*/ 0 h 531"/>
                <a:gd name="T6" fmla="*/ 0 w 1178"/>
                <a:gd name="T7" fmla="*/ 485 h 531"/>
                <a:gd name="T8" fmla="*/ 19 w 1178"/>
                <a:gd name="T9" fmla="*/ 531 h 531"/>
              </a:gdLst>
              <a:ahLst/>
              <a:cxnLst>
                <a:cxn ang="0">
                  <a:pos x="T0" y="T1"/>
                </a:cxn>
                <a:cxn ang="0">
                  <a:pos x="T2" y="T3"/>
                </a:cxn>
                <a:cxn ang="0">
                  <a:pos x="T4" y="T5"/>
                </a:cxn>
                <a:cxn ang="0">
                  <a:pos x="T6" y="T7"/>
                </a:cxn>
                <a:cxn ang="0">
                  <a:pos x="T8" y="T9"/>
                </a:cxn>
              </a:cxnLst>
              <a:rect l="0" t="0" r="r" b="b"/>
              <a:pathLst>
                <a:path w="1178" h="531">
                  <a:moveTo>
                    <a:pt x="19" y="531"/>
                  </a:moveTo>
                  <a:cubicBezTo>
                    <a:pt x="311" y="144"/>
                    <a:pt x="886" y="432"/>
                    <a:pt x="1178" y="45"/>
                  </a:cubicBezTo>
                  <a:cubicBezTo>
                    <a:pt x="1172" y="30"/>
                    <a:pt x="1166" y="15"/>
                    <a:pt x="1159" y="0"/>
                  </a:cubicBezTo>
                  <a:cubicBezTo>
                    <a:pt x="867" y="386"/>
                    <a:pt x="292" y="98"/>
                    <a:pt x="0" y="485"/>
                  </a:cubicBezTo>
                  <a:cubicBezTo>
                    <a:pt x="7" y="500"/>
                    <a:pt x="13" y="515"/>
                    <a:pt x="19" y="53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Freeform 38"/>
            <p:cNvSpPr>
              <a:spLocks/>
            </p:cNvSpPr>
            <p:nvPr/>
          </p:nvSpPr>
          <p:spPr bwMode="auto">
            <a:xfrm>
              <a:off x="-3507887" y="-1916723"/>
              <a:ext cx="12023906" cy="5422301"/>
            </a:xfrm>
            <a:custGeom>
              <a:avLst/>
              <a:gdLst>
                <a:gd name="T0" fmla="*/ 19 w 1179"/>
                <a:gd name="T1" fmla="*/ 531 h 531"/>
                <a:gd name="T2" fmla="*/ 1179 w 1179"/>
                <a:gd name="T3" fmla="*/ 46 h 531"/>
                <a:gd name="T4" fmla="*/ 1159 w 1179"/>
                <a:gd name="T5" fmla="*/ 0 h 531"/>
                <a:gd name="T6" fmla="*/ 0 w 1179"/>
                <a:gd name="T7" fmla="*/ 486 h 531"/>
                <a:gd name="T8" fmla="*/ 19 w 1179"/>
                <a:gd name="T9" fmla="*/ 531 h 531"/>
              </a:gdLst>
              <a:ahLst/>
              <a:cxnLst>
                <a:cxn ang="0">
                  <a:pos x="T0" y="T1"/>
                </a:cxn>
                <a:cxn ang="0">
                  <a:pos x="T2" y="T3"/>
                </a:cxn>
                <a:cxn ang="0">
                  <a:pos x="T4" y="T5"/>
                </a:cxn>
                <a:cxn ang="0">
                  <a:pos x="T6" y="T7"/>
                </a:cxn>
                <a:cxn ang="0">
                  <a:pos x="T8" y="T9"/>
                </a:cxn>
              </a:cxnLst>
              <a:rect l="0" t="0" r="r" b="b"/>
              <a:pathLst>
                <a:path w="1179" h="531">
                  <a:moveTo>
                    <a:pt x="19" y="531"/>
                  </a:moveTo>
                  <a:cubicBezTo>
                    <a:pt x="312" y="145"/>
                    <a:pt x="886" y="433"/>
                    <a:pt x="1179" y="46"/>
                  </a:cubicBezTo>
                  <a:cubicBezTo>
                    <a:pt x="1172" y="31"/>
                    <a:pt x="1166" y="16"/>
                    <a:pt x="1159" y="0"/>
                  </a:cubicBezTo>
                  <a:cubicBezTo>
                    <a:pt x="867" y="387"/>
                    <a:pt x="292" y="99"/>
                    <a:pt x="0" y="486"/>
                  </a:cubicBezTo>
                  <a:cubicBezTo>
                    <a:pt x="7" y="501"/>
                    <a:pt x="13" y="516"/>
                    <a:pt x="19" y="531"/>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Freeform 39"/>
            <p:cNvSpPr>
              <a:spLocks/>
            </p:cNvSpPr>
            <p:nvPr/>
          </p:nvSpPr>
          <p:spPr bwMode="auto">
            <a:xfrm>
              <a:off x="-3314457" y="-1448746"/>
              <a:ext cx="12023906" cy="5422301"/>
            </a:xfrm>
            <a:custGeom>
              <a:avLst/>
              <a:gdLst>
                <a:gd name="T0" fmla="*/ 20 w 1179"/>
                <a:gd name="T1" fmla="*/ 531 h 531"/>
                <a:gd name="T2" fmla="*/ 1179 w 1179"/>
                <a:gd name="T3" fmla="*/ 46 h 531"/>
                <a:gd name="T4" fmla="*/ 1160 w 1179"/>
                <a:gd name="T5" fmla="*/ 0 h 531"/>
                <a:gd name="T6" fmla="*/ 0 w 1179"/>
                <a:gd name="T7" fmla="*/ 485 h 531"/>
                <a:gd name="T8" fmla="*/ 20 w 1179"/>
                <a:gd name="T9" fmla="*/ 531 h 531"/>
              </a:gdLst>
              <a:ahLst/>
              <a:cxnLst>
                <a:cxn ang="0">
                  <a:pos x="T0" y="T1"/>
                </a:cxn>
                <a:cxn ang="0">
                  <a:pos x="T2" y="T3"/>
                </a:cxn>
                <a:cxn ang="0">
                  <a:pos x="T4" y="T5"/>
                </a:cxn>
                <a:cxn ang="0">
                  <a:pos x="T6" y="T7"/>
                </a:cxn>
                <a:cxn ang="0">
                  <a:pos x="T8" y="T9"/>
                </a:cxn>
              </a:cxnLst>
              <a:rect l="0" t="0" r="r" b="b"/>
              <a:pathLst>
                <a:path w="1179" h="531">
                  <a:moveTo>
                    <a:pt x="20" y="531"/>
                  </a:moveTo>
                  <a:cubicBezTo>
                    <a:pt x="312" y="144"/>
                    <a:pt x="887" y="433"/>
                    <a:pt x="1179" y="46"/>
                  </a:cubicBezTo>
                  <a:cubicBezTo>
                    <a:pt x="1172" y="31"/>
                    <a:pt x="1166" y="15"/>
                    <a:pt x="1160" y="0"/>
                  </a:cubicBezTo>
                  <a:cubicBezTo>
                    <a:pt x="867" y="387"/>
                    <a:pt x="293" y="99"/>
                    <a:pt x="0" y="485"/>
                  </a:cubicBezTo>
                  <a:cubicBezTo>
                    <a:pt x="7" y="501"/>
                    <a:pt x="13" y="516"/>
                    <a:pt x="20" y="531"/>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40"/>
            <p:cNvSpPr>
              <a:spLocks/>
            </p:cNvSpPr>
            <p:nvPr/>
          </p:nvSpPr>
          <p:spPr bwMode="auto">
            <a:xfrm>
              <a:off x="-3114786" y="-980768"/>
              <a:ext cx="12017667" cy="5428541"/>
            </a:xfrm>
            <a:custGeom>
              <a:avLst/>
              <a:gdLst>
                <a:gd name="T0" fmla="*/ 19 w 1178"/>
                <a:gd name="T1" fmla="*/ 531 h 531"/>
                <a:gd name="T2" fmla="*/ 1178 w 1178"/>
                <a:gd name="T3" fmla="*/ 46 h 531"/>
                <a:gd name="T4" fmla="*/ 1159 w 1178"/>
                <a:gd name="T5" fmla="*/ 0 h 531"/>
                <a:gd name="T6" fmla="*/ 0 w 1178"/>
                <a:gd name="T7" fmla="*/ 485 h 531"/>
                <a:gd name="T8" fmla="*/ 19 w 1178"/>
                <a:gd name="T9" fmla="*/ 531 h 531"/>
              </a:gdLst>
              <a:ahLst/>
              <a:cxnLst>
                <a:cxn ang="0">
                  <a:pos x="T0" y="T1"/>
                </a:cxn>
                <a:cxn ang="0">
                  <a:pos x="T2" y="T3"/>
                </a:cxn>
                <a:cxn ang="0">
                  <a:pos x="T4" y="T5"/>
                </a:cxn>
                <a:cxn ang="0">
                  <a:pos x="T6" y="T7"/>
                </a:cxn>
                <a:cxn ang="0">
                  <a:pos x="T8" y="T9"/>
                </a:cxn>
              </a:cxnLst>
              <a:rect l="0" t="0" r="r" b="b"/>
              <a:pathLst>
                <a:path w="1178" h="531">
                  <a:moveTo>
                    <a:pt x="19" y="531"/>
                  </a:moveTo>
                  <a:cubicBezTo>
                    <a:pt x="311" y="144"/>
                    <a:pt x="886" y="432"/>
                    <a:pt x="1178" y="46"/>
                  </a:cubicBezTo>
                  <a:cubicBezTo>
                    <a:pt x="1171" y="30"/>
                    <a:pt x="1165" y="15"/>
                    <a:pt x="1159" y="0"/>
                  </a:cubicBezTo>
                  <a:cubicBezTo>
                    <a:pt x="867" y="387"/>
                    <a:pt x="292" y="98"/>
                    <a:pt x="0" y="485"/>
                  </a:cubicBezTo>
                  <a:cubicBezTo>
                    <a:pt x="6" y="500"/>
                    <a:pt x="12" y="516"/>
                    <a:pt x="19" y="531"/>
                  </a:cubicBez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41"/>
            <p:cNvSpPr>
              <a:spLocks/>
            </p:cNvSpPr>
            <p:nvPr/>
          </p:nvSpPr>
          <p:spPr bwMode="auto">
            <a:xfrm>
              <a:off x="-2921355" y="-506551"/>
              <a:ext cx="12017667" cy="5422301"/>
            </a:xfrm>
            <a:custGeom>
              <a:avLst/>
              <a:gdLst>
                <a:gd name="T0" fmla="*/ 19 w 1178"/>
                <a:gd name="T1" fmla="*/ 531 h 531"/>
                <a:gd name="T2" fmla="*/ 1178 w 1178"/>
                <a:gd name="T3" fmla="*/ 45 h 531"/>
                <a:gd name="T4" fmla="*/ 1159 w 1178"/>
                <a:gd name="T5" fmla="*/ 0 h 531"/>
                <a:gd name="T6" fmla="*/ 0 w 1178"/>
                <a:gd name="T7" fmla="*/ 485 h 531"/>
                <a:gd name="T8" fmla="*/ 19 w 1178"/>
                <a:gd name="T9" fmla="*/ 531 h 531"/>
              </a:gdLst>
              <a:ahLst/>
              <a:cxnLst>
                <a:cxn ang="0">
                  <a:pos x="T0" y="T1"/>
                </a:cxn>
                <a:cxn ang="0">
                  <a:pos x="T2" y="T3"/>
                </a:cxn>
                <a:cxn ang="0">
                  <a:pos x="T4" y="T5"/>
                </a:cxn>
                <a:cxn ang="0">
                  <a:pos x="T6" y="T7"/>
                </a:cxn>
                <a:cxn ang="0">
                  <a:pos x="T8" y="T9"/>
                </a:cxn>
              </a:cxnLst>
              <a:rect l="0" t="0" r="r" b="b"/>
              <a:pathLst>
                <a:path w="1178" h="531">
                  <a:moveTo>
                    <a:pt x="19" y="531"/>
                  </a:moveTo>
                  <a:cubicBezTo>
                    <a:pt x="311" y="144"/>
                    <a:pt x="886" y="432"/>
                    <a:pt x="1178" y="45"/>
                  </a:cubicBezTo>
                  <a:cubicBezTo>
                    <a:pt x="1172" y="30"/>
                    <a:pt x="1165" y="15"/>
                    <a:pt x="1159" y="0"/>
                  </a:cubicBezTo>
                  <a:cubicBezTo>
                    <a:pt x="867" y="386"/>
                    <a:pt x="292" y="98"/>
                    <a:pt x="0" y="485"/>
                  </a:cubicBezTo>
                  <a:cubicBezTo>
                    <a:pt x="6" y="500"/>
                    <a:pt x="13" y="515"/>
                    <a:pt x="19" y="531"/>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764641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p:cTn id="15" dur="500" fill="hold"/>
                                        <p:tgtEl>
                                          <p:spTgt spid="26"/>
                                        </p:tgtEl>
                                        <p:attrNameLst>
                                          <p:attrName>ppt_w</p:attrName>
                                        </p:attrNameLst>
                                      </p:cBhvr>
                                      <p:tavLst>
                                        <p:tav tm="0">
                                          <p:val>
                                            <p:fltVal val="0"/>
                                          </p:val>
                                        </p:tav>
                                        <p:tav tm="100000">
                                          <p:val>
                                            <p:strVal val="#ppt_w"/>
                                          </p:val>
                                        </p:tav>
                                      </p:tavLst>
                                    </p:anim>
                                    <p:anim calcmode="lin" valueType="num">
                                      <p:cBhvr>
                                        <p:cTn id="16" dur="500" fill="hold"/>
                                        <p:tgtEl>
                                          <p:spTgt spid="26"/>
                                        </p:tgtEl>
                                        <p:attrNameLst>
                                          <p:attrName>ppt_h</p:attrName>
                                        </p:attrNameLst>
                                      </p:cBhvr>
                                      <p:tavLst>
                                        <p:tav tm="0">
                                          <p:val>
                                            <p:fltVal val="0"/>
                                          </p:val>
                                        </p:tav>
                                        <p:tav tm="100000">
                                          <p:val>
                                            <p:strVal val="#ppt_h"/>
                                          </p:val>
                                        </p:tav>
                                      </p:tavLst>
                                    </p:anim>
                                    <p:animEffect transition="in" filter="fade">
                                      <p:cBhvr>
                                        <p:cTn id="17" dur="500"/>
                                        <p:tgtEl>
                                          <p:spTgt spid="26"/>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838200" y="363612"/>
            <a:ext cx="4572000" cy="1096372"/>
            <a:chOff x="838200" y="942576"/>
            <a:chExt cx="4572000" cy="1096372"/>
          </a:xfrm>
        </p:grpSpPr>
        <p:sp>
          <p:nvSpPr>
            <p:cNvPr id="11" name="TextBox 10"/>
            <p:cNvSpPr txBox="1"/>
            <p:nvPr/>
          </p:nvSpPr>
          <p:spPr>
            <a:xfrm>
              <a:off x="838200" y="942576"/>
              <a:ext cx="4572000" cy="769441"/>
            </a:xfrm>
            <a:prstGeom prst="rect">
              <a:avLst/>
            </a:prstGeom>
            <a:noFill/>
          </p:spPr>
          <p:txBody>
            <a:bodyPr wrap="square" lIns="91440" tIns="45720" rIns="91440" bIns="45720" rtlCol="0" anchor="b">
              <a:spAutoFit/>
            </a:bodyPr>
            <a:lstStyle/>
            <a:p>
              <a:r>
                <a:rPr lang="en-US" sz="4400" dirty="0">
                  <a:solidFill>
                    <a:schemeClr val="accent1"/>
                  </a:solidFill>
                  <a:latin typeface="+mj-lt"/>
                </a:rPr>
                <a:t>Alan Turing</a:t>
              </a:r>
            </a:p>
          </p:txBody>
        </p:sp>
        <p:sp>
          <p:nvSpPr>
            <p:cNvPr id="12" name="TextBox 11"/>
            <p:cNvSpPr txBox="1"/>
            <p:nvPr/>
          </p:nvSpPr>
          <p:spPr>
            <a:xfrm>
              <a:off x="838200" y="1623963"/>
              <a:ext cx="4572000" cy="414985"/>
            </a:xfrm>
            <a:prstGeom prst="rect">
              <a:avLst/>
            </a:prstGeom>
            <a:noFill/>
          </p:spPr>
          <p:txBody>
            <a:bodyPr wrap="square" lIns="91440" tIns="45720" rIns="91440" bIns="45720" rtlCol="0">
              <a:spAutoFit/>
            </a:bodyPr>
            <a:lstStyle/>
            <a:p>
              <a:pPr>
                <a:lnSpc>
                  <a:spcPct val="130000"/>
                </a:lnSpc>
              </a:pPr>
              <a:r>
                <a:rPr lang="en-US" dirty="0">
                  <a:solidFill>
                    <a:schemeClr val="tx2"/>
                  </a:solidFill>
                </a:rPr>
                <a:t>(1912-1954)</a:t>
              </a:r>
            </a:p>
          </p:txBody>
        </p:sp>
      </p:grpSp>
      <p:sp>
        <p:nvSpPr>
          <p:cNvPr id="13" name="Rectangle 12"/>
          <p:cNvSpPr/>
          <p:nvPr/>
        </p:nvSpPr>
        <p:spPr>
          <a:xfrm>
            <a:off x="832316" y="1690319"/>
            <a:ext cx="4566557" cy="1738681"/>
          </a:xfrm>
          <a:prstGeom prst="rect">
            <a:avLst/>
          </a:prstGeom>
        </p:spPr>
        <p:txBody>
          <a:bodyPr wrap="square">
            <a:spAutoFit/>
          </a:bodyPr>
          <a:lstStyle/>
          <a:p>
            <a:pPr>
              <a:lnSpc>
                <a:spcPct val="130000"/>
              </a:lnSpc>
            </a:pPr>
            <a:r>
              <a:rPr lang="en-US" sz="1400" dirty="0">
                <a:solidFill>
                  <a:schemeClr val="tx2"/>
                </a:solidFill>
              </a:rPr>
              <a:t>Turing was a British Mathematician and father of the general-purpose computer. During World War 2, he worked for the British code-breaking </a:t>
            </a:r>
            <a:r>
              <a:rPr lang="en-US" sz="1400" dirty="0" err="1">
                <a:solidFill>
                  <a:schemeClr val="tx2"/>
                </a:solidFill>
              </a:rPr>
              <a:t>centre</a:t>
            </a:r>
            <a:r>
              <a:rPr lang="en-US" sz="1400" dirty="0">
                <a:solidFill>
                  <a:schemeClr val="tx2"/>
                </a:solidFill>
              </a:rPr>
              <a:t> at Bletchley Park, helping to build the algorithms and machines which broke the previously “uncrackable” Enigma codes used by the Nazis, helping to bring an end to the war..</a:t>
            </a:r>
          </a:p>
        </p:txBody>
      </p:sp>
      <p:sp>
        <p:nvSpPr>
          <p:cNvPr id="16" name="Rectangle 15"/>
          <p:cNvSpPr/>
          <p:nvPr/>
        </p:nvSpPr>
        <p:spPr>
          <a:xfrm>
            <a:off x="1706517" y="4225059"/>
            <a:ext cx="4106773" cy="1458604"/>
          </a:xfrm>
          <a:prstGeom prst="rect">
            <a:avLst/>
          </a:prstGeom>
        </p:spPr>
        <p:txBody>
          <a:bodyPr wrap="square">
            <a:spAutoFit/>
          </a:bodyPr>
          <a:lstStyle/>
          <a:p>
            <a:pPr>
              <a:lnSpc>
                <a:spcPct val="130000"/>
              </a:lnSpc>
            </a:pPr>
            <a:r>
              <a:rPr lang="en-US" sz="1400" dirty="0">
                <a:solidFill>
                  <a:schemeClr val="tx2"/>
                </a:solidFill>
              </a:rPr>
              <a:t>In 1952 Turing was charged with the crime of “gross indecency” after admitting to having had a homosexual relationship with another man, which was a crime at the time. He lost his job at the Government Communications Headquarters.</a:t>
            </a:r>
          </a:p>
        </p:txBody>
      </p:sp>
      <p:grpSp>
        <p:nvGrpSpPr>
          <p:cNvPr id="26" name="Group 25"/>
          <p:cNvGrpSpPr/>
          <p:nvPr/>
        </p:nvGrpSpPr>
        <p:grpSpPr>
          <a:xfrm>
            <a:off x="874440" y="4611461"/>
            <a:ext cx="685800" cy="685800"/>
            <a:chOff x="838200" y="3680155"/>
            <a:chExt cx="685800" cy="685800"/>
          </a:xfrm>
        </p:grpSpPr>
        <p:sp>
          <p:nvSpPr>
            <p:cNvPr id="15" name="Oval 14"/>
            <p:cNvSpPr/>
            <p:nvPr/>
          </p:nvSpPr>
          <p:spPr>
            <a:xfrm>
              <a:off x="838200" y="3680155"/>
              <a:ext cx="685800" cy="6858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32" name="Freeform 11"/>
            <p:cNvSpPr>
              <a:spLocks noEditPoints="1"/>
            </p:cNvSpPr>
            <p:nvPr/>
          </p:nvSpPr>
          <p:spPr bwMode="auto">
            <a:xfrm>
              <a:off x="984477" y="3826046"/>
              <a:ext cx="393247" cy="394018"/>
            </a:xfrm>
            <a:custGeom>
              <a:avLst/>
              <a:gdLst>
                <a:gd name="T0" fmla="*/ 123 w 1561"/>
                <a:gd name="T1" fmla="*/ 1184 h 1564"/>
                <a:gd name="T2" fmla="*/ 581 w 1561"/>
                <a:gd name="T3" fmla="*/ 1216 h 1564"/>
                <a:gd name="T4" fmla="*/ 581 w 1561"/>
                <a:gd name="T5" fmla="*/ 1216 h 1564"/>
                <a:gd name="T6" fmla="*/ 337 w 1561"/>
                <a:gd name="T7" fmla="*/ 983 h 1564"/>
                <a:gd name="T8" fmla="*/ 285 w 1561"/>
                <a:gd name="T9" fmla="*/ 1002 h 1564"/>
                <a:gd name="T10" fmla="*/ 180 w 1561"/>
                <a:gd name="T11" fmla="*/ 1232 h 1564"/>
                <a:gd name="T12" fmla="*/ 780 w 1561"/>
                <a:gd name="T13" fmla="*/ 1433 h 1564"/>
                <a:gd name="T14" fmla="*/ 1304 w 1561"/>
                <a:gd name="T15" fmla="*/ 367 h 1564"/>
                <a:gd name="T16" fmla="*/ 1500 w 1561"/>
                <a:gd name="T17" fmla="*/ 388 h 1564"/>
                <a:gd name="T18" fmla="*/ 1473 w 1561"/>
                <a:gd name="T19" fmla="*/ 198 h 1564"/>
                <a:gd name="T20" fmla="*/ 1534 w 1561"/>
                <a:gd name="T21" fmla="*/ 29 h 1564"/>
                <a:gd name="T22" fmla="*/ 1304 w 1561"/>
                <a:gd name="T23" fmla="*/ 29 h 1564"/>
                <a:gd name="T24" fmla="*/ 1195 w 1561"/>
                <a:gd name="T25" fmla="*/ 137 h 1564"/>
                <a:gd name="T26" fmla="*/ 1070 w 1561"/>
                <a:gd name="T27" fmla="*/ 262 h 1564"/>
                <a:gd name="T28" fmla="*/ 123 w 1561"/>
                <a:gd name="T29" fmla="*/ 641 h 1564"/>
                <a:gd name="T30" fmla="*/ 310 w 1561"/>
                <a:gd name="T31" fmla="*/ 1536 h 1564"/>
                <a:gd name="T32" fmla="*/ 763 w 1561"/>
                <a:gd name="T33" fmla="*/ 1380 h 1564"/>
                <a:gd name="T34" fmla="*/ 924 w 1561"/>
                <a:gd name="T35" fmla="*/ 1235 h 1564"/>
                <a:gd name="T36" fmla="*/ 737 w 1561"/>
                <a:gd name="T37" fmla="*/ 1184 h 1564"/>
                <a:gd name="T38" fmla="*/ 981 w 1561"/>
                <a:gd name="T39" fmla="*/ 1184 h 1564"/>
                <a:gd name="T40" fmla="*/ 702 w 1561"/>
                <a:gd name="T41" fmla="*/ 1029 h 1564"/>
                <a:gd name="T42" fmla="*/ 1144 w 1561"/>
                <a:gd name="T43" fmla="*/ 1030 h 1564"/>
                <a:gd name="T44" fmla="*/ 693 w 1561"/>
                <a:gd name="T45" fmla="*/ 978 h 1564"/>
                <a:gd name="T46" fmla="*/ 829 w 1561"/>
                <a:gd name="T47" fmla="*/ 821 h 1564"/>
                <a:gd name="T48" fmla="*/ 1326 w 1561"/>
                <a:gd name="T49" fmla="*/ 774 h 1564"/>
                <a:gd name="T50" fmla="*/ 1310 w 1561"/>
                <a:gd name="T51" fmla="*/ 180 h 1564"/>
                <a:gd name="T52" fmla="*/ 1231 w 1561"/>
                <a:gd name="T53" fmla="*/ 65 h 1564"/>
                <a:gd name="T54" fmla="*/ 1382 w 1561"/>
                <a:gd name="T55" fmla="*/ 144 h 1564"/>
                <a:gd name="T56" fmla="*/ 1498 w 1561"/>
                <a:gd name="T57" fmla="*/ 65 h 1564"/>
                <a:gd name="T58" fmla="*/ 1419 w 1561"/>
                <a:gd name="T59" fmla="*/ 180 h 1564"/>
                <a:gd name="T60" fmla="*/ 1505 w 1561"/>
                <a:gd name="T61" fmla="*/ 313 h 1564"/>
                <a:gd name="T62" fmla="*/ 1383 w 1561"/>
                <a:gd name="T63" fmla="*/ 253 h 1564"/>
                <a:gd name="T64" fmla="*/ 1224 w 1561"/>
                <a:gd name="T65" fmla="*/ 302 h 1564"/>
                <a:gd name="T66" fmla="*/ 1278 w 1561"/>
                <a:gd name="T67" fmla="*/ 416 h 1564"/>
                <a:gd name="T68" fmla="*/ 456 w 1561"/>
                <a:gd name="T69" fmla="*/ 313 h 1564"/>
                <a:gd name="T70" fmla="*/ 456 w 1561"/>
                <a:gd name="T71" fmla="*/ 313 h 1564"/>
                <a:gd name="T72" fmla="*/ 740 w 1561"/>
                <a:gd name="T73" fmla="*/ 499 h 1564"/>
                <a:gd name="T74" fmla="*/ 786 w 1561"/>
                <a:gd name="T75" fmla="*/ 499 h 1564"/>
                <a:gd name="T76" fmla="*/ 1345 w 1561"/>
                <a:gd name="T77" fmla="*/ 569 h 1564"/>
                <a:gd name="T78" fmla="*/ 183 w 1561"/>
                <a:gd name="T79" fmla="*/ 723 h 1564"/>
                <a:gd name="T80" fmla="*/ 1351 w 1561"/>
                <a:gd name="T81" fmla="*/ 621 h 1564"/>
                <a:gd name="T82" fmla="*/ 183 w 1561"/>
                <a:gd name="T83" fmla="*/ 723 h 1564"/>
                <a:gd name="T84" fmla="*/ 679 w 1561"/>
                <a:gd name="T85" fmla="*/ 775 h 1564"/>
                <a:gd name="T86" fmla="*/ 239 w 1561"/>
                <a:gd name="T87" fmla="*/ 855 h 1564"/>
                <a:gd name="T88" fmla="*/ 88 w 1561"/>
                <a:gd name="T89" fmla="*/ 1283 h 1564"/>
                <a:gd name="T90" fmla="*/ 560 w 1561"/>
                <a:gd name="T91" fmla="*/ 936 h 1564"/>
                <a:gd name="T92" fmla="*/ 774 w 1561"/>
                <a:gd name="T93" fmla="*/ 825 h 1564"/>
                <a:gd name="T94" fmla="*/ 636 w 1561"/>
                <a:gd name="T95" fmla="*/ 1015 h 1564"/>
                <a:gd name="T96" fmla="*/ 379 w 1561"/>
                <a:gd name="T97" fmla="*/ 1491 h 1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61" h="1564">
                  <a:moveTo>
                    <a:pt x="635" y="1184"/>
                  </a:moveTo>
                  <a:cubicBezTo>
                    <a:pt x="635" y="1042"/>
                    <a:pt x="520" y="928"/>
                    <a:pt x="379" y="928"/>
                  </a:cubicBezTo>
                  <a:cubicBezTo>
                    <a:pt x="238" y="928"/>
                    <a:pt x="123" y="1042"/>
                    <a:pt x="123" y="1184"/>
                  </a:cubicBezTo>
                  <a:cubicBezTo>
                    <a:pt x="123" y="1325"/>
                    <a:pt x="238" y="1440"/>
                    <a:pt x="379" y="1440"/>
                  </a:cubicBezTo>
                  <a:cubicBezTo>
                    <a:pt x="520" y="1440"/>
                    <a:pt x="635" y="1325"/>
                    <a:pt x="635" y="1184"/>
                  </a:cubicBezTo>
                  <a:close/>
                  <a:moveTo>
                    <a:pt x="581" y="1216"/>
                  </a:moveTo>
                  <a:cubicBezTo>
                    <a:pt x="528" y="1169"/>
                    <a:pt x="479" y="1124"/>
                    <a:pt x="434" y="1081"/>
                  </a:cubicBezTo>
                  <a:cubicBezTo>
                    <a:pt x="556" y="1081"/>
                    <a:pt x="556" y="1081"/>
                    <a:pt x="556" y="1081"/>
                  </a:cubicBezTo>
                  <a:cubicBezTo>
                    <a:pt x="580" y="1122"/>
                    <a:pt x="589" y="1170"/>
                    <a:pt x="581" y="1216"/>
                  </a:cubicBezTo>
                  <a:close/>
                  <a:moveTo>
                    <a:pt x="514" y="1030"/>
                  </a:moveTo>
                  <a:cubicBezTo>
                    <a:pt x="382" y="1030"/>
                    <a:pt x="382" y="1030"/>
                    <a:pt x="382" y="1030"/>
                  </a:cubicBezTo>
                  <a:cubicBezTo>
                    <a:pt x="366" y="1014"/>
                    <a:pt x="351" y="999"/>
                    <a:pt x="337" y="983"/>
                  </a:cubicBezTo>
                  <a:cubicBezTo>
                    <a:pt x="400" y="970"/>
                    <a:pt x="466" y="988"/>
                    <a:pt x="514" y="1030"/>
                  </a:cubicBezTo>
                  <a:close/>
                  <a:moveTo>
                    <a:pt x="180" y="1232"/>
                  </a:moveTo>
                  <a:cubicBezTo>
                    <a:pt x="158" y="1140"/>
                    <a:pt x="201" y="1045"/>
                    <a:pt x="285" y="1002"/>
                  </a:cubicBezTo>
                  <a:cubicBezTo>
                    <a:pt x="373" y="1096"/>
                    <a:pt x="466" y="1186"/>
                    <a:pt x="564" y="1270"/>
                  </a:cubicBezTo>
                  <a:cubicBezTo>
                    <a:pt x="531" y="1342"/>
                    <a:pt x="459" y="1388"/>
                    <a:pt x="379" y="1389"/>
                  </a:cubicBezTo>
                  <a:cubicBezTo>
                    <a:pt x="284" y="1389"/>
                    <a:pt x="202" y="1324"/>
                    <a:pt x="180" y="1232"/>
                  </a:cubicBezTo>
                  <a:close/>
                  <a:moveTo>
                    <a:pt x="682" y="1375"/>
                  </a:moveTo>
                  <a:cubicBezTo>
                    <a:pt x="703" y="1394"/>
                    <a:pt x="724" y="1413"/>
                    <a:pt x="746" y="1433"/>
                  </a:cubicBezTo>
                  <a:cubicBezTo>
                    <a:pt x="755" y="1442"/>
                    <a:pt x="770" y="1442"/>
                    <a:pt x="780" y="1433"/>
                  </a:cubicBezTo>
                  <a:cubicBezTo>
                    <a:pt x="836" y="1382"/>
                    <a:pt x="890" y="1334"/>
                    <a:pt x="940" y="1289"/>
                  </a:cubicBezTo>
                  <a:cubicBezTo>
                    <a:pt x="1219" y="1040"/>
                    <a:pt x="1403" y="876"/>
                    <a:pt x="1403" y="641"/>
                  </a:cubicBezTo>
                  <a:cubicBezTo>
                    <a:pt x="1405" y="540"/>
                    <a:pt x="1370" y="443"/>
                    <a:pt x="1304" y="367"/>
                  </a:cubicBezTo>
                  <a:cubicBezTo>
                    <a:pt x="1365" y="307"/>
                    <a:pt x="1365" y="307"/>
                    <a:pt x="1365" y="307"/>
                  </a:cubicBezTo>
                  <a:cubicBezTo>
                    <a:pt x="1426" y="368"/>
                    <a:pt x="1426" y="368"/>
                    <a:pt x="1426" y="368"/>
                  </a:cubicBezTo>
                  <a:cubicBezTo>
                    <a:pt x="1445" y="387"/>
                    <a:pt x="1473" y="395"/>
                    <a:pt x="1500" y="388"/>
                  </a:cubicBezTo>
                  <a:cubicBezTo>
                    <a:pt x="1526" y="381"/>
                    <a:pt x="1547" y="360"/>
                    <a:pt x="1554" y="334"/>
                  </a:cubicBezTo>
                  <a:cubicBezTo>
                    <a:pt x="1561" y="307"/>
                    <a:pt x="1554" y="279"/>
                    <a:pt x="1534" y="259"/>
                  </a:cubicBezTo>
                  <a:cubicBezTo>
                    <a:pt x="1473" y="198"/>
                    <a:pt x="1473" y="198"/>
                    <a:pt x="1473" y="198"/>
                  </a:cubicBezTo>
                  <a:cubicBezTo>
                    <a:pt x="1534" y="137"/>
                    <a:pt x="1534" y="137"/>
                    <a:pt x="1534" y="137"/>
                  </a:cubicBezTo>
                  <a:cubicBezTo>
                    <a:pt x="1548" y="123"/>
                    <a:pt x="1557" y="103"/>
                    <a:pt x="1557" y="83"/>
                  </a:cubicBezTo>
                  <a:cubicBezTo>
                    <a:pt x="1557" y="63"/>
                    <a:pt x="1548" y="43"/>
                    <a:pt x="1534" y="29"/>
                  </a:cubicBezTo>
                  <a:cubicBezTo>
                    <a:pt x="1504" y="0"/>
                    <a:pt x="1456" y="0"/>
                    <a:pt x="1426" y="29"/>
                  </a:cubicBezTo>
                  <a:cubicBezTo>
                    <a:pt x="1365" y="90"/>
                    <a:pt x="1365" y="90"/>
                    <a:pt x="1365" y="90"/>
                  </a:cubicBezTo>
                  <a:cubicBezTo>
                    <a:pt x="1304" y="29"/>
                    <a:pt x="1304" y="29"/>
                    <a:pt x="1304" y="29"/>
                  </a:cubicBezTo>
                  <a:cubicBezTo>
                    <a:pt x="1273" y="0"/>
                    <a:pt x="1226" y="0"/>
                    <a:pt x="1195" y="29"/>
                  </a:cubicBezTo>
                  <a:cubicBezTo>
                    <a:pt x="1181" y="43"/>
                    <a:pt x="1172" y="63"/>
                    <a:pt x="1172" y="83"/>
                  </a:cubicBezTo>
                  <a:cubicBezTo>
                    <a:pt x="1172" y="103"/>
                    <a:pt x="1181" y="123"/>
                    <a:pt x="1195" y="137"/>
                  </a:cubicBezTo>
                  <a:cubicBezTo>
                    <a:pt x="1256" y="198"/>
                    <a:pt x="1256" y="198"/>
                    <a:pt x="1256" y="198"/>
                  </a:cubicBezTo>
                  <a:cubicBezTo>
                    <a:pt x="1174" y="280"/>
                    <a:pt x="1174" y="280"/>
                    <a:pt x="1174" y="280"/>
                  </a:cubicBezTo>
                  <a:cubicBezTo>
                    <a:pt x="1141" y="268"/>
                    <a:pt x="1106" y="262"/>
                    <a:pt x="1070" y="262"/>
                  </a:cubicBezTo>
                  <a:cubicBezTo>
                    <a:pt x="903" y="262"/>
                    <a:pt x="804" y="375"/>
                    <a:pt x="763" y="437"/>
                  </a:cubicBezTo>
                  <a:cubicBezTo>
                    <a:pt x="722" y="375"/>
                    <a:pt x="623" y="262"/>
                    <a:pt x="456" y="262"/>
                  </a:cubicBezTo>
                  <a:cubicBezTo>
                    <a:pt x="266" y="262"/>
                    <a:pt x="123" y="425"/>
                    <a:pt x="123" y="641"/>
                  </a:cubicBezTo>
                  <a:cubicBezTo>
                    <a:pt x="123" y="725"/>
                    <a:pt x="148" y="807"/>
                    <a:pt x="193" y="878"/>
                  </a:cubicBezTo>
                  <a:cubicBezTo>
                    <a:pt x="66" y="954"/>
                    <a:pt x="0" y="1101"/>
                    <a:pt x="26" y="1247"/>
                  </a:cubicBezTo>
                  <a:cubicBezTo>
                    <a:pt x="52" y="1392"/>
                    <a:pt x="164" y="1507"/>
                    <a:pt x="310" y="1536"/>
                  </a:cubicBezTo>
                  <a:cubicBezTo>
                    <a:pt x="455" y="1564"/>
                    <a:pt x="603" y="1500"/>
                    <a:pt x="682" y="1375"/>
                  </a:cubicBezTo>
                  <a:close/>
                  <a:moveTo>
                    <a:pt x="906" y="1251"/>
                  </a:moveTo>
                  <a:cubicBezTo>
                    <a:pt x="861" y="1291"/>
                    <a:pt x="813" y="1334"/>
                    <a:pt x="763" y="1380"/>
                  </a:cubicBezTo>
                  <a:cubicBezTo>
                    <a:pt x="744" y="1362"/>
                    <a:pt x="725" y="1345"/>
                    <a:pt x="706" y="1328"/>
                  </a:cubicBezTo>
                  <a:cubicBezTo>
                    <a:pt x="719" y="1299"/>
                    <a:pt x="729" y="1267"/>
                    <a:pt x="733" y="1235"/>
                  </a:cubicBezTo>
                  <a:cubicBezTo>
                    <a:pt x="924" y="1235"/>
                    <a:pt x="924" y="1235"/>
                    <a:pt x="924" y="1235"/>
                  </a:cubicBezTo>
                  <a:cubicBezTo>
                    <a:pt x="918" y="1240"/>
                    <a:pt x="912" y="1246"/>
                    <a:pt x="906" y="1251"/>
                  </a:cubicBezTo>
                  <a:close/>
                  <a:moveTo>
                    <a:pt x="981" y="1184"/>
                  </a:moveTo>
                  <a:cubicBezTo>
                    <a:pt x="737" y="1184"/>
                    <a:pt x="737" y="1184"/>
                    <a:pt x="737" y="1184"/>
                  </a:cubicBezTo>
                  <a:cubicBezTo>
                    <a:pt x="737" y="1149"/>
                    <a:pt x="732" y="1115"/>
                    <a:pt x="722" y="1081"/>
                  </a:cubicBezTo>
                  <a:cubicBezTo>
                    <a:pt x="1092" y="1081"/>
                    <a:pt x="1092" y="1081"/>
                    <a:pt x="1092" y="1081"/>
                  </a:cubicBezTo>
                  <a:cubicBezTo>
                    <a:pt x="1057" y="1114"/>
                    <a:pt x="1020" y="1148"/>
                    <a:pt x="981" y="1184"/>
                  </a:cubicBezTo>
                  <a:close/>
                  <a:moveTo>
                    <a:pt x="1144" y="1030"/>
                  </a:moveTo>
                  <a:cubicBezTo>
                    <a:pt x="702" y="1030"/>
                    <a:pt x="702" y="1030"/>
                    <a:pt x="702" y="1030"/>
                  </a:cubicBezTo>
                  <a:cubicBezTo>
                    <a:pt x="702" y="1029"/>
                    <a:pt x="702" y="1029"/>
                    <a:pt x="702" y="1029"/>
                  </a:cubicBezTo>
                  <a:cubicBezTo>
                    <a:pt x="761" y="1023"/>
                    <a:pt x="811" y="984"/>
                    <a:pt x="831" y="928"/>
                  </a:cubicBezTo>
                  <a:cubicBezTo>
                    <a:pt x="1235" y="928"/>
                    <a:pt x="1235" y="928"/>
                    <a:pt x="1235" y="928"/>
                  </a:cubicBezTo>
                  <a:cubicBezTo>
                    <a:pt x="1207" y="964"/>
                    <a:pt x="1176" y="998"/>
                    <a:pt x="1144" y="1030"/>
                  </a:cubicBezTo>
                  <a:close/>
                  <a:moveTo>
                    <a:pt x="693" y="978"/>
                  </a:moveTo>
                  <a:cubicBezTo>
                    <a:pt x="788" y="883"/>
                    <a:pt x="788" y="883"/>
                    <a:pt x="788" y="883"/>
                  </a:cubicBezTo>
                  <a:cubicBezTo>
                    <a:pt x="784" y="934"/>
                    <a:pt x="744" y="975"/>
                    <a:pt x="693" y="978"/>
                  </a:cubicBezTo>
                  <a:close/>
                  <a:moveTo>
                    <a:pt x="1273" y="877"/>
                  </a:moveTo>
                  <a:cubicBezTo>
                    <a:pt x="840" y="877"/>
                    <a:pt x="840" y="877"/>
                    <a:pt x="840" y="877"/>
                  </a:cubicBezTo>
                  <a:cubicBezTo>
                    <a:pt x="840" y="857"/>
                    <a:pt x="836" y="838"/>
                    <a:pt x="829" y="821"/>
                  </a:cubicBezTo>
                  <a:cubicBezTo>
                    <a:pt x="829" y="821"/>
                    <a:pt x="829" y="821"/>
                    <a:pt x="829" y="821"/>
                  </a:cubicBezTo>
                  <a:cubicBezTo>
                    <a:pt x="822" y="804"/>
                    <a:pt x="813" y="788"/>
                    <a:pt x="800" y="774"/>
                  </a:cubicBezTo>
                  <a:cubicBezTo>
                    <a:pt x="1326" y="774"/>
                    <a:pt x="1326" y="774"/>
                    <a:pt x="1326" y="774"/>
                  </a:cubicBezTo>
                  <a:cubicBezTo>
                    <a:pt x="1312" y="810"/>
                    <a:pt x="1294" y="845"/>
                    <a:pt x="1273" y="877"/>
                  </a:cubicBezTo>
                  <a:close/>
                  <a:moveTo>
                    <a:pt x="1310" y="216"/>
                  </a:moveTo>
                  <a:cubicBezTo>
                    <a:pt x="1320" y="206"/>
                    <a:pt x="1320" y="190"/>
                    <a:pt x="1310" y="180"/>
                  </a:cubicBezTo>
                  <a:cubicBezTo>
                    <a:pt x="1231" y="101"/>
                    <a:pt x="1231" y="101"/>
                    <a:pt x="1231" y="101"/>
                  </a:cubicBezTo>
                  <a:cubicBezTo>
                    <a:pt x="1226" y="96"/>
                    <a:pt x="1224" y="90"/>
                    <a:pt x="1224" y="83"/>
                  </a:cubicBezTo>
                  <a:cubicBezTo>
                    <a:pt x="1224" y="76"/>
                    <a:pt x="1226" y="70"/>
                    <a:pt x="1231" y="65"/>
                  </a:cubicBezTo>
                  <a:cubicBezTo>
                    <a:pt x="1241" y="55"/>
                    <a:pt x="1257" y="55"/>
                    <a:pt x="1267" y="65"/>
                  </a:cubicBezTo>
                  <a:cubicBezTo>
                    <a:pt x="1346" y="144"/>
                    <a:pt x="1346" y="144"/>
                    <a:pt x="1346" y="144"/>
                  </a:cubicBezTo>
                  <a:cubicBezTo>
                    <a:pt x="1356" y="154"/>
                    <a:pt x="1373" y="154"/>
                    <a:pt x="1382" y="144"/>
                  </a:cubicBezTo>
                  <a:cubicBezTo>
                    <a:pt x="1462" y="65"/>
                    <a:pt x="1462" y="65"/>
                    <a:pt x="1462" y="65"/>
                  </a:cubicBezTo>
                  <a:cubicBezTo>
                    <a:pt x="1467" y="60"/>
                    <a:pt x="1473" y="57"/>
                    <a:pt x="1480" y="58"/>
                  </a:cubicBezTo>
                  <a:cubicBezTo>
                    <a:pt x="1487" y="58"/>
                    <a:pt x="1493" y="60"/>
                    <a:pt x="1498" y="65"/>
                  </a:cubicBezTo>
                  <a:cubicBezTo>
                    <a:pt x="1503" y="70"/>
                    <a:pt x="1505" y="76"/>
                    <a:pt x="1505" y="83"/>
                  </a:cubicBezTo>
                  <a:cubicBezTo>
                    <a:pt x="1505" y="90"/>
                    <a:pt x="1503" y="96"/>
                    <a:pt x="1498" y="101"/>
                  </a:cubicBezTo>
                  <a:cubicBezTo>
                    <a:pt x="1419" y="180"/>
                    <a:pt x="1419" y="180"/>
                    <a:pt x="1419" y="180"/>
                  </a:cubicBezTo>
                  <a:cubicBezTo>
                    <a:pt x="1409" y="190"/>
                    <a:pt x="1409" y="206"/>
                    <a:pt x="1419" y="216"/>
                  </a:cubicBezTo>
                  <a:cubicBezTo>
                    <a:pt x="1498" y="296"/>
                    <a:pt x="1498" y="296"/>
                    <a:pt x="1498" y="296"/>
                  </a:cubicBezTo>
                  <a:cubicBezTo>
                    <a:pt x="1503" y="300"/>
                    <a:pt x="1505" y="307"/>
                    <a:pt x="1505" y="313"/>
                  </a:cubicBezTo>
                  <a:cubicBezTo>
                    <a:pt x="1505" y="320"/>
                    <a:pt x="1503" y="327"/>
                    <a:pt x="1498" y="331"/>
                  </a:cubicBezTo>
                  <a:cubicBezTo>
                    <a:pt x="1488" y="341"/>
                    <a:pt x="1472" y="341"/>
                    <a:pt x="1462" y="331"/>
                  </a:cubicBezTo>
                  <a:cubicBezTo>
                    <a:pt x="1383" y="253"/>
                    <a:pt x="1383" y="253"/>
                    <a:pt x="1383" y="253"/>
                  </a:cubicBezTo>
                  <a:cubicBezTo>
                    <a:pt x="1373" y="243"/>
                    <a:pt x="1356" y="243"/>
                    <a:pt x="1346" y="253"/>
                  </a:cubicBezTo>
                  <a:cubicBezTo>
                    <a:pt x="1267" y="332"/>
                    <a:pt x="1267" y="332"/>
                    <a:pt x="1267" y="332"/>
                  </a:cubicBezTo>
                  <a:cubicBezTo>
                    <a:pt x="1254" y="321"/>
                    <a:pt x="1239" y="311"/>
                    <a:pt x="1224" y="302"/>
                  </a:cubicBezTo>
                  <a:lnTo>
                    <a:pt x="1310" y="216"/>
                  </a:lnTo>
                  <a:close/>
                  <a:moveTo>
                    <a:pt x="1070" y="313"/>
                  </a:moveTo>
                  <a:cubicBezTo>
                    <a:pt x="1152" y="314"/>
                    <a:pt x="1228" y="351"/>
                    <a:pt x="1278" y="416"/>
                  </a:cubicBezTo>
                  <a:cubicBezTo>
                    <a:pt x="845" y="416"/>
                    <a:pt x="845" y="416"/>
                    <a:pt x="845" y="416"/>
                  </a:cubicBezTo>
                  <a:cubicBezTo>
                    <a:pt x="902" y="351"/>
                    <a:pt x="984" y="314"/>
                    <a:pt x="1070" y="313"/>
                  </a:cubicBezTo>
                  <a:close/>
                  <a:moveTo>
                    <a:pt x="456" y="313"/>
                  </a:moveTo>
                  <a:cubicBezTo>
                    <a:pt x="542" y="314"/>
                    <a:pt x="624" y="351"/>
                    <a:pt x="681" y="416"/>
                  </a:cubicBezTo>
                  <a:cubicBezTo>
                    <a:pt x="248" y="416"/>
                    <a:pt x="248" y="416"/>
                    <a:pt x="248" y="416"/>
                  </a:cubicBezTo>
                  <a:cubicBezTo>
                    <a:pt x="298" y="351"/>
                    <a:pt x="374" y="314"/>
                    <a:pt x="456" y="313"/>
                  </a:cubicBezTo>
                  <a:close/>
                  <a:moveTo>
                    <a:pt x="215" y="467"/>
                  </a:moveTo>
                  <a:cubicBezTo>
                    <a:pt x="721" y="467"/>
                    <a:pt x="721" y="467"/>
                    <a:pt x="721" y="467"/>
                  </a:cubicBezTo>
                  <a:cubicBezTo>
                    <a:pt x="728" y="477"/>
                    <a:pt x="734" y="488"/>
                    <a:pt x="740" y="499"/>
                  </a:cubicBezTo>
                  <a:cubicBezTo>
                    <a:pt x="744" y="508"/>
                    <a:pt x="753" y="514"/>
                    <a:pt x="763" y="514"/>
                  </a:cubicBezTo>
                  <a:cubicBezTo>
                    <a:pt x="773" y="514"/>
                    <a:pt x="782" y="508"/>
                    <a:pt x="786" y="499"/>
                  </a:cubicBezTo>
                  <a:cubicBezTo>
                    <a:pt x="786" y="499"/>
                    <a:pt x="786" y="499"/>
                    <a:pt x="786" y="499"/>
                  </a:cubicBezTo>
                  <a:cubicBezTo>
                    <a:pt x="792" y="488"/>
                    <a:pt x="798" y="477"/>
                    <a:pt x="805" y="467"/>
                  </a:cubicBezTo>
                  <a:cubicBezTo>
                    <a:pt x="1311" y="467"/>
                    <a:pt x="1311" y="467"/>
                    <a:pt x="1311" y="467"/>
                  </a:cubicBezTo>
                  <a:cubicBezTo>
                    <a:pt x="1328" y="499"/>
                    <a:pt x="1339" y="534"/>
                    <a:pt x="1345" y="569"/>
                  </a:cubicBezTo>
                  <a:cubicBezTo>
                    <a:pt x="180" y="569"/>
                    <a:pt x="180" y="569"/>
                    <a:pt x="180" y="569"/>
                  </a:cubicBezTo>
                  <a:cubicBezTo>
                    <a:pt x="187" y="534"/>
                    <a:pt x="198" y="499"/>
                    <a:pt x="215" y="467"/>
                  </a:cubicBezTo>
                  <a:close/>
                  <a:moveTo>
                    <a:pt x="183" y="723"/>
                  </a:moveTo>
                  <a:cubicBezTo>
                    <a:pt x="177" y="696"/>
                    <a:pt x="174" y="668"/>
                    <a:pt x="174" y="641"/>
                  </a:cubicBezTo>
                  <a:cubicBezTo>
                    <a:pt x="174" y="634"/>
                    <a:pt x="175" y="627"/>
                    <a:pt x="175" y="621"/>
                  </a:cubicBezTo>
                  <a:cubicBezTo>
                    <a:pt x="1351" y="621"/>
                    <a:pt x="1351" y="621"/>
                    <a:pt x="1351" y="621"/>
                  </a:cubicBezTo>
                  <a:cubicBezTo>
                    <a:pt x="1351" y="627"/>
                    <a:pt x="1352" y="634"/>
                    <a:pt x="1352" y="641"/>
                  </a:cubicBezTo>
                  <a:cubicBezTo>
                    <a:pt x="1352" y="668"/>
                    <a:pt x="1348" y="696"/>
                    <a:pt x="1342" y="723"/>
                  </a:cubicBezTo>
                  <a:lnTo>
                    <a:pt x="183" y="723"/>
                  </a:lnTo>
                  <a:close/>
                  <a:moveTo>
                    <a:pt x="679" y="775"/>
                  </a:moveTo>
                  <a:cubicBezTo>
                    <a:pt x="584" y="870"/>
                    <a:pt x="584" y="870"/>
                    <a:pt x="584" y="870"/>
                  </a:cubicBezTo>
                  <a:cubicBezTo>
                    <a:pt x="588" y="819"/>
                    <a:pt x="628" y="778"/>
                    <a:pt x="679" y="775"/>
                  </a:cubicBezTo>
                  <a:close/>
                  <a:moveTo>
                    <a:pt x="572" y="774"/>
                  </a:moveTo>
                  <a:cubicBezTo>
                    <a:pt x="550" y="798"/>
                    <a:pt x="537" y="828"/>
                    <a:pt x="533" y="861"/>
                  </a:cubicBezTo>
                  <a:cubicBezTo>
                    <a:pt x="441" y="816"/>
                    <a:pt x="333" y="814"/>
                    <a:pt x="239" y="855"/>
                  </a:cubicBezTo>
                  <a:cubicBezTo>
                    <a:pt x="223" y="829"/>
                    <a:pt x="210" y="802"/>
                    <a:pt x="199" y="774"/>
                  </a:cubicBezTo>
                  <a:lnTo>
                    <a:pt x="572" y="774"/>
                  </a:lnTo>
                  <a:close/>
                  <a:moveTo>
                    <a:pt x="88" y="1283"/>
                  </a:moveTo>
                  <a:cubicBezTo>
                    <a:pt x="46" y="1159"/>
                    <a:pt x="87" y="1022"/>
                    <a:pt x="191" y="941"/>
                  </a:cubicBezTo>
                  <a:cubicBezTo>
                    <a:pt x="294" y="861"/>
                    <a:pt x="438" y="855"/>
                    <a:pt x="548" y="927"/>
                  </a:cubicBezTo>
                  <a:cubicBezTo>
                    <a:pt x="552" y="930"/>
                    <a:pt x="556" y="933"/>
                    <a:pt x="560" y="936"/>
                  </a:cubicBezTo>
                  <a:cubicBezTo>
                    <a:pt x="570" y="943"/>
                    <a:pt x="584" y="942"/>
                    <a:pt x="593" y="933"/>
                  </a:cubicBezTo>
                  <a:cubicBezTo>
                    <a:pt x="738" y="789"/>
                    <a:pt x="738" y="789"/>
                    <a:pt x="738" y="789"/>
                  </a:cubicBezTo>
                  <a:cubicBezTo>
                    <a:pt x="753" y="797"/>
                    <a:pt x="765" y="810"/>
                    <a:pt x="774" y="825"/>
                  </a:cubicBezTo>
                  <a:cubicBezTo>
                    <a:pt x="629" y="969"/>
                    <a:pt x="629" y="969"/>
                    <a:pt x="629" y="969"/>
                  </a:cubicBezTo>
                  <a:cubicBezTo>
                    <a:pt x="620" y="978"/>
                    <a:pt x="619" y="993"/>
                    <a:pt x="627" y="1003"/>
                  </a:cubicBezTo>
                  <a:cubicBezTo>
                    <a:pt x="630" y="1007"/>
                    <a:pt x="633" y="1011"/>
                    <a:pt x="636" y="1015"/>
                  </a:cubicBezTo>
                  <a:cubicBezTo>
                    <a:pt x="669" y="1065"/>
                    <a:pt x="686" y="1124"/>
                    <a:pt x="686" y="1184"/>
                  </a:cubicBezTo>
                  <a:cubicBezTo>
                    <a:pt x="686" y="1232"/>
                    <a:pt x="675" y="1280"/>
                    <a:pt x="653" y="1323"/>
                  </a:cubicBezTo>
                  <a:cubicBezTo>
                    <a:pt x="600" y="1426"/>
                    <a:pt x="494" y="1491"/>
                    <a:pt x="379" y="1491"/>
                  </a:cubicBezTo>
                  <a:cubicBezTo>
                    <a:pt x="248" y="1491"/>
                    <a:pt x="131" y="1408"/>
                    <a:pt x="88" y="1283"/>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p>
          </p:txBody>
        </p:sp>
      </p:grpSp>
      <p:pic>
        <p:nvPicPr>
          <p:cNvPr id="9218" name="Picture 2" descr="Alan Turing - Wikipedia">
            <a:extLst>
              <a:ext uri="{FF2B5EF4-FFF2-40B4-BE49-F238E27FC236}">
                <a16:creationId xmlns:a16="http://schemas.microsoft.com/office/drawing/2014/main" id="{7DEF1877-1AD5-47BD-A85C-36D8F4FECD4B}"/>
              </a:ext>
            </a:extLst>
          </p:cNvPr>
          <p:cNvPicPr>
            <a:picLocks noGrp="1" noChangeAspect="1" noChangeArrowheads="1"/>
          </p:cNvPicPr>
          <p:nvPr>
            <p:ph type="pic" sz="quarter" idx="10"/>
          </p:nvPr>
        </p:nvPicPr>
        <p:blipFill>
          <a:blip r:embed="rId2">
            <a:extLst>
              <a:ext uri="{28A0092B-C50C-407E-A947-70E740481C1C}">
                <a14:useLocalDpi xmlns:a14="http://schemas.microsoft.com/office/drawing/2010/main" val="0"/>
              </a:ext>
            </a:extLst>
          </a:blip>
          <a:srcRect t="7075" b="7075"/>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p:cNvGrpSpPr/>
          <p:nvPr/>
        </p:nvGrpSpPr>
        <p:grpSpPr>
          <a:xfrm rot="20683798">
            <a:off x="8882962" y="1790119"/>
            <a:ext cx="9973887" cy="5959420"/>
            <a:chOff x="-3894749" y="-2846439"/>
            <a:chExt cx="12991061" cy="7762189"/>
          </a:xfrm>
        </p:grpSpPr>
        <p:sp>
          <p:nvSpPr>
            <p:cNvPr id="4" name="Freeform 36"/>
            <p:cNvSpPr>
              <a:spLocks/>
            </p:cNvSpPr>
            <p:nvPr/>
          </p:nvSpPr>
          <p:spPr bwMode="auto">
            <a:xfrm>
              <a:off x="-3894749" y="-2846439"/>
              <a:ext cx="12011427" cy="5422301"/>
            </a:xfrm>
            <a:custGeom>
              <a:avLst/>
              <a:gdLst>
                <a:gd name="T0" fmla="*/ 19 w 1178"/>
                <a:gd name="T1" fmla="*/ 531 h 531"/>
                <a:gd name="T2" fmla="*/ 1178 w 1178"/>
                <a:gd name="T3" fmla="*/ 46 h 531"/>
                <a:gd name="T4" fmla="*/ 1159 w 1178"/>
                <a:gd name="T5" fmla="*/ 0 h 531"/>
                <a:gd name="T6" fmla="*/ 0 w 1178"/>
                <a:gd name="T7" fmla="*/ 485 h 531"/>
                <a:gd name="T8" fmla="*/ 19 w 1178"/>
                <a:gd name="T9" fmla="*/ 531 h 531"/>
              </a:gdLst>
              <a:ahLst/>
              <a:cxnLst>
                <a:cxn ang="0">
                  <a:pos x="T0" y="T1"/>
                </a:cxn>
                <a:cxn ang="0">
                  <a:pos x="T2" y="T3"/>
                </a:cxn>
                <a:cxn ang="0">
                  <a:pos x="T4" y="T5"/>
                </a:cxn>
                <a:cxn ang="0">
                  <a:pos x="T6" y="T7"/>
                </a:cxn>
                <a:cxn ang="0">
                  <a:pos x="T8" y="T9"/>
                </a:cxn>
              </a:cxnLst>
              <a:rect l="0" t="0" r="r" b="b"/>
              <a:pathLst>
                <a:path w="1178" h="531">
                  <a:moveTo>
                    <a:pt x="19" y="531"/>
                  </a:moveTo>
                  <a:cubicBezTo>
                    <a:pt x="311" y="144"/>
                    <a:pt x="886" y="432"/>
                    <a:pt x="1178" y="46"/>
                  </a:cubicBezTo>
                  <a:cubicBezTo>
                    <a:pt x="1172" y="30"/>
                    <a:pt x="1165" y="15"/>
                    <a:pt x="1159" y="0"/>
                  </a:cubicBezTo>
                  <a:cubicBezTo>
                    <a:pt x="867" y="387"/>
                    <a:pt x="292" y="98"/>
                    <a:pt x="0" y="485"/>
                  </a:cubicBezTo>
                  <a:cubicBezTo>
                    <a:pt x="6" y="500"/>
                    <a:pt x="13" y="516"/>
                    <a:pt x="19" y="53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 name="Freeform 37"/>
            <p:cNvSpPr>
              <a:spLocks/>
            </p:cNvSpPr>
            <p:nvPr/>
          </p:nvSpPr>
          <p:spPr bwMode="auto">
            <a:xfrm>
              <a:off x="-3701318" y="-2378461"/>
              <a:ext cx="12017667" cy="5422301"/>
            </a:xfrm>
            <a:custGeom>
              <a:avLst/>
              <a:gdLst>
                <a:gd name="T0" fmla="*/ 19 w 1178"/>
                <a:gd name="T1" fmla="*/ 531 h 531"/>
                <a:gd name="T2" fmla="*/ 1178 w 1178"/>
                <a:gd name="T3" fmla="*/ 45 h 531"/>
                <a:gd name="T4" fmla="*/ 1159 w 1178"/>
                <a:gd name="T5" fmla="*/ 0 h 531"/>
                <a:gd name="T6" fmla="*/ 0 w 1178"/>
                <a:gd name="T7" fmla="*/ 485 h 531"/>
                <a:gd name="T8" fmla="*/ 19 w 1178"/>
                <a:gd name="T9" fmla="*/ 531 h 531"/>
              </a:gdLst>
              <a:ahLst/>
              <a:cxnLst>
                <a:cxn ang="0">
                  <a:pos x="T0" y="T1"/>
                </a:cxn>
                <a:cxn ang="0">
                  <a:pos x="T2" y="T3"/>
                </a:cxn>
                <a:cxn ang="0">
                  <a:pos x="T4" y="T5"/>
                </a:cxn>
                <a:cxn ang="0">
                  <a:pos x="T6" y="T7"/>
                </a:cxn>
                <a:cxn ang="0">
                  <a:pos x="T8" y="T9"/>
                </a:cxn>
              </a:cxnLst>
              <a:rect l="0" t="0" r="r" b="b"/>
              <a:pathLst>
                <a:path w="1178" h="531">
                  <a:moveTo>
                    <a:pt x="19" y="531"/>
                  </a:moveTo>
                  <a:cubicBezTo>
                    <a:pt x="311" y="144"/>
                    <a:pt x="886" y="432"/>
                    <a:pt x="1178" y="45"/>
                  </a:cubicBezTo>
                  <a:cubicBezTo>
                    <a:pt x="1172" y="30"/>
                    <a:pt x="1166" y="15"/>
                    <a:pt x="1159" y="0"/>
                  </a:cubicBezTo>
                  <a:cubicBezTo>
                    <a:pt x="867" y="386"/>
                    <a:pt x="292" y="98"/>
                    <a:pt x="0" y="485"/>
                  </a:cubicBezTo>
                  <a:cubicBezTo>
                    <a:pt x="7" y="500"/>
                    <a:pt x="13" y="515"/>
                    <a:pt x="19" y="53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Freeform 38"/>
            <p:cNvSpPr>
              <a:spLocks/>
            </p:cNvSpPr>
            <p:nvPr/>
          </p:nvSpPr>
          <p:spPr bwMode="auto">
            <a:xfrm>
              <a:off x="-3507887" y="-1916723"/>
              <a:ext cx="12023906" cy="5422301"/>
            </a:xfrm>
            <a:custGeom>
              <a:avLst/>
              <a:gdLst>
                <a:gd name="T0" fmla="*/ 19 w 1179"/>
                <a:gd name="T1" fmla="*/ 531 h 531"/>
                <a:gd name="T2" fmla="*/ 1179 w 1179"/>
                <a:gd name="T3" fmla="*/ 46 h 531"/>
                <a:gd name="T4" fmla="*/ 1159 w 1179"/>
                <a:gd name="T5" fmla="*/ 0 h 531"/>
                <a:gd name="T6" fmla="*/ 0 w 1179"/>
                <a:gd name="T7" fmla="*/ 486 h 531"/>
                <a:gd name="T8" fmla="*/ 19 w 1179"/>
                <a:gd name="T9" fmla="*/ 531 h 531"/>
              </a:gdLst>
              <a:ahLst/>
              <a:cxnLst>
                <a:cxn ang="0">
                  <a:pos x="T0" y="T1"/>
                </a:cxn>
                <a:cxn ang="0">
                  <a:pos x="T2" y="T3"/>
                </a:cxn>
                <a:cxn ang="0">
                  <a:pos x="T4" y="T5"/>
                </a:cxn>
                <a:cxn ang="0">
                  <a:pos x="T6" y="T7"/>
                </a:cxn>
                <a:cxn ang="0">
                  <a:pos x="T8" y="T9"/>
                </a:cxn>
              </a:cxnLst>
              <a:rect l="0" t="0" r="r" b="b"/>
              <a:pathLst>
                <a:path w="1179" h="531">
                  <a:moveTo>
                    <a:pt x="19" y="531"/>
                  </a:moveTo>
                  <a:cubicBezTo>
                    <a:pt x="312" y="145"/>
                    <a:pt x="886" y="433"/>
                    <a:pt x="1179" y="46"/>
                  </a:cubicBezTo>
                  <a:cubicBezTo>
                    <a:pt x="1172" y="31"/>
                    <a:pt x="1166" y="16"/>
                    <a:pt x="1159" y="0"/>
                  </a:cubicBezTo>
                  <a:cubicBezTo>
                    <a:pt x="867" y="387"/>
                    <a:pt x="292" y="99"/>
                    <a:pt x="0" y="486"/>
                  </a:cubicBezTo>
                  <a:cubicBezTo>
                    <a:pt x="7" y="501"/>
                    <a:pt x="13" y="516"/>
                    <a:pt x="19" y="531"/>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Freeform 39"/>
            <p:cNvSpPr>
              <a:spLocks/>
            </p:cNvSpPr>
            <p:nvPr/>
          </p:nvSpPr>
          <p:spPr bwMode="auto">
            <a:xfrm>
              <a:off x="-3314457" y="-1448746"/>
              <a:ext cx="12023906" cy="5422301"/>
            </a:xfrm>
            <a:custGeom>
              <a:avLst/>
              <a:gdLst>
                <a:gd name="T0" fmla="*/ 20 w 1179"/>
                <a:gd name="T1" fmla="*/ 531 h 531"/>
                <a:gd name="T2" fmla="*/ 1179 w 1179"/>
                <a:gd name="T3" fmla="*/ 46 h 531"/>
                <a:gd name="T4" fmla="*/ 1160 w 1179"/>
                <a:gd name="T5" fmla="*/ 0 h 531"/>
                <a:gd name="T6" fmla="*/ 0 w 1179"/>
                <a:gd name="T7" fmla="*/ 485 h 531"/>
                <a:gd name="T8" fmla="*/ 20 w 1179"/>
                <a:gd name="T9" fmla="*/ 531 h 531"/>
              </a:gdLst>
              <a:ahLst/>
              <a:cxnLst>
                <a:cxn ang="0">
                  <a:pos x="T0" y="T1"/>
                </a:cxn>
                <a:cxn ang="0">
                  <a:pos x="T2" y="T3"/>
                </a:cxn>
                <a:cxn ang="0">
                  <a:pos x="T4" y="T5"/>
                </a:cxn>
                <a:cxn ang="0">
                  <a:pos x="T6" y="T7"/>
                </a:cxn>
                <a:cxn ang="0">
                  <a:pos x="T8" y="T9"/>
                </a:cxn>
              </a:cxnLst>
              <a:rect l="0" t="0" r="r" b="b"/>
              <a:pathLst>
                <a:path w="1179" h="531">
                  <a:moveTo>
                    <a:pt x="20" y="531"/>
                  </a:moveTo>
                  <a:cubicBezTo>
                    <a:pt x="312" y="144"/>
                    <a:pt x="887" y="433"/>
                    <a:pt x="1179" y="46"/>
                  </a:cubicBezTo>
                  <a:cubicBezTo>
                    <a:pt x="1172" y="31"/>
                    <a:pt x="1166" y="15"/>
                    <a:pt x="1160" y="0"/>
                  </a:cubicBezTo>
                  <a:cubicBezTo>
                    <a:pt x="867" y="387"/>
                    <a:pt x="293" y="99"/>
                    <a:pt x="0" y="485"/>
                  </a:cubicBezTo>
                  <a:cubicBezTo>
                    <a:pt x="7" y="501"/>
                    <a:pt x="13" y="516"/>
                    <a:pt x="20" y="531"/>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40"/>
            <p:cNvSpPr>
              <a:spLocks/>
            </p:cNvSpPr>
            <p:nvPr/>
          </p:nvSpPr>
          <p:spPr bwMode="auto">
            <a:xfrm>
              <a:off x="-3114786" y="-980768"/>
              <a:ext cx="12017667" cy="5428541"/>
            </a:xfrm>
            <a:custGeom>
              <a:avLst/>
              <a:gdLst>
                <a:gd name="T0" fmla="*/ 19 w 1178"/>
                <a:gd name="T1" fmla="*/ 531 h 531"/>
                <a:gd name="T2" fmla="*/ 1178 w 1178"/>
                <a:gd name="T3" fmla="*/ 46 h 531"/>
                <a:gd name="T4" fmla="*/ 1159 w 1178"/>
                <a:gd name="T5" fmla="*/ 0 h 531"/>
                <a:gd name="T6" fmla="*/ 0 w 1178"/>
                <a:gd name="T7" fmla="*/ 485 h 531"/>
                <a:gd name="T8" fmla="*/ 19 w 1178"/>
                <a:gd name="T9" fmla="*/ 531 h 531"/>
              </a:gdLst>
              <a:ahLst/>
              <a:cxnLst>
                <a:cxn ang="0">
                  <a:pos x="T0" y="T1"/>
                </a:cxn>
                <a:cxn ang="0">
                  <a:pos x="T2" y="T3"/>
                </a:cxn>
                <a:cxn ang="0">
                  <a:pos x="T4" y="T5"/>
                </a:cxn>
                <a:cxn ang="0">
                  <a:pos x="T6" y="T7"/>
                </a:cxn>
                <a:cxn ang="0">
                  <a:pos x="T8" y="T9"/>
                </a:cxn>
              </a:cxnLst>
              <a:rect l="0" t="0" r="r" b="b"/>
              <a:pathLst>
                <a:path w="1178" h="531">
                  <a:moveTo>
                    <a:pt x="19" y="531"/>
                  </a:moveTo>
                  <a:cubicBezTo>
                    <a:pt x="311" y="144"/>
                    <a:pt x="886" y="432"/>
                    <a:pt x="1178" y="46"/>
                  </a:cubicBezTo>
                  <a:cubicBezTo>
                    <a:pt x="1171" y="30"/>
                    <a:pt x="1165" y="15"/>
                    <a:pt x="1159" y="0"/>
                  </a:cubicBezTo>
                  <a:cubicBezTo>
                    <a:pt x="867" y="387"/>
                    <a:pt x="292" y="98"/>
                    <a:pt x="0" y="485"/>
                  </a:cubicBezTo>
                  <a:cubicBezTo>
                    <a:pt x="6" y="500"/>
                    <a:pt x="12" y="516"/>
                    <a:pt x="19" y="531"/>
                  </a:cubicBez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41"/>
            <p:cNvSpPr>
              <a:spLocks/>
            </p:cNvSpPr>
            <p:nvPr/>
          </p:nvSpPr>
          <p:spPr bwMode="auto">
            <a:xfrm>
              <a:off x="-2921355" y="-506551"/>
              <a:ext cx="12017667" cy="5422301"/>
            </a:xfrm>
            <a:custGeom>
              <a:avLst/>
              <a:gdLst>
                <a:gd name="T0" fmla="*/ 19 w 1178"/>
                <a:gd name="T1" fmla="*/ 531 h 531"/>
                <a:gd name="T2" fmla="*/ 1178 w 1178"/>
                <a:gd name="T3" fmla="*/ 45 h 531"/>
                <a:gd name="T4" fmla="*/ 1159 w 1178"/>
                <a:gd name="T5" fmla="*/ 0 h 531"/>
                <a:gd name="T6" fmla="*/ 0 w 1178"/>
                <a:gd name="T7" fmla="*/ 485 h 531"/>
                <a:gd name="T8" fmla="*/ 19 w 1178"/>
                <a:gd name="T9" fmla="*/ 531 h 531"/>
              </a:gdLst>
              <a:ahLst/>
              <a:cxnLst>
                <a:cxn ang="0">
                  <a:pos x="T0" y="T1"/>
                </a:cxn>
                <a:cxn ang="0">
                  <a:pos x="T2" y="T3"/>
                </a:cxn>
                <a:cxn ang="0">
                  <a:pos x="T4" y="T5"/>
                </a:cxn>
                <a:cxn ang="0">
                  <a:pos x="T6" y="T7"/>
                </a:cxn>
                <a:cxn ang="0">
                  <a:pos x="T8" y="T9"/>
                </a:cxn>
              </a:cxnLst>
              <a:rect l="0" t="0" r="r" b="b"/>
              <a:pathLst>
                <a:path w="1178" h="531">
                  <a:moveTo>
                    <a:pt x="19" y="531"/>
                  </a:moveTo>
                  <a:cubicBezTo>
                    <a:pt x="311" y="144"/>
                    <a:pt x="886" y="432"/>
                    <a:pt x="1178" y="45"/>
                  </a:cubicBezTo>
                  <a:cubicBezTo>
                    <a:pt x="1172" y="30"/>
                    <a:pt x="1165" y="15"/>
                    <a:pt x="1159" y="0"/>
                  </a:cubicBezTo>
                  <a:cubicBezTo>
                    <a:pt x="867" y="386"/>
                    <a:pt x="292" y="98"/>
                    <a:pt x="0" y="485"/>
                  </a:cubicBezTo>
                  <a:cubicBezTo>
                    <a:pt x="6" y="500"/>
                    <a:pt x="13" y="515"/>
                    <a:pt x="19" y="531"/>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967049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p:cTn id="15" dur="500" fill="hold"/>
                                        <p:tgtEl>
                                          <p:spTgt spid="26"/>
                                        </p:tgtEl>
                                        <p:attrNameLst>
                                          <p:attrName>ppt_w</p:attrName>
                                        </p:attrNameLst>
                                      </p:cBhvr>
                                      <p:tavLst>
                                        <p:tav tm="0">
                                          <p:val>
                                            <p:fltVal val="0"/>
                                          </p:val>
                                        </p:tav>
                                        <p:tav tm="100000">
                                          <p:val>
                                            <p:strVal val="#ppt_w"/>
                                          </p:val>
                                        </p:tav>
                                      </p:tavLst>
                                    </p:anim>
                                    <p:anim calcmode="lin" valueType="num">
                                      <p:cBhvr>
                                        <p:cTn id="16" dur="500" fill="hold"/>
                                        <p:tgtEl>
                                          <p:spTgt spid="26"/>
                                        </p:tgtEl>
                                        <p:attrNameLst>
                                          <p:attrName>ppt_h</p:attrName>
                                        </p:attrNameLst>
                                      </p:cBhvr>
                                      <p:tavLst>
                                        <p:tav tm="0">
                                          <p:val>
                                            <p:fltVal val="0"/>
                                          </p:val>
                                        </p:tav>
                                        <p:tav tm="100000">
                                          <p:val>
                                            <p:strVal val="#ppt_h"/>
                                          </p:val>
                                        </p:tav>
                                      </p:tavLst>
                                    </p:anim>
                                    <p:animEffect transition="in" filter="fade">
                                      <p:cBhvr>
                                        <p:cTn id="17" dur="500"/>
                                        <p:tgtEl>
                                          <p:spTgt spid="26"/>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rot="17041114">
            <a:off x="5477888" y="-316697"/>
            <a:ext cx="11261978" cy="6729057"/>
            <a:chOff x="-3894749" y="-2846439"/>
            <a:chExt cx="12991061" cy="7762189"/>
          </a:xfrm>
        </p:grpSpPr>
        <p:sp>
          <p:nvSpPr>
            <p:cNvPr id="4" name="Freeform 36"/>
            <p:cNvSpPr>
              <a:spLocks/>
            </p:cNvSpPr>
            <p:nvPr/>
          </p:nvSpPr>
          <p:spPr bwMode="auto">
            <a:xfrm>
              <a:off x="-3894749" y="-2846439"/>
              <a:ext cx="12011427" cy="5422301"/>
            </a:xfrm>
            <a:custGeom>
              <a:avLst/>
              <a:gdLst>
                <a:gd name="T0" fmla="*/ 19 w 1178"/>
                <a:gd name="T1" fmla="*/ 531 h 531"/>
                <a:gd name="T2" fmla="*/ 1178 w 1178"/>
                <a:gd name="T3" fmla="*/ 46 h 531"/>
                <a:gd name="T4" fmla="*/ 1159 w 1178"/>
                <a:gd name="T5" fmla="*/ 0 h 531"/>
                <a:gd name="T6" fmla="*/ 0 w 1178"/>
                <a:gd name="T7" fmla="*/ 485 h 531"/>
                <a:gd name="T8" fmla="*/ 19 w 1178"/>
                <a:gd name="T9" fmla="*/ 531 h 531"/>
              </a:gdLst>
              <a:ahLst/>
              <a:cxnLst>
                <a:cxn ang="0">
                  <a:pos x="T0" y="T1"/>
                </a:cxn>
                <a:cxn ang="0">
                  <a:pos x="T2" y="T3"/>
                </a:cxn>
                <a:cxn ang="0">
                  <a:pos x="T4" y="T5"/>
                </a:cxn>
                <a:cxn ang="0">
                  <a:pos x="T6" y="T7"/>
                </a:cxn>
                <a:cxn ang="0">
                  <a:pos x="T8" y="T9"/>
                </a:cxn>
              </a:cxnLst>
              <a:rect l="0" t="0" r="r" b="b"/>
              <a:pathLst>
                <a:path w="1178" h="531">
                  <a:moveTo>
                    <a:pt x="19" y="531"/>
                  </a:moveTo>
                  <a:cubicBezTo>
                    <a:pt x="311" y="144"/>
                    <a:pt x="886" y="432"/>
                    <a:pt x="1178" y="46"/>
                  </a:cubicBezTo>
                  <a:cubicBezTo>
                    <a:pt x="1172" y="30"/>
                    <a:pt x="1165" y="15"/>
                    <a:pt x="1159" y="0"/>
                  </a:cubicBezTo>
                  <a:cubicBezTo>
                    <a:pt x="867" y="387"/>
                    <a:pt x="292" y="98"/>
                    <a:pt x="0" y="485"/>
                  </a:cubicBezTo>
                  <a:cubicBezTo>
                    <a:pt x="6" y="500"/>
                    <a:pt x="13" y="516"/>
                    <a:pt x="19" y="53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 name="Freeform 37"/>
            <p:cNvSpPr>
              <a:spLocks/>
            </p:cNvSpPr>
            <p:nvPr/>
          </p:nvSpPr>
          <p:spPr bwMode="auto">
            <a:xfrm>
              <a:off x="-3701318" y="-2378461"/>
              <a:ext cx="12017667" cy="5422301"/>
            </a:xfrm>
            <a:custGeom>
              <a:avLst/>
              <a:gdLst>
                <a:gd name="T0" fmla="*/ 19 w 1178"/>
                <a:gd name="T1" fmla="*/ 531 h 531"/>
                <a:gd name="T2" fmla="*/ 1178 w 1178"/>
                <a:gd name="T3" fmla="*/ 45 h 531"/>
                <a:gd name="T4" fmla="*/ 1159 w 1178"/>
                <a:gd name="T5" fmla="*/ 0 h 531"/>
                <a:gd name="T6" fmla="*/ 0 w 1178"/>
                <a:gd name="T7" fmla="*/ 485 h 531"/>
                <a:gd name="T8" fmla="*/ 19 w 1178"/>
                <a:gd name="T9" fmla="*/ 531 h 531"/>
              </a:gdLst>
              <a:ahLst/>
              <a:cxnLst>
                <a:cxn ang="0">
                  <a:pos x="T0" y="T1"/>
                </a:cxn>
                <a:cxn ang="0">
                  <a:pos x="T2" y="T3"/>
                </a:cxn>
                <a:cxn ang="0">
                  <a:pos x="T4" y="T5"/>
                </a:cxn>
                <a:cxn ang="0">
                  <a:pos x="T6" y="T7"/>
                </a:cxn>
                <a:cxn ang="0">
                  <a:pos x="T8" y="T9"/>
                </a:cxn>
              </a:cxnLst>
              <a:rect l="0" t="0" r="r" b="b"/>
              <a:pathLst>
                <a:path w="1178" h="531">
                  <a:moveTo>
                    <a:pt x="19" y="531"/>
                  </a:moveTo>
                  <a:cubicBezTo>
                    <a:pt x="311" y="144"/>
                    <a:pt x="886" y="432"/>
                    <a:pt x="1178" y="45"/>
                  </a:cubicBezTo>
                  <a:cubicBezTo>
                    <a:pt x="1172" y="30"/>
                    <a:pt x="1166" y="15"/>
                    <a:pt x="1159" y="0"/>
                  </a:cubicBezTo>
                  <a:cubicBezTo>
                    <a:pt x="867" y="386"/>
                    <a:pt x="292" y="98"/>
                    <a:pt x="0" y="485"/>
                  </a:cubicBezTo>
                  <a:cubicBezTo>
                    <a:pt x="7" y="500"/>
                    <a:pt x="13" y="515"/>
                    <a:pt x="19" y="53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Freeform 38"/>
            <p:cNvSpPr>
              <a:spLocks/>
            </p:cNvSpPr>
            <p:nvPr/>
          </p:nvSpPr>
          <p:spPr bwMode="auto">
            <a:xfrm>
              <a:off x="-3507887" y="-1916723"/>
              <a:ext cx="12023906" cy="5422301"/>
            </a:xfrm>
            <a:custGeom>
              <a:avLst/>
              <a:gdLst>
                <a:gd name="T0" fmla="*/ 19 w 1179"/>
                <a:gd name="T1" fmla="*/ 531 h 531"/>
                <a:gd name="T2" fmla="*/ 1179 w 1179"/>
                <a:gd name="T3" fmla="*/ 46 h 531"/>
                <a:gd name="T4" fmla="*/ 1159 w 1179"/>
                <a:gd name="T5" fmla="*/ 0 h 531"/>
                <a:gd name="T6" fmla="*/ 0 w 1179"/>
                <a:gd name="T7" fmla="*/ 486 h 531"/>
                <a:gd name="T8" fmla="*/ 19 w 1179"/>
                <a:gd name="T9" fmla="*/ 531 h 531"/>
              </a:gdLst>
              <a:ahLst/>
              <a:cxnLst>
                <a:cxn ang="0">
                  <a:pos x="T0" y="T1"/>
                </a:cxn>
                <a:cxn ang="0">
                  <a:pos x="T2" y="T3"/>
                </a:cxn>
                <a:cxn ang="0">
                  <a:pos x="T4" y="T5"/>
                </a:cxn>
                <a:cxn ang="0">
                  <a:pos x="T6" y="T7"/>
                </a:cxn>
                <a:cxn ang="0">
                  <a:pos x="T8" y="T9"/>
                </a:cxn>
              </a:cxnLst>
              <a:rect l="0" t="0" r="r" b="b"/>
              <a:pathLst>
                <a:path w="1179" h="531">
                  <a:moveTo>
                    <a:pt x="19" y="531"/>
                  </a:moveTo>
                  <a:cubicBezTo>
                    <a:pt x="312" y="145"/>
                    <a:pt x="886" y="433"/>
                    <a:pt x="1179" y="46"/>
                  </a:cubicBezTo>
                  <a:cubicBezTo>
                    <a:pt x="1172" y="31"/>
                    <a:pt x="1166" y="16"/>
                    <a:pt x="1159" y="0"/>
                  </a:cubicBezTo>
                  <a:cubicBezTo>
                    <a:pt x="867" y="387"/>
                    <a:pt x="292" y="99"/>
                    <a:pt x="0" y="486"/>
                  </a:cubicBezTo>
                  <a:cubicBezTo>
                    <a:pt x="7" y="501"/>
                    <a:pt x="13" y="516"/>
                    <a:pt x="19" y="531"/>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Freeform 39"/>
            <p:cNvSpPr>
              <a:spLocks/>
            </p:cNvSpPr>
            <p:nvPr/>
          </p:nvSpPr>
          <p:spPr bwMode="auto">
            <a:xfrm>
              <a:off x="-3314457" y="-1448746"/>
              <a:ext cx="12023906" cy="5422301"/>
            </a:xfrm>
            <a:custGeom>
              <a:avLst/>
              <a:gdLst>
                <a:gd name="T0" fmla="*/ 20 w 1179"/>
                <a:gd name="T1" fmla="*/ 531 h 531"/>
                <a:gd name="T2" fmla="*/ 1179 w 1179"/>
                <a:gd name="T3" fmla="*/ 46 h 531"/>
                <a:gd name="T4" fmla="*/ 1160 w 1179"/>
                <a:gd name="T5" fmla="*/ 0 h 531"/>
                <a:gd name="T6" fmla="*/ 0 w 1179"/>
                <a:gd name="T7" fmla="*/ 485 h 531"/>
                <a:gd name="T8" fmla="*/ 20 w 1179"/>
                <a:gd name="T9" fmla="*/ 531 h 531"/>
              </a:gdLst>
              <a:ahLst/>
              <a:cxnLst>
                <a:cxn ang="0">
                  <a:pos x="T0" y="T1"/>
                </a:cxn>
                <a:cxn ang="0">
                  <a:pos x="T2" y="T3"/>
                </a:cxn>
                <a:cxn ang="0">
                  <a:pos x="T4" y="T5"/>
                </a:cxn>
                <a:cxn ang="0">
                  <a:pos x="T6" y="T7"/>
                </a:cxn>
                <a:cxn ang="0">
                  <a:pos x="T8" y="T9"/>
                </a:cxn>
              </a:cxnLst>
              <a:rect l="0" t="0" r="r" b="b"/>
              <a:pathLst>
                <a:path w="1179" h="531">
                  <a:moveTo>
                    <a:pt x="20" y="531"/>
                  </a:moveTo>
                  <a:cubicBezTo>
                    <a:pt x="312" y="144"/>
                    <a:pt x="887" y="433"/>
                    <a:pt x="1179" y="46"/>
                  </a:cubicBezTo>
                  <a:cubicBezTo>
                    <a:pt x="1172" y="31"/>
                    <a:pt x="1166" y="15"/>
                    <a:pt x="1160" y="0"/>
                  </a:cubicBezTo>
                  <a:cubicBezTo>
                    <a:pt x="867" y="387"/>
                    <a:pt x="293" y="99"/>
                    <a:pt x="0" y="485"/>
                  </a:cubicBezTo>
                  <a:cubicBezTo>
                    <a:pt x="7" y="501"/>
                    <a:pt x="13" y="516"/>
                    <a:pt x="20" y="531"/>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40"/>
            <p:cNvSpPr>
              <a:spLocks/>
            </p:cNvSpPr>
            <p:nvPr/>
          </p:nvSpPr>
          <p:spPr bwMode="auto">
            <a:xfrm>
              <a:off x="-3114786" y="-980768"/>
              <a:ext cx="12017667" cy="5428541"/>
            </a:xfrm>
            <a:custGeom>
              <a:avLst/>
              <a:gdLst>
                <a:gd name="T0" fmla="*/ 19 w 1178"/>
                <a:gd name="T1" fmla="*/ 531 h 531"/>
                <a:gd name="T2" fmla="*/ 1178 w 1178"/>
                <a:gd name="T3" fmla="*/ 46 h 531"/>
                <a:gd name="T4" fmla="*/ 1159 w 1178"/>
                <a:gd name="T5" fmla="*/ 0 h 531"/>
                <a:gd name="T6" fmla="*/ 0 w 1178"/>
                <a:gd name="T7" fmla="*/ 485 h 531"/>
                <a:gd name="T8" fmla="*/ 19 w 1178"/>
                <a:gd name="T9" fmla="*/ 531 h 531"/>
              </a:gdLst>
              <a:ahLst/>
              <a:cxnLst>
                <a:cxn ang="0">
                  <a:pos x="T0" y="T1"/>
                </a:cxn>
                <a:cxn ang="0">
                  <a:pos x="T2" y="T3"/>
                </a:cxn>
                <a:cxn ang="0">
                  <a:pos x="T4" y="T5"/>
                </a:cxn>
                <a:cxn ang="0">
                  <a:pos x="T6" y="T7"/>
                </a:cxn>
                <a:cxn ang="0">
                  <a:pos x="T8" y="T9"/>
                </a:cxn>
              </a:cxnLst>
              <a:rect l="0" t="0" r="r" b="b"/>
              <a:pathLst>
                <a:path w="1178" h="531">
                  <a:moveTo>
                    <a:pt x="19" y="531"/>
                  </a:moveTo>
                  <a:cubicBezTo>
                    <a:pt x="311" y="144"/>
                    <a:pt x="886" y="432"/>
                    <a:pt x="1178" y="46"/>
                  </a:cubicBezTo>
                  <a:cubicBezTo>
                    <a:pt x="1171" y="30"/>
                    <a:pt x="1165" y="15"/>
                    <a:pt x="1159" y="0"/>
                  </a:cubicBezTo>
                  <a:cubicBezTo>
                    <a:pt x="867" y="387"/>
                    <a:pt x="292" y="98"/>
                    <a:pt x="0" y="485"/>
                  </a:cubicBezTo>
                  <a:cubicBezTo>
                    <a:pt x="6" y="500"/>
                    <a:pt x="12" y="516"/>
                    <a:pt x="19" y="531"/>
                  </a:cubicBez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41"/>
            <p:cNvSpPr>
              <a:spLocks/>
            </p:cNvSpPr>
            <p:nvPr/>
          </p:nvSpPr>
          <p:spPr bwMode="auto">
            <a:xfrm>
              <a:off x="-2921355" y="-506551"/>
              <a:ext cx="12017667" cy="5422301"/>
            </a:xfrm>
            <a:custGeom>
              <a:avLst/>
              <a:gdLst>
                <a:gd name="T0" fmla="*/ 19 w 1178"/>
                <a:gd name="T1" fmla="*/ 531 h 531"/>
                <a:gd name="T2" fmla="*/ 1178 w 1178"/>
                <a:gd name="T3" fmla="*/ 45 h 531"/>
                <a:gd name="T4" fmla="*/ 1159 w 1178"/>
                <a:gd name="T5" fmla="*/ 0 h 531"/>
                <a:gd name="T6" fmla="*/ 0 w 1178"/>
                <a:gd name="T7" fmla="*/ 485 h 531"/>
                <a:gd name="T8" fmla="*/ 19 w 1178"/>
                <a:gd name="T9" fmla="*/ 531 h 531"/>
              </a:gdLst>
              <a:ahLst/>
              <a:cxnLst>
                <a:cxn ang="0">
                  <a:pos x="T0" y="T1"/>
                </a:cxn>
                <a:cxn ang="0">
                  <a:pos x="T2" y="T3"/>
                </a:cxn>
                <a:cxn ang="0">
                  <a:pos x="T4" y="T5"/>
                </a:cxn>
                <a:cxn ang="0">
                  <a:pos x="T6" y="T7"/>
                </a:cxn>
                <a:cxn ang="0">
                  <a:pos x="T8" y="T9"/>
                </a:cxn>
              </a:cxnLst>
              <a:rect l="0" t="0" r="r" b="b"/>
              <a:pathLst>
                <a:path w="1178" h="531">
                  <a:moveTo>
                    <a:pt x="19" y="531"/>
                  </a:moveTo>
                  <a:cubicBezTo>
                    <a:pt x="311" y="144"/>
                    <a:pt x="886" y="432"/>
                    <a:pt x="1178" y="45"/>
                  </a:cubicBezTo>
                  <a:cubicBezTo>
                    <a:pt x="1172" y="30"/>
                    <a:pt x="1165" y="15"/>
                    <a:pt x="1159" y="0"/>
                  </a:cubicBezTo>
                  <a:cubicBezTo>
                    <a:pt x="867" y="386"/>
                    <a:pt x="292" y="98"/>
                    <a:pt x="0" y="485"/>
                  </a:cubicBezTo>
                  <a:cubicBezTo>
                    <a:pt x="6" y="500"/>
                    <a:pt x="13" y="515"/>
                    <a:pt x="19" y="531"/>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4" name="Group 13"/>
          <p:cNvGrpSpPr/>
          <p:nvPr/>
        </p:nvGrpSpPr>
        <p:grpSpPr>
          <a:xfrm>
            <a:off x="838200" y="942576"/>
            <a:ext cx="8428630" cy="1450059"/>
            <a:chOff x="838200" y="942576"/>
            <a:chExt cx="5486400" cy="1450059"/>
          </a:xfrm>
        </p:grpSpPr>
        <p:sp>
          <p:nvSpPr>
            <p:cNvPr id="11" name="TextBox 10"/>
            <p:cNvSpPr txBox="1"/>
            <p:nvPr/>
          </p:nvSpPr>
          <p:spPr>
            <a:xfrm>
              <a:off x="838200" y="942576"/>
              <a:ext cx="5486400" cy="769441"/>
            </a:xfrm>
            <a:prstGeom prst="rect">
              <a:avLst/>
            </a:prstGeom>
            <a:noFill/>
          </p:spPr>
          <p:txBody>
            <a:bodyPr wrap="square" lIns="91440" tIns="45720" rIns="91440" bIns="45720" rtlCol="0" anchor="b">
              <a:spAutoFit/>
            </a:bodyPr>
            <a:lstStyle/>
            <a:p>
              <a:r>
                <a:rPr lang="en-US" sz="4400" dirty="0">
                  <a:solidFill>
                    <a:schemeClr val="accent1"/>
                  </a:solidFill>
                  <a:latin typeface="+mj-lt"/>
                </a:rPr>
                <a:t>How are things now?</a:t>
              </a:r>
            </a:p>
          </p:txBody>
        </p:sp>
        <p:sp>
          <p:nvSpPr>
            <p:cNvPr id="12" name="TextBox 11"/>
            <p:cNvSpPr txBox="1"/>
            <p:nvPr/>
          </p:nvSpPr>
          <p:spPr>
            <a:xfrm>
              <a:off x="838200" y="1623963"/>
              <a:ext cx="5486400" cy="768672"/>
            </a:xfrm>
            <a:prstGeom prst="rect">
              <a:avLst/>
            </a:prstGeom>
            <a:noFill/>
          </p:spPr>
          <p:txBody>
            <a:bodyPr wrap="square" lIns="91440" tIns="45720" rIns="91440" bIns="45720" rtlCol="0">
              <a:spAutoFit/>
            </a:bodyPr>
            <a:lstStyle/>
            <a:p>
              <a:pPr>
                <a:lnSpc>
                  <a:spcPct val="130000"/>
                </a:lnSpc>
              </a:pPr>
              <a:r>
                <a:rPr lang="en-US" dirty="0">
                  <a:solidFill>
                    <a:schemeClr val="tx2"/>
                  </a:solidFill>
                </a:rPr>
                <a:t>How have things changed in recent years to allow LGBT+ people to be out and proud in all parts of their lives? </a:t>
              </a:r>
            </a:p>
          </p:txBody>
        </p:sp>
      </p:grpSp>
      <p:sp>
        <p:nvSpPr>
          <p:cNvPr id="21" name="Rectangle 20"/>
          <p:cNvSpPr/>
          <p:nvPr/>
        </p:nvSpPr>
        <p:spPr>
          <a:xfrm>
            <a:off x="824876" y="2462303"/>
            <a:ext cx="8441954" cy="4009559"/>
          </a:xfrm>
          <a:prstGeom prst="rect">
            <a:avLst/>
          </a:prstGeom>
        </p:spPr>
        <p:txBody>
          <a:bodyPr wrap="square">
            <a:spAutoFit/>
          </a:bodyPr>
          <a:lstStyle/>
          <a:p>
            <a:pPr>
              <a:lnSpc>
                <a:spcPct val="130000"/>
              </a:lnSpc>
            </a:pPr>
            <a:r>
              <a:rPr lang="en-US" dirty="0">
                <a:solidFill>
                  <a:schemeClr val="tx2"/>
                </a:solidFill>
              </a:rPr>
              <a:t>In the UK, Section 28 of the Local Government Act (1988) banned schools from providing or funding educational materials that might “promote homosexuality.” This prevented young people from accessing books, websites, and resources to help them feel accepted and understood. </a:t>
            </a:r>
          </a:p>
          <a:p>
            <a:pPr>
              <a:lnSpc>
                <a:spcPct val="130000"/>
              </a:lnSpc>
            </a:pPr>
            <a:r>
              <a:rPr lang="en-US" dirty="0">
                <a:solidFill>
                  <a:schemeClr val="tx2"/>
                </a:solidFill>
              </a:rPr>
              <a:t>This ban was not repealed until 2003, meaning that many young people today grew up without seeing any queer representation in schools. This is only one of many laws and restrictions that actively erased queer history around the world. It’s no wonder we don’t know many queer scientists — our education system intentionally left them out. </a:t>
            </a:r>
          </a:p>
          <a:p>
            <a:pPr>
              <a:lnSpc>
                <a:spcPct val="130000"/>
              </a:lnSpc>
            </a:pPr>
            <a:endParaRPr lang="en-US" dirty="0">
              <a:solidFill>
                <a:schemeClr val="tx2"/>
              </a:solidFill>
            </a:endParaRPr>
          </a:p>
          <a:p>
            <a:pPr>
              <a:lnSpc>
                <a:spcPct val="130000"/>
              </a:lnSpc>
            </a:pPr>
            <a:r>
              <a:rPr lang="en-US" i="1" dirty="0">
                <a:solidFill>
                  <a:schemeClr val="tx2"/>
                </a:solidFill>
              </a:rPr>
              <a:t>Do you think its important to learn about LGBT+ people in school?</a:t>
            </a:r>
          </a:p>
        </p:txBody>
      </p:sp>
    </p:spTree>
    <p:extLst>
      <p:ext uri="{BB962C8B-B14F-4D97-AF65-F5344CB8AC3E}">
        <p14:creationId xmlns:p14="http://schemas.microsoft.com/office/powerpoint/2010/main" val="2731623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838200" y="363612"/>
            <a:ext cx="4572000" cy="1096372"/>
            <a:chOff x="838200" y="942576"/>
            <a:chExt cx="4572000" cy="1096372"/>
          </a:xfrm>
        </p:grpSpPr>
        <p:sp>
          <p:nvSpPr>
            <p:cNvPr id="11" name="TextBox 10"/>
            <p:cNvSpPr txBox="1"/>
            <p:nvPr/>
          </p:nvSpPr>
          <p:spPr>
            <a:xfrm>
              <a:off x="838200" y="942576"/>
              <a:ext cx="4572000" cy="769441"/>
            </a:xfrm>
            <a:prstGeom prst="rect">
              <a:avLst/>
            </a:prstGeom>
            <a:noFill/>
          </p:spPr>
          <p:txBody>
            <a:bodyPr wrap="square" lIns="91440" tIns="45720" rIns="91440" bIns="45720" rtlCol="0" anchor="b">
              <a:spAutoFit/>
            </a:bodyPr>
            <a:lstStyle/>
            <a:p>
              <a:r>
                <a:rPr lang="en-US" sz="4400" dirty="0">
                  <a:solidFill>
                    <a:schemeClr val="accent1"/>
                  </a:solidFill>
                  <a:latin typeface="+mj-lt"/>
                </a:rPr>
                <a:t>Ben Barres</a:t>
              </a:r>
            </a:p>
          </p:txBody>
        </p:sp>
        <p:sp>
          <p:nvSpPr>
            <p:cNvPr id="12" name="TextBox 11"/>
            <p:cNvSpPr txBox="1"/>
            <p:nvPr/>
          </p:nvSpPr>
          <p:spPr>
            <a:xfrm>
              <a:off x="838200" y="1623963"/>
              <a:ext cx="4572000" cy="414985"/>
            </a:xfrm>
            <a:prstGeom prst="rect">
              <a:avLst/>
            </a:prstGeom>
            <a:noFill/>
          </p:spPr>
          <p:txBody>
            <a:bodyPr wrap="square" lIns="91440" tIns="45720" rIns="91440" bIns="45720" rtlCol="0">
              <a:spAutoFit/>
            </a:bodyPr>
            <a:lstStyle/>
            <a:p>
              <a:pPr>
                <a:lnSpc>
                  <a:spcPct val="130000"/>
                </a:lnSpc>
              </a:pPr>
              <a:r>
                <a:rPr lang="en-US" dirty="0">
                  <a:solidFill>
                    <a:schemeClr val="tx2"/>
                  </a:solidFill>
                </a:rPr>
                <a:t>(1954-2017)</a:t>
              </a:r>
            </a:p>
          </p:txBody>
        </p:sp>
      </p:grpSp>
      <p:sp>
        <p:nvSpPr>
          <p:cNvPr id="13" name="Rectangle 12"/>
          <p:cNvSpPr/>
          <p:nvPr/>
        </p:nvSpPr>
        <p:spPr>
          <a:xfrm>
            <a:off x="832316" y="1690319"/>
            <a:ext cx="4566557" cy="1738681"/>
          </a:xfrm>
          <a:prstGeom prst="rect">
            <a:avLst/>
          </a:prstGeom>
        </p:spPr>
        <p:txBody>
          <a:bodyPr wrap="square">
            <a:spAutoFit/>
          </a:bodyPr>
          <a:lstStyle/>
          <a:p>
            <a:pPr>
              <a:lnSpc>
                <a:spcPct val="130000"/>
              </a:lnSpc>
            </a:pPr>
            <a:r>
              <a:rPr lang="en-US" sz="1400" dirty="0">
                <a:solidFill>
                  <a:schemeClr val="tx2"/>
                </a:solidFill>
              </a:rPr>
              <a:t> A highly influential neurobiologist and advocate for women in science, Barres lived an unusually interesting life. He was an openly transgender faculty member at Stanford University School of Medicine in California, and a pioneer in understanding the functions of glia — the most abundant and mysterious cells in the brain. </a:t>
            </a:r>
          </a:p>
        </p:txBody>
      </p:sp>
      <p:sp>
        <p:nvSpPr>
          <p:cNvPr id="16" name="Rectangle 15"/>
          <p:cNvSpPr/>
          <p:nvPr/>
        </p:nvSpPr>
        <p:spPr>
          <a:xfrm>
            <a:off x="1706517" y="4225059"/>
            <a:ext cx="4106773" cy="1178528"/>
          </a:xfrm>
          <a:prstGeom prst="rect">
            <a:avLst/>
          </a:prstGeom>
        </p:spPr>
        <p:txBody>
          <a:bodyPr wrap="square">
            <a:spAutoFit/>
          </a:bodyPr>
          <a:lstStyle/>
          <a:p>
            <a:pPr>
              <a:lnSpc>
                <a:spcPct val="130000"/>
              </a:lnSpc>
            </a:pPr>
            <a:r>
              <a:rPr lang="en-US" sz="1400" dirty="0">
                <a:solidFill>
                  <a:schemeClr val="tx2"/>
                </a:solidFill>
              </a:rPr>
              <a:t>Whether by design or accident, along the way he also became a hero for people from gender and sexual minorities (LGBT+ people), and for early-career scientists generally.</a:t>
            </a:r>
          </a:p>
        </p:txBody>
      </p:sp>
      <p:grpSp>
        <p:nvGrpSpPr>
          <p:cNvPr id="26" name="Group 25"/>
          <p:cNvGrpSpPr/>
          <p:nvPr/>
        </p:nvGrpSpPr>
        <p:grpSpPr>
          <a:xfrm>
            <a:off x="874440" y="4611461"/>
            <a:ext cx="685800" cy="685800"/>
            <a:chOff x="838200" y="3680155"/>
            <a:chExt cx="685800" cy="685800"/>
          </a:xfrm>
        </p:grpSpPr>
        <p:sp>
          <p:nvSpPr>
            <p:cNvPr id="15" name="Oval 14"/>
            <p:cNvSpPr/>
            <p:nvPr/>
          </p:nvSpPr>
          <p:spPr>
            <a:xfrm>
              <a:off x="838200" y="3680155"/>
              <a:ext cx="685800" cy="6858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32" name="Freeform 11"/>
            <p:cNvSpPr>
              <a:spLocks noEditPoints="1"/>
            </p:cNvSpPr>
            <p:nvPr/>
          </p:nvSpPr>
          <p:spPr bwMode="auto">
            <a:xfrm>
              <a:off x="984477" y="3826046"/>
              <a:ext cx="393247" cy="394018"/>
            </a:xfrm>
            <a:custGeom>
              <a:avLst/>
              <a:gdLst>
                <a:gd name="T0" fmla="*/ 123 w 1561"/>
                <a:gd name="T1" fmla="*/ 1184 h 1564"/>
                <a:gd name="T2" fmla="*/ 581 w 1561"/>
                <a:gd name="T3" fmla="*/ 1216 h 1564"/>
                <a:gd name="T4" fmla="*/ 581 w 1561"/>
                <a:gd name="T5" fmla="*/ 1216 h 1564"/>
                <a:gd name="T6" fmla="*/ 337 w 1561"/>
                <a:gd name="T7" fmla="*/ 983 h 1564"/>
                <a:gd name="T8" fmla="*/ 285 w 1561"/>
                <a:gd name="T9" fmla="*/ 1002 h 1564"/>
                <a:gd name="T10" fmla="*/ 180 w 1561"/>
                <a:gd name="T11" fmla="*/ 1232 h 1564"/>
                <a:gd name="T12" fmla="*/ 780 w 1561"/>
                <a:gd name="T13" fmla="*/ 1433 h 1564"/>
                <a:gd name="T14" fmla="*/ 1304 w 1561"/>
                <a:gd name="T15" fmla="*/ 367 h 1564"/>
                <a:gd name="T16" fmla="*/ 1500 w 1561"/>
                <a:gd name="T17" fmla="*/ 388 h 1564"/>
                <a:gd name="T18" fmla="*/ 1473 w 1561"/>
                <a:gd name="T19" fmla="*/ 198 h 1564"/>
                <a:gd name="T20" fmla="*/ 1534 w 1561"/>
                <a:gd name="T21" fmla="*/ 29 h 1564"/>
                <a:gd name="T22" fmla="*/ 1304 w 1561"/>
                <a:gd name="T23" fmla="*/ 29 h 1564"/>
                <a:gd name="T24" fmla="*/ 1195 w 1561"/>
                <a:gd name="T25" fmla="*/ 137 h 1564"/>
                <a:gd name="T26" fmla="*/ 1070 w 1561"/>
                <a:gd name="T27" fmla="*/ 262 h 1564"/>
                <a:gd name="T28" fmla="*/ 123 w 1561"/>
                <a:gd name="T29" fmla="*/ 641 h 1564"/>
                <a:gd name="T30" fmla="*/ 310 w 1561"/>
                <a:gd name="T31" fmla="*/ 1536 h 1564"/>
                <a:gd name="T32" fmla="*/ 763 w 1561"/>
                <a:gd name="T33" fmla="*/ 1380 h 1564"/>
                <a:gd name="T34" fmla="*/ 924 w 1561"/>
                <a:gd name="T35" fmla="*/ 1235 h 1564"/>
                <a:gd name="T36" fmla="*/ 737 w 1561"/>
                <a:gd name="T37" fmla="*/ 1184 h 1564"/>
                <a:gd name="T38" fmla="*/ 981 w 1561"/>
                <a:gd name="T39" fmla="*/ 1184 h 1564"/>
                <a:gd name="T40" fmla="*/ 702 w 1561"/>
                <a:gd name="T41" fmla="*/ 1029 h 1564"/>
                <a:gd name="T42" fmla="*/ 1144 w 1561"/>
                <a:gd name="T43" fmla="*/ 1030 h 1564"/>
                <a:gd name="T44" fmla="*/ 693 w 1561"/>
                <a:gd name="T45" fmla="*/ 978 h 1564"/>
                <a:gd name="T46" fmla="*/ 829 w 1561"/>
                <a:gd name="T47" fmla="*/ 821 h 1564"/>
                <a:gd name="T48" fmla="*/ 1326 w 1561"/>
                <a:gd name="T49" fmla="*/ 774 h 1564"/>
                <a:gd name="T50" fmla="*/ 1310 w 1561"/>
                <a:gd name="T51" fmla="*/ 180 h 1564"/>
                <a:gd name="T52" fmla="*/ 1231 w 1561"/>
                <a:gd name="T53" fmla="*/ 65 h 1564"/>
                <a:gd name="T54" fmla="*/ 1382 w 1561"/>
                <a:gd name="T55" fmla="*/ 144 h 1564"/>
                <a:gd name="T56" fmla="*/ 1498 w 1561"/>
                <a:gd name="T57" fmla="*/ 65 h 1564"/>
                <a:gd name="T58" fmla="*/ 1419 w 1561"/>
                <a:gd name="T59" fmla="*/ 180 h 1564"/>
                <a:gd name="T60" fmla="*/ 1505 w 1561"/>
                <a:gd name="T61" fmla="*/ 313 h 1564"/>
                <a:gd name="T62" fmla="*/ 1383 w 1561"/>
                <a:gd name="T63" fmla="*/ 253 h 1564"/>
                <a:gd name="T64" fmla="*/ 1224 w 1561"/>
                <a:gd name="T65" fmla="*/ 302 h 1564"/>
                <a:gd name="T66" fmla="*/ 1278 w 1561"/>
                <a:gd name="T67" fmla="*/ 416 h 1564"/>
                <a:gd name="T68" fmla="*/ 456 w 1561"/>
                <a:gd name="T69" fmla="*/ 313 h 1564"/>
                <a:gd name="T70" fmla="*/ 456 w 1561"/>
                <a:gd name="T71" fmla="*/ 313 h 1564"/>
                <a:gd name="T72" fmla="*/ 740 w 1561"/>
                <a:gd name="T73" fmla="*/ 499 h 1564"/>
                <a:gd name="T74" fmla="*/ 786 w 1561"/>
                <a:gd name="T75" fmla="*/ 499 h 1564"/>
                <a:gd name="T76" fmla="*/ 1345 w 1561"/>
                <a:gd name="T77" fmla="*/ 569 h 1564"/>
                <a:gd name="T78" fmla="*/ 183 w 1561"/>
                <a:gd name="T79" fmla="*/ 723 h 1564"/>
                <a:gd name="T80" fmla="*/ 1351 w 1561"/>
                <a:gd name="T81" fmla="*/ 621 h 1564"/>
                <a:gd name="T82" fmla="*/ 183 w 1561"/>
                <a:gd name="T83" fmla="*/ 723 h 1564"/>
                <a:gd name="T84" fmla="*/ 679 w 1561"/>
                <a:gd name="T85" fmla="*/ 775 h 1564"/>
                <a:gd name="T86" fmla="*/ 239 w 1561"/>
                <a:gd name="T87" fmla="*/ 855 h 1564"/>
                <a:gd name="T88" fmla="*/ 88 w 1561"/>
                <a:gd name="T89" fmla="*/ 1283 h 1564"/>
                <a:gd name="T90" fmla="*/ 560 w 1561"/>
                <a:gd name="T91" fmla="*/ 936 h 1564"/>
                <a:gd name="T92" fmla="*/ 774 w 1561"/>
                <a:gd name="T93" fmla="*/ 825 h 1564"/>
                <a:gd name="T94" fmla="*/ 636 w 1561"/>
                <a:gd name="T95" fmla="*/ 1015 h 1564"/>
                <a:gd name="T96" fmla="*/ 379 w 1561"/>
                <a:gd name="T97" fmla="*/ 1491 h 1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61" h="1564">
                  <a:moveTo>
                    <a:pt x="635" y="1184"/>
                  </a:moveTo>
                  <a:cubicBezTo>
                    <a:pt x="635" y="1042"/>
                    <a:pt x="520" y="928"/>
                    <a:pt x="379" y="928"/>
                  </a:cubicBezTo>
                  <a:cubicBezTo>
                    <a:pt x="238" y="928"/>
                    <a:pt x="123" y="1042"/>
                    <a:pt x="123" y="1184"/>
                  </a:cubicBezTo>
                  <a:cubicBezTo>
                    <a:pt x="123" y="1325"/>
                    <a:pt x="238" y="1440"/>
                    <a:pt x="379" y="1440"/>
                  </a:cubicBezTo>
                  <a:cubicBezTo>
                    <a:pt x="520" y="1440"/>
                    <a:pt x="635" y="1325"/>
                    <a:pt x="635" y="1184"/>
                  </a:cubicBezTo>
                  <a:close/>
                  <a:moveTo>
                    <a:pt x="581" y="1216"/>
                  </a:moveTo>
                  <a:cubicBezTo>
                    <a:pt x="528" y="1169"/>
                    <a:pt x="479" y="1124"/>
                    <a:pt x="434" y="1081"/>
                  </a:cubicBezTo>
                  <a:cubicBezTo>
                    <a:pt x="556" y="1081"/>
                    <a:pt x="556" y="1081"/>
                    <a:pt x="556" y="1081"/>
                  </a:cubicBezTo>
                  <a:cubicBezTo>
                    <a:pt x="580" y="1122"/>
                    <a:pt x="589" y="1170"/>
                    <a:pt x="581" y="1216"/>
                  </a:cubicBezTo>
                  <a:close/>
                  <a:moveTo>
                    <a:pt x="514" y="1030"/>
                  </a:moveTo>
                  <a:cubicBezTo>
                    <a:pt x="382" y="1030"/>
                    <a:pt x="382" y="1030"/>
                    <a:pt x="382" y="1030"/>
                  </a:cubicBezTo>
                  <a:cubicBezTo>
                    <a:pt x="366" y="1014"/>
                    <a:pt x="351" y="999"/>
                    <a:pt x="337" y="983"/>
                  </a:cubicBezTo>
                  <a:cubicBezTo>
                    <a:pt x="400" y="970"/>
                    <a:pt x="466" y="988"/>
                    <a:pt x="514" y="1030"/>
                  </a:cubicBezTo>
                  <a:close/>
                  <a:moveTo>
                    <a:pt x="180" y="1232"/>
                  </a:moveTo>
                  <a:cubicBezTo>
                    <a:pt x="158" y="1140"/>
                    <a:pt x="201" y="1045"/>
                    <a:pt x="285" y="1002"/>
                  </a:cubicBezTo>
                  <a:cubicBezTo>
                    <a:pt x="373" y="1096"/>
                    <a:pt x="466" y="1186"/>
                    <a:pt x="564" y="1270"/>
                  </a:cubicBezTo>
                  <a:cubicBezTo>
                    <a:pt x="531" y="1342"/>
                    <a:pt x="459" y="1388"/>
                    <a:pt x="379" y="1389"/>
                  </a:cubicBezTo>
                  <a:cubicBezTo>
                    <a:pt x="284" y="1389"/>
                    <a:pt x="202" y="1324"/>
                    <a:pt x="180" y="1232"/>
                  </a:cubicBezTo>
                  <a:close/>
                  <a:moveTo>
                    <a:pt x="682" y="1375"/>
                  </a:moveTo>
                  <a:cubicBezTo>
                    <a:pt x="703" y="1394"/>
                    <a:pt x="724" y="1413"/>
                    <a:pt x="746" y="1433"/>
                  </a:cubicBezTo>
                  <a:cubicBezTo>
                    <a:pt x="755" y="1442"/>
                    <a:pt x="770" y="1442"/>
                    <a:pt x="780" y="1433"/>
                  </a:cubicBezTo>
                  <a:cubicBezTo>
                    <a:pt x="836" y="1382"/>
                    <a:pt x="890" y="1334"/>
                    <a:pt x="940" y="1289"/>
                  </a:cubicBezTo>
                  <a:cubicBezTo>
                    <a:pt x="1219" y="1040"/>
                    <a:pt x="1403" y="876"/>
                    <a:pt x="1403" y="641"/>
                  </a:cubicBezTo>
                  <a:cubicBezTo>
                    <a:pt x="1405" y="540"/>
                    <a:pt x="1370" y="443"/>
                    <a:pt x="1304" y="367"/>
                  </a:cubicBezTo>
                  <a:cubicBezTo>
                    <a:pt x="1365" y="307"/>
                    <a:pt x="1365" y="307"/>
                    <a:pt x="1365" y="307"/>
                  </a:cubicBezTo>
                  <a:cubicBezTo>
                    <a:pt x="1426" y="368"/>
                    <a:pt x="1426" y="368"/>
                    <a:pt x="1426" y="368"/>
                  </a:cubicBezTo>
                  <a:cubicBezTo>
                    <a:pt x="1445" y="387"/>
                    <a:pt x="1473" y="395"/>
                    <a:pt x="1500" y="388"/>
                  </a:cubicBezTo>
                  <a:cubicBezTo>
                    <a:pt x="1526" y="381"/>
                    <a:pt x="1547" y="360"/>
                    <a:pt x="1554" y="334"/>
                  </a:cubicBezTo>
                  <a:cubicBezTo>
                    <a:pt x="1561" y="307"/>
                    <a:pt x="1554" y="279"/>
                    <a:pt x="1534" y="259"/>
                  </a:cubicBezTo>
                  <a:cubicBezTo>
                    <a:pt x="1473" y="198"/>
                    <a:pt x="1473" y="198"/>
                    <a:pt x="1473" y="198"/>
                  </a:cubicBezTo>
                  <a:cubicBezTo>
                    <a:pt x="1534" y="137"/>
                    <a:pt x="1534" y="137"/>
                    <a:pt x="1534" y="137"/>
                  </a:cubicBezTo>
                  <a:cubicBezTo>
                    <a:pt x="1548" y="123"/>
                    <a:pt x="1557" y="103"/>
                    <a:pt x="1557" y="83"/>
                  </a:cubicBezTo>
                  <a:cubicBezTo>
                    <a:pt x="1557" y="63"/>
                    <a:pt x="1548" y="43"/>
                    <a:pt x="1534" y="29"/>
                  </a:cubicBezTo>
                  <a:cubicBezTo>
                    <a:pt x="1504" y="0"/>
                    <a:pt x="1456" y="0"/>
                    <a:pt x="1426" y="29"/>
                  </a:cubicBezTo>
                  <a:cubicBezTo>
                    <a:pt x="1365" y="90"/>
                    <a:pt x="1365" y="90"/>
                    <a:pt x="1365" y="90"/>
                  </a:cubicBezTo>
                  <a:cubicBezTo>
                    <a:pt x="1304" y="29"/>
                    <a:pt x="1304" y="29"/>
                    <a:pt x="1304" y="29"/>
                  </a:cubicBezTo>
                  <a:cubicBezTo>
                    <a:pt x="1273" y="0"/>
                    <a:pt x="1226" y="0"/>
                    <a:pt x="1195" y="29"/>
                  </a:cubicBezTo>
                  <a:cubicBezTo>
                    <a:pt x="1181" y="43"/>
                    <a:pt x="1172" y="63"/>
                    <a:pt x="1172" y="83"/>
                  </a:cubicBezTo>
                  <a:cubicBezTo>
                    <a:pt x="1172" y="103"/>
                    <a:pt x="1181" y="123"/>
                    <a:pt x="1195" y="137"/>
                  </a:cubicBezTo>
                  <a:cubicBezTo>
                    <a:pt x="1256" y="198"/>
                    <a:pt x="1256" y="198"/>
                    <a:pt x="1256" y="198"/>
                  </a:cubicBezTo>
                  <a:cubicBezTo>
                    <a:pt x="1174" y="280"/>
                    <a:pt x="1174" y="280"/>
                    <a:pt x="1174" y="280"/>
                  </a:cubicBezTo>
                  <a:cubicBezTo>
                    <a:pt x="1141" y="268"/>
                    <a:pt x="1106" y="262"/>
                    <a:pt x="1070" y="262"/>
                  </a:cubicBezTo>
                  <a:cubicBezTo>
                    <a:pt x="903" y="262"/>
                    <a:pt x="804" y="375"/>
                    <a:pt x="763" y="437"/>
                  </a:cubicBezTo>
                  <a:cubicBezTo>
                    <a:pt x="722" y="375"/>
                    <a:pt x="623" y="262"/>
                    <a:pt x="456" y="262"/>
                  </a:cubicBezTo>
                  <a:cubicBezTo>
                    <a:pt x="266" y="262"/>
                    <a:pt x="123" y="425"/>
                    <a:pt x="123" y="641"/>
                  </a:cubicBezTo>
                  <a:cubicBezTo>
                    <a:pt x="123" y="725"/>
                    <a:pt x="148" y="807"/>
                    <a:pt x="193" y="878"/>
                  </a:cubicBezTo>
                  <a:cubicBezTo>
                    <a:pt x="66" y="954"/>
                    <a:pt x="0" y="1101"/>
                    <a:pt x="26" y="1247"/>
                  </a:cubicBezTo>
                  <a:cubicBezTo>
                    <a:pt x="52" y="1392"/>
                    <a:pt x="164" y="1507"/>
                    <a:pt x="310" y="1536"/>
                  </a:cubicBezTo>
                  <a:cubicBezTo>
                    <a:pt x="455" y="1564"/>
                    <a:pt x="603" y="1500"/>
                    <a:pt x="682" y="1375"/>
                  </a:cubicBezTo>
                  <a:close/>
                  <a:moveTo>
                    <a:pt x="906" y="1251"/>
                  </a:moveTo>
                  <a:cubicBezTo>
                    <a:pt x="861" y="1291"/>
                    <a:pt x="813" y="1334"/>
                    <a:pt x="763" y="1380"/>
                  </a:cubicBezTo>
                  <a:cubicBezTo>
                    <a:pt x="744" y="1362"/>
                    <a:pt x="725" y="1345"/>
                    <a:pt x="706" y="1328"/>
                  </a:cubicBezTo>
                  <a:cubicBezTo>
                    <a:pt x="719" y="1299"/>
                    <a:pt x="729" y="1267"/>
                    <a:pt x="733" y="1235"/>
                  </a:cubicBezTo>
                  <a:cubicBezTo>
                    <a:pt x="924" y="1235"/>
                    <a:pt x="924" y="1235"/>
                    <a:pt x="924" y="1235"/>
                  </a:cubicBezTo>
                  <a:cubicBezTo>
                    <a:pt x="918" y="1240"/>
                    <a:pt x="912" y="1246"/>
                    <a:pt x="906" y="1251"/>
                  </a:cubicBezTo>
                  <a:close/>
                  <a:moveTo>
                    <a:pt x="981" y="1184"/>
                  </a:moveTo>
                  <a:cubicBezTo>
                    <a:pt x="737" y="1184"/>
                    <a:pt x="737" y="1184"/>
                    <a:pt x="737" y="1184"/>
                  </a:cubicBezTo>
                  <a:cubicBezTo>
                    <a:pt x="737" y="1149"/>
                    <a:pt x="732" y="1115"/>
                    <a:pt x="722" y="1081"/>
                  </a:cubicBezTo>
                  <a:cubicBezTo>
                    <a:pt x="1092" y="1081"/>
                    <a:pt x="1092" y="1081"/>
                    <a:pt x="1092" y="1081"/>
                  </a:cubicBezTo>
                  <a:cubicBezTo>
                    <a:pt x="1057" y="1114"/>
                    <a:pt x="1020" y="1148"/>
                    <a:pt x="981" y="1184"/>
                  </a:cubicBezTo>
                  <a:close/>
                  <a:moveTo>
                    <a:pt x="1144" y="1030"/>
                  </a:moveTo>
                  <a:cubicBezTo>
                    <a:pt x="702" y="1030"/>
                    <a:pt x="702" y="1030"/>
                    <a:pt x="702" y="1030"/>
                  </a:cubicBezTo>
                  <a:cubicBezTo>
                    <a:pt x="702" y="1029"/>
                    <a:pt x="702" y="1029"/>
                    <a:pt x="702" y="1029"/>
                  </a:cubicBezTo>
                  <a:cubicBezTo>
                    <a:pt x="761" y="1023"/>
                    <a:pt x="811" y="984"/>
                    <a:pt x="831" y="928"/>
                  </a:cubicBezTo>
                  <a:cubicBezTo>
                    <a:pt x="1235" y="928"/>
                    <a:pt x="1235" y="928"/>
                    <a:pt x="1235" y="928"/>
                  </a:cubicBezTo>
                  <a:cubicBezTo>
                    <a:pt x="1207" y="964"/>
                    <a:pt x="1176" y="998"/>
                    <a:pt x="1144" y="1030"/>
                  </a:cubicBezTo>
                  <a:close/>
                  <a:moveTo>
                    <a:pt x="693" y="978"/>
                  </a:moveTo>
                  <a:cubicBezTo>
                    <a:pt x="788" y="883"/>
                    <a:pt x="788" y="883"/>
                    <a:pt x="788" y="883"/>
                  </a:cubicBezTo>
                  <a:cubicBezTo>
                    <a:pt x="784" y="934"/>
                    <a:pt x="744" y="975"/>
                    <a:pt x="693" y="978"/>
                  </a:cubicBezTo>
                  <a:close/>
                  <a:moveTo>
                    <a:pt x="1273" y="877"/>
                  </a:moveTo>
                  <a:cubicBezTo>
                    <a:pt x="840" y="877"/>
                    <a:pt x="840" y="877"/>
                    <a:pt x="840" y="877"/>
                  </a:cubicBezTo>
                  <a:cubicBezTo>
                    <a:pt x="840" y="857"/>
                    <a:pt x="836" y="838"/>
                    <a:pt x="829" y="821"/>
                  </a:cubicBezTo>
                  <a:cubicBezTo>
                    <a:pt x="829" y="821"/>
                    <a:pt x="829" y="821"/>
                    <a:pt x="829" y="821"/>
                  </a:cubicBezTo>
                  <a:cubicBezTo>
                    <a:pt x="822" y="804"/>
                    <a:pt x="813" y="788"/>
                    <a:pt x="800" y="774"/>
                  </a:cubicBezTo>
                  <a:cubicBezTo>
                    <a:pt x="1326" y="774"/>
                    <a:pt x="1326" y="774"/>
                    <a:pt x="1326" y="774"/>
                  </a:cubicBezTo>
                  <a:cubicBezTo>
                    <a:pt x="1312" y="810"/>
                    <a:pt x="1294" y="845"/>
                    <a:pt x="1273" y="877"/>
                  </a:cubicBezTo>
                  <a:close/>
                  <a:moveTo>
                    <a:pt x="1310" y="216"/>
                  </a:moveTo>
                  <a:cubicBezTo>
                    <a:pt x="1320" y="206"/>
                    <a:pt x="1320" y="190"/>
                    <a:pt x="1310" y="180"/>
                  </a:cubicBezTo>
                  <a:cubicBezTo>
                    <a:pt x="1231" y="101"/>
                    <a:pt x="1231" y="101"/>
                    <a:pt x="1231" y="101"/>
                  </a:cubicBezTo>
                  <a:cubicBezTo>
                    <a:pt x="1226" y="96"/>
                    <a:pt x="1224" y="90"/>
                    <a:pt x="1224" y="83"/>
                  </a:cubicBezTo>
                  <a:cubicBezTo>
                    <a:pt x="1224" y="76"/>
                    <a:pt x="1226" y="70"/>
                    <a:pt x="1231" y="65"/>
                  </a:cubicBezTo>
                  <a:cubicBezTo>
                    <a:pt x="1241" y="55"/>
                    <a:pt x="1257" y="55"/>
                    <a:pt x="1267" y="65"/>
                  </a:cubicBezTo>
                  <a:cubicBezTo>
                    <a:pt x="1346" y="144"/>
                    <a:pt x="1346" y="144"/>
                    <a:pt x="1346" y="144"/>
                  </a:cubicBezTo>
                  <a:cubicBezTo>
                    <a:pt x="1356" y="154"/>
                    <a:pt x="1373" y="154"/>
                    <a:pt x="1382" y="144"/>
                  </a:cubicBezTo>
                  <a:cubicBezTo>
                    <a:pt x="1462" y="65"/>
                    <a:pt x="1462" y="65"/>
                    <a:pt x="1462" y="65"/>
                  </a:cubicBezTo>
                  <a:cubicBezTo>
                    <a:pt x="1467" y="60"/>
                    <a:pt x="1473" y="57"/>
                    <a:pt x="1480" y="58"/>
                  </a:cubicBezTo>
                  <a:cubicBezTo>
                    <a:pt x="1487" y="58"/>
                    <a:pt x="1493" y="60"/>
                    <a:pt x="1498" y="65"/>
                  </a:cubicBezTo>
                  <a:cubicBezTo>
                    <a:pt x="1503" y="70"/>
                    <a:pt x="1505" y="76"/>
                    <a:pt x="1505" y="83"/>
                  </a:cubicBezTo>
                  <a:cubicBezTo>
                    <a:pt x="1505" y="90"/>
                    <a:pt x="1503" y="96"/>
                    <a:pt x="1498" y="101"/>
                  </a:cubicBezTo>
                  <a:cubicBezTo>
                    <a:pt x="1419" y="180"/>
                    <a:pt x="1419" y="180"/>
                    <a:pt x="1419" y="180"/>
                  </a:cubicBezTo>
                  <a:cubicBezTo>
                    <a:pt x="1409" y="190"/>
                    <a:pt x="1409" y="206"/>
                    <a:pt x="1419" y="216"/>
                  </a:cubicBezTo>
                  <a:cubicBezTo>
                    <a:pt x="1498" y="296"/>
                    <a:pt x="1498" y="296"/>
                    <a:pt x="1498" y="296"/>
                  </a:cubicBezTo>
                  <a:cubicBezTo>
                    <a:pt x="1503" y="300"/>
                    <a:pt x="1505" y="307"/>
                    <a:pt x="1505" y="313"/>
                  </a:cubicBezTo>
                  <a:cubicBezTo>
                    <a:pt x="1505" y="320"/>
                    <a:pt x="1503" y="327"/>
                    <a:pt x="1498" y="331"/>
                  </a:cubicBezTo>
                  <a:cubicBezTo>
                    <a:pt x="1488" y="341"/>
                    <a:pt x="1472" y="341"/>
                    <a:pt x="1462" y="331"/>
                  </a:cubicBezTo>
                  <a:cubicBezTo>
                    <a:pt x="1383" y="253"/>
                    <a:pt x="1383" y="253"/>
                    <a:pt x="1383" y="253"/>
                  </a:cubicBezTo>
                  <a:cubicBezTo>
                    <a:pt x="1373" y="243"/>
                    <a:pt x="1356" y="243"/>
                    <a:pt x="1346" y="253"/>
                  </a:cubicBezTo>
                  <a:cubicBezTo>
                    <a:pt x="1267" y="332"/>
                    <a:pt x="1267" y="332"/>
                    <a:pt x="1267" y="332"/>
                  </a:cubicBezTo>
                  <a:cubicBezTo>
                    <a:pt x="1254" y="321"/>
                    <a:pt x="1239" y="311"/>
                    <a:pt x="1224" y="302"/>
                  </a:cubicBezTo>
                  <a:lnTo>
                    <a:pt x="1310" y="216"/>
                  </a:lnTo>
                  <a:close/>
                  <a:moveTo>
                    <a:pt x="1070" y="313"/>
                  </a:moveTo>
                  <a:cubicBezTo>
                    <a:pt x="1152" y="314"/>
                    <a:pt x="1228" y="351"/>
                    <a:pt x="1278" y="416"/>
                  </a:cubicBezTo>
                  <a:cubicBezTo>
                    <a:pt x="845" y="416"/>
                    <a:pt x="845" y="416"/>
                    <a:pt x="845" y="416"/>
                  </a:cubicBezTo>
                  <a:cubicBezTo>
                    <a:pt x="902" y="351"/>
                    <a:pt x="984" y="314"/>
                    <a:pt x="1070" y="313"/>
                  </a:cubicBezTo>
                  <a:close/>
                  <a:moveTo>
                    <a:pt x="456" y="313"/>
                  </a:moveTo>
                  <a:cubicBezTo>
                    <a:pt x="542" y="314"/>
                    <a:pt x="624" y="351"/>
                    <a:pt x="681" y="416"/>
                  </a:cubicBezTo>
                  <a:cubicBezTo>
                    <a:pt x="248" y="416"/>
                    <a:pt x="248" y="416"/>
                    <a:pt x="248" y="416"/>
                  </a:cubicBezTo>
                  <a:cubicBezTo>
                    <a:pt x="298" y="351"/>
                    <a:pt x="374" y="314"/>
                    <a:pt x="456" y="313"/>
                  </a:cubicBezTo>
                  <a:close/>
                  <a:moveTo>
                    <a:pt x="215" y="467"/>
                  </a:moveTo>
                  <a:cubicBezTo>
                    <a:pt x="721" y="467"/>
                    <a:pt x="721" y="467"/>
                    <a:pt x="721" y="467"/>
                  </a:cubicBezTo>
                  <a:cubicBezTo>
                    <a:pt x="728" y="477"/>
                    <a:pt x="734" y="488"/>
                    <a:pt x="740" y="499"/>
                  </a:cubicBezTo>
                  <a:cubicBezTo>
                    <a:pt x="744" y="508"/>
                    <a:pt x="753" y="514"/>
                    <a:pt x="763" y="514"/>
                  </a:cubicBezTo>
                  <a:cubicBezTo>
                    <a:pt x="773" y="514"/>
                    <a:pt x="782" y="508"/>
                    <a:pt x="786" y="499"/>
                  </a:cubicBezTo>
                  <a:cubicBezTo>
                    <a:pt x="786" y="499"/>
                    <a:pt x="786" y="499"/>
                    <a:pt x="786" y="499"/>
                  </a:cubicBezTo>
                  <a:cubicBezTo>
                    <a:pt x="792" y="488"/>
                    <a:pt x="798" y="477"/>
                    <a:pt x="805" y="467"/>
                  </a:cubicBezTo>
                  <a:cubicBezTo>
                    <a:pt x="1311" y="467"/>
                    <a:pt x="1311" y="467"/>
                    <a:pt x="1311" y="467"/>
                  </a:cubicBezTo>
                  <a:cubicBezTo>
                    <a:pt x="1328" y="499"/>
                    <a:pt x="1339" y="534"/>
                    <a:pt x="1345" y="569"/>
                  </a:cubicBezTo>
                  <a:cubicBezTo>
                    <a:pt x="180" y="569"/>
                    <a:pt x="180" y="569"/>
                    <a:pt x="180" y="569"/>
                  </a:cubicBezTo>
                  <a:cubicBezTo>
                    <a:pt x="187" y="534"/>
                    <a:pt x="198" y="499"/>
                    <a:pt x="215" y="467"/>
                  </a:cubicBezTo>
                  <a:close/>
                  <a:moveTo>
                    <a:pt x="183" y="723"/>
                  </a:moveTo>
                  <a:cubicBezTo>
                    <a:pt x="177" y="696"/>
                    <a:pt x="174" y="668"/>
                    <a:pt x="174" y="641"/>
                  </a:cubicBezTo>
                  <a:cubicBezTo>
                    <a:pt x="174" y="634"/>
                    <a:pt x="175" y="627"/>
                    <a:pt x="175" y="621"/>
                  </a:cubicBezTo>
                  <a:cubicBezTo>
                    <a:pt x="1351" y="621"/>
                    <a:pt x="1351" y="621"/>
                    <a:pt x="1351" y="621"/>
                  </a:cubicBezTo>
                  <a:cubicBezTo>
                    <a:pt x="1351" y="627"/>
                    <a:pt x="1352" y="634"/>
                    <a:pt x="1352" y="641"/>
                  </a:cubicBezTo>
                  <a:cubicBezTo>
                    <a:pt x="1352" y="668"/>
                    <a:pt x="1348" y="696"/>
                    <a:pt x="1342" y="723"/>
                  </a:cubicBezTo>
                  <a:lnTo>
                    <a:pt x="183" y="723"/>
                  </a:lnTo>
                  <a:close/>
                  <a:moveTo>
                    <a:pt x="679" y="775"/>
                  </a:moveTo>
                  <a:cubicBezTo>
                    <a:pt x="584" y="870"/>
                    <a:pt x="584" y="870"/>
                    <a:pt x="584" y="870"/>
                  </a:cubicBezTo>
                  <a:cubicBezTo>
                    <a:pt x="588" y="819"/>
                    <a:pt x="628" y="778"/>
                    <a:pt x="679" y="775"/>
                  </a:cubicBezTo>
                  <a:close/>
                  <a:moveTo>
                    <a:pt x="572" y="774"/>
                  </a:moveTo>
                  <a:cubicBezTo>
                    <a:pt x="550" y="798"/>
                    <a:pt x="537" y="828"/>
                    <a:pt x="533" y="861"/>
                  </a:cubicBezTo>
                  <a:cubicBezTo>
                    <a:pt x="441" y="816"/>
                    <a:pt x="333" y="814"/>
                    <a:pt x="239" y="855"/>
                  </a:cubicBezTo>
                  <a:cubicBezTo>
                    <a:pt x="223" y="829"/>
                    <a:pt x="210" y="802"/>
                    <a:pt x="199" y="774"/>
                  </a:cubicBezTo>
                  <a:lnTo>
                    <a:pt x="572" y="774"/>
                  </a:lnTo>
                  <a:close/>
                  <a:moveTo>
                    <a:pt x="88" y="1283"/>
                  </a:moveTo>
                  <a:cubicBezTo>
                    <a:pt x="46" y="1159"/>
                    <a:pt x="87" y="1022"/>
                    <a:pt x="191" y="941"/>
                  </a:cubicBezTo>
                  <a:cubicBezTo>
                    <a:pt x="294" y="861"/>
                    <a:pt x="438" y="855"/>
                    <a:pt x="548" y="927"/>
                  </a:cubicBezTo>
                  <a:cubicBezTo>
                    <a:pt x="552" y="930"/>
                    <a:pt x="556" y="933"/>
                    <a:pt x="560" y="936"/>
                  </a:cubicBezTo>
                  <a:cubicBezTo>
                    <a:pt x="570" y="943"/>
                    <a:pt x="584" y="942"/>
                    <a:pt x="593" y="933"/>
                  </a:cubicBezTo>
                  <a:cubicBezTo>
                    <a:pt x="738" y="789"/>
                    <a:pt x="738" y="789"/>
                    <a:pt x="738" y="789"/>
                  </a:cubicBezTo>
                  <a:cubicBezTo>
                    <a:pt x="753" y="797"/>
                    <a:pt x="765" y="810"/>
                    <a:pt x="774" y="825"/>
                  </a:cubicBezTo>
                  <a:cubicBezTo>
                    <a:pt x="629" y="969"/>
                    <a:pt x="629" y="969"/>
                    <a:pt x="629" y="969"/>
                  </a:cubicBezTo>
                  <a:cubicBezTo>
                    <a:pt x="620" y="978"/>
                    <a:pt x="619" y="993"/>
                    <a:pt x="627" y="1003"/>
                  </a:cubicBezTo>
                  <a:cubicBezTo>
                    <a:pt x="630" y="1007"/>
                    <a:pt x="633" y="1011"/>
                    <a:pt x="636" y="1015"/>
                  </a:cubicBezTo>
                  <a:cubicBezTo>
                    <a:pt x="669" y="1065"/>
                    <a:pt x="686" y="1124"/>
                    <a:pt x="686" y="1184"/>
                  </a:cubicBezTo>
                  <a:cubicBezTo>
                    <a:pt x="686" y="1232"/>
                    <a:pt x="675" y="1280"/>
                    <a:pt x="653" y="1323"/>
                  </a:cubicBezTo>
                  <a:cubicBezTo>
                    <a:pt x="600" y="1426"/>
                    <a:pt x="494" y="1491"/>
                    <a:pt x="379" y="1491"/>
                  </a:cubicBezTo>
                  <a:cubicBezTo>
                    <a:pt x="248" y="1491"/>
                    <a:pt x="131" y="1408"/>
                    <a:pt x="88" y="1283"/>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p>
          </p:txBody>
        </p:sp>
      </p:grpSp>
      <p:pic>
        <p:nvPicPr>
          <p:cNvPr id="13316" name="Picture 4" descr="Ben Barres, 63, groundbreaking neuroscientist and advocate for women in  science - The Boston Globe">
            <a:extLst>
              <a:ext uri="{FF2B5EF4-FFF2-40B4-BE49-F238E27FC236}">
                <a16:creationId xmlns:a16="http://schemas.microsoft.com/office/drawing/2014/main" id="{0E2CE9EF-928F-4CFA-AF63-53A6269AA8CF}"/>
              </a:ext>
            </a:extLst>
          </p:cNvPr>
          <p:cNvPicPr>
            <a:picLocks noGrp="1" noChangeAspect="1" noChangeArrowheads="1"/>
          </p:cNvPicPr>
          <p:nvPr>
            <p:ph type="pic" sz="quarter" idx="10"/>
          </p:nvPr>
        </p:nvPicPr>
        <p:blipFill>
          <a:blip r:embed="rId2">
            <a:extLst>
              <a:ext uri="{28A0092B-C50C-407E-A947-70E740481C1C}">
                <a14:useLocalDpi xmlns:a14="http://schemas.microsoft.com/office/drawing/2010/main" val="0"/>
              </a:ext>
            </a:extLst>
          </a:blip>
          <a:srcRect l="20423" r="20423"/>
          <a:stretch>
            <a:fillRect/>
          </a:stretch>
        </p:blipFill>
        <p:spPr bwMode="auto">
          <a:xfrm>
            <a:off x="6324600" y="0"/>
            <a:ext cx="58674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p:cNvGrpSpPr/>
          <p:nvPr/>
        </p:nvGrpSpPr>
        <p:grpSpPr>
          <a:xfrm rot="20683798">
            <a:off x="8882962" y="1790119"/>
            <a:ext cx="9973887" cy="5959420"/>
            <a:chOff x="-3894749" y="-2846439"/>
            <a:chExt cx="12991061" cy="7762189"/>
          </a:xfrm>
        </p:grpSpPr>
        <p:sp>
          <p:nvSpPr>
            <p:cNvPr id="4" name="Freeform 36"/>
            <p:cNvSpPr>
              <a:spLocks/>
            </p:cNvSpPr>
            <p:nvPr/>
          </p:nvSpPr>
          <p:spPr bwMode="auto">
            <a:xfrm>
              <a:off x="-3894749" y="-2846439"/>
              <a:ext cx="12011427" cy="5422301"/>
            </a:xfrm>
            <a:custGeom>
              <a:avLst/>
              <a:gdLst>
                <a:gd name="T0" fmla="*/ 19 w 1178"/>
                <a:gd name="T1" fmla="*/ 531 h 531"/>
                <a:gd name="T2" fmla="*/ 1178 w 1178"/>
                <a:gd name="T3" fmla="*/ 46 h 531"/>
                <a:gd name="T4" fmla="*/ 1159 w 1178"/>
                <a:gd name="T5" fmla="*/ 0 h 531"/>
                <a:gd name="T6" fmla="*/ 0 w 1178"/>
                <a:gd name="T7" fmla="*/ 485 h 531"/>
                <a:gd name="T8" fmla="*/ 19 w 1178"/>
                <a:gd name="T9" fmla="*/ 531 h 531"/>
              </a:gdLst>
              <a:ahLst/>
              <a:cxnLst>
                <a:cxn ang="0">
                  <a:pos x="T0" y="T1"/>
                </a:cxn>
                <a:cxn ang="0">
                  <a:pos x="T2" y="T3"/>
                </a:cxn>
                <a:cxn ang="0">
                  <a:pos x="T4" y="T5"/>
                </a:cxn>
                <a:cxn ang="0">
                  <a:pos x="T6" y="T7"/>
                </a:cxn>
                <a:cxn ang="0">
                  <a:pos x="T8" y="T9"/>
                </a:cxn>
              </a:cxnLst>
              <a:rect l="0" t="0" r="r" b="b"/>
              <a:pathLst>
                <a:path w="1178" h="531">
                  <a:moveTo>
                    <a:pt x="19" y="531"/>
                  </a:moveTo>
                  <a:cubicBezTo>
                    <a:pt x="311" y="144"/>
                    <a:pt x="886" y="432"/>
                    <a:pt x="1178" y="46"/>
                  </a:cubicBezTo>
                  <a:cubicBezTo>
                    <a:pt x="1172" y="30"/>
                    <a:pt x="1165" y="15"/>
                    <a:pt x="1159" y="0"/>
                  </a:cubicBezTo>
                  <a:cubicBezTo>
                    <a:pt x="867" y="387"/>
                    <a:pt x="292" y="98"/>
                    <a:pt x="0" y="485"/>
                  </a:cubicBezTo>
                  <a:cubicBezTo>
                    <a:pt x="6" y="500"/>
                    <a:pt x="13" y="516"/>
                    <a:pt x="19" y="53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 name="Freeform 37"/>
            <p:cNvSpPr>
              <a:spLocks/>
            </p:cNvSpPr>
            <p:nvPr/>
          </p:nvSpPr>
          <p:spPr bwMode="auto">
            <a:xfrm>
              <a:off x="-3701318" y="-2378461"/>
              <a:ext cx="12017667" cy="5422301"/>
            </a:xfrm>
            <a:custGeom>
              <a:avLst/>
              <a:gdLst>
                <a:gd name="T0" fmla="*/ 19 w 1178"/>
                <a:gd name="T1" fmla="*/ 531 h 531"/>
                <a:gd name="T2" fmla="*/ 1178 w 1178"/>
                <a:gd name="T3" fmla="*/ 45 h 531"/>
                <a:gd name="T4" fmla="*/ 1159 w 1178"/>
                <a:gd name="T5" fmla="*/ 0 h 531"/>
                <a:gd name="T6" fmla="*/ 0 w 1178"/>
                <a:gd name="T7" fmla="*/ 485 h 531"/>
                <a:gd name="T8" fmla="*/ 19 w 1178"/>
                <a:gd name="T9" fmla="*/ 531 h 531"/>
              </a:gdLst>
              <a:ahLst/>
              <a:cxnLst>
                <a:cxn ang="0">
                  <a:pos x="T0" y="T1"/>
                </a:cxn>
                <a:cxn ang="0">
                  <a:pos x="T2" y="T3"/>
                </a:cxn>
                <a:cxn ang="0">
                  <a:pos x="T4" y="T5"/>
                </a:cxn>
                <a:cxn ang="0">
                  <a:pos x="T6" y="T7"/>
                </a:cxn>
                <a:cxn ang="0">
                  <a:pos x="T8" y="T9"/>
                </a:cxn>
              </a:cxnLst>
              <a:rect l="0" t="0" r="r" b="b"/>
              <a:pathLst>
                <a:path w="1178" h="531">
                  <a:moveTo>
                    <a:pt x="19" y="531"/>
                  </a:moveTo>
                  <a:cubicBezTo>
                    <a:pt x="311" y="144"/>
                    <a:pt x="886" y="432"/>
                    <a:pt x="1178" y="45"/>
                  </a:cubicBezTo>
                  <a:cubicBezTo>
                    <a:pt x="1172" y="30"/>
                    <a:pt x="1166" y="15"/>
                    <a:pt x="1159" y="0"/>
                  </a:cubicBezTo>
                  <a:cubicBezTo>
                    <a:pt x="867" y="386"/>
                    <a:pt x="292" y="98"/>
                    <a:pt x="0" y="485"/>
                  </a:cubicBezTo>
                  <a:cubicBezTo>
                    <a:pt x="7" y="500"/>
                    <a:pt x="13" y="515"/>
                    <a:pt x="19" y="53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Freeform 38"/>
            <p:cNvSpPr>
              <a:spLocks/>
            </p:cNvSpPr>
            <p:nvPr/>
          </p:nvSpPr>
          <p:spPr bwMode="auto">
            <a:xfrm>
              <a:off x="-3507887" y="-1916723"/>
              <a:ext cx="12023906" cy="5422301"/>
            </a:xfrm>
            <a:custGeom>
              <a:avLst/>
              <a:gdLst>
                <a:gd name="T0" fmla="*/ 19 w 1179"/>
                <a:gd name="T1" fmla="*/ 531 h 531"/>
                <a:gd name="T2" fmla="*/ 1179 w 1179"/>
                <a:gd name="T3" fmla="*/ 46 h 531"/>
                <a:gd name="T4" fmla="*/ 1159 w 1179"/>
                <a:gd name="T5" fmla="*/ 0 h 531"/>
                <a:gd name="T6" fmla="*/ 0 w 1179"/>
                <a:gd name="T7" fmla="*/ 486 h 531"/>
                <a:gd name="T8" fmla="*/ 19 w 1179"/>
                <a:gd name="T9" fmla="*/ 531 h 531"/>
              </a:gdLst>
              <a:ahLst/>
              <a:cxnLst>
                <a:cxn ang="0">
                  <a:pos x="T0" y="T1"/>
                </a:cxn>
                <a:cxn ang="0">
                  <a:pos x="T2" y="T3"/>
                </a:cxn>
                <a:cxn ang="0">
                  <a:pos x="T4" y="T5"/>
                </a:cxn>
                <a:cxn ang="0">
                  <a:pos x="T6" y="T7"/>
                </a:cxn>
                <a:cxn ang="0">
                  <a:pos x="T8" y="T9"/>
                </a:cxn>
              </a:cxnLst>
              <a:rect l="0" t="0" r="r" b="b"/>
              <a:pathLst>
                <a:path w="1179" h="531">
                  <a:moveTo>
                    <a:pt x="19" y="531"/>
                  </a:moveTo>
                  <a:cubicBezTo>
                    <a:pt x="312" y="145"/>
                    <a:pt x="886" y="433"/>
                    <a:pt x="1179" y="46"/>
                  </a:cubicBezTo>
                  <a:cubicBezTo>
                    <a:pt x="1172" y="31"/>
                    <a:pt x="1166" y="16"/>
                    <a:pt x="1159" y="0"/>
                  </a:cubicBezTo>
                  <a:cubicBezTo>
                    <a:pt x="867" y="387"/>
                    <a:pt x="292" y="99"/>
                    <a:pt x="0" y="486"/>
                  </a:cubicBezTo>
                  <a:cubicBezTo>
                    <a:pt x="7" y="501"/>
                    <a:pt x="13" y="516"/>
                    <a:pt x="19" y="531"/>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Freeform 39"/>
            <p:cNvSpPr>
              <a:spLocks/>
            </p:cNvSpPr>
            <p:nvPr/>
          </p:nvSpPr>
          <p:spPr bwMode="auto">
            <a:xfrm>
              <a:off x="-3314457" y="-1448746"/>
              <a:ext cx="12023906" cy="5422301"/>
            </a:xfrm>
            <a:custGeom>
              <a:avLst/>
              <a:gdLst>
                <a:gd name="T0" fmla="*/ 20 w 1179"/>
                <a:gd name="T1" fmla="*/ 531 h 531"/>
                <a:gd name="T2" fmla="*/ 1179 w 1179"/>
                <a:gd name="T3" fmla="*/ 46 h 531"/>
                <a:gd name="T4" fmla="*/ 1160 w 1179"/>
                <a:gd name="T5" fmla="*/ 0 h 531"/>
                <a:gd name="T6" fmla="*/ 0 w 1179"/>
                <a:gd name="T7" fmla="*/ 485 h 531"/>
                <a:gd name="T8" fmla="*/ 20 w 1179"/>
                <a:gd name="T9" fmla="*/ 531 h 531"/>
              </a:gdLst>
              <a:ahLst/>
              <a:cxnLst>
                <a:cxn ang="0">
                  <a:pos x="T0" y="T1"/>
                </a:cxn>
                <a:cxn ang="0">
                  <a:pos x="T2" y="T3"/>
                </a:cxn>
                <a:cxn ang="0">
                  <a:pos x="T4" y="T5"/>
                </a:cxn>
                <a:cxn ang="0">
                  <a:pos x="T6" y="T7"/>
                </a:cxn>
                <a:cxn ang="0">
                  <a:pos x="T8" y="T9"/>
                </a:cxn>
              </a:cxnLst>
              <a:rect l="0" t="0" r="r" b="b"/>
              <a:pathLst>
                <a:path w="1179" h="531">
                  <a:moveTo>
                    <a:pt x="20" y="531"/>
                  </a:moveTo>
                  <a:cubicBezTo>
                    <a:pt x="312" y="144"/>
                    <a:pt x="887" y="433"/>
                    <a:pt x="1179" y="46"/>
                  </a:cubicBezTo>
                  <a:cubicBezTo>
                    <a:pt x="1172" y="31"/>
                    <a:pt x="1166" y="15"/>
                    <a:pt x="1160" y="0"/>
                  </a:cubicBezTo>
                  <a:cubicBezTo>
                    <a:pt x="867" y="387"/>
                    <a:pt x="293" y="99"/>
                    <a:pt x="0" y="485"/>
                  </a:cubicBezTo>
                  <a:cubicBezTo>
                    <a:pt x="7" y="501"/>
                    <a:pt x="13" y="516"/>
                    <a:pt x="20" y="531"/>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40"/>
            <p:cNvSpPr>
              <a:spLocks/>
            </p:cNvSpPr>
            <p:nvPr/>
          </p:nvSpPr>
          <p:spPr bwMode="auto">
            <a:xfrm>
              <a:off x="-3114786" y="-980768"/>
              <a:ext cx="12017667" cy="5428541"/>
            </a:xfrm>
            <a:custGeom>
              <a:avLst/>
              <a:gdLst>
                <a:gd name="T0" fmla="*/ 19 w 1178"/>
                <a:gd name="T1" fmla="*/ 531 h 531"/>
                <a:gd name="T2" fmla="*/ 1178 w 1178"/>
                <a:gd name="T3" fmla="*/ 46 h 531"/>
                <a:gd name="T4" fmla="*/ 1159 w 1178"/>
                <a:gd name="T5" fmla="*/ 0 h 531"/>
                <a:gd name="T6" fmla="*/ 0 w 1178"/>
                <a:gd name="T7" fmla="*/ 485 h 531"/>
                <a:gd name="T8" fmla="*/ 19 w 1178"/>
                <a:gd name="T9" fmla="*/ 531 h 531"/>
              </a:gdLst>
              <a:ahLst/>
              <a:cxnLst>
                <a:cxn ang="0">
                  <a:pos x="T0" y="T1"/>
                </a:cxn>
                <a:cxn ang="0">
                  <a:pos x="T2" y="T3"/>
                </a:cxn>
                <a:cxn ang="0">
                  <a:pos x="T4" y="T5"/>
                </a:cxn>
                <a:cxn ang="0">
                  <a:pos x="T6" y="T7"/>
                </a:cxn>
                <a:cxn ang="0">
                  <a:pos x="T8" y="T9"/>
                </a:cxn>
              </a:cxnLst>
              <a:rect l="0" t="0" r="r" b="b"/>
              <a:pathLst>
                <a:path w="1178" h="531">
                  <a:moveTo>
                    <a:pt x="19" y="531"/>
                  </a:moveTo>
                  <a:cubicBezTo>
                    <a:pt x="311" y="144"/>
                    <a:pt x="886" y="432"/>
                    <a:pt x="1178" y="46"/>
                  </a:cubicBezTo>
                  <a:cubicBezTo>
                    <a:pt x="1171" y="30"/>
                    <a:pt x="1165" y="15"/>
                    <a:pt x="1159" y="0"/>
                  </a:cubicBezTo>
                  <a:cubicBezTo>
                    <a:pt x="867" y="387"/>
                    <a:pt x="292" y="98"/>
                    <a:pt x="0" y="485"/>
                  </a:cubicBezTo>
                  <a:cubicBezTo>
                    <a:pt x="6" y="500"/>
                    <a:pt x="12" y="516"/>
                    <a:pt x="19" y="531"/>
                  </a:cubicBez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41"/>
            <p:cNvSpPr>
              <a:spLocks/>
            </p:cNvSpPr>
            <p:nvPr/>
          </p:nvSpPr>
          <p:spPr bwMode="auto">
            <a:xfrm>
              <a:off x="-2921355" y="-506551"/>
              <a:ext cx="12017667" cy="5422301"/>
            </a:xfrm>
            <a:custGeom>
              <a:avLst/>
              <a:gdLst>
                <a:gd name="T0" fmla="*/ 19 w 1178"/>
                <a:gd name="T1" fmla="*/ 531 h 531"/>
                <a:gd name="T2" fmla="*/ 1178 w 1178"/>
                <a:gd name="T3" fmla="*/ 45 h 531"/>
                <a:gd name="T4" fmla="*/ 1159 w 1178"/>
                <a:gd name="T5" fmla="*/ 0 h 531"/>
                <a:gd name="T6" fmla="*/ 0 w 1178"/>
                <a:gd name="T7" fmla="*/ 485 h 531"/>
                <a:gd name="T8" fmla="*/ 19 w 1178"/>
                <a:gd name="T9" fmla="*/ 531 h 531"/>
              </a:gdLst>
              <a:ahLst/>
              <a:cxnLst>
                <a:cxn ang="0">
                  <a:pos x="T0" y="T1"/>
                </a:cxn>
                <a:cxn ang="0">
                  <a:pos x="T2" y="T3"/>
                </a:cxn>
                <a:cxn ang="0">
                  <a:pos x="T4" y="T5"/>
                </a:cxn>
                <a:cxn ang="0">
                  <a:pos x="T6" y="T7"/>
                </a:cxn>
                <a:cxn ang="0">
                  <a:pos x="T8" y="T9"/>
                </a:cxn>
              </a:cxnLst>
              <a:rect l="0" t="0" r="r" b="b"/>
              <a:pathLst>
                <a:path w="1178" h="531">
                  <a:moveTo>
                    <a:pt x="19" y="531"/>
                  </a:moveTo>
                  <a:cubicBezTo>
                    <a:pt x="311" y="144"/>
                    <a:pt x="886" y="432"/>
                    <a:pt x="1178" y="45"/>
                  </a:cubicBezTo>
                  <a:cubicBezTo>
                    <a:pt x="1172" y="30"/>
                    <a:pt x="1165" y="15"/>
                    <a:pt x="1159" y="0"/>
                  </a:cubicBezTo>
                  <a:cubicBezTo>
                    <a:pt x="867" y="386"/>
                    <a:pt x="292" y="98"/>
                    <a:pt x="0" y="485"/>
                  </a:cubicBezTo>
                  <a:cubicBezTo>
                    <a:pt x="6" y="500"/>
                    <a:pt x="13" y="515"/>
                    <a:pt x="19" y="531"/>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295101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p:cTn id="15" dur="500" fill="hold"/>
                                        <p:tgtEl>
                                          <p:spTgt spid="26"/>
                                        </p:tgtEl>
                                        <p:attrNameLst>
                                          <p:attrName>ppt_w</p:attrName>
                                        </p:attrNameLst>
                                      </p:cBhvr>
                                      <p:tavLst>
                                        <p:tav tm="0">
                                          <p:val>
                                            <p:fltVal val="0"/>
                                          </p:val>
                                        </p:tav>
                                        <p:tav tm="100000">
                                          <p:val>
                                            <p:strVal val="#ppt_w"/>
                                          </p:val>
                                        </p:tav>
                                      </p:tavLst>
                                    </p:anim>
                                    <p:anim calcmode="lin" valueType="num">
                                      <p:cBhvr>
                                        <p:cTn id="16" dur="500" fill="hold"/>
                                        <p:tgtEl>
                                          <p:spTgt spid="26"/>
                                        </p:tgtEl>
                                        <p:attrNameLst>
                                          <p:attrName>ppt_h</p:attrName>
                                        </p:attrNameLst>
                                      </p:cBhvr>
                                      <p:tavLst>
                                        <p:tav tm="0">
                                          <p:val>
                                            <p:fltVal val="0"/>
                                          </p:val>
                                        </p:tav>
                                        <p:tav tm="100000">
                                          <p:val>
                                            <p:strVal val="#ppt_h"/>
                                          </p:val>
                                        </p:tav>
                                      </p:tavLst>
                                    </p:anim>
                                    <p:animEffect transition="in" filter="fade">
                                      <p:cBhvr>
                                        <p:cTn id="17" dur="500"/>
                                        <p:tgtEl>
                                          <p:spTgt spid="26"/>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838200" y="942576"/>
            <a:ext cx="4572000" cy="1096372"/>
            <a:chOff x="838200" y="942576"/>
            <a:chExt cx="4572000" cy="1096372"/>
          </a:xfrm>
        </p:grpSpPr>
        <p:sp>
          <p:nvSpPr>
            <p:cNvPr id="11" name="TextBox 10"/>
            <p:cNvSpPr txBox="1"/>
            <p:nvPr/>
          </p:nvSpPr>
          <p:spPr>
            <a:xfrm>
              <a:off x="838200" y="942576"/>
              <a:ext cx="4572000" cy="769441"/>
            </a:xfrm>
            <a:prstGeom prst="rect">
              <a:avLst/>
            </a:prstGeom>
            <a:noFill/>
          </p:spPr>
          <p:txBody>
            <a:bodyPr wrap="square" lIns="91440" tIns="45720" rIns="91440" bIns="45720" rtlCol="0" anchor="b">
              <a:spAutoFit/>
            </a:bodyPr>
            <a:lstStyle/>
            <a:p>
              <a:r>
                <a:rPr lang="en-US" sz="4400" dirty="0">
                  <a:solidFill>
                    <a:schemeClr val="accent1"/>
                  </a:solidFill>
                  <a:latin typeface="+mj-lt"/>
                </a:rPr>
                <a:t>Tim Cook</a:t>
              </a:r>
            </a:p>
          </p:txBody>
        </p:sp>
        <p:sp>
          <p:nvSpPr>
            <p:cNvPr id="12" name="TextBox 11"/>
            <p:cNvSpPr txBox="1"/>
            <p:nvPr/>
          </p:nvSpPr>
          <p:spPr>
            <a:xfrm>
              <a:off x="838200" y="1623963"/>
              <a:ext cx="4572000" cy="414985"/>
            </a:xfrm>
            <a:prstGeom prst="rect">
              <a:avLst/>
            </a:prstGeom>
            <a:noFill/>
          </p:spPr>
          <p:txBody>
            <a:bodyPr wrap="square" lIns="91440" tIns="45720" rIns="91440" bIns="45720" rtlCol="0">
              <a:spAutoFit/>
            </a:bodyPr>
            <a:lstStyle/>
            <a:p>
              <a:pPr>
                <a:lnSpc>
                  <a:spcPct val="130000"/>
                </a:lnSpc>
              </a:pPr>
              <a:r>
                <a:rPr lang="en-US" dirty="0">
                  <a:solidFill>
                    <a:schemeClr val="tx2"/>
                  </a:solidFill>
                </a:rPr>
                <a:t>(1960-Present)</a:t>
              </a:r>
            </a:p>
          </p:txBody>
        </p:sp>
      </p:grpSp>
      <p:sp>
        <p:nvSpPr>
          <p:cNvPr id="13" name="Rectangle 12"/>
          <p:cNvSpPr/>
          <p:nvPr/>
        </p:nvSpPr>
        <p:spPr>
          <a:xfrm>
            <a:off x="843643" y="2314938"/>
            <a:ext cx="4566557" cy="2298834"/>
          </a:xfrm>
          <a:prstGeom prst="rect">
            <a:avLst/>
          </a:prstGeom>
        </p:spPr>
        <p:txBody>
          <a:bodyPr wrap="square">
            <a:spAutoFit/>
          </a:bodyPr>
          <a:lstStyle/>
          <a:p>
            <a:pPr>
              <a:lnSpc>
                <a:spcPct val="130000"/>
              </a:lnSpc>
            </a:pPr>
            <a:r>
              <a:rPr lang="en-US" sz="1400" dirty="0">
                <a:solidFill>
                  <a:schemeClr val="tx2"/>
                </a:solidFill>
              </a:rPr>
              <a:t>One of the most powerful men alive right now, Apple CEO Tim Cook, after getting a Bachelor of Science in Industrial Engineering and a Master of Business Administration under his belt, began in IBM’s personal computer business before dipping his toe in a few other places. It was in 1998 that he joined Apple as Senior Vice President, becoming CEO in 2011 when Steve Jobs resigned.</a:t>
            </a:r>
          </a:p>
        </p:txBody>
      </p:sp>
      <p:sp>
        <p:nvSpPr>
          <p:cNvPr id="16" name="Rectangle 15"/>
          <p:cNvSpPr/>
          <p:nvPr/>
        </p:nvSpPr>
        <p:spPr>
          <a:xfrm>
            <a:off x="1754744" y="4616710"/>
            <a:ext cx="4106773" cy="1178528"/>
          </a:xfrm>
          <a:prstGeom prst="rect">
            <a:avLst/>
          </a:prstGeom>
        </p:spPr>
        <p:txBody>
          <a:bodyPr wrap="square">
            <a:spAutoFit/>
          </a:bodyPr>
          <a:lstStyle/>
          <a:p>
            <a:pPr>
              <a:lnSpc>
                <a:spcPct val="130000"/>
              </a:lnSpc>
            </a:pPr>
            <a:r>
              <a:rPr lang="en-US" sz="1400" dirty="0">
                <a:solidFill>
                  <a:schemeClr val="tx2"/>
                </a:solidFill>
              </a:rPr>
              <a:t>Cook was a relatively private LGBT figure in the world of STEM, but has more recently started openly talking about his sexuality as well as LGBT rights..</a:t>
            </a:r>
          </a:p>
        </p:txBody>
      </p:sp>
      <p:grpSp>
        <p:nvGrpSpPr>
          <p:cNvPr id="26" name="Group 25"/>
          <p:cNvGrpSpPr/>
          <p:nvPr/>
        </p:nvGrpSpPr>
        <p:grpSpPr>
          <a:xfrm>
            <a:off x="832316" y="5005645"/>
            <a:ext cx="685800" cy="685800"/>
            <a:chOff x="838200" y="3680155"/>
            <a:chExt cx="685800" cy="685800"/>
          </a:xfrm>
        </p:grpSpPr>
        <p:sp>
          <p:nvSpPr>
            <p:cNvPr id="15" name="Oval 14"/>
            <p:cNvSpPr/>
            <p:nvPr/>
          </p:nvSpPr>
          <p:spPr>
            <a:xfrm>
              <a:off x="838200" y="3680155"/>
              <a:ext cx="685800" cy="6858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32" name="Freeform 11"/>
            <p:cNvSpPr>
              <a:spLocks noEditPoints="1"/>
            </p:cNvSpPr>
            <p:nvPr/>
          </p:nvSpPr>
          <p:spPr bwMode="auto">
            <a:xfrm>
              <a:off x="984477" y="3826046"/>
              <a:ext cx="393247" cy="394018"/>
            </a:xfrm>
            <a:custGeom>
              <a:avLst/>
              <a:gdLst>
                <a:gd name="T0" fmla="*/ 123 w 1561"/>
                <a:gd name="T1" fmla="*/ 1184 h 1564"/>
                <a:gd name="T2" fmla="*/ 581 w 1561"/>
                <a:gd name="T3" fmla="*/ 1216 h 1564"/>
                <a:gd name="T4" fmla="*/ 581 w 1561"/>
                <a:gd name="T5" fmla="*/ 1216 h 1564"/>
                <a:gd name="T6" fmla="*/ 337 w 1561"/>
                <a:gd name="T7" fmla="*/ 983 h 1564"/>
                <a:gd name="T8" fmla="*/ 285 w 1561"/>
                <a:gd name="T9" fmla="*/ 1002 h 1564"/>
                <a:gd name="T10" fmla="*/ 180 w 1561"/>
                <a:gd name="T11" fmla="*/ 1232 h 1564"/>
                <a:gd name="T12" fmla="*/ 780 w 1561"/>
                <a:gd name="T13" fmla="*/ 1433 h 1564"/>
                <a:gd name="T14" fmla="*/ 1304 w 1561"/>
                <a:gd name="T15" fmla="*/ 367 h 1564"/>
                <a:gd name="T16" fmla="*/ 1500 w 1561"/>
                <a:gd name="T17" fmla="*/ 388 h 1564"/>
                <a:gd name="T18" fmla="*/ 1473 w 1561"/>
                <a:gd name="T19" fmla="*/ 198 h 1564"/>
                <a:gd name="T20" fmla="*/ 1534 w 1561"/>
                <a:gd name="T21" fmla="*/ 29 h 1564"/>
                <a:gd name="T22" fmla="*/ 1304 w 1561"/>
                <a:gd name="T23" fmla="*/ 29 h 1564"/>
                <a:gd name="T24" fmla="*/ 1195 w 1561"/>
                <a:gd name="T25" fmla="*/ 137 h 1564"/>
                <a:gd name="T26" fmla="*/ 1070 w 1561"/>
                <a:gd name="T27" fmla="*/ 262 h 1564"/>
                <a:gd name="T28" fmla="*/ 123 w 1561"/>
                <a:gd name="T29" fmla="*/ 641 h 1564"/>
                <a:gd name="T30" fmla="*/ 310 w 1561"/>
                <a:gd name="T31" fmla="*/ 1536 h 1564"/>
                <a:gd name="T32" fmla="*/ 763 w 1561"/>
                <a:gd name="T33" fmla="*/ 1380 h 1564"/>
                <a:gd name="T34" fmla="*/ 924 w 1561"/>
                <a:gd name="T35" fmla="*/ 1235 h 1564"/>
                <a:gd name="T36" fmla="*/ 737 w 1561"/>
                <a:gd name="T37" fmla="*/ 1184 h 1564"/>
                <a:gd name="T38" fmla="*/ 981 w 1561"/>
                <a:gd name="T39" fmla="*/ 1184 h 1564"/>
                <a:gd name="T40" fmla="*/ 702 w 1561"/>
                <a:gd name="T41" fmla="*/ 1029 h 1564"/>
                <a:gd name="T42" fmla="*/ 1144 w 1561"/>
                <a:gd name="T43" fmla="*/ 1030 h 1564"/>
                <a:gd name="T44" fmla="*/ 693 w 1561"/>
                <a:gd name="T45" fmla="*/ 978 h 1564"/>
                <a:gd name="T46" fmla="*/ 829 w 1561"/>
                <a:gd name="T47" fmla="*/ 821 h 1564"/>
                <a:gd name="T48" fmla="*/ 1326 w 1561"/>
                <a:gd name="T49" fmla="*/ 774 h 1564"/>
                <a:gd name="T50" fmla="*/ 1310 w 1561"/>
                <a:gd name="T51" fmla="*/ 180 h 1564"/>
                <a:gd name="T52" fmla="*/ 1231 w 1561"/>
                <a:gd name="T53" fmla="*/ 65 h 1564"/>
                <a:gd name="T54" fmla="*/ 1382 w 1561"/>
                <a:gd name="T55" fmla="*/ 144 h 1564"/>
                <a:gd name="T56" fmla="*/ 1498 w 1561"/>
                <a:gd name="T57" fmla="*/ 65 h 1564"/>
                <a:gd name="T58" fmla="*/ 1419 w 1561"/>
                <a:gd name="T59" fmla="*/ 180 h 1564"/>
                <a:gd name="T60" fmla="*/ 1505 w 1561"/>
                <a:gd name="T61" fmla="*/ 313 h 1564"/>
                <a:gd name="T62" fmla="*/ 1383 w 1561"/>
                <a:gd name="T63" fmla="*/ 253 h 1564"/>
                <a:gd name="T64" fmla="*/ 1224 w 1561"/>
                <a:gd name="T65" fmla="*/ 302 h 1564"/>
                <a:gd name="T66" fmla="*/ 1278 w 1561"/>
                <a:gd name="T67" fmla="*/ 416 h 1564"/>
                <a:gd name="T68" fmla="*/ 456 w 1561"/>
                <a:gd name="T69" fmla="*/ 313 h 1564"/>
                <a:gd name="T70" fmla="*/ 456 w 1561"/>
                <a:gd name="T71" fmla="*/ 313 h 1564"/>
                <a:gd name="T72" fmla="*/ 740 w 1561"/>
                <a:gd name="T73" fmla="*/ 499 h 1564"/>
                <a:gd name="T74" fmla="*/ 786 w 1561"/>
                <a:gd name="T75" fmla="*/ 499 h 1564"/>
                <a:gd name="T76" fmla="*/ 1345 w 1561"/>
                <a:gd name="T77" fmla="*/ 569 h 1564"/>
                <a:gd name="T78" fmla="*/ 183 w 1561"/>
                <a:gd name="T79" fmla="*/ 723 h 1564"/>
                <a:gd name="T80" fmla="*/ 1351 w 1561"/>
                <a:gd name="T81" fmla="*/ 621 h 1564"/>
                <a:gd name="T82" fmla="*/ 183 w 1561"/>
                <a:gd name="T83" fmla="*/ 723 h 1564"/>
                <a:gd name="T84" fmla="*/ 679 w 1561"/>
                <a:gd name="T85" fmla="*/ 775 h 1564"/>
                <a:gd name="T86" fmla="*/ 239 w 1561"/>
                <a:gd name="T87" fmla="*/ 855 h 1564"/>
                <a:gd name="T88" fmla="*/ 88 w 1561"/>
                <a:gd name="T89" fmla="*/ 1283 h 1564"/>
                <a:gd name="T90" fmla="*/ 560 w 1561"/>
                <a:gd name="T91" fmla="*/ 936 h 1564"/>
                <a:gd name="T92" fmla="*/ 774 w 1561"/>
                <a:gd name="T93" fmla="*/ 825 h 1564"/>
                <a:gd name="T94" fmla="*/ 636 w 1561"/>
                <a:gd name="T95" fmla="*/ 1015 h 1564"/>
                <a:gd name="T96" fmla="*/ 379 w 1561"/>
                <a:gd name="T97" fmla="*/ 1491 h 1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61" h="1564">
                  <a:moveTo>
                    <a:pt x="635" y="1184"/>
                  </a:moveTo>
                  <a:cubicBezTo>
                    <a:pt x="635" y="1042"/>
                    <a:pt x="520" y="928"/>
                    <a:pt x="379" y="928"/>
                  </a:cubicBezTo>
                  <a:cubicBezTo>
                    <a:pt x="238" y="928"/>
                    <a:pt x="123" y="1042"/>
                    <a:pt x="123" y="1184"/>
                  </a:cubicBezTo>
                  <a:cubicBezTo>
                    <a:pt x="123" y="1325"/>
                    <a:pt x="238" y="1440"/>
                    <a:pt x="379" y="1440"/>
                  </a:cubicBezTo>
                  <a:cubicBezTo>
                    <a:pt x="520" y="1440"/>
                    <a:pt x="635" y="1325"/>
                    <a:pt x="635" y="1184"/>
                  </a:cubicBezTo>
                  <a:close/>
                  <a:moveTo>
                    <a:pt x="581" y="1216"/>
                  </a:moveTo>
                  <a:cubicBezTo>
                    <a:pt x="528" y="1169"/>
                    <a:pt x="479" y="1124"/>
                    <a:pt x="434" y="1081"/>
                  </a:cubicBezTo>
                  <a:cubicBezTo>
                    <a:pt x="556" y="1081"/>
                    <a:pt x="556" y="1081"/>
                    <a:pt x="556" y="1081"/>
                  </a:cubicBezTo>
                  <a:cubicBezTo>
                    <a:pt x="580" y="1122"/>
                    <a:pt x="589" y="1170"/>
                    <a:pt x="581" y="1216"/>
                  </a:cubicBezTo>
                  <a:close/>
                  <a:moveTo>
                    <a:pt x="514" y="1030"/>
                  </a:moveTo>
                  <a:cubicBezTo>
                    <a:pt x="382" y="1030"/>
                    <a:pt x="382" y="1030"/>
                    <a:pt x="382" y="1030"/>
                  </a:cubicBezTo>
                  <a:cubicBezTo>
                    <a:pt x="366" y="1014"/>
                    <a:pt x="351" y="999"/>
                    <a:pt x="337" y="983"/>
                  </a:cubicBezTo>
                  <a:cubicBezTo>
                    <a:pt x="400" y="970"/>
                    <a:pt x="466" y="988"/>
                    <a:pt x="514" y="1030"/>
                  </a:cubicBezTo>
                  <a:close/>
                  <a:moveTo>
                    <a:pt x="180" y="1232"/>
                  </a:moveTo>
                  <a:cubicBezTo>
                    <a:pt x="158" y="1140"/>
                    <a:pt x="201" y="1045"/>
                    <a:pt x="285" y="1002"/>
                  </a:cubicBezTo>
                  <a:cubicBezTo>
                    <a:pt x="373" y="1096"/>
                    <a:pt x="466" y="1186"/>
                    <a:pt x="564" y="1270"/>
                  </a:cubicBezTo>
                  <a:cubicBezTo>
                    <a:pt x="531" y="1342"/>
                    <a:pt x="459" y="1388"/>
                    <a:pt x="379" y="1389"/>
                  </a:cubicBezTo>
                  <a:cubicBezTo>
                    <a:pt x="284" y="1389"/>
                    <a:pt x="202" y="1324"/>
                    <a:pt x="180" y="1232"/>
                  </a:cubicBezTo>
                  <a:close/>
                  <a:moveTo>
                    <a:pt x="682" y="1375"/>
                  </a:moveTo>
                  <a:cubicBezTo>
                    <a:pt x="703" y="1394"/>
                    <a:pt x="724" y="1413"/>
                    <a:pt x="746" y="1433"/>
                  </a:cubicBezTo>
                  <a:cubicBezTo>
                    <a:pt x="755" y="1442"/>
                    <a:pt x="770" y="1442"/>
                    <a:pt x="780" y="1433"/>
                  </a:cubicBezTo>
                  <a:cubicBezTo>
                    <a:pt x="836" y="1382"/>
                    <a:pt x="890" y="1334"/>
                    <a:pt x="940" y="1289"/>
                  </a:cubicBezTo>
                  <a:cubicBezTo>
                    <a:pt x="1219" y="1040"/>
                    <a:pt x="1403" y="876"/>
                    <a:pt x="1403" y="641"/>
                  </a:cubicBezTo>
                  <a:cubicBezTo>
                    <a:pt x="1405" y="540"/>
                    <a:pt x="1370" y="443"/>
                    <a:pt x="1304" y="367"/>
                  </a:cubicBezTo>
                  <a:cubicBezTo>
                    <a:pt x="1365" y="307"/>
                    <a:pt x="1365" y="307"/>
                    <a:pt x="1365" y="307"/>
                  </a:cubicBezTo>
                  <a:cubicBezTo>
                    <a:pt x="1426" y="368"/>
                    <a:pt x="1426" y="368"/>
                    <a:pt x="1426" y="368"/>
                  </a:cubicBezTo>
                  <a:cubicBezTo>
                    <a:pt x="1445" y="387"/>
                    <a:pt x="1473" y="395"/>
                    <a:pt x="1500" y="388"/>
                  </a:cubicBezTo>
                  <a:cubicBezTo>
                    <a:pt x="1526" y="381"/>
                    <a:pt x="1547" y="360"/>
                    <a:pt x="1554" y="334"/>
                  </a:cubicBezTo>
                  <a:cubicBezTo>
                    <a:pt x="1561" y="307"/>
                    <a:pt x="1554" y="279"/>
                    <a:pt x="1534" y="259"/>
                  </a:cubicBezTo>
                  <a:cubicBezTo>
                    <a:pt x="1473" y="198"/>
                    <a:pt x="1473" y="198"/>
                    <a:pt x="1473" y="198"/>
                  </a:cubicBezTo>
                  <a:cubicBezTo>
                    <a:pt x="1534" y="137"/>
                    <a:pt x="1534" y="137"/>
                    <a:pt x="1534" y="137"/>
                  </a:cubicBezTo>
                  <a:cubicBezTo>
                    <a:pt x="1548" y="123"/>
                    <a:pt x="1557" y="103"/>
                    <a:pt x="1557" y="83"/>
                  </a:cubicBezTo>
                  <a:cubicBezTo>
                    <a:pt x="1557" y="63"/>
                    <a:pt x="1548" y="43"/>
                    <a:pt x="1534" y="29"/>
                  </a:cubicBezTo>
                  <a:cubicBezTo>
                    <a:pt x="1504" y="0"/>
                    <a:pt x="1456" y="0"/>
                    <a:pt x="1426" y="29"/>
                  </a:cubicBezTo>
                  <a:cubicBezTo>
                    <a:pt x="1365" y="90"/>
                    <a:pt x="1365" y="90"/>
                    <a:pt x="1365" y="90"/>
                  </a:cubicBezTo>
                  <a:cubicBezTo>
                    <a:pt x="1304" y="29"/>
                    <a:pt x="1304" y="29"/>
                    <a:pt x="1304" y="29"/>
                  </a:cubicBezTo>
                  <a:cubicBezTo>
                    <a:pt x="1273" y="0"/>
                    <a:pt x="1226" y="0"/>
                    <a:pt x="1195" y="29"/>
                  </a:cubicBezTo>
                  <a:cubicBezTo>
                    <a:pt x="1181" y="43"/>
                    <a:pt x="1172" y="63"/>
                    <a:pt x="1172" y="83"/>
                  </a:cubicBezTo>
                  <a:cubicBezTo>
                    <a:pt x="1172" y="103"/>
                    <a:pt x="1181" y="123"/>
                    <a:pt x="1195" y="137"/>
                  </a:cubicBezTo>
                  <a:cubicBezTo>
                    <a:pt x="1256" y="198"/>
                    <a:pt x="1256" y="198"/>
                    <a:pt x="1256" y="198"/>
                  </a:cubicBezTo>
                  <a:cubicBezTo>
                    <a:pt x="1174" y="280"/>
                    <a:pt x="1174" y="280"/>
                    <a:pt x="1174" y="280"/>
                  </a:cubicBezTo>
                  <a:cubicBezTo>
                    <a:pt x="1141" y="268"/>
                    <a:pt x="1106" y="262"/>
                    <a:pt x="1070" y="262"/>
                  </a:cubicBezTo>
                  <a:cubicBezTo>
                    <a:pt x="903" y="262"/>
                    <a:pt x="804" y="375"/>
                    <a:pt x="763" y="437"/>
                  </a:cubicBezTo>
                  <a:cubicBezTo>
                    <a:pt x="722" y="375"/>
                    <a:pt x="623" y="262"/>
                    <a:pt x="456" y="262"/>
                  </a:cubicBezTo>
                  <a:cubicBezTo>
                    <a:pt x="266" y="262"/>
                    <a:pt x="123" y="425"/>
                    <a:pt x="123" y="641"/>
                  </a:cubicBezTo>
                  <a:cubicBezTo>
                    <a:pt x="123" y="725"/>
                    <a:pt x="148" y="807"/>
                    <a:pt x="193" y="878"/>
                  </a:cubicBezTo>
                  <a:cubicBezTo>
                    <a:pt x="66" y="954"/>
                    <a:pt x="0" y="1101"/>
                    <a:pt x="26" y="1247"/>
                  </a:cubicBezTo>
                  <a:cubicBezTo>
                    <a:pt x="52" y="1392"/>
                    <a:pt x="164" y="1507"/>
                    <a:pt x="310" y="1536"/>
                  </a:cubicBezTo>
                  <a:cubicBezTo>
                    <a:pt x="455" y="1564"/>
                    <a:pt x="603" y="1500"/>
                    <a:pt x="682" y="1375"/>
                  </a:cubicBezTo>
                  <a:close/>
                  <a:moveTo>
                    <a:pt x="906" y="1251"/>
                  </a:moveTo>
                  <a:cubicBezTo>
                    <a:pt x="861" y="1291"/>
                    <a:pt x="813" y="1334"/>
                    <a:pt x="763" y="1380"/>
                  </a:cubicBezTo>
                  <a:cubicBezTo>
                    <a:pt x="744" y="1362"/>
                    <a:pt x="725" y="1345"/>
                    <a:pt x="706" y="1328"/>
                  </a:cubicBezTo>
                  <a:cubicBezTo>
                    <a:pt x="719" y="1299"/>
                    <a:pt x="729" y="1267"/>
                    <a:pt x="733" y="1235"/>
                  </a:cubicBezTo>
                  <a:cubicBezTo>
                    <a:pt x="924" y="1235"/>
                    <a:pt x="924" y="1235"/>
                    <a:pt x="924" y="1235"/>
                  </a:cubicBezTo>
                  <a:cubicBezTo>
                    <a:pt x="918" y="1240"/>
                    <a:pt x="912" y="1246"/>
                    <a:pt x="906" y="1251"/>
                  </a:cubicBezTo>
                  <a:close/>
                  <a:moveTo>
                    <a:pt x="981" y="1184"/>
                  </a:moveTo>
                  <a:cubicBezTo>
                    <a:pt x="737" y="1184"/>
                    <a:pt x="737" y="1184"/>
                    <a:pt x="737" y="1184"/>
                  </a:cubicBezTo>
                  <a:cubicBezTo>
                    <a:pt x="737" y="1149"/>
                    <a:pt x="732" y="1115"/>
                    <a:pt x="722" y="1081"/>
                  </a:cubicBezTo>
                  <a:cubicBezTo>
                    <a:pt x="1092" y="1081"/>
                    <a:pt x="1092" y="1081"/>
                    <a:pt x="1092" y="1081"/>
                  </a:cubicBezTo>
                  <a:cubicBezTo>
                    <a:pt x="1057" y="1114"/>
                    <a:pt x="1020" y="1148"/>
                    <a:pt x="981" y="1184"/>
                  </a:cubicBezTo>
                  <a:close/>
                  <a:moveTo>
                    <a:pt x="1144" y="1030"/>
                  </a:moveTo>
                  <a:cubicBezTo>
                    <a:pt x="702" y="1030"/>
                    <a:pt x="702" y="1030"/>
                    <a:pt x="702" y="1030"/>
                  </a:cubicBezTo>
                  <a:cubicBezTo>
                    <a:pt x="702" y="1029"/>
                    <a:pt x="702" y="1029"/>
                    <a:pt x="702" y="1029"/>
                  </a:cubicBezTo>
                  <a:cubicBezTo>
                    <a:pt x="761" y="1023"/>
                    <a:pt x="811" y="984"/>
                    <a:pt x="831" y="928"/>
                  </a:cubicBezTo>
                  <a:cubicBezTo>
                    <a:pt x="1235" y="928"/>
                    <a:pt x="1235" y="928"/>
                    <a:pt x="1235" y="928"/>
                  </a:cubicBezTo>
                  <a:cubicBezTo>
                    <a:pt x="1207" y="964"/>
                    <a:pt x="1176" y="998"/>
                    <a:pt x="1144" y="1030"/>
                  </a:cubicBezTo>
                  <a:close/>
                  <a:moveTo>
                    <a:pt x="693" y="978"/>
                  </a:moveTo>
                  <a:cubicBezTo>
                    <a:pt x="788" y="883"/>
                    <a:pt x="788" y="883"/>
                    <a:pt x="788" y="883"/>
                  </a:cubicBezTo>
                  <a:cubicBezTo>
                    <a:pt x="784" y="934"/>
                    <a:pt x="744" y="975"/>
                    <a:pt x="693" y="978"/>
                  </a:cubicBezTo>
                  <a:close/>
                  <a:moveTo>
                    <a:pt x="1273" y="877"/>
                  </a:moveTo>
                  <a:cubicBezTo>
                    <a:pt x="840" y="877"/>
                    <a:pt x="840" y="877"/>
                    <a:pt x="840" y="877"/>
                  </a:cubicBezTo>
                  <a:cubicBezTo>
                    <a:pt x="840" y="857"/>
                    <a:pt x="836" y="838"/>
                    <a:pt x="829" y="821"/>
                  </a:cubicBezTo>
                  <a:cubicBezTo>
                    <a:pt x="829" y="821"/>
                    <a:pt x="829" y="821"/>
                    <a:pt x="829" y="821"/>
                  </a:cubicBezTo>
                  <a:cubicBezTo>
                    <a:pt x="822" y="804"/>
                    <a:pt x="813" y="788"/>
                    <a:pt x="800" y="774"/>
                  </a:cubicBezTo>
                  <a:cubicBezTo>
                    <a:pt x="1326" y="774"/>
                    <a:pt x="1326" y="774"/>
                    <a:pt x="1326" y="774"/>
                  </a:cubicBezTo>
                  <a:cubicBezTo>
                    <a:pt x="1312" y="810"/>
                    <a:pt x="1294" y="845"/>
                    <a:pt x="1273" y="877"/>
                  </a:cubicBezTo>
                  <a:close/>
                  <a:moveTo>
                    <a:pt x="1310" y="216"/>
                  </a:moveTo>
                  <a:cubicBezTo>
                    <a:pt x="1320" y="206"/>
                    <a:pt x="1320" y="190"/>
                    <a:pt x="1310" y="180"/>
                  </a:cubicBezTo>
                  <a:cubicBezTo>
                    <a:pt x="1231" y="101"/>
                    <a:pt x="1231" y="101"/>
                    <a:pt x="1231" y="101"/>
                  </a:cubicBezTo>
                  <a:cubicBezTo>
                    <a:pt x="1226" y="96"/>
                    <a:pt x="1224" y="90"/>
                    <a:pt x="1224" y="83"/>
                  </a:cubicBezTo>
                  <a:cubicBezTo>
                    <a:pt x="1224" y="76"/>
                    <a:pt x="1226" y="70"/>
                    <a:pt x="1231" y="65"/>
                  </a:cubicBezTo>
                  <a:cubicBezTo>
                    <a:pt x="1241" y="55"/>
                    <a:pt x="1257" y="55"/>
                    <a:pt x="1267" y="65"/>
                  </a:cubicBezTo>
                  <a:cubicBezTo>
                    <a:pt x="1346" y="144"/>
                    <a:pt x="1346" y="144"/>
                    <a:pt x="1346" y="144"/>
                  </a:cubicBezTo>
                  <a:cubicBezTo>
                    <a:pt x="1356" y="154"/>
                    <a:pt x="1373" y="154"/>
                    <a:pt x="1382" y="144"/>
                  </a:cubicBezTo>
                  <a:cubicBezTo>
                    <a:pt x="1462" y="65"/>
                    <a:pt x="1462" y="65"/>
                    <a:pt x="1462" y="65"/>
                  </a:cubicBezTo>
                  <a:cubicBezTo>
                    <a:pt x="1467" y="60"/>
                    <a:pt x="1473" y="57"/>
                    <a:pt x="1480" y="58"/>
                  </a:cubicBezTo>
                  <a:cubicBezTo>
                    <a:pt x="1487" y="58"/>
                    <a:pt x="1493" y="60"/>
                    <a:pt x="1498" y="65"/>
                  </a:cubicBezTo>
                  <a:cubicBezTo>
                    <a:pt x="1503" y="70"/>
                    <a:pt x="1505" y="76"/>
                    <a:pt x="1505" y="83"/>
                  </a:cubicBezTo>
                  <a:cubicBezTo>
                    <a:pt x="1505" y="90"/>
                    <a:pt x="1503" y="96"/>
                    <a:pt x="1498" y="101"/>
                  </a:cubicBezTo>
                  <a:cubicBezTo>
                    <a:pt x="1419" y="180"/>
                    <a:pt x="1419" y="180"/>
                    <a:pt x="1419" y="180"/>
                  </a:cubicBezTo>
                  <a:cubicBezTo>
                    <a:pt x="1409" y="190"/>
                    <a:pt x="1409" y="206"/>
                    <a:pt x="1419" y="216"/>
                  </a:cubicBezTo>
                  <a:cubicBezTo>
                    <a:pt x="1498" y="296"/>
                    <a:pt x="1498" y="296"/>
                    <a:pt x="1498" y="296"/>
                  </a:cubicBezTo>
                  <a:cubicBezTo>
                    <a:pt x="1503" y="300"/>
                    <a:pt x="1505" y="307"/>
                    <a:pt x="1505" y="313"/>
                  </a:cubicBezTo>
                  <a:cubicBezTo>
                    <a:pt x="1505" y="320"/>
                    <a:pt x="1503" y="327"/>
                    <a:pt x="1498" y="331"/>
                  </a:cubicBezTo>
                  <a:cubicBezTo>
                    <a:pt x="1488" y="341"/>
                    <a:pt x="1472" y="341"/>
                    <a:pt x="1462" y="331"/>
                  </a:cubicBezTo>
                  <a:cubicBezTo>
                    <a:pt x="1383" y="253"/>
                    <a:pt x="1383" y="253"/>
                    <a:pt x="1383" y="253"/>
                  </a:cubicBezTo>
                  <a:cubicBezTo>
                    <a:pt x="1373" y="243"/>
                    <a:pt x="1356" y="243"/>
                    <a:pt x="1346" y="253"/>
                  </a:cubicBezTo>
                  <a:cubicBezTo>
                    <a:pt x="1267" y="332"/>
                    <a:pt x="1267" y="332"/>
                    <a:pt x="1267" y="332"/>
                  </a:cubicBezTo>
                  <a:cubicBezTo>
                    <a:pt x="1254" y="321"/>
                    <a:pt x="1239" y="311"/>
                    <a:pt x="1224" y="302"/>
                  </a:cubicBezTo>
                  <a:lnTo>
                    <a:pt x="1310" y="216"/>
                  </a:lnTo>
                  <a:close/>
                  <a:moveTo>
                    <a:pt x="1070" y="313"/>
                  </a:moveTo>
                  <a:cubicBezTo>
                    <a:pt x="1152" y="314"/>
                    <a:pt x="1228" y="351"/>
                    <a:pt x="1278" y="416"/>
                  </a:cubicBezTo>
                  <a:cubicBezTo>
                    <a:pt x="845" y="416"/>
                    <a:pt x="845" y="416"/>
                    <a:pt x="845" y="416"/>
                  </a:cubicBezTo>
                  <a:cubicBezTo>
                    <a:pt x="902" y="351"/>
                    <a:pt x="984" y="314"/>
                    <a:pt x="1070" y="313"/>
                  </a:cubicBezTo>
                  <a:close/>
                  <a:moveTo>
                    <a:pt x="456" y="313"/>
                  </a:moveTo>
                  <a:cubicBezTo>
                    <a:pt x="542" y="314"/>
                    <a:pt x="624" y="351"/>
                    <a:pt x="681" y="416"/>
                  </a:cubicBezTo>
                  <a:cubicBezTo>
                    <a:pt x="248" y="416"/>
                    <a:pt x="248" y="416"/>
                    <a:pt x="248" y="416"/>
                  </a:cubicBezTo>
                  <a:cubicBezTo>
                    <a:pt x="298" y="351"/>
                    <a:pt x="374" y="314"/>
                    <a:pt x="456" y="313"/>
                  </a:cubicBezTo>
                  <a:close/>
                  <a:moveTo>
                    <a:pt x="215" y="467"/>
                  </a:moveTo>
                  <a:cubicBezTo>
                    <a:pt x="721" y="467"/>
                    <a:pt x="721" y="467"/>
                    <a:pt x="721" y="467"/>
                  </a:cubicBezTo>
                  <a:cubicBezTo>
                    <a:pt x="728" y="477"/>
                    <a:pt x="734" y="488"/>
                    <a:pt x="740" y="499"/>
                  </a:cubicBezTo>
                  <a:cubicBezTo>
                    <a:pt x="744" y="508"/>
                    <a:pt x="753" y="514"/>
                    <a:pt x="763" y="514"/>
                  </a:cubicBezTo>
                  <a:cubicBezTo>
                    <a:pt x="773" y="514"/>
                    <a:pt x="782" y="508"/>
                    <a:pt x="786" y="499"/>
                  </a:cubicBezTo>
                  <a:cubicBezTo>
                    <a:pt x="786" y="499"/>
                    <a:pt x="786" y="499"/>
                    <a:pt x="786" y="499"/>
                  </a:cubicBezTo>
                  <a:cubicBezTo>
                    <a:pt x="792" y="488"/>
                    <a:pt x="798" y="477"/>
                    <a:pt x="805" y="467"/>
                  </a:cubicBezTo>
                  <a:cubicBezTo>
                    <a:pt x="1311" y="467"/>
                    <a:pt x="1311" y="467"/>
                    <a:pt x="1311" y="467"/>
                  </a:cubicBezTo>
                  <a:cubicBezTo>
                    <a:pt x="1328" y="499"/>
                    <a:pt x="1339" y="534"/>
                    <a:pt x="1345" y="569"/>
                  </a:cubicBezTo>
                  <a:cubicBezTo>
                    <a:pt x="180" y="569"/>
                    <a:pt x="180" y="569"/>
                    <a:pt x="180" y="569"/>
                  </a:cubicBezTo>
                  <a:cubicBezTo>
                    <a:pt x="187" y="534"/>
                    <a:pt x="198" y="499"/>
                    <a:pt x="215" y="467"/>
                  </a:cubicBezTo>
                  <a:close/>
                  <a:moveTo>
                    <a:pt x="183" y="723"/>
                  </a:moveTo>
                  <a:cubicBezTo>
                    <a:pt x="177" y="696"/>
                    <a:pt x="174" y="668"/>
                    <a:pt x="174" y="641"/>
                  </a:cubicBezTo>
                  <a:cubicBezTo>
                    <a:pt x="174" y="634"/>
                    <a:pt x="175" y="627"/>
                    <a:pt x="175" y="621"/>
                  </a:cubicBezTo>
                  <a:cubicBezTo>
                    <a:pt x="1351" y="621"/>
                    <a:pt x="1351" y="621"/>
                    <a:pt x="1351" y="621"/>
                  </a:cubicBezTo>
                  <a:cubicBezTo>
                    <a:pt x="1351" y="627"/>
                    <a:pt x="1352" y="634"/>
                    <a:pt x="1352" y="641"/>
                  </a:cubicBezTo>
                  <a:cubicBezTo>
                    <a:pt x="1352" y="668"/>
                    <a:pt x="1348" y="696"/>
                    <a:pt x="1342" y="723"/>
                  </a:cubicBezTo>
                  <a:lnTo>
                    <a:pt x="183" y="723"/>
                  </a:lnTo>
                  <a:close/>
                  <a:moveTo>
                    <a:pt x="679" y="775"/>
                  </a:moveTo>
                  <a:cubicBezTo>
                    <a:pt x="584" y="870"/>
                    <a:pt x="584" y="870"/>
                    <a:pt x="584" y="870"/>
                  </a:cubicBezTo>
                  <a:cubicBezTo>
                    <a:pt x="588" y="819"/>
                    <a:pt x="628" y="778"/>
                    <a:pt x="679" y="775"/>
                  </a:cubicBezTo>
                  <a:close/>
                  <a:moveTo>
                    <a:pt x="572" y="774"/>
                  </a:moveTo>
                  <a:cubicBezTo>
                    <a:pt x="550" y="798"/>
                    <a:pt x="537" y="828"/>
                    <a:pt x="533" y="861"/>
                  </a:cubicBezTo>
                  <a:cubicBezTo>
                    <a:pt x="441" y="816"/>
                    <a:pt x="333" y="814"/>
                    <a:pt x="239" y="855"/>
                  </a:cubicBezTo>
                  <a:cubicBezTo>
                    <a:pt x="223" y="829"/>
                    <a:pt x="210" y="802"/>
                    <a:pt x="199" y="774"/>
                  </a:cubicBezTo>
                  <a:lnTo>
                    <a:pt x="572" y="774"/>
                  </a:lnTo>
                  <a:close/>
                  <a:moveTo>
                    <a:pt x="88" y="1283"/>
                  </a:moveTo>
                  <a:cubicBezTo>
                    <a:pt x="46" y="1159"/>
                    <a:pt x="87" y="1022"/>
                    <a:pt x="191" y="941"/>
                  </a:cubicBezTo>
                  <a:cubicBezTo>
                    <a:pt x="294" y="861"/>
                    <a:pt x="438" y="855"/>
                    <a:pt x="548" y="927"/>
                  </a:cubicBezTo>
                  <a:cubicBezTo>
                    <a:pt x="552" y="930"/>
                    <a:pt x="556" y="933"/>
                    <a:pt x="560" y="936"/>
                  </a:cubicBezTo>
                  <a:cubicBezTo>
                    <a:pt x="570" y="943"/>
                    <a:pt x="584" y="942"/>
                    <a:pt x="593" y="933"/>
                  </a:cubicBezTo>
                  <a:cubicBezTo>
                    <a:pt x="738" y="789"/>
                    <a:pt x="738" y="789"/>
                    <a:pt x="738" y="789"/>
                  </a:cubicBezTo>
                  <a:cubicBezTo>
                    <a:pt x="753" y="797"/>
                    <a:pt x="765" y="810"/>
                    <a:pt x="774" y="825"/>
                  </a:cubicBezTo>
                  <a:cubicBezTo>
                    <a:pt x="629" y="969"/>
                    <a:pt x="629" y="969"/>
                    <a:pt x="629" y="969"/>
                  </a:cubicBezTo>
                  <a:cubicBezTo>
                    <a:pt x="620" y="978"/>
                    <a:pt x="619" y="993"/>
                    <a:pt x="627" y="1003"/>
                  </a:cubicBezTo>
                  <a:cubicBezTo>
                    <a:pt x="630" y="1007"/>
                    <a:pt x="633" y="1011"/>
                    <a:pt x="636" y="1015"/>
                  </a:cubicBezTo>
                  <a:cubicBezTo>
                    <a:pt x="669" y="1065"/>
                    <a:pt x="686" y="1124"/>
                    <a:pt x="686" y="1184"/>
                  </a:cubicBezTo>
                  <a:cubicBezTo>
                    <a:pt x="686" y="1232"/>
                    <a:pt x="675" y="1280"/>
                    <a:pt x="653" y="1323"/>
                  </a:cubicBezTo>
                  <a:cubicBezTo>
                    <a:pt x="600" y="1426"/>
                    <a:pt x="494" y="1491"/>
                    <a:pt x="379" y="1491"/>
                  </a:cubicBezTo>
                  <a:cubicBezTo>
                    <a:pt x="248" y="1491"/>
                    <a:pt x="131" y="1408"/>
                    <a:pt x="88" y="1283"/>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p>
          </p:txBody>
        </p:sp>
      </p:grpSp>
      <p:pic>
        <p:nvPicPr>
          <p:cNvPr id="10242" name="Picture 2" descr="Tim Cook - Wikipedia">
            <a:extLst>
              <a:ext uri="{FF2B5EF4-FFF2-40B4-BE49-F238E27FC236}">
                <a16:creationId xmlns:a16="http://schemas.microsoft.com/office/drawing/2014/main" id="{52D909EB-2539-4D81-8790-AD55562DB1D2}"/>
              </a:ext>
            </a:extLst>
          </p:cNvPr>
          <p:cNvPicPr>
            <a:picLocks noGrp="1" noChangeAspect="1" noChangeArrowheads="1"/>
          </p:cNvPicPr>
          <p:nvPr>
            <p:ph type="pic" sz="quarter" idx="10"/>
          </p:nvPr>
        </p:nvPicPr>
        <p:blipFill>
          <a:blip r:embed="rId2">
            <a:extLst>
              <a:ext uri="{28A0092B-C50C-407E-A947-70E740481C1C}">
                <a14:useLocalDpi xmlns:a14="http://schemas.microsoft.com/office/drawing/2010/main" val="0"/>
              </a:ext>
            </a:extLst>
          </a:blip>
          <a:srcRect t="5074" b="5074"/>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p:cNvGrpSpPr/>
          <p:nvPr/>
        </p:nvGrpSpPr>
        <p:grpSpPr>
          <a:xfrm rot="20683798">
            <a:off x="8882962" y="1790119"/>
            <a:ext cx="9973887" cy="5959420"/>
            <a:chOff x="-3894749" y="-2846439"/>
            <a:chExt cx="12991061" cy="7762189"/>
          </a:xfrm>
        </p:grpSpPr>
        <p:sp>
          <p:nvSpPr>
            <p:cNvPr id="4" name="Freeform 36"/>
            <p:cNvSpPr>
              <a:spLocks/>
            </p:cNvSpPr>
            <p:nvPr/>
          </p:nvSpPr>
          <p:spPr bwMode="auto">
            <a:xfrm>
              <a:off x="-3894749" y="-2846439"/>
              <a:ext cx="12011427" cy="5422301"/>
            </a:xfrm>
            <a:custGeom>
              <a:avLst/>
              <a:gdLst>
                <a:gd name="T0" fmla="*/ 19 w 1178"/>
                <a:gd name="T1" fmla="*/ 531 h 531"/>
                <a:gd name="T2" fmla="*/ 1178 w 1178"/>
                <a:gd name="T3" fmla="*/ 46 h 531"/>
                <a:gd name="T4" fmla="*/ 1159 w 1178"/>
                <a:gd name="T5" fmla="*/ 0 h 531"/>
                <a:gd name="T6" fmla="*/ 0 w 1178"/>
                <a:gd name="T7" fmla="*/ 485 h 531"/>
                <a:gd name="T8" fmla="*/ 19 w 1178"/>
                <a:gd name="T9" fmla="*/ 531 h 531"/>
              </a:gdLst>
              <a:ahLst/>
              <a:cxnLst>
                <a:cxn ang="0">
                  <a:pos x="T0" y="T1"/>
                </a:cxn>
                <a:cxn ang="0">
                  <a:pos x="T2" y="T3"/>
                </a:cxn>
                <a:cxn ang="0">
                  <a:pos x="T4" y="T5"/>
                </a:cxn>
                <a:cxn ang="0">
                  <a:pos x="T6" y="T7"/>
                </a:cxn>
                <a:cxn ang="0">
                  <a:pos x="T8" y="T9"/>
                </a:cxn>
              </a:cxnLst>
              <a:rect l="0" t="0" r="r" b="b"/>
              <a:pathLst>
                <a:path w="1178" h="531">
                  <a:moveTo>
                    <a:pt x="19" y="531"/>
                  </a:moveTo>
                  <a:cubicBezTo>
                    <a:pt x="311" y="144"/>
                    <a:pt x="886" y="432"/>
                    <a:pt x="1178" y="46"/>
                  </a:cubicBezTo>
                  <a:cubicBezTo>
                    <a:pt x="1172" y="30"/>
                    <a:pt x="1165" y="15"/>
                    <a:pt x="1159" y="0"/>
                  </a:cubicBezTo>
                  <a:cubicBezTo>
                    <a:pt x="867" y="387"/>
                    <a:pt x="292" y="98"/>
                    <a:pt x="0" y="485"/>
                  </a:cubicBezTo>
                  <a:cubicBezTo>
                    <a:pt x="6" y="500"/>
                    <a:pt x="13" y="516"/>
                    <a:pt x="19" y="53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 name="Freeform 37"/>
            <p:cNvSpPr>
              <a:spLocks/>
            </p:cNvSpPr>
            <p:nvPr/>
          </p:nvSpPr>
          <p:spPr bwMode="auto">
            <a:xfrm>
              <a:off x="-3701318" y="-2378461"/>
              <a:ext cx="12017667" cy="5422301"/>
            </a:xfrm>
            <a:custGeom>
              <a:avLst/>
              <a:gdLst>
                <a:gd name="T0" fmla="*/ 19 w 1178"/>
                <a:gd name="T1" fmla="*/ 531 h 531"/>
                <a:gd name="T2" fmla="*/ 1178 w 1178"/>
                <a:gd name="T3" fmla="*/ 45 h 531"/>
                <a:gd name="T4" fmla="*/ 1159 w 1178"/>
                <a:gd name="T5" fmla="*/ 0 h 531"/>
                <a:gd name="T6" fmla="*/ 0 w 1178"/>
                <a:gd name="T7" fmla="*/ 485 h 531"/>
                <a:gd name="T8" fmla="*/ 19 w 1178"/>
                <a:gd name="T9" fmla="*/ 531 h 531"/>
              </a:gdLst>
              <a:ahLst/>
              <a:cxnLst>
                <a:cxn ang="0">
                  <a:pos x="T0" y="T1"/>
                </a:cxn>
                <a:cxn ang="0">
                  <a:pos x="T2" y="T3"/>
                </a:cxn>
                <a:cxn ang="0">
                  <a:pos x="T4" y="T5"/>
                </a:cxn>
                <a:cxn ang="0">
                  <a:pos x="T6" y="T7"/>
                </a:cxn>
                <a:cxn ang="0">
                  <a:pos x="T8" y="T9"/>
                </a:cxn>
              </a:cxnLst>
              <a:rect l="0" t="0" r="r" b="b"/>
              <a:pathLst>
                <a:path w="1178" h="531">
                  <a:moveTo>
                    <a:pt x="19" y="531"/>
                  </a:moveTo>
                  <a:cubicBezTo>
                    <a:pt x="311" y="144"/>
                    <a:pt x="886" y="432"/>
                    <a:pt x="1178" y="45"/>
                  </a:cubicBezTo>
                  <a:cubicBezTo>
                    <a:pt x="1172" y="30"/>
                    <a:pt x="1166" y="15"/>
                    <a:pt x="1159" y="0"/>
                  </a:cubicBezTo>
                  <a:cubicBezTo>
                    <a:pt x="867" y="386"/>
                    <a:pt x="292" y="98"/>
                    <a:pt x="0" y="485"/>
                  </a:cubicBezTo>
                  <a:cubicBezTo>
                    <a:pt x="7" y="500"/>
                    <a:pt x="13" y="515"/>
                    <a:pt x="19" y="53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Freeform 38"/>
            <p:cNvSpPr>
              <a:spLocks/>
            </p:cNvSpPr>
            <p:nvPr/>
          </p:nvSpPr>
          <p:spPr bwMode="auto">
            <a:xfrm>
              <a:off x="-3507887" y="-1916723"/>
              <a:ext cx="12023906" cy="5422301"/>
            </a:xfrm>
            <a:custGeom>
              <a:avLst/>
              <a:gdLst>
                <a:gd name="T0" fmla="*/ 19 w 1179"/>
                <a:gd name="T1" fmla="*/ 531 h 531"/>
                <a:gd name="T2" fmla="*/ 1179 w 1179"/>
                <a:gd name="T3" fmla="*/ 46 h 531"/>
                <a:gd name="T4" fmla="*/ 1159 w 1179"/>
                <a:gd name="T5" fmla="*/ 0 h 531"/>
                <a:gd name="T6" fmla="*/ 0 w 1179"/>
                <a:gd name="T7" fmla="*/ 486 h 531"/>
                <a:gd name="T8" fmla="*/ 19 w 1179"/>
                <a:gd name="T9" fmla="*/ 531 h 531"/>
              </a:gdLst>
              <a:ahLst/>
              <a:cxnLst>
                <a:cxn ang="0">
                  <a:pos x="T0" y="T1"/>
                </a:cxn>
                <a:cxn ang="0">
                  <a:pos x="T2" y="T3"/>
                </a:cxn>
                <a:cxn ang="0">
                  <a:pos x="T4" y="T5"/>
                </a:cxn>
                <a:cxn ang="0">
                  <a:pos x="T6" y="T7"/>
                </a:cxn>
                <a:cxn ang="0">
                  <a:pos x="T8" y="T9"/>
                </a:cxn>
              </a:cxnLst>
              <a:rect l="0" t="0" r="r" b="b"/>
              <a:pathLst>
                <a:path w="1179" h="531">
                  <a:moveTo>
                    <a:pt x="19" y="531"/>
                  </a:moveTo>
                  <a:cubicBezTo>
                    <a:pt x="312" y="145"/>
                    <a:pt x="886" y="433"/>
                    <a:pt x="1179" y="46"/>
                  </a:cubicBezTo>
                  <a:cubicBezTo>
                    <a:pt x="1172" y="31"/>
                    <a:pt x="1166" y="16"/>
                    <a:pt x="1159" y="0"/>
                  </a:cubicBezTo>
                  <a:cubicBezTo>
                    <a:pt x="867" y="387"/>
                    <a:pt x="292" y="99"/>
                    <a:pt x="0" y="486"/>
                  </a:cubicBezTo>
                  <a:cubicBezTo>
                    <a:pt x="7" y="501"/>
                    <a:pt x="13" y="516"/>
                    <a:pt x="19" y="531"/>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Freeform 39"/>
            <p:cNvSpPr>
              <a:spLocks/>
            </p:cNvSpPr>
            <p:nvPr/>
          </p:nvSpPr>
          <p:spPr bwMode="auto">
            <a:xfrm>
              <a:off x="-3314457" y="-1448746"/>
              <a:ext cx="12023906" cy="5422301"/>
            </a:xfrm>
            <a:custGeom>
              <a:avLst/>
              <a:gdLst>
                <a:gd name="T0" fmla="*/ 20 w 1179"/>
                <a:gd name="T1" fmla="*/ 531 h 531"/>
                <a:gd name="T2" fmla="*/ 1179 w 1179"/>
                <a:gd name="T3" fmla="*/ 46 h 531"/>
                <a:gd name="T4" fmla="*/ 1160 w 1179"/>
                <a:gd name="T5" fmla="*/ 0 h 531"/>
                <a:gd name="T6" fmla="*/ 0 w 1179"/>
                <a:gd name="T7" fmla="*/ 485 h 531"/>
                <a:gd name="T8" fmla="*/ 20 w 1179"/>
                <a:gd name="T9" fmla="*/ 531 h 531"/>
              </a:gdLst>
              <a:ahLst/>
              <a:cxnLst>
                <a:cxn ang="0">
                  <a:pos x="T0" y="T1"/>
                </a:cxn>
                <a:cxn ang="0">
                  <a:pos x="T2" y="T3"/>
                </a:cxn>
                <a:cxn ang="0">
                  <a:pos x="T4" y="T5"/>
                </a:cxn>
                <a:cxn ang="0">
                  <a:pos x="T6" y="T7"/>
                </a:cxn>
                <a:cxn ang="0">
                  <a:pos x="T8" y="T9"/>
                </a:cxn>
              </a:cxnLst>
              <a:rect l="0" t="0" r="r" b="b"/>
              <a:pathLst>
                <a:path w="1179" h="531">
                  <a:moveTo>
                    <a:pt x="20" y="531"/>
                  </a:moveTo>
                  <a:cubicBezTo>
                    <a:pt x="312" y="144"/>
                    <a:pt x="887" y="433"/>
                    <a:pt x="1179" y="46"/>
                  </a:cubicBezTo>
                  <a:cubicBezTo>
                    <a:pt x="1172" y="31"/>
                    <a:pt x="1166" y="15"/>
                    <a:pt x="1160" y="0"/>
                  </a:cubicBezTo>
                  <a:cubicBezTo>
                    <a:pt x="867" y="387"/>
                    <a:pt x="293" y="99"/>
                    <a:pt x="0" y="485"/>
                  </a:cubicBezTo>
                  <a:cubicBezTo>
                    <a:pt x="7" y="501"/>
                    <a:pt x="13" y="516"/>
                    <a:pt x="20" y="531"/>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40"/>
            <p:cNvSpPr>
              <a:spLocks/>
            </p:cNvSpPr>
            <p:nvPr/>
          </p:nvSpPr>
          <p:spPr bwMode="auto">
            <a:xfrm>
              <a:off x="-3114786" y="-980768"/>
              <a:ext cx="12017667" cy="5428541"/>
            </a:xfrm>
            <a:custGeom>
              <a:avLst/>
              <a:gdLst>
                <a:gd name="T0" fmla="*/ 19 w 1178"/>
                <a:gd name="T1" fmla="*/ 531 h 531"/>
                <a:gd name="T2" fmla="*/ 1178 w 1178"/>
                <a:gd name="T3" fmla="*/ 46 h 531"/>
                <a:gd name="T4" fmla="*/ 1159 w 1178"/>
                <a:gd name="T5" fmla="*/ 0 h 531"/>
                <a:gd name="T6" fmla="*/ 0 w 1178"/>
                <a:gd name="T7" fmla="*/ 485 h 531"/>
                <a:gd name="T8" fmla="*/ 19 w 1178"/>
                <a:gd name="T9" fmla="*/ 531 h 531"/>
              </a:gdLst>
              <a:ahLst/>
              <a:cxnLst>
                <a:cxn ang="0">
                  <a:pos x="T0" y="T1"/>
                </a:cxn>
                <a:cxn ang="0">
                  <a:pos x="T2" y="T3"/>
                </a:cxn>
                <a:cxn ang="0">
                  <a:pos x="T4" y="T5"/>
                </a:cxn>
                <a:cxn ang="0">
                  <a:pos x="T6" y="T7"/>
                </a:cxn>
                <a:cxn ang="0">
                  <a:pos x="T8" y="T9"/>
                </a:cxn>
              </a:cxnLst>
              <a:rect l="0" t="0" r="r" b="b"/>
              <a:pathLst>
                <a:path w="1178" h="531">
                  <a:moveTo>
                    <a:pt x="19" y="531"/>
                  </a:moveTo>
                  <a:cubicBezTo>
                    <a:pt x="311" y="144"/>
                    <a:pt x="886" y="432"/>
                    <a:pt x="1178" y="46"/>
                  </a:cubicBezTo>
                  <a:cubicBezTo>
                    <a:pt x="1171" y="30"/>
                    <a:pt x="1165" y="15"/>
                    <a:pt x="1159" y="0"/>
                  </a:cubicBezTo>
                  <a:cubicBezTo>
                    <a:pt x="867" y="387"/>
                    <a:pt x="292" y="98"/>
                    <a:pt x="0" y="485"/>
                  </a:cubicBezTo>
                  <a:cubicBezTo>
                    <a:pt x="6" y="500"/>
                    <a:pt x="12" y="516"/>
                    <a:pt x="19" y="531"/>
                  </a:cubicBez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41"/>
            <p:cNvSpPr>
              <a:spLocks/>
            </p:cNvSpPr>
            <p:nvPr/>
          </p:nvSpPr>
          <p:spPr bwMode="auto">
            <a:xfrm>
              <a:off x="-2921355" y="-506551"/>
              <a:ext cx="12017667" cy="5422301"/>
            </a:xfrm>
            <a:custGeom>
              <a:avLst/>
              <a:gdLst>
                <a:gd name="T0" fmla="*/ 19 w 1178"/>
                <a:gd name="T1" fmla="*/ 531 h 531"/>
                <a:gd name="T2" fmla="*/ 1178 w 1178"/>
                <a:gd name="T3" fmla="*/ 45 h 531"/>
                <a:gd name="T4" fmla="*/ 1159 w 1178"/>
                <a:gd name="T5" fmla="*/ 0 h 531"/>
                <a:gd name="T6" fmla="*/ 0 w 1178"/>
                <a:gd name="T7" fmla="*/ 485 h 531"/>
                <a:gd name="T8" fmla="*/ 19 w 1178"/>
                <a:gd name="T9" fmla="*/ 531 h 531"/>
              </a:gdLst>
              <a:ahLst/>
              <a:cxnLst>
                <a:cxn ang="0">
                  <a:pos x="T0" y="T1"/>
                </a:cxn>
                <a:cxn ang="0">
                  <a:pos x="T2" y="T3"/>
                </a:cxn>
                <a:cxn ang="0">
                  <a:pos x="T4" y="T5"/>
                </a:cxn>
                <a:cxn ang="0">
                  <a:pos x="T6" y="T7"/>
                </a:cxn>
                <a:cxn ang="0">
                  <a:pos x="T8" y="T9"/>
                </a:cxn>
              </a:cxnLst>
              <a:rect l="0" t="0" r="r" b="b"/>
              <a:pathLst>
                <a:path w="1178" h="531">
                  <a:moveTo>
                    <a:pt x="19" y="531"/>
                  </a:moveTo>
                  <a:cubicBezTo>
                    <a:pt x="311" y="144"/>
                    <a:pt x="886" y="432"/>
                    <a:pt x="1178" y="45"/>
                  </a:cubicBezTo>
                  <a:cubicBezTo>
                    <a:pt x="1172" y="30"/>
                    <a:pt x="1165" y="15"/>
                    <a:pt x="1159" y="0"/>
                  </a:cubicBezTo>
                  <a:cubicBezTo>
                    <a:pt x="867" y="386"/>
                    <a:pt x="292" y="98"/>
                    <a:pt x="0" y="485"/>
                  </a:cubicBezTo>
                  <a:cubicBezTo>
                    <a:pt x="6" y="500"/>
                    <a:pt x="13" y="515"/>
                    <a:pt x="19" y="531"/>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150278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p:cTn id="15" dur="500" fill="hold"/>
                                        <p:tgtEl>
                                          <p:spTgt spid="26"/>
                                        </p:tgtEl>
                                        <p:attrNameLst>
                                          <p:attrName>ppt_w</p:attrName>
                                        </p:attrNameLst>
                                      </p:cBhvr>
                                      <p:tavLst>
                                        <p:tav tm="0">
                                          <p:val>
                                            <p:fltVal val="0"/>
                                          </p:val>
                                        </p:tav>
                                        <p:tav tm="100000">
                                          <p:val>
                                            <p:strVal val="#ppt_w"/>
                                          </p:val>
                                        </p:tav>
                                      </p:tavLst>
                                    </p:anim>
                                    <p:anim calcmode="lin" valueType="num">
                                      <p:cBhvr>
                                        <p:cTn id="16" dur="500" fill="hold"/>
                                        <p:tgtEl>
                                          <p:spTgt spid="26"/>
                                        </p:tgtEl>
                                        <p:attrNameLst>
                                          <p:attrName>ppt_h</p:attrName>
                                        </p:attrNameLst>
                                      </p:cBhvr>
                                      <p:tavLst>
                                        <p:tav tm="0">
                                          <p:val>
                                            <p:fltVal val="0"/>
                                          </p:val>
                                        </p:tav>
                                        <p:tav tm="100000">
                                          <p:val>
                                            <p:strVal val="#ppt_h"/>
                                          </p:val>
                                        </p:tav>
                                      </p:tavLst>
                                    </p:anim>
                                    <p:animEffect transition="in" filter="fade">
                                      <p:cBhvr>
                                        <p:cTn id="17" dur="500"/>
                                        <p:tgtEl>
                                          <p:spTgt spid="26"/>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838199" y="942576"/>
            <a:ext cx="5371531" cy="1096372"/>
            <a:chOff x="838199" y="942576"/>
            <a:chExt cx="5371531" cy="1096372"/>
          </a:xfrm>
        </p:grpSpPr>
        <p:sp>
          <p:nvSpPr>
            <p:cNvPr id="11" name="TextBox 10"/>
            <p:cNvSpPr txBox="1"/>
            <p:nvPr/>
          </p:nvSpPr>
          <p:spPr>
            <a:xfrm>
              <a:off x="838199" y="942576"/>
              <a:ext cx="5371531" cy="769441"/>
            </a:xfrm>
            <a:prstGeom prst="rect">
              <a:avLst/>
            </a:prstGeom>
            <a:noFill/>
          </p:spPr>
          <p:txBody>
            <a:bodyPr wrap="square" lIns="91440" tIns="45720" rIns="91440" bIns="45720" rtlCol="0" anchor="b">
              <a:spAutoFit/>
            </a:bodyPr>
            <a:lstStyle/>
            <a:p>
              <a:r>
                <a:rPr lang="en-US" sz="4400" dirty="0">
                  <a:solidFill>
                    <a:schemeClr val="accent1"/>
                  </a:solidFill>
                  <a:latin typeface="+mj-lt"/>
                </a:rPr>
                <a:t>Elena Rodriguez-Falcon</a:t>
              </a:r>
            </a:p>
          </p:txBody>
        </p:sp>
        <p:sp>
          <p:nvSpPr>
            <p:cNvPr id="12" name="TextBox 11"/>
            <p:cNvSpPr txBox="1"/>
            <p:nvPr/>
          </p:nvSpPr>
          <p:spPr>
            <a:xfrm>
              <a:off x="838200" y="1623963"/>
              <a:ext cx="4572000" cy="414985"/>
            </a:xfrm>
            <a:prstGeom prst="rect">
              <a:avLst/>
            </a:prstGeom>
            <a:noFill/>
          </p:spPr>
          <p:txBody>
            <a:bodyPr wrap="square" lIns="91440" tIns="45720" rIns="91440" bIns="45720" rtlCol="0">
              <a:spAutoFit/>
            </a:bodyPr>
            <a:lstStyle/>
            <a:p>
              <a:pPr>
                <a:lnSpc>
                  <a:spcPct val="130000"/>
                </a:lnSpc>
              </a:pPr>
              <a:r>
                <a:rPr lang="en-US" dirty="0">
                  <a:solidFill>
                    <a:schemeClr val="tx2"/>
                  </a:solidFill>
                </a:rPr>
                <a:t>(1972-Present)</a:t>
              </a:r>
            </a:p>
          </p:txBody>
        </p:sp>
      </p:grpSp>
      <p:sp>
        <p:nvSpPr>
          <p:cNvPr id="13" name="Rectangle 12"/>
          <p:cNvSpPr/>
          <p:nvPr/>
        </p:nvSpPr>
        <p:spPr>
          <a:xfrm>
            <a:off x="832316" y="2165068"/>
            <a:ext cx="4566557" cy="2298834"/>
          </a:xfrm>
          <a:prstGeom prst="rect">
            <a:avLst/>
          </a:prstGeom>
        </p:spPr>
        <p:txBody>
          <a:bodyPr wrap="square">
            <a:spAutoFit/>
          </a:bodyPr>
          <a:lstStyle/>
          <a:p>
            <a:pPr>
              <a:lnSpc>
                <a:spcPct val="130000"/>
              </a:lnSpc>
            </a:pPr>
            <a:r>
              <a:rPr lang="en-US" sz="1400" dirty="0">
                <a:solidFill>
                  <a:schemeClr val="tx2"/>
                </a:solidFill>
              </a:rPr>
              <a:t>Born in Mexico, Rodriguez-Falcon began her studies there in Mechanical Engineering, which she then followed with a master’s degree in Mechanical Engineering and Industrial Management. After working in the industry in Mexico, she then moved to the UK and began working at the University of Sheffield. During her time at the university, she became a professor as well as holding the role of Director of Women in Engineering.</a:t>
            </a:r>
          </a:p>
        </p:txBody>
      </p:sp>
      <p:sp>
        <p:nvSpPr>
          <p:cNvPr id="16" name="Rectangle 15"/>
          <p:cNvSpPr/>
          <p:nvPr/>
        </p:nvSpPr>
        <p:spPr>
          <a:xfrm>
            <a:off x="1754744" y="4616710"/>
            <a:ext cx="4106773" cy="1178528"/>
          </a:xfrm>
          <a:prstGeom prst="rect">
            <a:avLst/>
          </a:prstGeom>
        </p:spPr>
        <p:txBody>
          <a:bodyPr wrap="square">
            <a:spAutoFit/>
          </a:bodyPr>
          <a:lstStyle/>
          <a:p>
            <a:pPr>
              <a:lnSpc>
                <a:spcPct val="130000"/>
              </a:lnSpc>
            </a:pPr>
            <a:r>
              <a:rPr lang="en-US" sz="1400" dirty="0">
                <a:solidFill>
                  <a:schemeClr val="tx2"/>
                </a:solidFill>
              </a:rPr>
              <a:t>Rodriguez-Falcon is openly gay and has been an influential voice in the community, where she was shortlisted for the Barbara Burford </a:t>
            </a:r>
            <a:r>
              <a:rPr lang="en-US" sz="1400" dirty="0" err="1">
                <a:solidFill>
                  <a:schemeClr val="tx2"/>
                </a:solidFill>
              </a:rPr>
              <a:t>Honour</a:t>
            </a:r>
            <a:r>
              <a:rPr lang="en-US" sz="1400" dirty="0">
                <a:solidFill>
                  <a:schemeClr val="tx2"/>
                </a:solidFill>
              </a:rPr>
              <a:t>, which </a:t>
            </a:r>
            <a:r>
              <a:rPr lang="en-US" sz="1400" dirty="0" err="1">
                <a:solidFill>
                  <a:schemeClr val="tx2"/>
                </a:solidFill>
              </a:rPr>
              <a:t>recognises</a:t>
            </a:r>
            <a:r>
              <a:rPr lang="en-US" sz="1400" dirty="0">
                <a:solidFill>
                  <a:schemeClr val="tx2"/>
                </a:solidFill>
              </a:rPr>
              <a:t> LGBT people within STEM.</a:t>
            </a:r>
          </a:p>
        </p:txBody>
      </p:sp>
      <p:grpSp>
        <p:nvGrpSpPr>
          <p:cNvPr id="26" name="Group 25"/>
          <p:cNvGrpSpPr/>
          <p:nvPr/>
        </p:nvGrpSpPr>
        <p:grpSpPr>
          <a:xfrm>
            <a:off x="832316" y="5005645"/>
            <a:ext cx="685800" cy="685800"/>
            <a:chOff x="838200" y="3680155"/>
            <a:chExt cx="685800" cy="685800"/>
          </a:xfrm>
        </p:grpSpPr>
        <p:sp>
          <p:nvSpPr>
            <p:cNvPr id="15" name="Oval 14"/>
            <p:cNvSpPr/>
            <p:nvPr/>
          </p:nvSpPr>
          <p:spPr>
            <a:xfrm>
              <a:off x="838200" y="3680155"/>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32" name="Freeform 11"/>
            <p:cNvSpPr>
              <a:spLocks noEditPoints="1"/>
            </p:cNvSpPr>
            <p:nvPr/>
          </p:nvSpPr>
          <p:spPr bwMode="auto">
            <a:xfrm>
              <a:off x="984477" y="3826046"/>
              <a:ext cx="393247" cy="394018"/>
            </a:xfrm>
            <a:custGeom>
              <a:avLst/>
              <a:gdLst>
                <a:gd name="T0" fmla="*/ 123 w 1561"/>
                <a:gd name="T1" fmla="*/ 1184 h 1564"/>
                <a:gd name="T2" fmla="*/ 581 w 1561"/>
                <a:gd name="T3" fmla="*/ 1216 h 1564"/>
                <a:gd name="T4" fmla="*/ 581 w 1561"/>
                <a:gd name="T5" fmla="*/ 1216 h 1564"/>
                <a:gd name="T6" fmla="*/ 337 w 1561"/>
                <a:gd name="T7" fmla="*/ 983 h 1564"/>
                <a:gd name="T8" fmla="*/ 285 w 1561"/>
                <a:gd name="T9" fmla="*/ 1002 h 1564"/>
                <a:gd name="T10" fmla="*/ 180 w 1561"/>
                <a:gd name="T11" fmla="*/ 1232 h 1564"/>
                <a:gd name="T12" fmla="*/ 780 w 1561"/>
                <a:gd name="T13" fmla="*/ 1433 h 1564"/>
                <a:gd name="T14" fmla="*/ 1304 w 1561"/>
                <a:gd name="T15" fmla="*/ 367 h 1564"/>
                <a:gd name="T16" fmla="*/ 1500 w 1561"/>
                <a:gd name="T17" fmla="*/ 388 h 1564"/>
                <a:gd name="T18" fmla="*/ 1473 w 1561"/>
                <a:gd name="T19" fmla="*/ 198 h 1564"/>
                <a:gd name="T20" fmla="*/ 1534 w 1561"/>
                <a:gd name="T21" fmla="*/ 29 h 1564"/>
                <a:gd name="T22" fmla="*/ 1304 w 1561"/>
                <a:gd name="T23" fmla="*/ 29 h 1564"/>
                <a:gd name="T24" fmla="*/ 1195 w 1561"/>
                <a:gd name="T25" fmla="*/ 137 h 1564"/>
                <a:gd name="T26" fmla="*/ 1070 w 1561"/>
                <a:gd name="T27" fmla="*/ 262 h 1564"/>
                <a:gd name="T28" fmla="*/ 123 w 1561"/>
                <a:gd name="T29" fmla="*/ 641 h 1564"/>
                <a:gd name="T30" fmla="*/ 310 w 1561"/>
                <a:gd name="T31" fmla="*/ 1536 h 1564"/>
                <a:gd name="T32" fmla="*/ 763 w 1561"/>
                <a:gd name="T33" fmla="*/ 1380 h 1564"/>
                <a:gd name="T34" fmla="*/ 924 w 1561"/>
                <a:gd name="T35" fmla="*/ 1235 h 1564"/>
                <a:gd name="T36" fmla="*/ 737 w 1561"/>
                <a:gd name="T37" fmla="*/ 1184 h 1564"/>
                <a:gd name="T38" fmla="*/ 981 w 1561"/>
                <a:gd name="T39" fmla="*/ 1184 h 1564"/>
                <a:gd name="T40" fmla="*/ 702 w 1561"/>
                <a:gd name="T41" fmla="*/ 1029 h 1564"/>
                <a:gd name="T42" fmla="*/ 1144 w 1561"/>
                <a:gd name="T43" fmla="*/ 1030 h 1564"/>
                <a:gd name="T44" fmla="*/ 693 w 1561"/>
                <a:gd name="T45" fmla="*/ 978 h 1564"/>
                <a:gd name="T46" fmla="*/ 829 w 1561"/>
                <a:gd name="T47" fmla="*/ 821 h 1564"/>
                <a:gd name="T48" fmla="*/ 1326 w 1561"/>
                <a:gd name="T49" fmla="*/ 774 h 1564"/>
                <a:gd name="T50" fmla="*/ 1310 w 1561"/>
                <a:gd name="T51" fmla="*/ 180 h 1564"/>
                <a:gd name="T52" fmla="*/ 1231 w 1561"/>
                <a:gd name="T53" fmla="*/ 65 h 1564"/>
                <a:gd name="T54" fmla="*/ 1382 w 1561"/>
                <a:gd name="T55" fmla="*/ 144 h 1564"/>
                <a:gd name="T56" fmla="*/ 1498 w 1561"/>
                <a:gd name="T57" fmla="*/ 65 h 1564"/>
                <a:gd name="T58" fmla="*/ 1419 w 1561"/>
                <a:gd name="T59" fmla="*/ 180 h 1564"/>
                <a:gd name="T60" fmla="*/ 1505 w 1561"/>
                <a:gd name="T61" fmla="*/ 313 h 1564"/>
                <a:gd name="T62" fmla="*/ 1383 w 1561"/>
                <a:gd name="T63" fmla="*/ 253 h 1564"/>
                <a:gd name="T64" fmla="*/ 1224 w 1561"/>
                <a:gd name="T65" fmla="*/ 302 h 1564"/>
                <a:gd name="T66" fmla="*/ 1278 w 1561"/>
                <a:gd name="T67" fmla="*/ 416 h 1564"/>
                <a:gd name="T68" fmla="*/ 456 w 1561"/>
                <a:gd name="T69" fmla="*/ 313 h 1564"/>
                <a:gd name="T70" fmla="*/ 456 w 1561"/>
                <a:gd name="T71" fmla="*/ 313 h 1564"/>
                <a:gd name="T72" fmla="*/ 740 w 1561"/>
                <a:gd name="T73" fmla="*/ 499 h 1564"/>
                <a:gd name="T74" fmla="*/ 786 w 1561"/>
                <a:gd name="T75" fmla="*/ 499 h 1564"/>
                <a:gd name="T76" fmla="*/ 1345 w 1561"/>
                <a:gd name="T77" fmla="*/ 569 h 1564"/>
                <a:gd name="T78" fmla="*/ 183 w 1561"/>
                <a:gd name="T79" fmla="*/ 723 h 1564"/>
                <a:gd name="T80" fmla="*/ 1351 w 1561"/>
                <a:gd name="T81" fmla="*/ 621 h 1564"/>
                <a:gd name="T82" fmla="*/ 183 w 1561"/>
                <a:gd name="T83" fmla="*/ 723 h 1564"/>
                <a:gd name="T84" fmla="*/ 679 w 1561"/>
                <a:gd name="T85" fmla="*/ 775 h 1564"/>
                <a:gd name="T86" fmla="*/ 239 w 1561"/>
                <a:gd name="T87" fmla="*/ 855 h 1564"/>
                <a:gd name="T88" fmla="*/ 88 w 1561"/>
                <a:gd name="T89" fmla="*/ 1283 h 1564"/>
                <a:gd name="T90" fmla="*/ 560 w 1561"/>
                <a:gd name="T91" fmla="*/ 936 h 1564"/>
                <a:gd name="T92" fmla="*/ 774 w 1561"/>
                <a:gd name="T93" fmla="*/ 825 h 1564"/>
                <a:gd name="T94" fmla="*/ 636 w 1561"/>
                <a:gd name="T95" fmla="*/ 1015 h 1564"/>
                <a:gd name="T96" fmla="*/ 379 w 1561"/>
                <a:gd name="T97" fmla="*/ 1491 h 1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61" h="1564">
                  <a:moveTo>
                    <a:pt x="635" y="1184"/>
                  </a:moveTo>
                  <a:cubicBezTo>
                    <a:pt x="635" y="1042"/>
                    <a:pt x="520" y="928"/>
                    <a:pt x="379" y="928"/>
                  </a:cubicBezTo>
                  <a:cubicBezTo>
                    <a:pt x="238" y="928"/>
                    <a:pt x="123" y="1042"/>
                    <a:pt x="123" y="1184"/>
                  </a:cubicBezTo>
                  <a:cubicBezTo>
                    <a:pt x="123" y="1325"/>
                    <a:pt x="238" y="1440"/>
                    <a:pt x="379" y="1440"/>
                  </a:cubicBezTo>
                  <a:cubicBezTo>
                    <a:pt x="520" y="1440"/>
                    <a:pt x="635" y="1325"/>
                    <a:pt x="635" y="1184"/>
                  </a:cubicBezTo>
                  <a:close/>
                  <a:moveTo>
                    <a:pt x="581" y="1216"/>
                  </a:moveTo>
                  <a:cubicBezTo>
                    <a:pt x="528" y="1169"/>
                    <a:pt x="479" y="1124"/>
                    <a:pt x="434" y="1081"/>
                  </a:cubicBezTo>
                  <a:cubicBezTo>
                    <a:pt x="556" y="1081"/>
                    <a:pt x="556" y="1081"/>
                    <a:pt x="556" y="1081"/>
                  </a:cubicBezTo>
                  <a:cubicBezTo>
                    <a:pt x="580" y="1122"/>
                    <a:pt x="589" y="1170"/>
                    <a:pt x="581" y="1216"/>
                  </a:cubicBezTo>
                  <a:close/>
                  <a:moveTo>
                    <a:pt x="514" y="1030"/>
                  </a:moveTo>
                  <a:cubicBezTo>
                    <a:pt x="382" y="1030"/>
                    <a:pt x="382" y="1030"/>
                    <a:pt x="382" y="1030"/>
                  </a:cubicBezTo>
                  <a:cubicBezTo>
                    <a:pt x="366" y="1014"/>
                    <a:pt x="351" y="999"/>
                    <a:pt x="337" y="983"/>
                  </a:cubicBezTo>
                  <a:cubicBezTo>
                    <a:pt x="400" y="970"/>
                    <a:pt x="466" y="988"/>
                    <a:pt x="514" y="1030"/>
                  </a:cubicBezTo>
                  <a:close/>
                  <a:moveTo>
                    <a:pt x="180" y="1232"/>
                  </a:moveTo>
                  <a:cubicBezTo>
                    <a:pt x="158" y="1140"/>
                    <a:pt x="201" y="1045"/>
                    <a:pt x="285" y="1002"/>
                  </a:cubicBezTo>
                  <a:cubicBezTo>
                    <a:pt x="373" y="1096"/>
                    <a:pt x="466" y="1186"/>
                    <a:pt x="564" y="1270"/>
                  </a:cubicBezTo>
                  <a:cubicBezTo>
                    <a:pt x="531" y="1342"/>
                    <a:pt x="459" y="1388"/>
                    <a:pt x="379" y="1389"/>
                  </a:cubicBezTo>
                  <a:cubicBezTo>
                    <a:pt x="284" y="1389"/>
                    <a:pt x="202" y="1324"/>
                    <a:pt x="180" y="1232"/>
                  </a:cubicBezTo>
                  <a:close/>
                  <a:moveTo>
                    <a:pt x="682" y="1375"/>
                  </a:moveTo>
                  <a:cubicBezTo>
                    <a:pt x="703" y="1394"/>
                    <a:pt x="724" y="1413"/>
                    <a:pt x="746" y="1433"/>
                  </a:cubicBezTo>
                  <a:cubicBezTo>
                    <a:pt x="755" y="1442"/>
                    <a:pt x="770" y="1442"/>
                    <a:pt x="780" y="1433"/>
                  </a:cubicBezTo>
                  <a:cubicBezTo>
                    <a:pt x="836" y="1382"/>
                    <a:pt x="890" y="1334"/>
                    <a:pt x="940" y="1289"/>
                  </a:cubicBezTo>
                  <a:cubicBezTo>
                    <a:pt x="1219" y="1040"/>
                    <a:pt x="1403" y="876"/>
                    <a:pt x="1403" y="641"/>
                  </a:cubicBezTo>
                  <a:cubicBezTo>
                    <a:pt x="1405" y="540"/>
                    <a:pt x="1370" y="443"/>
                    <a:pt x="1304" y="367"/>
                  </a:cubicBezTo>
                  <a:cubicBezTo>
                    <a:pt x="1365" y="307"/>
                    <a:pt x="1365" y="307"/>
                    <a:pt x="1365" y="307"/>
                  </a:cubicBezTo>
                  <a:cubicBezTo>
                    <a:pt x="1426" y="368"/>
                    <a:pt x="1426" y="368"/>
                    <a:pt x="1426" y="368"/>
                  </a:cubicBezTo>
                  <a:cubicBezTo>
                    <a:pt x="1445" y="387"/>
                    <a:pt x="1473" y="395"/>
                    <a:pt x="1500" y="388"/>
                  </a:cubicBezTo>
                  <a:cubicBezTo>
                    <a:pt x="1526" y="381"/>
                    <a:pt x="1547" y="360"/>
                    <a:pt x="1554" y="334"/>
                  </a:cubicBezTo>
                  <a:cubicBezTo>
                    <a:pt x="1561" y="307"/>
                    <a:pt x="1554" y="279"/>
                    <a:pt x="1534" y="259"/>
                  </a:cubicBezTo>
                  <a:cubicBezTo>
                    <a:pt x="1473" y="198"/>
                    <a:pt x="1473" y="198"/>
                    <a:pt x="1473" y="198"/>
                  </a:cubicBezTo>
                  <a:cubicBezTo>
                    <a:pt x="1534" y="137"/>
                    <a:pt x="1534" y="137"/>
                    <a:pt x="1534" y="137"/>
                  </a:cubicBezTo>
                  <a:cubicBezTo>
                    <a:pt x="1548" y="123"/>
                    <a:pt x="1557" y="103"/>
                    <a:pt x="1557" y="83"/>
                  </a:cubicBezTo>
                  <a:cubicBezTo>
                    <a:pt x="1557" y="63"/>
                    <a:pt x="1548" y="43"/>
                    <a:pt x="1534" y="29"/>
                  </a:cubicBezTo>
                  <a:cubicBezTo>
                    <a:pt x="1504" y="0"/>
                    <a:pt x="1456" y="0"/>
                    <a:pt x="1426" y="29"/>
                  </a:cubicBezTo>
                  <a:cubicBezTo>
                    <a:pt x="1365" y="90"/>
                    <a:pt x="1365" y="90"/>
                    <a:pt x="1365" y="90"/>
                  </a:cubicBezTo>
                  <a:cubicBezTo>
                    <a:pt x="1304" y="29"/>
                    <a:pt x="1304" y="29"/>
                    <a:pt x="1304" y="29"/>
                  </a:cubicBezTo>
                  <a:cubicBezTo>
                    <a:pt x="1273" y="0"/>
                    <a:pt x="1226" y="0"/>
                    <a:pt x="1195" y="29"/>
                  </a:cubicBezTo>
                  <a:cubicBezTo>
                    <a:pt x="1181" y="43"/>
                    <a:pt x="1172" y="63"/>
                    <a:pt x="1172" y="83"/>
                  </a:cubicBezTo>
                  <a:cubicBezTo>
                    <a:pt x="1172" y="103"/>
                    <a:pt x="1181" y="123"/>
                    <a:pt x="1195" y="137"/>
                  </a:cubicBezTo>
                  <a:cubicBezTo>
                    <a:pt x="1256" y="198"/>
                    <a:pt x="1256" y="198"/>
                    <a:pt x="1256" y="198"/>
                  </a:cubicBezTo>
                  <a:cubicBezTo>
                    <a:pt x="1174" y="280"/>
                    <a:pt x="1174" y="280"/>
                    <a:pt x="1174" y="280"/>
                  </a:cubicBezTo>
                  <a:cubicBezTo>
                    <a:pt x="1141" y="268"/>
                    <a:pt x="1106" y="262"/>
                    <a:pt x="1070" y="262"/>
                  </a:cubicBezTo>
                  <a:cubicBezTo>
                    <a:pt x="903" y="262"/>
                    <a:pt x="804" y="375"/>
                    <a:pt x="763" y="437"/>
                  </a:cubicBezTo>
                  <a:cubicBezTo>
                    <a:pt x="722" y="375"/>
                    <a:pt x="623" y="262"/>
                    <a:pt x="456" y="262"/>
                  </a:cubicBezTo>
                  <a:cubicBezTo>
                    <a:pt x="266" y="262"/>
                    <a:pt x="123" y="425"/>
                    <a:pt x="123" y="641"/>
                  </a:cubicBezTo>
                  <a:cubicBezTo>
                    <a:pt x="123" y="725"/>
                    <a:pt x="148" y="807"/>
                    <a:pt x="193" y="878"/>
                  </a:cubicBezTo>
                  <a:cubicBezTo>
                    <a:pt x="66" y="954"/>
                    <a:pt x="0" y="1101"/>
                    <a:pt x="26" y="1247"/>
                  </a:cubicBezTo>
                  <a:cubicBezTo>
                    <a:pt x="52" y="1392"/>
                    <a:pt x="164" y="1507"/>
                    <a:pt x="310" y="1536"/>
                  </a:cubicBezTo>
                  <a:cubicBezTo>
                    <a:pt x="455" y="1564"/>
                    <a:pt x="603" y="1500"/>
                    <a:pt x="682" y="1375"/>
                  </a:cubicBezTo>
                  <a:close/>
                  <a:moveTo>
                    <a:pt x="906" y="1251"/>
                  </a:moveTo>
                  <a:cubicBezTo>
                    <a:pt x="861" y="1291"/>
                    <a:pt x="813" y="1334"/>
                    <a:pt x="763" y="1380"/>
                  </a:cubicBezTo>
                  <a:cubicBezTo>
                    <a:pt x="744" y="1362"/>
                    <a:pt x="725" y="1345"/>
                    <a:pt x="706" y="1328"/>
                  </a:cubicBezTo>
                  <a:cubicBezTo>
                    <a:pt x="719" y="1299"/>
                    <a:pt x="729" y="1267"/>
                    <a:pt x="733" y="1235"/>
                  </a:cubicBezTo>
                  <a:cubicBezTo>
                    <a:pt x="924" y="1235"/>
                    <a:pt x="924" y="1235"/>
                    <a:pt x="924" y="1235"/>
                  </a:cubicBezTo>
                  <a:cubicBezTo>
                    <a:pt x="918" y="1240"/>
                    <a:pt x="912" y="1246"/>
                    <a:pt x="906" y="1251"/>
                  </a:cubicBezTo>
                  <a:close/>
                  <a:moveTo>
                    <a:pt x="981" y="1184"/>
                  </a:moveTo>
                  <a:cubicBezTo>
                    <a:pt x="737" y="1184"/>
                    <a:pt x="737" y="1184"/>
                    <a:pt x="737" y="1184"/>
                  </a:cubicBezTo>
                  <a:cubicBezTo>
                    <a:pt x="737" y="1149"/>
                    <a:pt x="732" y="1115"/>
                    <a:pt x="722" y="1081"/>
                  </a:cubicBezTo>
                  <a:cubicBezTo>
                    <a:pt x="1092" y="1081"/>
                    <a:pt x="1092" y="1081"/>
                    <a:pt x="1092" y="1081"/>
                  </a:cubicBezTo>
                  <a:cubicBezTo>
                    <a:pt x="1057" y="1114"/>
                    <a:pt x="1020" y="1148"/>
                    <a:pt x="981" y="1184"/>
                  </a:cubicBezTo>
                  <a:close/>
                  <a:moveTo>
                    <a:pt x="1144" y="1030"/>
                  </a:moveTo>
                  <a:cubicBezTo>
                    <a:pt x="702" y="1030"/>
                    <a:pt x="702" y="1030"/>
                    <a:pt x="702" y="1030"/>
                  </a:cubicBezTo>
                  <a:cubicBezTo>
                    <a:pt x="702" y="1029"/>
                    <a:pt x="702" y="1029"/>
                    <a:pt x="702" y="1029"/>
                  </a:cubicBezTo>
                  <a:cubicBezTo>
                    <a:pt x="761" y="1023"/>
                    <a:pt x="811" y="984"/>
                    <a:pt x="831" y="928"/>
                  </a:cubicBezTo>
                  <a:cubicBezTo>
                    <a:pt x="1235" y="928"/>
                    <a:pt x="1235" y="928"/>
                    <a:pt x="1235" y="928"/>
                  </a:cubicBezTo>
                  <a:cubicBezTo>
                    <a:pt x="1207" y="964"/>
                    <a:pt x="1176" y="998"/>
                    <a:pt x="1144" y="1030"/>
                  </a:cubicBezTo>
                  <a:close/>
                  <a:moveTo>
                    <a:pt x="693" y="978"/>
                  </a:moveTo>
                  <a:cubicBezTo>
                    <a:pt x="788" y="883"/>
                    <a:pt x="788" y="883"/>
                    <a:pt x="788" y="883"/>
                  </a:cubicBezTo>
                  <a:cubicBezTo>
                    <a:pt x="784" y="934"/>
                    <a:pt x="744" y="975"/>
                    <a:pt x="693" y="978"/>
                  </a:cubicBezTo>
                  <a:close/>
                  <a:moveTo>
                    <a:pt x="1273" y="877"/>
                  </a:moveTo>
                  <a:cubicBezTo>
                    <a:pt x="840" y="877"/>
                    <a:pt x="840" y="877"/>
                    <a:pt x="840" y="877"/>
                  </a:cubicBezTo>
                  <a:cubicBezTo>
                    <a:pt x="840" y="857"/>
                    <a:pt x="836" y="838"/>
                    <a:pt x="829" y="821"/>
                  </a:cubicBezTo>
                  <a:cubicBezTo>
                    <a:pt x="829" y="821"/>
                    <a:pt x="829" y="821"/>
                    <a:pt x="829" y="821"/>
                  </a:cubicBezTo>
                  <a:cubicBezTo>
                    <a:pt x="822" y="804"/>
                    <a:pt x="813" y="788"/>
                    <a:pt x="800" y="774"/>
                  </a:cubicBezTo>
                  <a:cubicBezTo>
                    <a:pt x="1326" y="774"/>
                    <a:pt x="1326" y="774"/>
                    <a:pt x="1326" y="774"/>
                  </a:cubicBezTo>
                  <a:cubicBezTo>
                    <a:pt x="1312" y="810"/>
                    <a:pt x="1294" y="845"/>
                    <a:pt x="1273" y="877"/>
                  </a:cubicBezTo>
                  <a:close/>
                  <a:moveTo>
                    <a:pt x="1310" y="216"/>
                  </a:moveTo>
                  <a:cubicBezTo>
                    <a:pt x="1320" y="206"/>
                    <a:pt x="1320" y="190"/>
                    <a:pt x="1310" y="180"/>
                  </a:cubicBezTo>
                  <a:cubicBezTo>
                    <a:pt x="1231" y="101"/>
                    <a:pt x="1231" y="101"/>
                    <a:pt x="1231" y="101"/>
                  </a:cubicBezTo>
                  <a:cubicBezTo>
                    <a:pt x="1226" y="96"/>
                    <a:pt x="1224" y="90"/>
                    <a:pt x="1224" y="83"/>
                  </a:cubicBezTo>
                  <a:cubicBezTo>
                    <a:pt x="1224" y="76"/>
                    <a:pt x="1226" y="70"/>
                    <a:pt x="1231" y="65"/>
                  </a:cubicBezTo>
                  <a:cubicBezTo>
                    <a:pt x="1241" y="55"/>
                    <a:pt x="1257" y="55"/>
                    <a:pt x="1267" y="65"/>
                  </a:cubicBezTo>
                  <a:cubicBezTo>
                    <a:pt x="1346" y="144"/>
                    <a:pt x="1346" y="144"/>
                    <a:pt x="1346" y="144"/>
                  </a:cubicBezTo>
                  <a:cubicBezTo>
                    <a:pt x="1356" y="154"/>
                    <a:pt x="1373" y="154"/>
                    <a:pt x="1382" y="144"/>
                  </a:cubicBezTo>
                  <a:cubicBezTo>
                    <a:pt x="1462" y="65"/>
                    <a:pt x="1462" y="65"/>
                    <a:pt x="1462" y="65"/>
                  </a:cubicBezTo>
                  <a:cubicBezTo>
                    <a:pt x="1467" y="60"/>
                    <a:pt x="1473" y="57"/>
                    <a:pt x="1480" y="58"/>
                  </a:cubicBezTo>
                  <a:cubicBezTo>
                    <a:pt x="1487" y="58"/>
                    <a:pt x="1493" y="60"/>
                    <a:pt x="1498" y="65"/>
                  </a:cubicBezTo>
                  <a:cubicBezTo>
                    <a:pt x="1503" y="70"/>
                    <a:pt x="1505" y="76"/>
                    <a:pt x="1505" y="83"/>
                  </a:cubicBezTo>
                  <a:cubicBezTo>
                    <a:pt x="1505" y="90"/>
                    <a:pt x="1503" y="96"/>
                    <a:pt x="1498" y="101"/>
                  </a:cubicBezTo>
                  <a:cubicBezTo>
                    <a:pt x="1419" y="180"/>
                    <a:pt x="1419" y="180"/>
                    <a:pt x="1419" y="180"/>
                  </a:cubicBezTo>
                  <a:cubicBezTo>
                    <a:pt x="1409" y="190"/>
                    <a:pt x="1409" y="206"/>
                    <a:pt x="1419" y="216"/>
                  </a:cubicBezTo>
                  <a:cubicBezTo>
                    <a:pt x="1498" y="296"/>
                    <a:pt x="1498" y="296"/>
                    <a:pt x="1498" y="296"/>
                  </a:cubicBezTo>
                  <a:cubicBezTo>
                    <a:pt x="1503" y="300"/>
                    <a:pt x="1505" y="307"/>
                    <a:pt x="1505" y="313"/>
                  </a:cubicBezTo>
                  <a:cubicBezTo>
                    <a:pt x="1505" y="320"/>
                    <a:pt x="1503" y="327"/>
                    <a:pt x="1498" y="331"/>
                  </a:cubicBezTo>
                  <a:cubicBezTo>
                    <a:pt x="1488" y="341"/>
                    <a:pt x="1472" y="341"/>
                    <a:pt x="1462" y="331"/>
                  </a:cubicBezTo>
                  <a:cubicBezTo>
                    <a:pt x="1383" y="253"/>
                    <a:pt x="1383" y="253"/>
                    <a:pt x="1383" y="253"/>
                  </a:cubicBezTo>
                  <a:cubicBezTo>
                    <a:pt x="1373" y="243"/>
                    <a:pt x="1356" y="243"/>
                    <a:pt x="1346" y="253"/>
                  </a:cubicBezTo>
                  <a:cubicBezTo>
                    <a:pt x="1267" y="332"/>
                    <a:pt x="1267" y="332"/>
                    <a:pt x="1267" y="332"/>
                  </a:cubicBezTo>
                  <a:cubicBezTo>
                    <a:pt x="1254" y="321"/>
                    <a:pt x="1239" y="311"/>
                    <a:pt x="1224" y="302"/>
                  </a:cubicBezTo>
                  <a:lnTo>
                    <a:pt x="1310" y="216"/>
                  </a:lnTo>
                  <a:close/>
                  <a:moveTo>
                    <a:pt x="1070" y="313"/>
                  </a:moveTo>
                  <a:cubicBezTo>
                    <a:pt x="1152" y="314"/>
                    <a:pt x="1228" y="351"/>
                    <a:pt x="1278" y="416"/>
                  </a:cubicBezTo>
                  <a:cubicBezTo>
                    <a:pt x="845" y="416"/>
                    <a:pt x="845" y="416"/>
                    <a:pt x="845" y="416"/>
                  </a:cubicBezTo>
                  <a:cubicBezTo>
                    <a:pt x="902" y="351"/>
                    <a:pt x="984" y="314"/>
                    <a:pt x="1070" y="313"/>
                  </a:cubicBezTo>
                  <a:close/>
                  <a:moveTo>
                    <a:pt x="456" y="313"/>
                  </a:moveTo>
                  <a:cubicBezTo>
                    <a:pt x="542" y="314"/>
                    <a:pt x="624" y="351"/>
                    <a:pt x="681" y="416"/>
                  </a:cubicBezTo>
                  <a:cubicBezTo>
                    <a:pt x="248" y="416"/>
                    <a:pt x="248" y="416"/>
                    <a:pt x="248" y="416"/>
                  </a:cubicBezTo>
                  <a:cubicBezTo>
                    <a:pt x="298" y="351"/>
                    <a:pt x="374" y="314"/>
                    <a:pt x="456" y="313"/>
                  </a:cubicBezTo>
                  <a:close/>
                  <a:moveTo>
                    <a:pt x="215" y="467"/>
                  </a:moveTo>
                  <a:cubicBezTo>
                    <a:pt x="721" y="467"/>
                    <a:pt x="721" y="467"/>
                    <a:pt x="721" y="467"/>
                  </a:cubicBezTo>
                  <a:cubicBezTo>
                    <a:pt x="728" y="477"/>
                    <a:pt x="734" y="488"/>
                    <a:pt x="740" y="499"/>
                  </a:cubicBezTo>
                  <a:cubicBezTo>
                    <a:pt x="744" y="508"/>
                    <a:pt x="753" y="514"/>
                    <a:pt x="763" y="514"/>
                  </a:cubicBezTo>
                  <a:cubicBezTo>
                    <a:pt x="773" y="514"/>
                    <a:pt x="782" y="508"/>
                    <a:pt x="786" y="499"/>
                  </a:cubicBezTo>
                  <a:cubicBezTo>
                    <a:pt x="786" y="499"/>
                    <a:pt x="786" y="499"/>
                    <a:pt x="786" y="499"/>
                  </a:cubicBezTo>
                  <a:cubicBezTo>
                    <a:pt x="792" y="488"/>
                    <a:pt x="798" y="477"/>
                    <a:pt x="805" y="467"/>
                  </a:cubicBezTo>
                  <a:cubicBezTo>
                    <a:pt x="1311" y="467"/>
                    <a:pt x="1311" y="467"/>
                    <a:pt x="1311" y="467"/>
                  </a:cubicBezTo>
                  <a:cubicBezTo>
                    <a:pt x="1328" y="499"/>
                    <a:pt x="1339" y="534"/>
                    <a:pt x="1345" y="569"/>
                  </a:cubicBezTo>
                  <a:cubicBezTo>
                    <a:pt x="180" y="569"/>
                    <a:pt x="180" y="569"/>
                    <a:pt x="180" y="569"/>
                  </a:cubicBezTo>
                  <a:cubicBezTo>
                    <a:pt x="187" y="534"/>
                    <a:pt x="198" y="499"/>
                    <a:pt x="215" y="467"/>
                  </a:cubicBezTo>
                  <a:close/>
                  <a:moveTo>
                    <a:pt x="183" y="723"/>
                  </a:moveTo>
                  <a:cubicBezTo>
                    <a:pt x="177" y="696"/>
                    <a:pt x="174" y="668"/>
                    <a:pt x="174" y="641"/>
                  </a:cubicBezTo>
                  <a:cubicBezTo>
                    <a:pt x="174" y="634"/>
                    <a:pt x="175" y="627"/>
                    <a:pt x="175" y="621"/>
                  </a:cubicBezTo>
                  <a:cubicBezTo>
                    <a:pt x="1351" y="621"/>
                    <a:pt x="1351" y="621"/>
                    <a:pt x="1351" y="621"/>
                  </a:cubicBezTo>
                  <a:cubicBezTo>
                    <a:pt x="1351" y="627"/>
                    <a:pt x="1352" y="634"/>
                    <a:pt x="1352" y="641"/>
                  </a:cubicBezTo>
                  <a:cubicBezTo>
                    <a:pt x="1352" y="668"/>
                    <a:pt x="1348" y="696"/>
                    <a:pt x="1342" y="723"/>
                  </a:cubicBezTo>
                  <a:lnTo>
                    <a:pt x="183" y="723"/>
                  </a:lnTo>
                  <a:close/>
                  <a:moveTo>
                    <a:pt x="679" y="775"/>
                  </a:moveTo>
                  <a:cubicBezTo>
                    <a:pt x="584" y="870"/>
                    <a:pt x="584" y="870"/>
                    <a:pt x="584" y="870"/>
                  </a:cubicBezTo>
                  <a:cubicBezTo>
                    <a:pt x="588" y="819"/>
                    <a:pt x="628" y="778"/>
                    <a:pt x="679" y="775"/>
                  </a:cubicBezTo>
                  <a:close/>
                  <a:moveTo>
                    <a:pt x="572" y="774"/>
                  </a:moveTo>
                  <a:cubicBezTo>
                    <a:pt x="550" y="798"/>
                    <a:pt x="537" y="828"/>
                    <a:pt x="533" y="861"/>
                  </a:cubicBezTo>
                  <a:cubicBezTo>
                    <a:pt x="441" y="816"/>
                    <a:pt x="333" y="814"/>
                    <a:pt x="239" y="855"/>
                  </a:cubicBezTo>
                  <a:cubicBezTo>
                    <a:pt x="223" y="829"/>
                    <a:pt x="210" y="802"/>
                    <a:pt x="199" y="774"/>
                  </a:cubicBezTo>
                  <a:lnTo>
                    <a:pt x="572" y="774"/>
                  </a:lnTo>
                  <a:close/>
                  <a:moveTo>
                    <a:pt x="88" y="1283"/>
                  </a:moveTo>
                  <a:cubicBezTo>
                    <a:pt x="46" y="1159"/>
                    <a:pt x="87" y="1022"/>
                    <a:pt x="191" y="941"/>
                  </a:cubicBezTo>
                  <a:cubicBezTo>
                    <a:pt x="294" y="861"/>
                    <a:pt x="438" y="855"/>
                    <a:pt x="548" y="927"/>
                  </a:cubicBezTo>
                  <a:cubicBezTo>
                    <a:pt x="552" y="930"/>
                    <a:pt x="556" y="933"/>
                    <a:pt x="560" y="936"/>
                  </a:cubicBezTo>
                  <a:cubicBezTo>
                    <a:pt x="570" y="943"/>
                    <a:pt x="584" y="942"/>
                    <a:pt x="593" y="933"/>
                  </a:cubicBezTo>
                  <a:cubicBezTo>
                    <a:pt x="738" y="789"/>
                    <a:pt x="738" y="789"/>
                    <a:pt x="738" y="789"/>
                  </a:cubicBezTo>
                  <a:cubicBezTo>
                    <a:pt x="753" y="797"/>
                    <a:pt x="765" y="810"/>
                    <a:pt x="774" y="825"/>
                  </a:cubicBezTo>
                  <a:cubicBezTo>
                    <a:pt x="629" y="969"/>
                    <a:pt x="629" y="969"/>
                    <a:pt x="629" y="969"/>
                  </a:cubicBezTo>
                  <a:cubicBezTo>
                    <a:pt x="620" y="978"/>
                    <a:pt x="619" y="993"/>
                    <a:pt x="627" y="1003"/>
                  </a:cubicBezTo>
                  <a:cubicBezTo>
                    <a:pt x="630" y="1007"/>
                    <a:pt x="633" y="1011"/>
                    <a:pt x="636" y="1015"/>
                  </a:cubicBezTo>
                  <a:cubicBezTo>
                    <a:pt x="669" y="1065"/>
                    <a:pt x="686" y="1124"/>
                    <a:pt x="686" y="1184"/>
                  </a:cubicBezTo>
                  <a:cubicBezTo>
                    <a:pt x="686" y="1232"/>
                    <a:pt x="675" y="1280"/>
                    <a:pt x="653" y="1323"/>
                  </a:cubicBezTo>
                  <a:cubicBezTo>
                    <a:pt x="600" y="1426"/>
                    <a:pt x="494" y="1491"/>
                    <a:pt x="379" y="1491"/>
                  </a:cubicBezTo>
                  <a:cubicBezTo>
                    <a:pt x="248" y="1491"/>
                    <a:pt x="131" y="1408"/>
                    <a:pt x="88" y="1283"/>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p>
          </p:txBody>
        </p:sp>
      </p:grpSp>
      <p:pic>
        <p:nvPicPr>
          <p:cNvPr id="11266" name="Picture 2" descr="Inspirational Woman: Elena Rodriguez-Falcon | President &amp; Chief Executive,  NMITE">
            <a:extLst>
              <a:ext uri="{FF2B5EF4-FFF2-40B4-BE49-F238E27FC236}">
                <a16:creationId xmlns:a16="http://schemas.microsoft.com/office/drawing/2014/main" id="{E3AEEA45-CAE2-45C8-8EC0-F22671310515}"/>
              </a:ext>
            </a:extLst>
          </p:cNvPr>
          <p:cNvPicPr>
            <a:picLocks noGrp="1" noChangeAspect="1" noChangeArrowheads="1"/>
          </p:cNvPicPr>
          <p:nvPr>
            <p:ph type="pic" sz="quarter" idx="10"/>
          </p:nvPr>
        </p:nvPicPr>
        <p:blipFill>
          <a:blip r:embed="rId2">
            <a:extLst>
              <a:ext uri="{28A0092B-C50C-407E-A947-70E740481C1C}">
                <a14:useLocalDpi xmlns:a14="http://schemas.microsoft.com/office/drawing/2010/main" val="0"/>
              </a:ext>
            </a:extLst>
          </a:blip>
          <a:srcRect l="21476" r="21476"/>
          <a:stretch>
            <a:fillRect/>
          </a:stretch>
        </p:blipFill>
        <p:spPr bwMode="auto">
          <a:xfrm>
            <a:off x="6486166" y="0"/>
            <a:ext cx="58674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p:cNvGrpSpPr/>
          <p:nvPr/>
        </p:nvGrpSpPr>
        <p:grpSpPr>
          <a:xfrm rot="20683798">
            <a:off x="8882962" y="1790119"/>
            <a:ext cx="9973887" cy="5959420"/>
            <a:chOff x="-3894749" y="-2846439"/>
            <a:chExt cx="12991061" cy="7762189"/>
          </a:xfrm>
        </p:grpSpPr>
        <p:sp>
          <p:nvSpPr>
            <p:cNvPr id="4" name="Freeform 36"/>
            <p:cNvSpPr>
              <a:spLocks/>
            </p:cNvSpPr>
            <p:nvPr/>
          </p:nvSpPr>
          <p:spPr bwMode="auto">
            <a:xfrm>
              <a:off x="-3894749" y="-2846439"/>
              <a:ext cx="12011427" cy="5422301"/>
            </a:xfrm>
            <a:custGeom>
              <a:avLst/>
              <a:gdLst>
                <a:gd name="T0" fmla="*/ 19 w 1178"/>
                <a:gd name="T1" fmla="*/ 531 h 531"/>
                <a:gd name="T2" fmla="*/ 1178 w 1178"/>
                <a:gd name="T3" fmla="*/ 46 h 531"/>
                <a:gd name="T4" fmla="*/ 1159 w 1178"/>
                <a:gd name="T5" fmla="*/ 0 h 531"/>
                <a:gd name="T6" fmla="*/ 0 w 1178"/>
                <a:gd name="T7" fmla="*/ 485 h 531"/>
                <a:gd name="T8" fmla="*/ 19 w 1178"/>
                <a:gd name="T9" fmla="*/ 531 h 531"/>
              </a:gdLst>
              <a:ahLst/>
              <a:cxnLst>
                <a:cxn ang="0">
                  <a:pos x="T0" y="T1"/>
                </a:cxn>
                <a:cxn ang="0">
                  <a:pos x="T2" y="T3"/>
                </a:cxn>
                <a:cxn ang="0">
                  <a:pos x="T4" y="T5"/>
                </a:cxn>
                <a:cxn ang="0">
                  <a:pos x="T6" y="T7"/>
                </a:cxn>
                <a:cxn ang="0">
                  <a:pos x="T8" y="T9"/>
                </a:cxn>
              </a:cxnLst>
              <a:rect l="0" t="0" r="r" b="b"/>
              <a:pathLst>
                <a:path w="1178" h="531">
                  <a:moveTo>
                    <a:pt x="19" y="531"/>
                  </a:moveTo>
                  <a:cubicBezTo>
                    <a:pt x="311" y="144"/>
                    <a:pt x="886" y="432"/>
                    <a:pt x="1178" y="46"/>
                  </a:cubicBezTo>
                  <a:cubicBezTo>
                    <a:pt x="1172" y="30"/>
                    <a:pt x="1165" y="15"/>
                    <a:pt x="1159" y="0"/>
                  </a:cubicBezTo>
                  <a:cubicBezTo>
                    <a:pt x="867" y="387"/>
                    <a:pt x="292" y="98"/>
                    <a:pt x="0" y="485"/>
                  </a:cubicBezTo>
                  <a:cubicBezTo>
                    <a:pt x="6" y="500"/>
                    <a:pt x="13" y="516"/>
                    <a:pt x="19" y="53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 name="Freeform 37"/>
            <p:cNvSpPr>
              <a:spLocks/>
            </p:cNvSpPr>
            <p:nvPr/>
          </p:nvSpPr>
          <p:spPr bwMode="auto">
            <a:xfrm>
              <a:off x="-3701318" y="-2378461"/>
              <a:ext cx="12017667" cy="5422301"/>
            </a:xfrm>
            <a:custGeom>
              <a:avLst/>
              <a:gdLst>
                <a:gd name="T0" fmla="*/ 19 w 1178"/>
                <a:gd name="T1" fmla="*/ 531 h 531"/>
                <a:gd name="T2" fmla="*/ 1178 w 1178"/>
                <a:gd name="T3" fmla="*/ 45 h 531"/>
                <a:gd name="T4" fmla="*/ 1159 w 1178"/>
                <a:gd name="T5" fmla="*/ 0 h 531"/>
                <a:gd name="T6" fmla="*/ 0 w 1178"/>
                <a:gd name="T7" fmla="*/ 485 h 531"/>
                <a:gd name="T8" fmla="*/ 19 w 1178"/>
                <a:gd name="T9" fmla="*/ 531 h 531"/>
              </a:gdLst>
              <a:ahLst/>
              <a:cxnLst>
                <a:cxn ang="0">
                  <a:pos x="T0" y="T1"/>
                </a:cxn>
                <a:cxn ang="0">
                  <a:pos x="T2" y="T3"/>
                </a:cxn>
                <a:cxn ang="0">
                  <a:pos x="T4" y="T5"/>
                </a:cxn>
                <a:cxn ang="0">
                  <a:pos x="T6" y="T7"/>
                </a:cxn>
                <a:cxn ang="0">
                  <a:pos x="T8" y="T9"/>
                </a:cxn>
              </a:cxnLst>
              <a:rect l="0" t="0" r="r" b="b"/>
              <a:pathLst>
                <a:path w="1178" h="531">
                  <a:moveTo>
                    <a:pt x="19" y="531"/>
                  </a:moveTo>
                  <a:cubicBezTo>
                    <a:pt x="311" y="144"/>
                    <a:pt x="886" y="432"/>
                    <a:pt x="1178" y="45"/>
                  </a:cubicBezTo>
                  <a:cubicBezTo>
                    <a:pt x="1172" y="30"/>
                    <a:pt x="1166" y="15"/>
                    <a:pt x="1159" y="0"/>
                  </a:cubicBezTo>
                  <a:cubicBezTo>
                    <a:pt x="867" y="386"/>
                    <a:pt x="292" y="98"/>
                    <a:pt x="0" y="485"/>
                  </a:cubicBezTo>
                  <a:cubicBezTo>
                    <a:pt x="7" y="500"/>
                    <a:pt x="13" y="515"/>
                    <a:pt x="19" y="53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Freeform 38"/>
            <p:cNvSpPr>
              <a:spLocks/>
            </p:cNvSpPr>
            <p:nvPr/>
          </p:nvSpPr>
          <p:spPr bwMode="auto">
            <a:xfrm>
              <a:off x="-3507887" y="-1916723"/>
              <a:ext cx="12023906" cy="5422301"/>
            </a:xfrm>
            <a:custGeom>
              <a:avLst/>
              <a:gdLst>
                <a:gd name="T0" fmla="*/ 19 w 1179"/>
                <a:gd name="T1" fmla="*/ 531 h 531"/>
                <a:gd name="T2" fmla="*/ 1179 w 1179"/>
                <a:gd name="T3" fmla="*/ 46 h 531"/>
                <a:gd name="T4" fmla="*/ 1159 w 1179"/>
                <a:gd name="T5" fmla="*/ 0 h 531"/>
                <a:gd name="T6" fmla="*/ 0 w 1179"/>
                <a:gd name="T7" fmla="*/ 486 h 531"/>
                <a:gd name="T8" fmla="*/ 19 w 1179"/>
                <a:gd name="T9" fmla="*/ 531 h 531"/>
              </a:gdLst>
              <a:ahLst/>
              <a:cxnLst>
                <a:cxn ang="0">
                  <a:pos x="T0" y="T1"/>
                </a:cxn>
                <a:cxn ang="0">
                  <a:pos x="T2" y="T3"/>
                </a:cxn>
                <a:cxn ang="0">
                  <a:pos x="T4" y="T5"/>
                </a:cxn>
                <a:cxn ang="0">
                  <a:pos x="T6" y="T7"/>
                </a:cxn>
                <a:cxn ang="0">
                  <a:pos x="T8" y="T9"/>
                </a:cxn>
              </a:cxnLst>
              <a:rect l="0" t="0" r="r" b="b"/>
              <a:pathLst>
                <a:path w="1179" h="531">
                  <a:moveTo>
                    <a:pt x="19" y="531"/>
                  </a:moveTo>
                  <a:cubicBezTo>
                    <a:pt x="312" y="145"/>
                    <a:pt x="886" y="433"/>
                    <a:pt x="1179" y="46"/>
                  </a:cubicBezTo>
                  <a:cubicBezTo>
                    <a:pt x="1172" y="31"/>
                    <a:pt x="1166" y="16"/>
                    <a:pt x="1159" y="0"/>
                  </a:cubicBezTo>
                  <a:cubicBezTo>
                    <a:pt x="867" y="387"/>
                    <a:pt x="292" y="99"/>
                    <a:pt x="0" y="486"/>
                  </a:cubicBezTo>
                  <a:cubicBezTo>
                    <a:pt x="7" y="501"/>
                    <a:pt x="13" y="516"/>
                    <a:pt x="19" y="531"/>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Freeform 39"/>
            <p:cNvSpPr>
              <a:spLocks/>
            </p:cNvSpPr>
            <p:nvPr/>
          </p:nvSpPr>
          <p:spPr bwMode="auto">
            <a:xfrm>
              <a:off x="-3314457" y="-1448746"/>
              <a:ext cx="12023906" cy="5422301"/>
            </a:xfrm>
            <a:custGeom>
              <a:avLst/>
              <a:gdLst>
                <a:gd name="T0" fmla="*/ 20 w 1179"/>
                <a:gd name="T1" fmla="*/ 531 h 531"/>
                <a:gd name="T2" fmla="*/ 1179 w 1179"/>
                <a:gd name="T3" fmla="*/ 46 h 531"/>
                <a:gd name="T4" fmla="*/ 1160 w 1179"/>
                <a:gd name="T5" fmla="*/ 0 h 531"/>
                <a:gd name="T6" fmla="*/ 0 w 1179"/>
                <a:gd name="T7" fmla="*/ 485 h 531"/>
                <a:gd name="T8" fmla="*/ 20 w 1179"/>
                <a:gd name="T9" fmla="*/ 531 h 531"/>
              </a:gdLst>
              <a:ahLst/>
              <a:cxnLst>
                <a:cxn ang="0">
                  <a:pos x="T0" y="T1"/>
                </a:cxn>
                <a:cxn ang="0">
                  <a:pos x="T2" y="T3"/>
                </a:cxn>
                <a:cxn ang="0">
                  <a:pos x="T4" y="T5"/>
                </a:cxn>
                <a:cxn ang="0">
                  <a:pos x="T6" y="T7"/>
                </a:cxn>
                <a:cxn ang="0">
                  <a:pos x="T8" y="T9"/>
                </a:cxn>
              </a:cxnLst>
              <a:rect l="0" t="0" r="r" b="b"/>
              <a:pathLst>
                <a:path w="1179" h="531">
                  <a:moveTo>
                    <a:pt x="20" y="531"/>
                  </a:moveTo>
                  <a:cubicBezTo>
                    <a:pt x="312" y="144"/>
                    <a:pt x="887" y="433"/>
                    <a:pt x="1179" y="46"/>
                  </a:cubicBezTo>
                  <a:cubicBezTo>
                    <a:pt x="1172" y="31"/>
                    <a:pt x="1166" y="15"/>
                    <a:pt x="1160" y="0"/>
                  </a:cubicBezTo>
                  <a:cubicBezTo>
                    <a:pt x="867" y="387"/>
                    <a:pt x="293" y="99"/>
                    <a:pt x="0" y="485"/>
                  </a:cubicBezTo>
                  <a:cubicBezTo>
                    <a:pt x="7" y="501"/>
                    <a:pt x="13" y="516"/>
                    <a:pt x="20" y="531"/>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40"/>
            <p:cNvSpPr>
              <a:spLocks/>
            </p:cNvSpPr>
            <p:nvPr/>
          </p:nvSpPr>
          <p:spPr bwMode="auto">
            <a:xfrm>
              <a:off x="-3114786" y="-980768"/>
              <a:ext cx="12017667" cy="5428541"/>
            </a:xfrm>
            <a:custGeom>
              <a:avLst/>
              <a:gdLst>
                <a:gd name="T0" fmla="*/ 19 w 1178"/>
                <a:gd name="T1" fmla="*/ 531 h 531"/>
                <a:gd name="T2" fmla="*/ 1178 w 1178"/>
                <a:gd name="T3" fmla="*/ 46 h 531"/>
                <a:gd name="T4" fmla="*/ 1159 w 1178"/>
                <a:gd name="T5" fmla="*/ 0 h 531"/>
                <a:gd name="T6" fmla="*/ 0 w 1178"/>
                <a:gd name="T7" fmla="*/ 485 h 531"/>
                <a:gd name="T8" fmla="*/ 19 w 1178"/>
                <a:gd name="T9" fmla="*/ 531 h 531"/>
              </a:gdLst>
              <a:ahLst/>
              <a:cxnLst>
                <a:cxn ang="0">
                  <a:pos x="T0" y="T1"/>
                </a:cxn>
                <a:cxn ang="0">
                  <a:pos x="T2" y="T3"/>
                </a:cxn>
                <a:cxn ang="0">
                  <a:pos x="T4" y="T5"/>
                </a:cxn>
                <a:cxn ang="0">
                  <a:pos x="T6" y="T7"/>
                </a:cxn>
                <a:cxn ang="0">
                  <a:pos x="T8" y="T9"/>
                </a:cxn>
              </a:cxnLst>
              <a:rect l="0" t="0" r="r" b="b"/>
              <a:pathLst>
                <a:path w="1178" h="531">
                  <a:moveTo>
                    <a:pt x="19" y="531"/>
                  </a:moveTo>
                  <a:cubicBezTo>
                    <a:pt x="311" y="144"/>
                    <a:pt x="886" y="432"/>
                    <a:pt x="1178" y="46"/>
                  </a:cubicBezTo>
                  <a:cubicBezTo>
                    <a:pt x="1171" y="30"/>
                    <a:pt x="1165" y="15"/>
                    <a:pt x="1159" y="0"/>
                  </a:cubicBezTo>
                  <a:cubicBezTo>
                    <a:pt x="867" y="387"/>
                    <a:pt x="292" y="98"/>
                    <a:pt x="0" y="485"/>
                  </a:cubicBezTo>
                  <a:cubicBezTo>
                    <a:pt x="6" y="500"/>
                    <a:pt x="12" y="516"/>
                    <a:pt x="19" y="531"/>
                  </a:cubicBez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41"/>
            <p:cNvSpPr>
              <a:spLocks/>
            </p:cNvSpPr>
            <p:nvPr/>
          </p:nvSpPr>
          <p:spPr bwMode="auto">
            <a:xfrm>
              <a:off x="-2921355" y="-506551"/>
              <a:ext cx="12017667" cy="5422301"/>
            </a:xfrm>
            <a:custGeom>
              <a:avLst/>
              <a:gdLst>
                <a:gd name="T0" fmla="*/ 19 w 1178"/>
                <a:gd name="T1" fmla="*/ 531 h 531"/>
                <a:gd name="T2" fmla="*/ 1178 w 1178"/>
                <a:gd name="T3" fmla="*/ 45 h 531"/>
                <a:gd name="T4" fmla="*/ 1159 w 1178"/>
                <a:gd name="T5" fmla="*/ 0 h 531"/>
                <a:gd name="T6" fmla="*/ 0 w 1178"/>
                <a:gd name="T7" fmla="*/ 485 h 531"/>
                <a:gd name="T8" fmla="*/ 19 w 1178"/>
                <a:gd name="T9" fmla="*/ 531 h 531"/>
              </a:gdLst>
              <a:ahLst/>
              <a:cxnLst>
                <a:cxn ang="0">
                  <a:pos x="T0" y="T1"/>
                </a:cxn>
                <a:cxn ang="0">
                  <a:pos x="T2" y="T3"/>
                </a:cxn>
                <a:cxn ang="0">
                  <a:pos x="T4" y="T5"/>
                </a:cxn>
                <a:cxn ang="0">
                  <a:pos x="T6" y="T7"/>
                </a:cxn>
                <a:cxn ang="0">
                  <a:pos x="T8" y="T9"/>
                </a:cxn>
              </a:cxnLst>
              <a:rect l="0" t="0" r="r" b="b"/>
              <a:pathLst>
                <a:path w="1178" h="531">
                  <a:moveTo>
                    <a:pt x="19" y="531"/>
                  </a:moveTo>
                  <a:cubicBezTo>
                    <a:pt x="311" y="144"/>
                    <a:pt x="886" y="432"/>
                    <a:pt x="1178" y="45"/>
                  </a:cubicBezTo>
                  <a:cubicBezTo>
                    <a:pt x="1172" y="30"/>
                    <a:pt x="1165" y="15"/>
                    <a:pt x="1159" y="0"/>
                  </a:cubicBezTo>
                  <a:cubicBezTo>
                    <a:pt x="867" y="386"/>
                    <a:pt x="292" y="98"/>
                    <a:pt x="0" y="485"/>
                  </a:cubicBezTo>
                  <a:cubicBezTo>
                    <a:pt x="6" y="500"/>
                    <a:pt x="13" y="515"/>
                    <a:pt x="19" y="531"/>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915062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p:cTn id="15" dur="500" fill="hold"/>
                                        <p:tgtEl>
                                          <p:spTgt spid="26"/>
                                        </p:tgtEl>
                                        <p:attrNameLst>
                                          <p:attrName>ppt_w</p:attrName>
                                        </p:attrNameLst>
                                      </p:cBhvr>
                                      <p:tavLst>
                                        <p:tav tm="0">
                                          <p:val>
                                            <p:fltVal val="0"/>
                                          </p:val>
                                        </p:tav>
                                        <p:tav tm="100000">
                                          <p:val>
                                            <p:strVal val="#ppt_w"/>
                                          </p:val>
                                        </p:tav>
                                      </p:tavLst>
                                    </p:anim>
                                    <p:anim calcmode="lin" valueType="num">
                                      <p:cBhvr>
                                        <p:cTn id="16" dur="500" fill="hold"/>
                                        <p:tgtEl>
                                          <p:spTgt spid="26"/>
                                        </p:tgtEl>
                                        <p:attrNameLst>
                                          <p:attrName>ppt_h</p:attrName>
                                        </p:attrNameLst>
                                      </p:cBhvr>
                                      <p:tavLst>
                                        <p:tav tm="0">
                                          <p:val>
                                            <p:fltVal val="0"/>
                                          </p:val>
                                        </p:tav>
                                        <p:tav tm="100000">
                                          <p:val>
                                            <p:strVal val="#ppt_h"/>
                                          </p:val>
                                        </p:tav>
                                      </p:tavLst>
                                    </p:anim>
                                    <p:animEffect transition="in" filter="fade">
                                      <p:cBhvr>
                                        <p:cTn id="17" dur="500"/>
                                        <p:tgtEl>
                                          <p:spTgt spid="26"/>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rot="20683798">
            <a:off x="-2829787" y="-2122643"/>
            <a:ext cx="8647666" cy="5167000"/>
            <a:chOff x="-3894749" y="-2846439"/>
            <a:chExt cx="12991061" cy="7762189"/>
          </a:xfrm>
        </p:grpSpPr>
        <p:sp>
          <p:nvSpPr>
            <p:cNvPr id="13" name="Freeform 36"/>
            <p:cNvSpPr>
              <a:spLocks/>
            </p:cNvSpPr>
            <p:nvPr/>
          </p:nvSpPr>
          <p:spPr bwMode="auto">
            <a:xfrm>
              <a:off x="-3894749" y="-2846439"/>
              <a:ext cx="12011427" cy="5422301"/>
            </a:xfrm>
            <a:custGeom>
              <a:avLst/>
              <a:gdLst>
                <a:gd name="T0" fmla="*/ 19 w 1178"/>
                <a:gd name="T1" fmla="*/ 531 h 531"/>
                <a:gd name="T2" fmla="*/ 1178 w 1178"/>
                <a:gd name="T3" fmla="*/ 46 h 531"/>
                <a:gd name="T4" fmla="*/ 1159 w 1178"/>
                <a:gd name="T5" fmla="*/ 0 h 531"/>
                <a:gd name="T6" fmla="*/ 0 w 1178"/>
                <a:gd name="T7" fmla="*/ 485 h 531"/>
                <a:gd name="T8" fmla="*/ 19 w 1178"/>
                <a:gd name="T9" fmla="*/ 531 h 531"/>
              </a:gdLst>
              <a:ahLst/>
              <a:cxnLst>
                <a:cxn ang="0">
                  <a:pos x="T0" y="T1"/>
                </a:cxn>
                <a:cxn ang="0">
                  <a:pos x="T2" y="T3"/>
                </a:cxn>
                <a:cxn ang="0">
                  <a:pos x="T4" y="T5"/>
                </a:cxn>
                <a:cxn ang="0">
                  <a:pos x="T6" y="T7"/>
                </a:cxn>
                <a:cxn ang="0">
                  <a:pos x="T8" y="T9"/>
                </a:cxn>
              </a:cxnLst>
              <a:rect l="0" t="0" r="r" b="b"/>
              <a:pathLst>
                <a:path w="1178" h="531">
                  <a:moveTo>
                    <a:pt x="19" y="531"/>
                  </a:moveTo>
                  <a:cubicBezTo>
                    <a:pt x="311" y="144"/>
                    <a:pt x="886" y="432"/>
                    <a:pt x="1178" y="46"/>
                  </a:cubicBezTo>
                  <a:cubicBezTo>
                    <a:pt x="1172" y="30"/>
                    <a:pt x="1165" y="15"/>
                    <a:pt x="1159" y="0"/>
                  </a:cubicBezTo>
                  <a:cubicBezTo>
                    <a:pt x="867" y="387"/>
                    <a:pt x="292" y="98"/>
                    <a:pt x="0" y="485"/>
                  </a:cubicBezTo>
                  <a:cubicBezTo>
                    <a:pt x="6" y="500"/>
                    <a:pt x="13" y="516"/>
                    <a:pt x="19" y="53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37"/>
            <p:cNvSpPr>
              <a:spLocks/>
            </p:cNvSpPr>
            <p:nvPr/>
          </p:nvSpPr>
          <p:spPr bwMode="auto">
            <a:xfrm>
              <a:off x="-3701318" y="-2378461"/>
              <a:ext cx="12017667" cy="5422301"/>
            </a:xfrm>
            <a:custGeom>
              <a:avLst/>
              <a:gdLst>
                <a:gd name="T0" fmla="*/ 19 w 1178"/>
                <a:gd name="T1" fmla="*/ 531 h 531"/>
                <a:gd name="T2" fmla="*/ 1178 w 1178"/>
                <a:gd name="T3" fmla="*/ 45 h 531"/>
                <a:gd name="T4" fmla="*/ 1159 w 1178"/>
                <a:gd name="T5" fmla="*/ 0 h 531"/>
                <a:gd name="T6" fmla="*/ 0 w 1178"/>
                <a:gd name="T7" fmla="*/ 485 h 531"/>
                <a:gd name="T8" fmla="*/ 19 w 1178"/>
                <a:gd name="T9" fmla="*/ 531 h 531"/>
              </a:gdLst>
              <a:ahLst/>
              <a:cxnLst>
                <a:cxn ang="0">
                  <a:pos x="T0" y="T1"/>
                </a:cxn>
                <a:cxn ang="0">
                  <a:pos x="T2" y="T3"/>
                </a:cxn>
                <a:cxn ang="0">
                  <a:pos x="T4" y="T5"/>
                </a:cxn>
                <a:cxn ang="0">
                  <a:pos x="T6" y="T7"/>
                </a:cxn>
                <a:cxn ang="0">
                  <a:pos x="T8" y="T9"/>
                </a:cxn>
              </a:cxnLst>
              <a:rect l="0" t="0" r="r" b="b"/>
              <a:pathLst>
                <a:path w="1178" h="531">
                  <a:moveTo>
                    <a:pt x="19" y="531"/>
                  </a:moveTo>
                  <a:cubicBezTo>
                    <a:pt x="311" y="144"/>
                    <a:pt x="886" y="432"/>
                    <a:pt x="1178" y="45"/>
                  </a:cubicBezTo>
                  <a:cubicBezTo>
                    <a:pt x="1172" y="30"/>
                    <a:pt x="1166" y="15"/>
                    <a:pt x="1159" y="0"/>
                  </a:cubicBezTo>
                  <a:cubicBezTo>
                    <a:pt x="867" y="386"/>
                    <a:pt x="292" y="98"/>
                    <a:pt x="0" y="485"/>
                  </a:cubicBezTo>
                  <a:cubicBezTo>
                    <a:pt x="7" y="500"/>
                    <a:pt x="13" y="515"/>
                    <a:pt x="19" y="53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38"/>
            <p:cNvSpPr>
              <a:spLocks/>
            </p:cNvSpPr>
            <p:nvPr/>
          </p:nvSpPr>
          <p:spPr bwMode="auto">
            <a:xfrm>
              <a:off x="-3507887" y="-1916723"/>
              <a:ext cx="12023906" cy="5422301"/>
            </a:xfrm>
            <a:custGeom>
              <a:avLst/>
              <a:gdLst>
                <a:gd name="T0" fmla="*/ 19 w 1179"/>
                <a:gd name="T1" fmla="*/ 531 h 531"/>
                <a:gd name="T2" fmla="*/ 1179 w 1179"/>
                <a:gd name="T3" fmla="*/ 46 h 531"/>
                <a:gd name="T4" fmla="*/ 1159 w 1179"/>
                <a:gd name="T5" fmla="*/ 0 h 531"/>
                <a:gd name="T6" fmla="*/ 0 w 1179"/>
                <a:gd name="T7" fmla="*/ 486 h 531"/>
                <a:gd name="T8" fmla="*/ 19 w 1179"/>
                <a:gd name="T9" fmla="*/ 531 h 531"/>
              </a:gdLst>
              <a:ahLst/>
              <a:cxnLst>
                <a:cxn ang="0">
                  <a:pos x="T0" y="T1"/>
                </a:cxn>
                <a:cxn ang="0">
                  <a:pos x="T2" y="T3"/>
                </a:cxn>
                <a:cxn ang="0">
                  <a:pos x="T4" y="T5"/>
                </a:cxn>
                <a:cxn ang="0">
                  <a:pos x="T6" y="T7"/>
                </a:cxn>
                <a:cxn ang="0">
                  <a:pos x="T8" y="T9"/>
                </a:cxn>
              </a:cxnLst>
              <a:rect l="0" t="0" r="r" b="b"/>
              <a:pathLst>
                <a:path w="1179" h="531">
                  <a:moveTo>
                    <a:pt x="19" y="531"/>
                  </a:moveTo>
                  <a:cubicBezTo>
                    <a:pt x="312" y="145"/>
                    <a:pt x="886" y="433"/>
                    <a:pt x="1179" y="46"/>
                  </a:cubicBezTo>
                  <a:cubicBezTo>
                    <a:pt x="1172" y="31"/>
                    <a:pt x="1166" y="16"/>
                    <a:pt x="1159" y="0"/>
                  </a:cubicBezTo>
                  <a:cubicBezTo>
                    <a:pt x="867" y="387"/>
                    <a:pt x="292" y="99"/>
                    <a:pt x="0" y="486"/>
                  </a:cubicBezTo>
                  <a:cubicBezTo>
                    <a:pt x="7" y="501"/>
                    <a:pt x="13" y="516"/>
                    <a:pt x="19" y="531"/>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39"/>
            <p:cNvSpPr>
              <a:spLocks/>
            </p:cNvSpPr>
            <p:nvPr/>
          </p:nvSpPr>
          <p:spPr bwMode="auto">
            <a:xfrm>
              <a:off x="-3314457" y="-1448746"/>
              <a:ext cx="12023906" cy="5422301"/>
            </a:xfrm>
            <a:custGeom>
              <a:avLst/>
              <a:gdLst>
                <a:gd name="T0" fmla="*/ 20 w 1179"/>
                <a:gd name="T1" fmla="*/ 531 h 531"/>
                <a:gd name="T2" fmla="*/ 1179 w 1179"/>
                <a:gd name="T3" fmla="*/ 46 h 531"/>
                <a:gd name="T4" fmla="*/ 1160 w 1179"/>
                <a:gd name="T5" fmla="*/ 0 h 531"/>
                <a:gd name="T6" fmla="*/ 0 w 1179"/>
                <a:gd name="T7" fmla="*/ 485 h 531"/>
                <a:gd name="T8" fmla="*/ 20 w 1179"/>
                <a:gd name="T9" fmla="*/ 531 h 531"/>
              </a:gdLst>
              <a:ahLst/>
              <a:cxnLst>
                <a:cxn ang="0">
                  <a:pos x="T0" y="T1"/>
                </a:cxn>
                <a:cxn ang="0">
                  <a:pos x="T2" y="T3"/>
                </a:cxn>
                <a:cxn ang="0">
                  <a:pos x="T4" y="T5"/>
                </a:cxn>
                <a:cxn ang="0">
                  <a:pos x="T6" y="T7"/>
                </a:cxn>
                <a:cxn ang="0">
                  <a:pos x="T8" y="T9"/>
                </a:cxn>
              </a:cxnLst>
              <a:rect l="0" t="0" r="r" b="b"/>
              <a:pathLst>
                <a:path w="1179" h="531">
                  <a:moveTo>
                    <a:pt x="20" y="531"/>
                  </a:moveTo>
                  <a:cubicBezTo>
                    <a:pt x="312" y="144"/>
                    <a:pt x="887" y="433"/>
                    <a:pt x="1179" y="46"/>
                  </a:cubicBezTo>
                  <a:cubicBezTo>
                    <a:pt x="1172" y="31"/>
                    <a:pt x="1166" y="15"/>
                    <a:pt x="1160" y="0"/>
                  </a:cubicBezTo>
                  <a:cubicBezTo>
                    <a:pt x="867" y="387"/>
                    <a:pt x="293" y="99"/>
                    <a:pt x="0" y="485"/>
                  </a:cubicBezTo>
                  <a:cubicBezTo>
                    <a:pt x="7" y="501"/>
                    <a:pt x="13" y="516"/>
                    <a:pt x="20" y="531"/>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40"/>
            <p:cNvSpPr>
              <a:spLocks/>
            </p:cNvSpPr>
            <p:nvPr/>
          </p:nvSpPr>
          <p:spPr bwMode="auto">
            <a:xfrm>
              <a:off x="-3114786" y="-980768"/>
              <a:ext cx="12017667" cy="5428541"/>
            </a:xfrm>
            <a:custGeom>
              <a:avLst/>
              <a:gdLst>
                <a:gd name="T0" fmla="*/ 19 w 1178"/>
                <a:gd name="T1" fmla="*/ 531 h 531"/>
                <a:gd name="T2" fmla="*/ 1178 w 1178"/>
                <a:gd name="T3" fmla="*/ 46 h 531"/>
                <a:gd name="T4" fmla="*/ 1159 w 1178"/>
                <a:gd name="T5" fmla="*/ 0 h 531"/>
                <a:gd name="T6" fmla="*/ 0 w 1178"/>
                <a:gd name="T7" fmla="*/ 485 h 531"/>
                <a:gd name="T8" fmla="*/ 19 w 1178"/>
                <a:gd name="T9" fmla="*/ 531 h 531"/>
              </a:gdLst>
              <a:ahLst/>
              <a:cxnLst>
                <a:cxn ang="0">
                  <a:pos x="T0" y="T1"/>
                </a:cxn>
                <a:cxn ang="0">
                  <a:pos x="T2" y="T3"/>
                </a:cxn>
                <a:cxn ang="0">
                  <a:pos x="T4" y="T5"/>
                </a:cxn>
                <a:cxn ang="0">
                  <a:pos x="T6" y="T7"/>
                </a:cxn>
                <a:cxn ang="0">
                  <a:pos x="T8" y="T9"/>
                </a:cxn>
              </a:cxnLst>
              <a:rect l="0" t="0" r="r" b="b"/>
              <a:pathLst>
                <a:path w="1178" h="531">
                  <a:moveTo>
                    <a:pt x="19" y="531"/>
                  </a:moveTo>
                  <a:cubicBezTo>
                    <a:pt x="311" y="144"/>
                    <a:pt x="886" y="432"/>
                    <a:pt x="1178" y="46"/>
                  </a:cubicBezTo>
                  <a:cubicBezTo>
                    <a:pt x="1171" y="30"/>
                    <a:pt x="1165" y="15"/>
                    <a:pt x="1159" y="0"/>
                  </a:cubicBezTo>
                  <a:cubicBezTo>
                    <a:pt x="867" y="387"/>
                    <a:pt x="292" y="98"/>
                    <a:pt x="0" y="485"/>
                  </a:cubicBezTo>
                  <a:cubicBezTo>
                    <a:pt x="6" y="500"/>
                    <a:pt x="12" y="516"/>
                    <a:pt x="19" y="531"/>
                  </a:cubicBez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41"/>
            <p:cNvSpPr>
              <a:spLocks/>
            </p:cNvSpPr>
            <p:nvPr/>
          </p:nvSpPr>
          <p:spPr bwMode="auto">
            <a:xfrm>
              <a:off x="-2921355" y="-506551"/>
              <a:ext cx="12017667" cy="5422301"/>
            </a:xfrm>
            <a:custGeom>
              <a:avLst/>
              <a:gdLst>
                <a:gd name="T0" fmla="*/ 19 w 1178"/>
                <a:gd name="T1" fmla="*/ 531 h 531"/>
                <a:gd name="T2" fmla="*/ 1178 w 1178"/>
                <a:gd name="T3" fmla="*/ 45 h 531"/>
                <a:gd name="T4" fmla="*/ 1159 w 1178"/>
                <a:gd name="T5" fmla="*/ 0 h 531"/>
                <a:gd name="T6" fmla="*/ 0 w 1178"/>
                <a:gd name="T7" fmla="*/ 485 h 531"/>
                <a:gd name="T8" fmla="*/ 19 w 1178"/>
                <a:gd name="T9" fmla="*/ 531 h 531"/>
              </a:gdLst>
              <a:ahLst/>
              <a:cxnLst>
                <a:cxn ang="0">
                  <a:pos x="T0" y="T1"/>
                </a:cxn>
                <a:cxn ang="0">
                  <a:pos x="T2" y="T3"/>
                </a:cxn>
                <a:cxn ang="0">
                  <a:pos x="T4" y="T5"/>
                </a:cxn>
                <a:cxn ang="0">
                  <a:pos x="T6" y="T7"/>
                </a:cxn>
                <a:cxn ang="0">
                  <a:pos x="T8" y="T9"/>
                </a:cxn>
              </a:cxnLst>
              <a:rect l="0" t="0" r="r" b="b"/>
              <a:pathLst>
                <a:path w="1178" h="531">
                  <a:moveTo>
                    <a:pt x="19" y="531"/>
                  </a:moveTo>
                  <a:cubicBezTo>
                    <a:pt x="311" y="144"/>
                    <a:pt x="886" y="432"/>
                    <a:pt x="1178" y="45"/>
                  </a:cubicBezTo>
                  <a:cubicBezTo>
                    <a:pt x="1172" y="30"/>
                    <a:pt x="1165" y="15"/>
                    <a:pt x="1159" y="0"/>
                  </a:cubicBezTo>
                  <a:cubicBezTo>
                    <a:pt x="867" y="386"/>
                    <a:pt x="292" y="98"/>
                    <a:pt x="0" y="485"/>
                  </a:cubicBezTo>
                  <a:cubicBezTo>
                    <a:pt x="6" y="500"/>
                    <a:pt x="13" y="515"/>
                    <a:pt x="19" y="531"/>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9" name="Group 18"/>
          <p:cNvGrpSpPr/>
          <p:nvPr/>
        </p:nvGrpSpPr>
        <p:grpSpPr>
          <a:xfrm>
            <a:off x="6181299" y="703031"/>
            <a:ext cx="4572000" cy="1195374"/>
            <a:chOff x="4495800" y="2573136"/>
            <a:chExt cx="3200400" cy="1195374"/>
          </a:xfrm>
        </p:grpSpPr>
        <p:sp>
          <p:nvSpPr>
            <p:cNvPr id="20" name="TextBox 19"/>
            <p:cNvSpPr txBox="1"/>
            <p:nvPr/>
          </p:nvSpPr>
          <p:spPr>
            <a:xfrm>
              <a:off x="4495800" y="2573136"/>
              <a:ext cx="3200400" cy="769441"/>
            </a:xfrm>
            <a:prstGeom prst="rect">
              <a:avLst/>
            </a:prstGeom>
            <a:noFill/>
          </p:spPr>
          <p:txBody>
            <a:bodyPr wrap="square" lIns="91440" tIns="45720" rIns="91440" bIns="45720" rtlCol="0" anchor="b">
              <a:spAutoFit/>
            </a:bodyPr>
            <a:lstStyle/>
            <a:p>
              <a:pPr algn="r"/>
              <a:r>
                <a:rPr lang="en-US" sz="4400" dirty="0">
                  <a:solidFill>
                    <a:schemeClr val="accent1"/>
                  </a:solidFill>
                  <a:latin typeface="+mj-lt"/>
                </a:rPr>
                <a:t>Things to Note</a:t>
              </a:r>
            </a:p>
          </p:txBody>
        </p:sp>
        <p:sp>
          <p:nvSpPr>
            <p:cNvPr id="21" name="TextBox 20"/>
            <p:cNvSpPr txBox="1"/>
            <p:nvPr/>
          </p:nvSpPr>
          <p:spPr>
            <a:xfrm>
              <a:off x="4495800" y="3254523"/>
              <a:ext cx="3200400" cy="513987"/>
            </a:xfrm>
            <a:prstGeom prst="rect">
              <a:avLst/>
            </a:prstGeom>
            <a:noFill/>
          </p:spPr>
          <p:txBody>
            <a:bodyPr wrap="square" lIns="91440" tIns="45720" rIns="91440" bIns="45720" rtlCol="0">
              <a:spAutoFit/>
            </a:bodyPr>
            <a:lstStyle/>
            <a:p>
              <a:pPr algn="r">
                <a:lnSpc>
                  <a:spcPct val="130000"/>
                </a:lnSpc>
              </a:pPr>
              <a:r>
                <a:rPr lang="en-US" sz="2400" dirty="0">
                  <a:solidFill>
                    <a:schemeClr val="tx2"/>
                  </a:solidFill>
                </a:rPr>
                <a:t>Thinking Critically</a:t>
              </a:r>
            </a:p>
          </p:txBody>
        </p:sp>
      </p:grpSp>
      <p:sp>
        <p:nvSpPr>
          <p:cNvPr id="22" name="Rectangle 21"/>
          <p:cNvSpPr/>
          <p:nvPr/>
        </p:nvSpPr>
        <p:spPr>
          <a:xfrm>
            <a:off x="1856096" y="2470814"/>
            <a:ext cx="8897203" cy="2914644"/>
          </a:xfrm>
          <a:prstGeom prst="rect">
            <a:avLst/>
          </a:prstGeom>
        </p:spPr>
        <p:txBody>
          <a:bodyPr wrap="square">
            <a:spAutoFit/>
          </a:bodyPr>
          <a:lstStyle/>
          <a:p>
            <a:pPr algn="just">
              <a:lnSpc>
                <a:spcPct val="130000"/>
              </a:lnSpc>
            </a:pPr>
            <a:r>
              <a:rPr lang="en-US" sz="2400" dirty="0">
                <a:solidFill>
                  <a:schemeClr val="tx2"/>
                </a:solidFill>
              </a:rPr>
              <a:t>This list is an acknowledgement of the many queer figures that contributed to science. As I’m sure you know, many famous people in history were racist, sexist, ableist, and had scores of other problematic viewpoints. As important as it is to talk about queer scientists, it’s also important to remain critical and open-minded. The people on this list are no exception!</a:t>
            </a:r>
          </a:p>
        </p:txBody>
      </p:sp>
    </p:spTree>
    <p:extLst>
      <p:ext uri="{BB962C8B-B14F-4D97-AF65-F5344CB8AC3E}">
        <p14:creationId xmlns:p14="http://schemas.microsoft.com/office/powerpoint/2010/main" val="117342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rot="797706">
            <a:off x="-2053515" y="4938268"/>
            <a:ext cx="15410982" cy="3833403"/>
            <a:chOff x="-3894749" y="-2846439"/>
            <a:chExt cx="12991061" cy="7762189"/>
          </a:xfrm>
        </p:grpSpPr>
        <p:sp>
          <p:nvSpPr>
            <p:cNvPr id="13" name="Freeform 36"/>
            <p:cNvSpPr>
              <a:spLocks/>
            </p:cNvSpPr>
            <p:nvPr/>
          </p:nvSpPr>
          <p:spPr bwMode="auto">
            <a:xfrm>
              <a:off x="-3894749" y="-2846439"/>
              <a:ext cx="12011427" cy="5422301"/>
            </a:xfrm>
            <a:custGeom>
              <a:avLst/>
              <a:gdLst>
                <a:gd name="T0" fmla="*/ 19 w 1178"/>
                <a:gd name="T1" fmla="*/ 531 h 531"/>
                <a:gd name="T2" fmla="*/ 1178 w 1178"/>
                <a:gd name="T3" fmla="*/ 46 h 531"/>
                <a:gd name="T4" fmla="*/ 1159 w 1178"/>
                <a:gd name="T5" fmla="*/ 0 h 531"/>
                <a:gd name="T6" fmla="*/ 0 w 1178"/>
                <a:gd name="T7" fmla="*/ 485 h 531"/>
                <a:gd name="T8" fmla="*/ 19 w 1178"/>
                <a:gd name="T9" fmla="*/ 531 h 531"/>
              </a:gdLst>
              <a:ahLst/>
              <a:cxnLst>
                <a:cxn ang="0">
                  <a:pos x="T0" y="T1"/>
                </a:cxn>
                <a:cxn ang="0">
                  <a:pos x="T2" y="T3"/>
                </a:cxn>
                <a:cxn ang="0">
                  <a:pos x="T4" y="T5"/>
                </a:cxn>
                <a:cxn ang="0">
                  <a:pos x="T6" y="T7"/>
                </a:cxn>
                <a:cxn ang="0">
                  <a:pos x="T8" y="T9"/>
                </a:cxn>
              </a:cxnLst>
              <a:rect l="0" t="0" r="r" b="b"/>
              <a:pathLst>
                <a:path w="1178" h="531">
                  <a:moveTo>
                    <a:pt x="19" y="531"/>
                  </a:moveTo>
                  <a:cubicBezTo>
                    <a:pt x="311" y="144"/>
                    <a:pt x="886" y="432"/>
                    <a:pt x="1178" y="46"/>
                  </a:cubicBezTo>
                  <a:cubicBezTo>
                    <a:pt x="1172" y="30"/>
                    <a:pt x="1165" y="15"/>
                    <a:pt x="1159" y="0"/>
                  </a:cubicBezTo>
                  <a:cubicBezTo>
                    <a:pt x="867" y="387"/>
                    <a:pt x="292" y="98"/>
                    <a:pt x="0" y="485"/>
                  </a:cubicBezTo>
                  <a:cubicBezTo>
                    <a:pt x="6" y="500"/>
                    <a:pt x="13" y="516"/>
                    <a:pt x="19" y="53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37"/>
            <p:cNvSpPr>
              <a:spLocks/>
            </p:cNvSpPr>
            <p:nvPr/>
          </p:nvSpPr>
          <p:spPr bwMode="auto">
            <a:xfrm>
              <a:off x="-3701318" y="-2378461"/>
              <a:ext cx="12017667" cy="5422301"/>
            </a:xfrm>
            <a:custGeom>
              <a:avLst/>
              <a:gdLst>
                <a:gd name="T0" fmla="*/ 19 w 1178"/>
                <a:gd name="T1" fmla="*/ 531 h 531"/>
                <a:gd name="T2" fmla="*/ 1178 w 1178"/>
                <a:gd name="T3" fmla="*/ 45 h 531"/>
                <a:gd name="T4" fmla="*/ 1159 w 1178"/>
                <a:gd name="T5" fmla="*/ 0 h 531"/>
                <a:gd name="T6" fmla="*/ 0 w 1178"/>
                <a:gd name="T7" fmla="*/ 485 h 531"/>
                <a:gd name="T8" fmla="*/ 19 w 1178"/>
                <a:gd name="T9" fmla="*/ 531 h 531"/>
              </a:gdLst>
              <a:ahLst/>
              <a:cxnLst>
                <a:cxn ang="0">
                  <a:pos x="T0" y="T1"/>
                </a:cxn>
                <a:cxn ang="0">
                  <a:pos x="T2" y="T3"/>
                </a:cxn>
                <a:cxn ang="0">
                  <a:pos x="T4" y="T5"/>
                </a:cxn>
                <a:cxn ang="0">
                  <a:pos x="T6" y="T7"/>
                </a:cxn>
                <a:cxn ang="0">
                  <a:pos x="T8" y="T9"/>
                </a:cxn>
              </a:cxnLst>
              <a:rect l="0" t="0" r="r" b="b"/>
              <a:pathLst>
                <a:path w="1178" h="531">
                  <a:moveTo>
                    <a:pt x="19" y="531"/>
                  </a:moveTo>
                  <a:cubicBezTo>
                    <a:pt x="311" y="144"/>
                    <a:pt x="886" y="432"/>
                    <a:pt x="1178" y="45"/>
                  </a:cubicBezTo>
                  <a:cubicBezTo>
                    <a:pt x="1172" y="30"/>
                    <a:pt x="1166" y="15"/>
                    <a:pt x="1159" y="0"/>
                  </a:cubicBezTo>
                  <a:cubicBezTo>
                    <a:pt x="867" y="386"/>
                    <a:pt x="292" y="98"/>
                    <a:pt x="0" y="485"/>
                  </a:cubicBezTo>
                  <a:cubicBezTo>
                    <a:pt x="7" y="500"/>
                    <a:pt x="13" y="515"/>
                    <a:pt x="19" y="53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38"/>
            <p:cNvSpPr>
              <a:spLocks/>
            </p:cNvSpPr>
            <p:nvPr/>
          </p:nvSpPr>
          <p:spPr bwMode="auto">
            <a:xfrm>
              <a:off x="-3507887" y="-1916723"/>
              <a:ext cx="12023906" cy="5422301"/>
            </a:xfrm>
            <a:custGeom>
              <a:avLst/>
              <a:gdLst>
                <a:gd name="T0" fmla="*/ 19 w 1179"/>
                <a:gd name="T1" fmla="*/ 531 h 531"/>
                <a:gd name="T2" fmla="*/ 1179 w 1179"/>
                <a:gd name="T3" fmla="*/ 46 h 531"/>
                <a:gd name="T4" fmla="*/ 1159 w 1179"/>
                <a:gd name="T5" fmla="*/ 0 h 531"/>
                <a:gd name="T6" fmla="*/ 0 w 1179"/>
                <a:gd name="T7" fmla="*/ 486 h 531"/>
                <a:gd name="T8" fmla="*/ 19 w 1179"/>
                <a:gd name="T9" fmla="*/ 531 h 531"/>
              </a:gdLst>
              <a:ahLst/>
              <a:cxnLst>
                <a:cxn ang="0">
                  <a:pos x="T0" y="T1"/>
                </a:cxn>
                <a:cxn ang="0">
                  <a:pos x="T2" y="T3"/>
                </a:cxn>
                <a:cxn ang="0">
                  <a:pos x="T4" y="T5"/>
                </a:cxn>
                <a:cxn ang="0">
                  <a:pos x="T6" y="T7"/>
                </a:cxn>
                <a:cxn ang="0">
                  <a:pos x="T8" y="T9"/>
                </a:cxn>
              </a:cxnLst>
              <a:rect l="0" t="0" r="r" b="b"/>
              <a:pathLst>
                <a:path w="1179" h="531">
                  <a:moveTo>
                    <a:pt x="19" y="531"/>
                  </a:moveTo>
                  <a:cubicBezTo>
                    <a:pt x="312" y="145"/>
                    <a:pt x="886" y="433"/>
                    <a:pt x="1179" y="46"/>
                  </a:cubicBezTo>
                  <a:cubicBezTo>
                    <a:pt x="1172" y="31"/>
                    <a:pt x="1166" y="16"/>
                    <a:pt x="1159" y="0"/>
                  </a:cubicBezTo>
                  <a:cubicBezTo>
                    <a:pt x="867" y="387"/>
                    <a:pt x="292" y="99"/>
                    <a:pt x="0" y="486"/>
                  </a:cubicBezTo>
                  <a:cubicBezTo>
                    <a:pt x="7" y="501"/>
                    <a:pt x="13" y="516"/>
                    <a:pt x="19" y="531"/>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39"/>
            <p:cNvSpPr>
              <a:spLocks/>
            </p:cNvSpPr>
            <p:nvPr/>
          </p:nvSpPr>
          <p:spPr bwMode="auto">
            <a:xfrm>
              <a:off x="-3314457" y="-1448746"/>
              <a:ext cx="12023906" cy="5422301"/>
            </a:xfrm>
            <a:custGeom>
              <a:avLst/>
              <a:gdLst>
                <a:gd name="T0" fmla="*/ 20 w 1179"/>
                <a:gd name="T1" fmla="*/ 531 h 531"/>
                <a:gd name="T2" fmla="*/ 1179 w 1179"/>
                <a:gd name="T3" fmla="*/ 46 h 531"/>
                <a:gd name="T4" fmla="*/ 1160 w 1179"/>
                <a:gd name="T5" fmla="*/ 0 h 531"/>
                <a:gd name="T6" fmla="*/ 0 w 1179"/>
                <a:gd name="T7" fmla="*/ 485 h 531"/>
                <a:gd name="T8" fmla="*/ 20 w 1179"/>
                <a:gd name="T9" fmla="*/ 531 h 531"/>
              </a:gdLst>
              <a:ahLst/>
              <a:cxnLst>
                <a:cxn ang="0">
                  <a:pos x="T0" y="T1"/>
                </a:cxn>
                <a:cxn ang="0">
                  <a:pos x="T2" y="T3"/>
                </a:cxn>
                <a:cxn ang="0">
                  <a:pos x="T4" y="T5"/>
                </a:cxn>
                <a:cxn ang="0">
                  <a:pos x="T6" y="T7"/>
                </a:cxn>
                <a:cxn ang="0">
                  <a:pos x="T8" y="T9"/>
                </a:cxn>
              </a:cxnLst>
              <a:rect l="0" t="0" r="r" b="b"/>
              <a:pathLst>
                <a:path w="1179" h="531">
                  <a:moveTo>
                    <a:pt x="20" y="531"/>
                  </a:moveTo>
                  <a:cubicBezTo>
                    <a:pt x="312" y="144"/>
                    <a:pt x="887" y="433"/>
                    <a:pt x="1179" y="46"/>
                  </a:cubicBezTo>
                  <a:cubicBezTo>
                    <a:pt x="1172" y="31"/>
                    <a:pt x="1166" y="15"/>
                    <a:pt x="1160" y="0"/>
                  </a:cubicBezTo>
                  <a:cubicBezTo>
                    <a:pt x="867" y="387"/>
                    <a:pt x="293" y="99"/>
                    <a:pt x="0" y="485"/>
                  </a:cubicBezTo>
                  <a:cubicBezTo>
                    <a:pt x="7" y="501"/>
                    <a:pt x="13" y="516"/>
                    <a:pt x="20" y="531"/>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40"/>
            <p:cNvSpPr>
              <a:spLocks/>
            </p:cNvSpPr>
            <p:nvPr/>
          </p:nvSpPr>
          <p:spPr bwMode="auto">
            <a:xfrm>
              <a:off x="-3114786" y="-980768"/>
              <a:ext cx="12017667" cy="5428541"/>
            </a:xfrm>
            <a:custGeom>
              <a:avLst/>
              <a:gdLst>
                <a:gd name="T0" fmla="*/ 19 w 1178"/>
                <a:gd name="T1" fmla="*/ 531 h 531"/>
                <a:gd name="T2" fmla="*/ 1178 w 1178"/>
                <a:gd name="T3" fmla="*/ 46 h 531"/>
                <a:gd name="T4" fmla="*/ 1159 w 1178"/>
                <a:gd name="T5" fmla="*/ 0 h 531"/>
                <a:gd name="T6" fmla="*/ 0 w 1178"/>
                <a:gd name="T7" fmla="*/ 485 h 531"/>
                <a:gd name="T8" fmla="*/ 19 w 1178"/>
                <a:gd name="T9" fmla="*/ 531 h 531"/>
              </a:gdLst>
              <a:ahLst/>
              <a:cxnLst>
                <a:cxn ang="0">
                  <a:pos x="T0" y="T1"/>
                </a:cxn>
                <a:cxn ang="0">
                  <a:pos x="T2" y="T3"/>
                </a:cxn>
                <a:cxn ang="0">
                  <a:pos x="T4" y="T5"/>
                </a:cxn>
                <a:cxn ang="0">
                  <a:pos x="T6" y="T7"/>
                </a:cxn>
                <a:cxn ang="0">
                  <a:pos x="T8" y="T9"/>
                </a:cxn>
              </a:cxnLst>
              <a:rect l="0" t="0" r="r" b="b"/>
              <a:pathLst>
                <a:path w="1178" h="531">
                  <a:moveTo>
                    <a:pt x="19" y="531"/>
                  </a:moveTo>
                  <a:cubicBezTo>
                    <a:pt x="311" y="144"/>
                    <a:pt x="886" y="432"/>
                    <a:pt x="1178" y="46"/>
                  </a:cubicBezTo>
                  <a:cubicBezTo>
                    <a:pt x="1171" y="30"/>
                    <a:pt x="1165" y="15"/>
                    <a:pt x="1159" y="0"/>
                  </a:cubicBezTo>
                  <a:cubicBezTo>
                    <a:pt x="867" y="387"/>
                    <a:pt x="292" y="98"/>
                    <a:pt x="0" y="485"/>
                  </a:cubicBezTo>
                  <a:cubicBezTo>
                    <a:pt x="6" y="500"/>
                    <a:pt x="12" y="516"/>
                    <a:pt x="19" y="531"/>
                  </a:cubicBez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41"/>
            <p:cNvSpPr>
              <a:spLocks/>
            </p:cNvSpPr>
            <p:nvPr/>
          </p:nvSpPr>
          <p:spPr bwMode="auto">
            <a:xfrm>
              <a:off x="-2921355" y="-506551"/>
              <a:ext cx="12017667" cy="5422301"/>
            </a:xfrm>
            <a:custGeom>
              <a:avLst/>
              <a:gdLst>
                <a:gd name="T0" fmla="*/ 19 w 1178"/>
                <a:gd name="T1" fmla="*/ 531 h 531"/>
                <a:gd name="T2" fmla="*/ 1178 w 1178"/>
                <a:gd name="T3" fmla="*/ 45 h 531"/>
                <a:gd name="T4" fmla="*/ 1159 w 1178"/>
                <a:gd name="T5" fmla="*/ 0 h 531"/>
                <a:gd name="T6" fmla="*/ 0 w 1178"/>
                <a:gd name="T7" fmla="*/ 485 h 531"/>
                <a:gd name="T8" fmla="*/ 19 w 1178"/>
                <a:gd name="T9" fmla="*/ 531 h 531"/>
              </a:gdLst>
              <a:ahLst/>
              <a:cxnLst>
                <a:cxn ang="0">
                  <a:pos x="T0" y="T1"/>
                </a:cxn>
                <a:cxn ang="0">
                  <a:pos x="T2" y="T3"/>
                </a:cxn>
                <a:cxn ang="0">
                  <a:pos x="T4" y="T5"/>
                </a:cxn>
                <a:cxn ang="0">
                  <a:pos x="T6" y="T7"/>
                </a:cxn>
                <a:cxn ang="0">
                  <a:pos x="T8" y="T9"/>
                </a:cxn>
              </a:cxnLst>
              <a:rect l="0" t="0" r="r" b="b"/>
              <a:pathLst>
                <a:path w="1178" h="531">
                  <a:moveTo>
                    <a:pt x="19" y="531"/>
                  </a:moveTo>
                  <a:cubicBezTo>
                    <a:pt x="311" y="144"/>
                    <a:pt x="886" y="432"/>
                    <a:pt x="1178" y="45"/>
                  </a:cubicBezTo>
                  <a:cubicBezTo>
                    <a:pt x="1172" y="30"/>
                    <a:pt x="1165" y="15"/>
                    <a:pt x="1159" y="0"/>
                  </a:cubicBezTo>
                  <a:cubicBezTo>
                    <a:pt x="867" y="386"/>
                    <a:pt x="292" y="98"/>
                    <a:pt x="0" y="485"/>
                  </a:cubicBezTo>
                  <a:cubicBezTo>
                    <a:pt x="6" y="500"/>
                    <a:pt x="13" y="515"/>
                    <a:pt x="19" y="531"/>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6" name="TextBox 5"/>
          <p:cNvSpPr txBox="1"/>
          <p:nvPr/>
        </p:nvSpPr>
        <p:spPr>
          <a:xfrm>
            <a:off x="838200" y="520961"/>
            <a:ext cx="10515600" cy="769441"/>
          </a:xfrm>
          <a:prstGeom prst="rect">
            <a:avLst/>
          </a:prstGeom>
          <a:noFill/>
        </p:spPr>
        <p:txBody>
          <a:bodyPr wrap="square" lIns="91440" tIns="45720" rIns="91440" bIns="45720" rtlCol="0" anchor="b">
            <a:spAutoFit/>
          </a:bodyPr>
          <a:lstStyle/>
          <a:p>
            <a:r>
              <a:rPr lang="en-US" sz="4400" dirty="0">
                <a:solidFill>
                  <a:schemeClr val="accent1"/>
                </a:solidFill>
                <a:latin typeface="+mj-lt"/>
              </a:rPr>
              <a:t>What does science say about LGBT+ </a:t>
            </a:r>
          </a:p>
        </p:txBody>
      </p:sp>
      <p:sp>
        <p:nvSpPr>
          <p:cNvPr id="24" name="TextBox 23">
            <a:extLst>
              <a:ext uri="{FF2B5EF4-FFF2-40B4-BE49-F238E27FC236}">
                <a16:creationId xmlns:a16="http://schemas.microsoft.com/office/drawing/2014/main" id="{3A97FD98-6A5C-4129-800F-8D0466C458FD}"/>
              </a:ext>
            </a:extLst>
          </p:cNvPr>
          <p:cNvSpPr txBox="1"/>
          <p:nvPr/>
        </p:nvSpPr>
        <p:spPr>
          <a:xfrm>
            <a:off x="995602" y="1517246"/>
            <a:ext cx="10358198" cy="2914644"/>
          </a:xfrm>
          <a:prstGeom prst="rect">
            <a:avLst/>
          </a:prstGeom>
          <a:noFill/>
        </p:spPr>
        <p:txBody>
          <a:bodyPr wrap="square" lIns="91440" tIns="45720" rIns="91440" bIns="45720" rtlCol="0">
            <a:spAutoFit/>
          </a:bodyPr>
          <a:lstStyle/>
          <a:p>
            <a:pPr>
              <a:lnSpc>
                <a:spcPct val="130000"/>
              </a:lnSpc>
            </a:pPr>
            <a:r>
              <a:rPr lang="en-US" sz="2400" dirty="0">
                <a:solidFill>
                  <a:schemeClr val="tx2"/>
                </a:solidFill>
              </a:rPr>
              <a:t>With LBGT+ issues being in the media more frequently recently, some studies have been done to learn more about the science behind being Transgender or homosexual. Scientists have been trying to see if there is a link to genetics or if LGBT+ people have differences in their biology than cis* straight people. </a:t>
            </a:r>
          </a:p>
          <a:p>
            <a:pPr>
              <a:lnSpc>
                <a:spcPct val="130000"/>
              </a:lnSpc>
            </a:pPr>
            <a:endParaRPr lang="en-US" sz="2400" i="1" dirty="0">
              <a:solidFill>
                <a:schemeClr val="tx2"/>
              </a:solidFill>
            </a:endParaRPr>
          </a:p>
          <a:p>
            <a:pPr>
              <a:lnSpc>
                <a:spcPct val="130000"/>
              </a:lnSpc>
            </a:pPr>
            <a:r>
              <a:rPr lang="en-US" sz="2400" i="1" dirty="0">
                <a:solidFill>
                  <a:schemeClr val="tx2"/>
                </a:solidFill>
              </a:rPr>
              <a:t>Watch the next two videos to see what the research says</a:t>
            </a:r>
          </a:p>
        </p:txBody>
      </p:sp>
      <p:sp>
        <p:nvSpPr>
          <p:cNvPr id="2" name="Rectangle 1">
            <a:extLst>
              <a:ext uri="{FF2B5EF4-FFF2-40B4-BE49-F238E27FC236}">
                <a16:creationId xmlns:a16="http://schemas.microsoft.com/office/drawing/2014/main" id="{9334608E-3927-4326-A994-3F00569C4E17}"/>
              </a:ext>
            </a:extLst>
          </p:cNvPr>
          <p:cNvSpPr/>
          <p:nvPr/>
        </p:nvSpPr>
        <p:spPr>
          <a:xfrm>
            <a:off x="8153587" y="5813819"/>
            <a:ext cx="3602268" cy="523220"/>
          </a:xfrm>
          <a:prstGeom prst="rect">
            <a:avLst/>
          </a:prstGeom>
        </p:spPr>
        <p:txBody>
          <a:bodyPr wrap="none">
            <a:spAutoFit/>
          </a:bodyPr>
          <a:lstStyle/>
          <a:p>
            <a:r>
              <a:rPr lang="en-US" sz="2800" dirty="0">
                <a:solidFill>
                  <a:schemeClr val="tx2"/>
                </a:solidFill>
              </a:rPr>
              <a:t>*cis – not transgender</a:t>
            </a:r>
            <a:endParaRPr lang="en-GB" sz="2800" dirty="0"/>
          </a:p>
        </p:txBody>
      </p:sp>
    </p:spTree>
    <p:extLst>
      <p:ext uri="{BB962C8B-B14F-4D97-AF65-F5344CB8AC3E}">
        <p14:creationId xmlns:p14="http://schemas.microsoft.com/office/powerpoint/2010/main" val="32961502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rot="17041114">
            <a:off x="-4547866" y="-316697"/>
            <a:ext cx="11261978" cy="6729057"/>
            <a:chOff x="-3894749" y="-2846439"/>
            <a:chExt cx="12991061" cy="7762189"/>
          </a:xfrm>
        </p:grpSpPr>
        <p:sp>
          <p:nvSpPr>
            <p:cNvPr id="3" name="Freeform 36"/>
            <p:cNvSpPr>
              <a:spLocks/>
            </p:cNvSpPr>
            <p:nvPr/>
          </p:nvSpPr>
          <p:spPr bwMode="auto">
            <a:xfrm>
              <a:off x="-3894749" y="-2846439"/>
              <a:ext cx="12011427" cy="5422301"/>
            </a:xfrm>
            <a:custGeom>
              <a:avLst/>
              <a:gdLst>
                <a:gd name="T0" fmla="*/ 19 w 1178"/>
                <a:gd name="T1" fmla="*/ 531 h 531"/>
                <a:gd name="T2" fmla="*/ 1178 w 1178"/>
                <a:gd name="T3" fmla="*/ 46 h 531"/>
                <a:gd name="T4" fmla="*/ 1159 w 1178"/>
                <a:gd name="T5" fmla="*/ 0 h 531"/>
                <a:gd name="T6" fmla="*/ 0 w 1178"/>
                <a:gd name="T7" fmla="*/ 485 h 531"/>
                <a:gd name="T8" fmla="*/ 19 w 1178"/>
                <a:gd name="T9" fmla="*/ 531 h 531"/>
              </a:gdLst>
              <a:ahLst/>
              <a:cxnLst>
                <a:cxn ang="0">
                  <a:pos x="T0" y="T1"/>
                </a:cxn>
                <a:cxn ang="0">
                  <a:pos x="T2" y="T3"/>
                </a:cxn>
                <a:cxn ang="0">
                  <a:pos x="T4" y="T5"/>
                </a:cxn>
                <a:cxn ang="0">
                  <a:pos x="T6" y="T7"/>
                </a:cxn>
                <a:cxn ang="0">
                  <a:pos x="T8" y="T9"/>
                </a:cxn>
              </a:cxnLst>
              <a:rect l="0" t="0" r="r" b="b"/>
              <a:pathLst>
                <a:path w="1178" h="531">
                  <a:moveTo>
                    <a:pt x="19" y="531"/>
                  </a:moveTo>
                  <a:cubicBezTo>
                    <a:pt x="311" y="144"/>
                    <a:pt x="886" y="432"/>
                    <a:pt x="1178" y="46"/>
                  </a:cubicBezTo>
                  <a:cubicBezTo>
                    <a:pt x="1172" y="30"/>
                    <a:pt x="1165" y="15"/>
                    <a:pt x="1159" y="0"/>
                  </a:cubicBezTo>
                  <a:cubicBezTo>
                    <a:pt x="867" y="387"/>
                    <a:pt x="292" y="98"/>
                    <a:pt x="0" y="485"/>
                  </a:cubicBezTo>
                  <a:cubicBezTo>
                    <a:pt x="6" y="500"/>
                    <a:pt x="13" y="516"/>
                    <a:pt x="19" y="53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 name="Freeform 37"/>
            <p:cNvSpPr>
              <a:spLocks/>
            </p:cNvSpPr>
            <p:nvPr/>
          </p:nvSpPr>
          <p:spPr bwMode="auto">
            <a:xfrm>
              <a:off x="-3701318" y="-2378461"/>
              <a:ext cx="12017667" cy="5422301"/>
            </a:xfrm>
            <a:custGeom>
              <a:avLst/>
              <a:gdLst>
                <a:gd name="T0" fmla="*/ 19 w 1178"/>
                <a:gd name="T1" fmla="*/ 531 h 531"/>
                <a:gd name="T2" fmla="*/ 1178 w 1178"/>
                <a:gd name="T3" fmla="*/ 45 h 531"/>
                <a:gd name="T4" fmla="*/ 1159 w 1178"/>
                <a:gd name="T5" fmla="*/ 0 h 531"/>
                <a:gd name="T6" fmla="*/ 0 w 1178"/>
                <a:gd name="T7" fmla="*/ 485 h 531"/>
                <a:gd name="T8" fmla="*/ 19 w 1178"/>
                <a:gd name="T9" fmla="*/ 531 h 531"/>
              </a:gdLst>
              <a:ahLst/>
              <a:cxnLst>
                <a:cxn ang="0">
                  <a:pos x="T0" y="T1"/>
                </a:cxn>
                <a:cxn ang="0">
                  <a:pos x="T2" y="T3"/>
                </a:cxn>
                <a:cxn ang="0">
                  <a:pos x="T4" y="T5"/>
                </a:cxn>
                <a:cxn ang="0">
                  <a:pos x="T6" y="T7"/>
                </a:cxn>
                <a:cxn ang="0">
                  <a:pos x="T8" y="T9"/>
                </a:cxn>
              </a:cxnLst>
              <a:rect l="0" t="0" r="r" b="b"/>
              <a:pathLst>
                <a:path w="1178" h="531">
                  <a:moveTo>
                    <a:pt x="19" y="531"/>
                  </a:moveTo>
                  <a:cubicBezTo>
                    <a:pt x="311" y="144"/>
                    <a:pt x="886" y="432"/>
                    <a:pt x="1178" y="45"/>
                  </a:cubicBezTo>
                  <a:cubicBezTo>
                    <a:pt x="1172" y="30"/>
                    <a:pt x="1166" y="15"/>
                    <a:pt x="1159" y="0"/>
                  </a:cubicBezTo>
                  <a:cubicBezTo>
                    <a:pt x="867" y="386"/>
                    <a:pt x="292" y="98"/>
                    <a:pt x="0" y="485"/>
                  </a:cubicBezTo>
                  <a:cubicBezTo>
                    <a:pt x="7" y="500"/>
                    <a:pt x="13" y="515"/>
                    <a:pt x="19" y="53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 name="Freeform 38"/>
            <p:cNvSpPr>
              <a:spLocks/>
            </p:cNvSpPr>
            <p:nvPr/>
          </p:nvSpPr>
          <p:spPr bwMode="auto">
            <a:xfrm>
              <a:off x="-3507887" y="-1916723"/>
              <a:ext cx="12023906" cy="5422301"/>
            </a:xfrm>
            <a:custGeom>
              <a:avLst/>
              <a:gdLst>
                <a:gd name="T0" fmla="*/ 19 w 1179"/>
                <a:gd name="T1" fmla="*/ 531 h 531"/>
                <a:gd name="T2" fmla="*/ 1179 w 1179"/>
                <a:gd name="T3" fmla="*/ 46 h 531"/>
                <a:gd name="T4" fmla="*/ 1159 w 1179"/>
                <a:gd name="T5" fmla="*/ 0 h 531"/>
                <a:gd name="T6" fmla="*/ 0 w 1179"/>
                <a:gd name="T7" fmla="*/ 486 h 531"/>
                <a:gd name="T8" fmla="*/ 19 w 1179"/>
                <a:gd name="T9" fmla="*/ 531 h 531"/>
              </a:gdLst>
              <a:ahLst/>
              <a:cxnLst>
                <a:cxn ang="0">
                  <a:pos x="T0" y="T1"/>
                </a:cxn>
                <a:cxn ang="0">
                  <a:pos x="T2" y="T3"/>
                </a:cxn>
                <a:cxn ang="0">
                  <a:pos x="T4" y="T5"/>
                </a:cxn>
                <a:cxn ang="0">
                  <a:pos x="T6" y="T7"/>
                </a:cxn>
                <a:cxn ang="0">
                  <a:pos x="T8" y="T9"/>
                </a:cxn>
              </a:cxnLst>
              <a:rect l="0" t="0" r="r" b="b"/>
              <a:pathLst>
                <a:path w="1179" h="531">
                  <a:moveTo>
                    <a:pt x="19" y="531"/>
                  </a:moveTo>
                  <a:cubicBezTo>
                    <a:pt x="312" y="145"/>
                    <a:pt x="886" y="433"/>
                    <a:pt x="1179" y="46"/>
                  </a:cubicBezTo>
                  <a:cubicBezTo>
                    <a:pt x="1172" y="31"/>
                    <a:pt x="1166" y="16"/>
                    <a:pt x="1159" y="0"/>
                  </a:cubicBezTo>
                  <a:cubicBezTo>
                    <a:pt x="867" y="387"/>
                    <a:pt x="292" y="99"/>
                    <a:pt x="0" y="486"/>
                  </a:cubicBezTo>
                  <a:cubicBezTo>
                    <a:pt x="7" y="501"/>
                    <a:pt x="13" y="516"/>
                    <a:pt x="19" y="531"/>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Freeform 39"/>
            <p:cNvSpPr>
              <a:spLocks/>
            </p:cNvSpPr>
            <p:nvPr/>
          </p:nvSpPr>
          <p:spPr bwMode="auto">
            <a:xfrm>
              <a:off x="-3314457" y="-1448746"/>
              <a:ext cx="12023906" cy="5422301"/>
            </a:xfrm>
            <a:custGeom>
              <a:avLst/>
              <a:gdLst>
                <a:gd name="T0" fmla="*/ 20 w 1179"/>
                <a:gd name="T1" fmla="*/ 531 h 531"/>
                <a:gd name="T2" fmla="*/ 1179 w 1179"/>
                <a:gd name="T3" fmla="*/ 46 h 531"/>
                <a:gd name="T4" fmla="*/ 1160 w 1179"/>
                <a:gd name="T5" fmla="*/ 0 h 531"/>
                <a:gd name="T6" fmla="*/ 0 w 1179"/>
                <a:gd name="T7" fmla="*/ 485 h 531"/>
                <a:gd name="T8" fmla="*/ 20 w 1179"/>
                <a:gd name="T9" fmla="*/ 531 h 531"/>
              </a:gdLst>
              <a:ahLst/>
              <a:cxnLst>
                <a:cxn ang="0">
                  <a:pos x="T0" y="T1"/>
                </a:cxn>
                <a:cxn ang="0">
                  <a:pos x="T2" y="T3"/>
                </a:cxn>
                <a:cxn ang="0">
                  <a:pos x="T4" y="T5"/>
                </a:cxn>
                <a:cxn ang="0">
                  <a:pos x="T6" y="T7"/>
                </a:cxn>
                <a:cxn ang="0">
                  <a:pos x="T8" y="T9"/>
                </a:cxn>
              </a:cxnLst>
              <a:rect l="0" t="0" r="r" b="b"/>
              <a:pathLst>
                <a:path w="1179" h="531">
                  <a:moveTo>
                    <a:pt x="20" y="531"/>
                  </a:moveTo>
                  <a:cubicBezTo>
                    <a:pt x="312" y="144"/>
                    <a:pt x="887" y="433"/>
                    <a:pt x="1179" y="46"/>
                  </a:cubicBezTo>
                  <a:cubicBezTo>
                    <a:pt x="1172" y="31"/>
                    <a:pt x="1166" y="15"/>
                    <a:pt x="1160" y="0"/>
                  </a:cubicBezTo>
                  <a:cubicBezTo>
                    <a:pt x="867" y="387"/>
                    <a:pt x="293" y="99"/>
                    <a:pt x="0" y="485"/>
                  </a:cubicBezTo>
                  <a:cubicBezTo>
                    <a:pt x="7" y="501"/>
                    <a:pt x="13" y="516"/>
                    <a:pt x="20" y="531"/>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Freeform 40"/>
            <p:cNvSpPr>
              <a:spLocks/>
            </p:cNvSpPr>
            <p:nvPr/>
          </p:nvSpPr>
          <p:spPr bwMode="auto">
            <a:xfrm>
              <a:off x="-3114786" y="-980768"/>
              <a:ext cx="12017667" cy="5428541"/>
            </a:xfrm>
            <a:custGeom>
              <a:avLst/>
              <a:gdLst>
                <a:gd name="T0" fmla="*/ 19 w 1178"/>
                <a:gd name="T1" fmla="*/ 531 h 531"/>
                <a:gd name="T2" fmla="*/ 1178 w 1178"/>
                <a:gd name="T3" fmla="*/ 46 h 531"/>
                <a:gd name="T4" fmla="*/ 1159 w 1178"/>
                <a:gd name="T5" fmla="*/ 0 h 531"/>
                <a:gd name="T6" fmla="*/ 0 w 1178"/>
                <a:gd name="T7" fmla="*/ 485 h 531"/>
                <a:gd name="T8" fmla="*/ 19 w 1178"/>
                <a:gd name="T9" fmla="*/ 531 h 531"/>
              </a:gdLst>
              <a:ahLst/>
              <a:cxnLst>
                <a:cxn ang="0">
                  <a:pos x="T0" y="T1"/>
                </a:cxn>
                <a:cxn ang="0">
                  <a:pos x="T2" y="T3"/>
                </a:cxn>
                <a:cxn ang="0">
                  <a:pos x="T4" y="T5"/>
                </a:cxn>
                <a:cxn ang="0">
                  <a:pos x="T6" y="T7"/>
                </a:cxn>
                <a:cxn ang="0">
                  <a:pos x="T8" y="T9"/>
                </a:cxn>
              </a:cxnLst>
              <a:rect l="0" t="0" r="r" b="b"/>
              <a:pathLst>
                <a:path w="1178" h="531">
                  <a:moveTo>
                    <a:pt x="19" y="531"/>
                  </a:moveTo>
                  <a:cubicBezTo>
                    <a:pt x="311" y="144"/>
                    <a:pt x="886" y="432"/>
                    <a:pt x="1178" y="46"/>
                  </a:cubicBezTo>
                  <a:cubicBezTo>
                    <a:pt x="1171" y="30"/>
                    <a:pt x="1165" y="15"/>
                    <a:pt x="1159" y="0"/>
                  </a:cubicBezTo>
                  <a:cubicBezTo>
                    <a:pt x="867" y="387"/>
                    <a:pt x="292" y="98"/>
                    <a:pt x="0" y="485"/>
                  </a:cubicBezTo>
                  <a:cubicBezTo>
                    <a:pt x="6" y="500"/>
                    <a:pt x="12" y="516"/>
                    <a:pt x="19" y="531"/>
                  </a:cubicBez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41"/>
            <p:cNvSpPr>
              <a:spLocks/>
            </p:cNvSpPr>
            <p:nvPr/>
          </p:nvSpPr>
          <p:spPr bwMode="auto">
            <a:xfrm>
              <a:off x="-2921355" y="-506551"/>
              <a:ext cx="12017667" cy="5422301"/>
            </a:xfrm>
            <a:custGeom>
              <a:avLst/>
              <a:gdLst>
                <a:gd name="T0" fmla="*/ 19 w 1178"/>
                <a:gd name="T1" fmla="*/ 531 h 531"/>
                <a:gd name="T2" fmla="*/ 1178 w 1178"/>
                <a:gd name="T3" fmla="*/ 45 h 531"/>
                <a:gd name="T4" fmla="*/ 1159 w 1178"/>
                <a:gd name="T5" fmla="*/ 0 h 531"/>
                <a:gd name="T6" fmla="*/ 0 w 1178"/>
                <a:gd name="T7" fmla="*/ 485 h 531"/>
                <a:gd name="T8" fmla="*/ 19 w 1178"/>
                <a:gd name="T9" fmla="*/ 531 h 531"/>
              </a:gdLst>
              <a:ahLst/>
              <a:cxnLst>
                <a:cxn ang="0">
                  <a:pos x="T0" y="T1"/>
                </a:cxn>
                <a:cxn ang="0">
                  <a:pos x="T2" y="T3"/>
                </a:cxn>
                <a:cxn ang="0">
                  <a:pos x="T4" y="T5"/>
                </a:cxn>
                <a:cxn ang="0">
                  <a:pos x="T6" y="T7"/>
                </a:cxn>
                <a:cxn ang="0">
                  <a:pos x="T8" y="T9"/>
                </a:cxn>
              </a:cxnLst>
              <a:rect l="0" t="0" r="r" b="b"/>
              <a:pathLst>
                <a:path w="1178" h="531">
                  <a:moveTo>
                    <a:pt x="19" y="531"/>
                  </a:moveTo>
                  <a:cubicBezTo>
                    <a:pt x="311" y="144"/>
                    <a:pt x="886" y="432"/>
                    <a:pt x="1178" y="45"/>
                  </a:cubicBezTo>
                  <a:cubicBezTo>
                    <a:pt x="1172" y="30"/>
                    <a:pt x="1165" y="15"/>
                    <a:pt x="1159" y="0"/>
                  </a:cubicBezTo>
                  <a:cubicBezTo>
                    <a:pt x="867" y="386"/>
                    <a:pt x="292" y="98"/>
                    <a:pt x="0" y="485"/>
                  </a:cubicBezTo>
                  <a:cubicBezTo>
                    <a:pt x="6" y="500"/>
                    <a:pt x="13" y="515"/>
                    <a:pt x="19" y="531"/>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2" name="Group 31">
            <a:extLst>
              <a:ext uri="{FF2B5EF4-FFF2-40B4-BE49-F238E27FC236}">
                <a16:creationId xmlns:a16="http://schemas.microsoft.com/office/drawing/2014/main" id="{46B1FA84-E706-408E-8A87-7E5B91FE79AF}"/>
              </a:ext>
            </a:extLst>
          </p:cNvPr>
          <p:cNvGrpSpPr/>
          <p:nvPr/>
        </p:nvGrpSpPr>
        <p:grpSpPr>
          <a:xfrm>
            <a:off x="3537718" y="-342567"/>
            <a:ext cx="8157276" cy="1767069"/>
            <a:chOff x="4495800" y="1896027"/>
            <a:chExt cx="3200400" cy="1767069"/>
          </a:xfrm>
        </p:grpSpPr>
        <p:sp>
          <p:nvSpPr>
            <p:cNvPr id="33" name="TextBox 32">
              <a:extLst>
                <a:ext uri="{FF2B5EF4-FFF2-40B4-BE49-F238E27FC236}">
                  <a16:creationId xmlns:a16="http://schemas.microsoft.com/office/drawing/2014/main" id="{4816216A-73AB-4AD7-B583-2B54F6481326}"/>
                </a:ext>
              </a:extLst>
            </p:cNvPr>
            <p:cNvSpPr txBox="1"/>
            <p:nvPr/>
          </p:nvSpPr>
          <p:spPr>
            <a:xfrm>
              <a:off x="4495800" y="1896027"/>
              <a:ext cx="3200400" cy="1446550"/>
            </a:xfrm>
            <a:prstGeom prst="rect">
              <a:avLst/>
            </a:prstGeom>
            <a:noFill/>
          </p:spPr>
          <p:txBody>
            <a:bodyPr wrap="square" lIns="91440" tIns="45720" rIns="91440" bIns="45720" rtlCol="0" anchor="b">
              <a:spAutoFit/>
            </a:bodyPr>
            <a:lstStyle/>
            <a:p>
              <a:pPr algn="r"/>
              <a:r>
                <a:rPr lang="en-US" sz="4400" dirty="0">
                  <a:solidFill>
                    <a:schemeClr val="accent1"/>
                  </a:solidFill>
                  <a:latin typeface="+mj-lt"/>
                </a:rPr>
                <a:t>The Science of Being Transgender</a:t>
              </a:r>
            </a:p>
          </p:txBody>
        </p:sp>
        <p:sp>
          <p:nvSpPr>
            <p:cNvPr id="34" name="TextBox 33">
              <a:extLst>
                <a:ext uri="{FF2B5EF4-FFF2-40B4-BE49-F238E27FC236}">
                  <a16:creationId xmlns:a16="http://schemas.microsoft.com/office/drawing/2014/main" id="{62E99310-C1F2-4237-AB2F-81D3F3AE51FD}"/>
                </a:ext>
              </a:extLst>
            </p:cNvPr>
            <p:cNvSpPr txBox="1"/>
            <p:nvPr/>
          </p:nvSpPr>
          <p:spPr>
            <a:xfrm>
              <a:off x="4495800" y="3254523"/>
              <a:ext cx="3200400" cy="408573"/>
            </a:xfrm>
            <a:prstGeom prst="rect">
              <a:avLst/>
            </a:prstGeom>
            <a:noFill/>
          </p:spPr>
          <p:txBody>
            <a:bodyPr wrap="square" lIns="91440" tIns="45720" rIns="91440" bIns="45720" rtlCol="0">
              <a:spAutoFit/>
            </a:bodyPr>
            <a:lstStyle/>
            <a:p>
              <a:pPr algn="r">
                <a:lnSpc>
                  <a:spcPct val="130000"/>
                </a:lnSpc>
              </a:pPr>
              <a:r>
                <a:rPr lang="en-US" dirty="0">
                  <a:solidFill>
                    <a:schemeClr val="tx2"/>
                  </a:solidFill>
                </a:rPr>
                <a:t>What can science teach us about gender identity and dysphoria?</a:t>
              </a:r>
            </a:p>
          </p:txBody>
        </p:sp>
      </p:grpSp>
      <p:pic>
        <p:nvPicPr>
          <p:cNvPr id="25" name="Online Media 24" title="The Science of Being Transgender ft. Gigi Gorgeous">
            <a:hlinkClick r:id="" action="ppaction://media"/>
            <a:extLst>
              <a:ext uri="{FF2B5EF4-FFF2-40B4-BE49-F238E27FC236}">
                <a16:creationId xmlns:a16="http://schemas.microsoft.com/office/drawing/2014/main" id="{A28D4055-841D-45F5-A4FB-A5B69C8072DB}"/>
              </a:ext>
            </a:extLst>
          </p:cNvPr>
          <p:cNvPicPr>
            <a:picLocks noRot="1" noChangeAspect="1"/>
          </p:cNvPicPr>
          <p:nvPr>
            <a:videoFile r:link="rId1"/>
          </p:nvPr>
        </p:nvPicPr>
        <p:blipFill>
          <a:blip r:embed="rId3"/>
          <a:stretch>
            <a:fillRect/>
          </a:stretch>
        </p:blipFill>
        <p:spPr>
          <a:xfrm>
            <a:off x="3274308" y="1632615"/>
            <a:ext cx="8571564" cy="4821505"/>
          </a:xfrm>
          <a:prstGeom prst="rect">
            <a:avLst/>
          </a:prstGeom>
        </p:spPr>
      </p:pic>
    </p:spTree>
    <p:extLst>
      <p:ext uri="{BB962C8B-B14F-4D97-AF65-F5344CB8AC3E}">
        <p14:creationId xmlns:p14="http://schemas.microsoft.com/office/powerpoint/2010/main" val="24101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rot="17041114">
            <a:off x="-4547866" y="-316697"/>
            <a:ext cx="11261978" cy="6729057"/>
            <a:chOff x="-3894749" y="-2846439"/>
            <a:chExt cx="12991061" cy="7762189"/>
          </a:xfrm>
        </p:grpSpPr>
        <p:sp>
          <p:nvSpPr>
            <p:cNvPr id="3" name="Freeform 36"/>
            <p:cNvSpPr>
              <a:spLocks/>
            </p:cNvSpPr>
            <p:nvPr/>
          </p:nvSpPr>
          <p:spPr bwMode="auto">
            <a:xfrm>
              <a:off x="-3894749" y="-2846439"/>
              <a:ext cx="12011427" cy="5422301"/>
            </a:xfrm>
            <a:custGeom>
              <a:avLst/>
              <a:gdLst>
                <a:gd name="T0" fmla="*/ 19 w 1178"/>
                <a:gd name="T1" fmla="*/ 531 h 531"/>
                <a:gd name="T2" fmla="*/ 1178 w 1178"/>
                <a:gd name="T3" fmla="*/ 46 h 531"/>
                <a:gd name="T4" fmla="*/ 1159 w 1178"/>
                <a:gd name="T5" fmla="*/ 0 h 531"/>
                <a:gd name="T6" fmla="*/ 0 w 1178"/>
                <a:gd name="T7" fmla="*/ 485 h 531"/>
                <a:gd name="T8" fmla="*/ 19 w 1178"/>
                <a:gd name="T9" fmla="*/ 531 h 531"/>
              </a:gdLst>
              <a:ahLst/>
              <a:cxnLst>
                <a:cxn ang="0">
                  <a:pos x="T0" y="T1"/>
                </a:cxn>
                <a:cxn ang="0">
                  <a:pos x="T2" y="T3"/>
                </a:cxn>
                <a:cxn ang="0">
                  <a:pos x="T4" y="T5"/>
                </a:cxn>
                <a:cxn ang="0">
                  <a:pos x="T6" y="T7"/>
                </a:cxn>
                <a:cxn ang="0">
                  <a:pos x="T8" y="T9"/>
                </a:cxn>
              </a:cxnLst>
              <a:rect l="0" t="0" r="r" b="b"/>
              <a:pathLst>
                <a:path w="1178" h="531">
                  <a:moveTo>
                    <a:pt x="19" y="531"/>
                  </a:moveTo>
                  <a:cubicBezTo>
                    <a:pt x="311" y="144"/>
                    <a:pt x="886" y="432"/>
                    <a:pt x="1178" y="46"/>
                  </a:cubicBezTo>
                  <a:cubicBezTo>
                    <a:pt x="1172" y="30"/>
                    <a:pt x="1165" y="15"/>
                    <a:pt x="1159" y="0"/>
                  </a:cubicBezTo>
                  <a:cubicBezTo>
                    <a:pt x="867" y="387"/>
                    <a:pt x="292" y="98"/>
                    <a:pt x="0" y="485"/>
                  </a:cubicBezTo>
                  <a:cubicBezTo>
                    <a:pt x="6" y="500"/>
                    <a:pt x="13" y="516"/>
                    <a:pt x="19" y="53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 name="Freeform 37"/>
            <p:cNvSpPr>
              <a:spLocks/>
            </p:cNvSpPr>
            <p:nvPr/>
          </p:nvSpPr>
          <p:spPr bwMode="auto">
            <a:xfrm>
              <a:off x="-3701318" y="-2378461"/>
              <a:ext cx="12017667" cy="5422301"/>
            </a:xfrm>
            <a:custGeom>
              <a:avLst/>
              <a:gdLst>
                <a:gd name="T0" fmla="*/ 19 w 1178"/>
                <a:gd name="T1" fmla="*/ 531 h 531"/>
                <a:gd name="T2" fmla="*/ 1178 w 1178"/>
                <a:gd name="T3" fmla="*/ 45 h 531"/>
                <a:gd name="T4" fmla="*/ 1159 w 1178"/>
                <a:gd name="T5" fmla="*/ 0 h 531"/>
                <a:gd name="T6" fmla="*/ 0 w 1178"/>
                <a:gd name="T7" fmla="*/ 485 h 531"/>
                <a:gd name="T8" fmla="*/ 19 w 1178"/>
                <a:gd name="T9" fmla="*/ 531 h 531"/>
              </a:gdLst>
              <a:ahLst/>
              <a:cxnLst>
                <a:cxn ang="0">
                  <a:pos x="T0" y="T1"/>
                </a:cxn>
                <a:cxn ang="0">
                  <a:pos x="T2" y="T3"/>
                </a:cxn>
                <a:cxn ang="0">
                  <a:pos x="T4" y="T5"/>
                </a:cxn>
                <a:cxn ang="0">
                  <a:pos x="T6" y="T7"/>
                </a:cxn>
                <a:cxn ang="0">
                  <a:pos x="T8" y="T9"/>
                </a:cxn>
              </a:cxnLst>
              <a:rect l="0" t="0" r="r" b="b"/>
              <a:pathLst>
                <a:path w="1178" h="531">
                  <a:moveTo>
                    <a:pt x="19" y="531"/>
                  </a:moveTo>
                  <a:cubicBezTo>
                    <a:pt x="311" y="144"/>
                    <a:pt x="886" y="432"/>
                    <a:pt x="1178" y="45"/>
                  </a:cubicBezTo>
                  <a:cubicBezTo>
                    <a:pt x="1172" y="30"/>
                    <a:pt x="1166" y="15"/>
                    <a:pt x="1159" y="0"/>
                  </a:cubicBezTo>
                  <a:cubicBezTo>
                    <a:pt x="867" y="386"/>
                    <a:pt x="292" y="98"/>
                    <a:pt x="0" y="485"/>
                  </a:cubicBezTo>
                  <a:cubicBezTo>
                    <a:pt x="7" y="500"/>
                    <a:pt x="13" y="515"/>
                    <a:pt x="19" y="53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 name="Freeform 38"/>
            <p:cNvSpPr>
              <a:spLocks/>
            </p:cNvSpPr>
            <p:nvPr/>
          </p:nvSpPr>
          <p:spPr bwMode="auto">
            <a:xfrm>
              <a:off x="-3507887" y="-1916723"/>
              <a:ext cx="12023906" cy="5422301"/>
            </a:xfrm>
            <a:custGeom>
              <a:avLst/>
              <a:gdLst>
                <a:gd name="T0" fmla="*/ 19 w 1179"/>
                <a:gd name="T1" fmla="*/ 531 h 531"/>
                <a:gd name="T2" fmla="*/ 1179 w 1179"/>
                <a:gd name="T3" fmla="*/ 46 h 531"/>
                <a:gd name="T4" fmla="*/ 1159 w 1179"/>
                <a:gd name="T5" fmla="*/ 0 h 531"/>
                <a:gd name="T6" fmla="*/ 0 w 1179"/>
                <a:gd name="T7" fmla="*/ 486 h 531"/>
                <a:gd name="T8" fmla="*/ 19 w 1179"/>
                <a:gd name="T9" fmla="*/ 531 h 531"/>
              </a:gdLst>
              <a:ahLst/>
              <a:cxnLst>
                <a:cxn ang="0">
                  <a:pos x="T0" y="T1"/>
                </a:cxn>
                <a:cxn ang="0">
                  <a:pos x="T2" y="T3"/>
                </a:cxn>
                <a:cxn ang="0">
                  <a:pos x="T4" y="T5"/>
                </a:cxn>
                <a:cxn ang="0">
                  <a:pos x="T6" y="T7"/>
                </a:cxn>
                <a:cxn ang="0">
                  <a:pos x="T8" y="T9"/>
                </a:cxn>
              </a:cxnLst>
              <a:rect l="0" t="0" r="r" b="b"/>
              <a:pathLst>
                <a:path w="1179" h="531">
                  <a:moveTo>
                    <a:pt x="19" y="531"/>
                  </a:moveTo>
                  <a:cubicBezTo>
                    <a:pt x="312" y="145"/>
                    <a:pt x="886" y="433"/>
                    <a:pt x="1179" y="46"/>
                  </a:cubicBezTo>
                  <a:cubicBezTo>
                    <a:pt x="1172" y="31"/>
                    <a:pt x="1166" y="16"/>
                    <a:pt x="1159" y="0"/>
                  </a:cubicBezTo>
                  <a:cubicBezTo>
                    <a:pt x="867" y="387"/>
                    <a:pt x="292" y="99"/>
                    <a:pt x="0" y="486"/>
                  </a:cubicBezTo>
                  <a:cubicBezTo>
                    <a:pt x="7" y="501"/>
                    <a:pt x="13" y="516"/>
                    <a:pt x="19" y="531"/>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Freeform 39"/>
            <p:cNvSpPr>
              <a:spLocks/>
            </p:cNvSpPr>
            <p:nvPr/>
          </p:nvSpPr>
          <p:spPr bwMode="auto">
            <a:xfrm>
              <a:off x="-3314457" y="-1448746"/>
              <a:ext cx="12023906" cy="5422301"/>
            </a:xfrm>
            <a:custGeom>
              <a:avLst/>
              <a:gdLst>
                <a:gd name="T0" fmla="*/ 20 w 1179"/>
                <a:gd name="T1" fmla="*/ 531 h 531"/>
                <a:gd name="T2" fmla="*/ 1179 w 1179"/>
                <a:gd name="T3" fmla="*/ 46 h 531"/>
                <a:gd name="T4" fmla="*/ 1160 w 1179"/>
                <a:gd name="T5" fmla="*/ 0 h 531"/>
                <a:gd name="T6" fmla="*/ 0 w 1179"/>
                <a:gd name="T7" fmla="*/ 485 h 531"/>
                <a:gd name="T8" fmla="*/ 20 w 1179"/>
                <a:gd name="T9" fmla="*/ 531 h 531"/>
              </a:gdLst>
              <a:ahLst/>
              <a:cxnLst>
                <a:cxn ang="0">
                  <a:pos x="T0" y="T1"/>
                </a:cxn>
                <a:cxn ang="0">
                  <a:pos x="T2" y="T3"/>
                </a:cxn>
                <a:cxn ang="0">
                  <a:pos x="T4" y="T5"/>
                </a:cxn>
                <a:cxn ang="0">
                  <a:pos x="T6" y="T7"/>
                </a:cxn>
                <a:cxn ang="0">
                  <a:pos x="T8" y="T9"/>
                </a:cxn>
              </a:cxnLst>
              <a:rect l="0" t="0" r="r" b="b"/>
              <a:pathLst>
                <a:path w="1179" h="531">
                  <a:moveTo>
                    <a:pt x="20" y="531"/>
                  </a:moveTo>
                  <a:cubicBezTo>
                    <a:pt x="312" y="144"/>
                    <a:pt x="887" y="433"/>
                    <a:pt x="1179" y="46"/>
                  </a:cubicBezTo>
                  <a:cubicBezTo>
                    <a:pt x="1172" y="31"/>
                    <a:pt x="1166" y="15"/>
                    <a:pt x="1160" y="0"/>
                  </a:cubicBezTo>
                  <a:cubicBezTo>
                    <a:pt x="867" y="387"/>
                    <a:pt x="293" y="99"/>
                    <a:pt x="0" y="485"/>
                  </a:cubicBezTo>
                  <a:cubicBezTo>
                    <a:pt x="7" y="501"/>
                    <a:pt x="13" y="516"/>
                    <a:pt x="20" y="531"/>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Freeform 40"/>
            <p:cNvSpPr>
              <a:spLocks/>
            </p:cNvSpPr>
            <p:nvPr/>
          </p:nvSpPr>
          <p:spPr bwMode="auto">
            <a:xfrm>
              <a:off x="-3114786" y="-980768"/>
              <a:ext cx="12017667" cy="5428541"/>
            </a:xfrm>
            <a:custGeom>
              <a:avLst/>
              <a:gdLst>
                <a:gd name="T0" fmla="*/ 19 w 1178"/>
                <a:gd name="T1" fmla="*/ 531 h 531"/>
                <a:gd name="T2" fmla="*/ 1178 w 1178"/>
                <a:gd name="T3" fmla="*/ 46 h 531"/>
                <a:gd name="T4" fmla="*/ 1159 w 1178"/>
                <a:gd name="T5" fmla="*/ 0 h 531"/>
                <a:gd name="T6" fmla="*/ 0 w 1178"/>
                <a:gd name="T7" fmla="*/ 485 h 531"/>
                <a:gd name="T8" fmla="*/ 19 w 1178"/>
                <a:gd name="T9" fmla="*/ 531 h 531"/>
              </a:gdLst>
              <a:ahLst/>
              <a:cxnLst>
                <a:cxn ang="0">
                  <a:pos x="T0" y="T1"/>
                </a:cxn>
                <a:cxn ang="0">
                  <a:pos x="T2" y="T3"/>
                </a:cxn>
                <a:cxn ang="0">
                  <a:pos x="T4" y="T5"/>
                </a:cxn>
                <a:cxn ang="0">
                  <a:pos x="T6" y="T7"/>
                </a:cxn>
                <a:cxn ang="0">
                  <a:pos x="T8" y="T9"/>
                </a:cxn>
              </a:cxnLst>
              <a:rect l="0" t="0" r="r" b="b"/>
              <a:pathLst>
                <a:path w="1178" h="531">
                  <a:moveTo>
                    <a:pt x="19" y="531"/>
                  </a:moveTo>
                  <a:cubicBezTo>
                    <a:pt x="311" y="144"/>
                    <a:pt x="886" y="432"/>
                    <a:pt x="1178" y="46"/>
                  </a:cubicBezTo>
                  <a:cubicBezTo>
                    <a:pt x="1171" y="30"/>
                    <a:pt x="1165" y="15"/>
                    <a:pt x="1159" y="0"/>
                  </a:cubicBezTo>
                  <a:cubicBezTo>
                    <a:pt x="867" y="387"/>
                    <a:pt x="292" y="98"/>
                    <a:pt x="0" y="485"/>
                  </a:cubicBezTo>
                  <a:cubicBezTo>
                    <a:pt x="6" y="500"/>
                    <a:pt x="12" y="516"/>
                    <a:pt x="19" y="531"/>
                  </a:cubicBez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41"/>
            <p:cNvSpPr>
              <a:spLocks/>
            </p:cNvSpPr>
            <p:nvPr/>
          </p:nvSpPr>
          <p:spPr bwMode="auto">
            <a:xfrm>
              <a:off x="-2921355" y="-506551"/>
              <a:ext cx="12017667" cy="5422301"/>
            </a:xfrm>
            <a:custGeom>
              <a:avLst/>
              <a:gdLst>
                <a:gd name="T0" fmla="*/ 19 w 1178"/>
                <a:gd name="T1" fmla="*/ 531 h 531"/>
                <a:gd name="T2" fmla="*/ 1178 w 1178"/>
                <a:gd name="T3" fmla="*/ 45 h 531"/>
                <a:gd name="T4" fmla="*/ 1159 w 1178"/>
                <a:gd name="T5" fmla="*/ 0 h 531"/>
                <a:gd name="T6" fmla="*/ 0 w 1178"/>
                <a:gd name="T7" fmla="*/ 485 h 531"/>
                <a:gd name="T8" fmla="*/ 19 w 1178"/>
                <a:gd name="T9" fmla="*/ 531 h 531"/>
              </a:gdLst>
              <a:ahLst/>
              <a:cxnLst>
                <a:cxn ang="0">
                  <a:pos x="T0" y="T1"/>
                </a:cxn>
                <a:cxn ang="0">
                  <a:pos x="T2" y="T3"/>
                </a:cxn>
                <a:cxn ang="0">
                  <a:pos x="T4" y="T5"/>
                </a:cxn>
                <a:cxn ang="0">
                  <a:pos x="T6" y="T7"/>
                </a:cxn>
                <a:cxn ang="0">
                  <a:pos x="T8" y="T9"/>
                </a:cxn>
              </a:cxnLst>
              <a:rect l="0" t="0" r="r" b="b"/>
              <a:pathLst>
                <a:path w="1178" h="531">
                  <a:moveTo>
                    <a:pt x="19" y="531"/>
                  </a:moveTo>
                  <a:cubicBezTo>
                    <a:pt x="311" y="144"/>
                    <a:pt x="886" y="432"/>
                    <a:pt x="1178" y="45"/>
                  </a:cubicBezTo>
                  <a:cubicBezTo>
                    <a:pt x="1172" y="30"/>
                    <a:pt x="1165" y="15"/>
                    <a:pt x="1159" y="0"/>
                  </a:cubicBezTo>
                  <a:cubicBezTo>
                    <a:pt x="867" y="386"/>
                    <a:pt x="292" y="98"/>
                    <a:pt x="0" y="485"/>
                  </a:cubicBezTo>
                  <a:cubicBezTo>
                    <a:pt x="6" y="500"/>
                    <a:pt x="13" y="515"/>
                    <a:pt x="19" y="531"/>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2" name="Group 31">
            <a:extLst>
              <a:ext uri="{FF2B5EF4-FFF2-40B4-BE49-F238E27FC236}">
                <a16:creationId xmlns:a16="http://schemas.microsoft.com/office/drawing/2014/main" id="{46B1FA84-E706-408E-8A87-7E5B91FE79AF}"/>
              </a:ext>
            </a:extLst>
          </p:cNvPr>
          <p:cNvGrpSpPr/>
          <p:nvPr/>
        </p:nvGrpSpPr>
        <p:grpSpPr>
          <a:xfrm>
            <a:off x="7122994" y="334542"/>
            <a:ext cx="4572000" cy="1089960"/>
            <a:chOff x="4495800" y="2573136"/>
            <a:chExt cx="3200400" cy="1089960"/>
          </a:xfrm>
        </p:grpSpPr>
        <p:sp>
          <p:nvSpPr>
            <p:cNvPr id="33" name="TextBox 32">
              <a:extLst>
                <a:ext uri="{FF2B5EF4-FFF2-40B4-BE49-F238E27FC236}">
                  <a16:creationId xmlns:a16="http://schemas.microsoft.com/office/drawing/2014/main" id="{4816216A-73AB-4AD7-B583-2B54F6481326}"/>
                </a:ext>
              </a:extLst>
            </p:cNvPr>
            <p:cNvSpPr txBox="1"/>
            <p:nvPr/>
          </p:nvSpPr>
          <p:spPr>
            <a:xfrm>
              <a:off x="4495800" y="2573136"/>
              <a:ext cx="3200400" cy="769441"/>
            </a:xfrm>
            <a:prstGeom prst="rect">
              <a:avLst/>
            </a:prstGeom>
            <a:noFill/>
          </p:spPr>
          <p:txBody>
            <a:bodyPr wrap="square" lIns="91440" tIns="45720" rIns="91440" bIns="45720" rtlCol="0" anchor="b">
              <a:spAutoFit/>
            </a:bodyPr>
            <a:lstStyle/>
            <a:p>
              <a:pPr algn="r"/>
              <a:r>
                <a:rPr lang="en-US" sz="4400" dirty="0">
                  <a:solidFill>
                    <a:schemeClr val="accent1"/>
                  </a:solidFill>
                  <a:latin typeface="+mj-lt"/>
                </a:rPr>
                <a:t>The Gay Gene</a:t>
              </a:r>
            </a:p>
          </p:txBody>
        </p:sp>
        <p:sp>
          <p:nvSpPr>
            <p:cNvPr id="34" name="TextBox 33">
              <a:extLst>
                <a:ext uri="{FF2B5EF4-FFF2-40B4-BE49-F238E27FC236}">
                  <a16:creationId xmlns:a16="http://schemas.microsoft.com/office/drawing/2014/main" id="{62E99310-C1F2-4237-AB2F-81D3F3AE51FD}"/>
                </a:ext>
              </a:extLst>
            </p:cNvPr>
            <p:cNvSpPr txBox="1"/>
            <p:nvPr/>
          </p:nvSpPr>
          <p:spPr>
            <a:xfrm>
              <a:off x="4495800" y="3254523"/>
              <a:ext cx="3200400" cy="408573"/>
            </a:xfrm>
            <a:prstGeom prst="rect">
              <a:avLst/>
            </a:prstGeom>
            <a:noFill/>
          </p:spPr>
          <p:txBody>
            <a:bodyPr wrap="square" lIns="91440" tIns="45720" rIns="91440" bIns="45720" rtlCol="0">
              <a:spAutoFit/>
            </a:bodyPr>
            <a:lstStyle/>
            <a:p>
              <a:pPr algn="r">
                <a:lnSpc>
                  <a:spcPct val="130000"/>
                </a:lnSpc>
              </a:pPr>
              <a:r>
                <a:rPr lang="en-US" dirty="0">
                  <a:solidFill>
                    <a:schemeClr val="tx2"/>
                  </a:solidFill>
                </a:rPr>
                <a:t>Is being gay genetic?</a:t>
              </a:r>
            </a:p>
          </p:txBody>
        </p:sp>
      </p:grpSp>
      <p:pic>
        <p:nvPicPr>
          <p:cNvPr id="9" name="Online Media 8" title="Does Everybody Have A Gay Gene?">
            <a:hlinkClick r:id="" action="ppaction://media"/>
            <a:extLst>
              <a:ext uri="{FF2B5EF4-FFF2-40B4-BE49-F238E27FC236}">
                <a16:creationId xmlns:a16="http://schemas.microsoft.com/office/drawing/2014/main" id="{F44373D1-03D1-4005-9026-311B05E62881}"/>
              </a:ext>
            </a:extLst>
          </p:cNvPr>
          <p:cNvPicPr>
            <a:picLocks noRot="1" noChangeAspect="1"/>
          </p:cNvPicPr>
          <p:nvPr>
            <a:videoFile r:link="rId1"/>
          </p:nvPr>
        </p:nvPicPr>
        <p:blipFill>
          <a:blip r:embed="rId3"/>
          <a:stretch>
            <a:fillRect/>
          </a:stretch>
        </p:blipFill>
        <p:spPr>
          <a:xfrm>
            <a:off x="2756361" y="1591011"/>
            <a:ext cx="8938633" cy="5027981"/>
          </a:xfrm>
          <a:prstGeom prst="rect">
            <a:avLst/>
          </a:prstGeom>
        </p:spPr>
      </p:pic>
    </p:spTree>
    <p:extLst>
      <p:ext uri="{BB962C8B-B14F-4D97-AF65-F5344CB8AC3E}">
        <p14:creationId xmlns:p14="http://schemas.microsoft.com/office/powerpoint/2010/main" val="1562317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extBox 57"/>
          <p:cNvSpPr txBox="1"/>
          <p:nvPr/>
        </p:nvSpPr>
        <p:spPr>
          <a:xfrm>
            <a:off x="1812757" y="1614118"/>
            <a:ext cx="8538494" cy="1938992"/>
          </a:xfrm>
          <a:prstGeom prst="rect">
            <a:avLst/>
          </a:prstGeom>
          <a:noFill/>
        </p:spPr>
        <p:txBody>
          <a:bodyPr wrap="square" lIns="91440" tIns="45720" rIns="91440" bIns="45720" rtlCol="0" anchor="b">
            <a:spAutoFit/>
          </a:bodyPr>
          <a:lstStyle/>
          <a:p>
            <a:pPr algn="ctr"/>
            <a:r>
              <a:rPr lang="en-US" sz="6000" dirty="0">
                <a:solidFill>
                  <a:schemeClr val="accent1"/>
                </a:solidFill>
                <a:latin typeface="+mj-lt"/>
              </a:rPr>
              <a:t>Can you name any LBGT+ figures in science?</a:t>
            </a:r>
          </a:p>
        </p:txBody>
      </p:sp>
      <p:grpSp>
        <p:nvGrpSpPr>
          <p:cNvPr id="62" name="Group 61"/>
          <p:cNvGrpSpPr/>
          <p:nvPr/>
        </p:nvGrpSpPr>
        <p:grpSpPr>
          <a:xfrm rot="916202" flipH="1">
            <a:off x="8481137" y="-1311567"/>
            <a:ext cx="7421726" cy="4434498"/>
            <a:chOff x="-3894749" y="-2846439"/>
            <a:chExt cx="12991061" cy="7762189"/>
          </a:xfrm>
        </p:grpSpPr>
        <p:sp>
          <p:nvSpPr>
            <p:cNvPr id="63" name="Freeform 36"/>
            <p:cNvSpPr>
              <a:spLocks/>
            </p:cNvSpPr>
            <p:nvPr/>
          </p:nvSpPr>
          <p:spPr bwMode="auto">
            <a:xfrm>
              <a:off x="-3894749" y="-2846439"/>
              <a:ext cx="12011427" cy="5422301"/>
            </a:xfrm>
            <a:custGeom>
              <a:avLst/>
              <a:gdLst>
                <a:gd name="T0" fmla="*/ 19 w 1178"/>
                <a:gd name="T1" fmla="*/ 531 h 531"/>
                <a:gd name="T2" fmla="*/ 1178 w 1178"/>
                <a:gd name="T3" fmla="*/ 46 h 531"/>
                <a:gd name="T4" fmla="*/ 1159 w 1178"/>
                <a:gd name="T5" fmla="*/ 0 h 531"/>
                <a:gd name="T6" fmla="*/ 0 w 1178"/>
                <a:gd name="T7" fmla="*/ 485 h 531"/>
                <a:gd name="T8" fmla="*/ 19 w 1178"/>
                <a:gd name="T9" fmla="*/ 531 h 531"/>
              </a:gdLst>
              <a:ahLst/>
              <a:cxnLst>
                <a:cxn ang="0">
                  <a:pos x="T0" y="T1"/>
                </a:cxn>
                <a:cxn ang="0">
                  <a:pos x="T2" y="T3"/>
                </a:cxn>
                <a:cxn ang="0">
                  <a:pos x="T4" y="T5"/>
                </a:cxn>
                <a:cxn ang="0">
                  <a:pos x="T6" y="T7"/>
                </a:cxn>
                <a:cxn ang="0">
                  <a:pos x="T8" y="T9"/>
                </a:cxn>
              </a:cxnLst>
              <a:rect l="0" t="0" r="r" b="b"/>
              <a:pathLst>
                <a:path w="1178" h="531">
                  <a:moveTo>
                    <a:pt x="19" y="531"/>
                  </a:moveTo>
                  <a:cubicBezTo>
                    <a:pt x="311" y="144"/>
                    <a:pt x="886" y="432"/>
                    <a:pt x="1178" y="46"/>
                  </a:cubicBezTo>
                  <a:cubicBezTo>
                    <a:pt x="1172" y="30"/>
                    <a:pt x="1165" y="15"/>
                    <a:pt x="1159" y="0"/>
                  </a:cubicBezTo>
                  <a:cubicBezTo>
                    <a:pt x="867" y="387"/>
                    <a:pt x="292" y="98"/>
                    <a:pt x="0" y="485"/>
                  </a:cubicBezTo>
                  <a:cubicBezTo>
                    <a:pt x="6" y="500"/>
                    <a:pt x="13" y="516"/>
                    <a:pt x="19" y="53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37"/>
            <p:cNvSpPr>
              <a:spLocks/>
            </p:cNvSpPr>
            <p:nvPr/>
          </p:nvSpPr>
          <p:spPr bwMode="auto">
            <a:xfrm>
              <a:off x="-3701318" y="-2378461"/>
              <a:ext cx="12017667" cy="5422301"/>
            </a:xfrm>
            <a:custGeom>
              <a:avLst/>
              <a:gdLst>
                <a:gd name="T0" fmla="*/ 19 w 1178"/>
                <a:gd name="T1" fmla="*/ 531 h 531"/>
                <a:gd name="T2" fmla="*/ 1178 w 1178"/>
                <a:gd name="T3" fmla="*/ 45 h 531"/>
                <a:gd name="T4" fmla="*/ 1159 w 1178"/>
                <a:gd name="T5" fmla="*/ 0 h 531"/>
                <a:gd name="T6" fmla="*/ 0 w 1178"/>
                <a:gd name="T7" fmla="*/ 485 h 531"/>
                <a:gd name="T8" fmla="*/ 19 w 1178"/>
                <a:gd name="T9" fmla="*/ 531 h 531"/>
              </a:gdLst>
              <a:ahLst/>
              <a:cxnLst>
                <a:cxn ang="0">
                  <a:pos x="T0" y="T1"/>
                </a:cxn>
                <a:cxn ang="0">
                  <a:pos x="T2" y="T3"/>
                </a:cxn>
                <a:cxn ang="0">
                  <a:pos x="T4" y="T5"/>
                </a:cxn>
                <a:cxn ang="0">
                  <a:pos x="T6" y="T7"/>
                </a:cxn>
                <a:cxn ang="0">
                  <a:pos x="T8" y="T9"/>
                </a:cxn>
              </a:cxnLst>
              <a:rect l="0" t="0" r="r" b="b"/>
              <a:pathLst>
                <a:path w="1178" h="531">
                  <a:moveTo>
                    <a:pt x="19" y="531"/>
                  </a:moveTo>
                  <a:cubicBezTo>
                    <a:pt x="311" y="144"/>
                    <a:pt x="886" y="432"/>
                    <a:pt x="1178" y="45"/>
                  </a:cubicBezTo>
                  <a:cubicBezTo>
                    <a:pt x="1172" y="30"/>
                    <a:pt x="1166" y="15"/>
                    <a:pt x="1159" y="0"/>
                  </a:cubicBezTo>
                  <a:cubicBezTo>
                    <a:pt x="867" y="386"/>
                    <a:pt x="292" y="98"/>
                    <a:pt x="0" y="485"/>
                  </a:cubicBezTo>
                  <a:cubicBezTo>
                    <a:pt x="7" y="500"/>
                    <a:pt x="13" y="515"/>
                    <a:pt x="19" y="53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38"/>
            <p:cNvSpPr>
              <a:spLocks/>
            </p:cNvSpPr>
            <p:nvPr/>
          </p:nvSpPr>
          <p:spPr bwMode="auto">
            <a:xfrm>
              <a:off x="-3507887" y="-1916723"/>
              <a:ext cx="12023906" cy="5422301"/>
            </a:xfrm>
            <a:custGeom>
              <a:avLst/>
              <a:gdLst>
                <a:gd name="T0" fmla="*/ 19 w 1179"/>
                <a:gd name="T1" fmla="*/ 531 h 531"/>
                <a:gd name="T2" fmla="*/ 1179 w 1179"/>
                <a:gd name="T3" fmla="*/ 46 h 531"/>
                <a:gd name="T4" fmla="*/ 1159 w 1179"/>
                <a:gd name="T5" fmla="*/ 0 h 531"/>
                <a:gd name="T6" fmla="*/ 0 w 1179"/>
                <a:gd name="T7" fmla="*/ 486 h 531"/>
                <a:gd name="T8" fmla="*/ 19 w 1179"/>
                <a:gd name="T9" fmla="*/ 531 h 531"/>
              </a:gdLst>
              <a:ahLst/>
              <a:cxnLst>
                <a:cxn ang="0">
                  <a:pos x="T0" y="T1"/>
                </a:cxn>
                <a:cxn ang="0">
                  <a:pos x="T2" y="T3"/>
                </a:cxn>
                <a:cxn ang="0">
                  <a:pos x="T4" y="T5"/>
                </a:cxn>
                <a:cxn ang="0">
                  <a:pos x="T6" y="T7"/>
                </a:cxn>
                <a:cxn ang="0">
                  <a:pos x="T8" y="T9"/>
                </a:cxn>
              </a:cxnLst>
              <a:rect l="0" t="0" r="r" b="b"/>
              <a:pathLst>
                <a:path w="1179" h="531">
                  <a:moveTo>
                    <a:pt x="19" y="531"/>
                  </a:moveTo>
                  <a:cubicBezTo>
                    <a:pt x="312" y="145"/>
                    <a:pt x="886" y="433"/>
                    <a:pt x="1179" y="46"/>
                  </a:cubicBezTo>
                  <a:cubicBezTo>
                    <a:pt x="1172" y="31"/>
                    <a:pt x="1166" y="16"/>
                    <a:pt x="1159" y="0"/>
                  </a:cubicBezTo>
                  <a:cubicBezTo>
                    <a:pt x="867" y="387"/>
                    <a:pt x="292" y="99"/>
                    <a:pt x="0" y="486"/>
                  </a:cubicBezTo>
                  <a:cubicBezTo>
                    <a:pt x="7" y="501"/>
                    <a:pt x="13" y="516"/>
                    <a:pt x="19" y="531"/>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39"/>
            <p:cNvSpPr>
              <a:spLocks/>
            </p:cNvSpPr>
            <p:nvPr/>
          </p:nvSpPr>
          <p:spPr bwMode="auto">
            <a:xfrm>
              <a:off x="-3314457" y="-1448746"/>
              <a:ext cx="12023906" cy="5422301"/>
            </a:xfrm>
            <a:custGeom>
              <a:avLst/>
              <a:gdLst>
                <a:gd name="T0" fmla="*/ 20 w 1179"/>
                <a:gd name="T1" fmla="*/ 531 h 531"/>
                <a:gd name="T2" fmla="*/ 1179 w 1179"/>
                <a:gd name="T3" fmla="*/ 46 h 531"/>
                <a:gd name="T4" fmla="*/ 1160 w 1179"/>
                <a:gd name="T5" fmla="*/ 0 h 531"/>
                <a:gd name="T6" fmla="*/ 0 w 1179"/>
                <a:gd name="T7" fmla="*/ 485 h 531"/>
                <a:gd name="T8" fmla="*/ 20 w 1179"/>
                <a:gd name="T9" fmla="*/ 531 h 531"/>
              </a:gdLst>
              <a:ahLst/>
              <a:cxnLst>
                <a:cxn ang="0">
                  <a:pos x="T0" y="T1"/>
                </a:cxn>
                <a:cxn ang="0">
                  <a:pos x="T2" y="T3"/>
                </a:cxn>
                <a:cxn ang="0">
                  <a:pos x="T4" y="T5"/>
                </a:cxn>
                <a:cxn ang="0">
                  <a:pos x="T6" y="T7"/>
                </a:cxn>
                <a:cxn ang="0">
                  <a:pos x="T8" y="T9"/>
                </a:cxn>
              </a:cxnLst>
              <a:rect l="0" t="0" r="r" b="b"/>
              <a:pathLst>
                <a:path w="1179" h="531">
                  <a:moveTo>
                    <a:pt x="20" y="531"/>
                  </a:moveTo>
                  <a:cubicBezTo>
                    <a:pt x="312" y="144"/>
                    <a:pt x="887" y="433"/>
                    <a:pt x="1179" y="46"/>
                  </a:cubicBezTo>
                  <a:cubicBezTo>
                    <a:pt x="1172" y="31"/>
                    <a:pt x="1166" y="15"/>
                    <a:pt x="1160" y="0"/>
                  </a:cubicBezTo>
                  <a:cubicBezTo>
                    <a:pt x="867" y="387"/>
                    <a:pt x="293" y="99"/>
                    <a:pt x="0" y="485"/>
                  </a:cubicBezTo>
                  <a:cubicBezTo>
                    <a:pt x="7" y="501"/>
                    <a:pt x="13" y="516"/>
                    <a:pt x="20" y="531"/>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40"/>
            <p:cNvSpPr>
              <a:spLocks/>
            </p:cNvSpPr>
            <p:nvPr/>
          </p:nvSpPr>
          <p:spPr bwMode="auto">
            <a:xfrm>
              <a:off x="-3114786" y="-980768"/>
              <a:ext cx="12017667" cy="5428541"/>
            </a:xfrm>
            <a:custGeom>
              <a:avLst/>
              <a:gdLst>
                <a:gd name="T0" fmla="*/ 19 w 1178"/>
                <a:gd name="T1" fmla="*/ 531 h 531"/>
                <a:gd name="T2" fmla="*/ 1178 w 1178"/>
                <a:gd name="T3" fmla="*/ 46 h 531"/>
                <a:gd name="T4" fmla="*/ 1159 w 1178"/>
                <a:gd name="T5" fmla="*/ 0 h 531"/>
                <a:gd name="T6" fmla="*/ 0 w 1178"/>
                <a:gd name="T7" fmla="*/ 485 h 531"/>
                <a:gd name="T8" fmla="*/ 19 w 1178"/>
                <a:gd name="T9" fmla="*/ 531 h 531"/>
              </a:gdLst>
              <a:ahLst/>
              <a:cxnLst>
                <a:cxn ang="0">
                  <a:pos x="T0" y="T1"/>
                </a:cxn>
                <a:cxn ang="0">
                  <a:pos x="T2" y="T3"/>
                </a:cxn>
                <a:cxn ang="0">
                  <a:pos x="T4" y="T5"/>
                </a:cxn>
                <a:cxn ang="0">
                  <a:pos x="T6" y="T7"/>
                </a:cxn>
                <a:cxn ang="0">
                  <a:pos x="T8" y="T9"/>
                </a:cxn>
              </a:cxnLst>
              <a:rect l="0" t="0" r="r" b="b"/>
              <a:pathLst>
                <a:path w="1178" h="531">
                  <a:moveTo>
                    <a:pt x="19" y="531"/>
                  </a:moveTo>
                  <a:cubicBezTo>
                    <a:pt x="311" y="144"/>
                    <a:pt x="886" y="432"/>
                    <a:pt x="1178" y="46"/>
                  </a:cubicBezTo>
                  <a:cubicBezTo>
                    <a:pt x="1171" y="30"/>
                    <a:pt x="1165" y="15"/>
                    <a:pt x="1159" y="0"/>
                  </a:cubicBezTo>
                  <a:cubicBezTo>
                    <a:pt x="867" y="387"/>
                    <a:pt x="292" y="98"/>
                    <a:pt x="0" y="485"/>
                  </a:cubicBezTo>
                  <a:cubicBezTo>
                    <a:pt x="6" y="500"/>
                    <a:pt x="12" y="516"/>
                    <a:pt x="19" y="531"/>
                  </a:cubicBez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41"/>
            <p:cNvSpPr>
              <a:spLocks/>
            </p:cNvSpPr>
            <p:nvPr/>
          </p:nvSpPr>
          <p:spPr bwMode="auto">
            <a:xfrm>
              <a:off x="-2921355" y="-506551"/>
              <a:ext cx="12017667" cy="5422301"/>
            </a:xfrm>
            <a:custGeom>
              <a:avLst/>
              <a:gdLst>
                <a:gd name="T0" fmla="*/ 19 w 1178"/>
                <a:gd name="T1" fmla="*/ 531 h 531"/>
                <a:gd name="T2" fmla="*/ 1178 w 1178"/>
                <a:gd name="T3" fmla="*/ 45 h 531"/>
                <a:gd name="T4" fmla="*/ 1159 w 1178"/>
                <a:gd name="T5" fmla="*/ 0 h 531"/>
                <a:gd name="T6" fmla="*/ 0 w 1178"/>
                <a:gd name="T7" fmla="*/ 485 h 531"/>
                <a:gd name="T8" fmla="*/ 19 w 1178"/>
                <a:gd name="T9" fmla="*/ 531 h 531"/>
              </a:gdLst>
              <a:ahLst/>
              <a:cxnLst>
                <a:cxn ang="0">
                  <a:pos x="T0" y="T1"/>
                </a:cxn>
                <a:cxn ang="0">
                  <a:pos x="T2" y="T3"/>
                </a:cxn>
                <a:cxn ang="0">
                  <a:pos x="T4" y="T5"/>
                </a:cxn>
                <a:cxn ang="0">
                  <a:pos x="T6" y="T7"/>
                </a:cxn>
                <a:cxn ang="0">
                  <a:pos x="T8" y="T9"/>
                </a:cxn>
              </a:cxnLst>
              <a:rect l="0" t="0" r="r" b="b"/>
              <a:pathLst>
                <a:path w="1178" h="531">
                  <a:moveTo>
                    <a:pt x="19" y="531"/>
                  </a:moveTo>
                  <a:cubicBezTo>
                    <a:pt x="311" y="144"/>
                    <a:pt x="886" y="432"/>
                    <a:pt x="1178" y="45"/>
                  </a:cubicBezTo>
                  <a:cubicBezTo>
                    <a:pt x="1172" y="30"/>
                    <a:pt x="1165" y="15"/>
                    <a:pt x="1159" y="0"/>
                  </a:cubicBezTo>
                  <a:cubicBezTo>
                    <a:pt x="867" y="386"/>
                    <a:pt x="292" y="98"/>
                    <a:pt x="0" y="485"/>
                  </a:cubicBezTo>
                  <a:cubicBezTo>
                    <a:pt x="6" y="500"/>
                    <a:pt x="13" y="515"/>
                    <a:pt x="19" y="531"/>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9" name="Group 68"/>
          <p:cNvGrpSpPr/>
          <p:nvPr/>
        </p:nvGrpSpPr>
        <p:grpSpPr>
          <a:xfrm rot="20683798">
            <a:off x="-3738855" y="-1311567"/>
            <a:ext cx="7421726" cy="4434498"/>
            <a:chOff x="-3894749" y="-2846439"/>
            <a:chExt cx="12991061" cy="7762189"/>
          </a:xfrm>
        </p:grpSpPr>
        <p:sp>
          <p:nvSpPr>
            <p:cNvPr id="70" name="Freeform 36"/>
            <p:cNvSpPr>
              <a:spLocks/>
            </p:cNvSpPr>
            <p:nvPr/>
          </p:nvSpPr>
          <p:spPr bwMode="auto">
            <a:xfrm>
              <a:off x="-3894749" y="-2846439"/>
              <a:ext cx="12011427" cy="5422301"/>
            </a:xfrm>
            <a:custGeom>
              <a:avLst/>
              <a:gdLst>
                <a:gd name="T0" fmla="*/ 19 w 1178"/>
                <a:gd name="T1" fmla="*/ 531 h 531"/>
                <a:gd name="T2" fmla="*/ 1178 w 1178"/>
                <a:gd name="T3" fmla="*/ 46 h 531"/>
                <a:gd name="T4" fmla="*/ 1159 w 1178"/>
                <a:gd name="T5" fmla="*/ 0 h 531"/>
                <a:gd name="T6" fmla="*/ 0 w 1178"/>
                <a:gd name="T7" fmla="*/ 485 h 531"/>
                <a:gd name="T8" fmla="*/ 19 w 1178"/>
                <a:gd name="T9" fmla="*/ 531 h 531"/>
              </a:gdLst>
              <a:ahLst/>
              <a:cxnLst>
                <a:cxn ang="0">
                  <a:pos x="T0" y="T1"/>
                </a:cxn>
                <a:cxn ang="0">
                  <a:pos x="T2" y="T3"/>
                </a:cxn>
                <a:cxn ang="0">
                  <a:pos x="T4" y="T5"/>
                </a:cxn>
                <a:cxn ang="0">
                  <a:pos x="T6" y="T7"/>
                </a:cxn>
                <a:cxn ang="0">
                  <a:pos x="T8" y="T9"/>
                </a:cxn>
              </a:cxnLst>
              <a:rect l="0" t="0" r="r" b="b"/>
              <a:pathLst>
                <a:path w="1178" h="531">
                  <a:moveTo>
                    <a:pt x="19" y="531"/>
                  </a:moveTo>
                  <a:cubicBezTo>
                    <a:pt x="311" y="144"/>
                    <a:pt x="886" y="432"/>
                    <a:pt x="1178" y="46"/>
                  </a:cubicBezTo>
                  <a:cubicBezTo>
                    <a:pt x="1172" y="30"/>
                    <a:pt x="1165" y="15"/>
                    <a:pt x="1159" y="0"/>
                  </a:cubicBezTo>
                  <a:cubicBezTo>
                    <a:pt x="867" y="387"/>
                    <a:pt x="292" y="98"/>
                    <a:pt x="0" y="485"/>
                  </a:cubicBezTo>
                  <a:cubicBezTo>
                    <a:pt x="6" y="500"/>
                    <a:pt x="13" y="516"/>
                    <a:pt x="19" y="53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37"/>
            <p:cNvSpPr>
              <a:spLocks/>
            </p:cNvSpPr>
            <p:nvPr/>
          </p:nvSpPr>
          <p:spPr bwMode="auto">
            <a:xfrm>
              <a:off x="-3701318" y="-2378461"/>
              <a:ext cx="12017667" cy="5422301"/>
            </a:xfrm>
            <a:custGeom>
              <a:avLst/>
              <a:gdLst>
                <a:gd name="T0" fmla="*/ 19 w 1178"/>
                <a:gd name="T1" fmla="*/ 531 h 531"/>
                <a:gd name="T2" fmla="*/ 1178 w 1178"/>
                <a:gd name="T3" fmla="*/ 45 h 531"/>
                <a:gd name="T4" fmla="*/ 1159 w 1178"/>
                <a:gd name="T5" fmla="*/ 0 h 531"/>
                <a:gd name="T6" fmla="*/ 0 w 1178"/>
                <a:gd name="T7" fmla="*/ 485 h 531"/>
                <a:gd name="T8" fmla="*/ 19 w 1178"/>
                <a:gd name="T9" fmla="*/ 531 h 531"/>
              </a:gdLst>
              <a:ahLst/>
              <a:cxnLst>
                <a:cxn ang="0">
                  <a:pos x="T0" y="T1"/>
                </a:cxn>
                <a:cxn ang="0">
                  <a:pos x="T2" y="T3"/>
                </a:cxn>
                <a:cxn ang="0">
                  <a:pos x="T4" y="T5"/>
                </a:cxn>
                <a:cxn ang="0">
                  <a:pos x="T6" y="T7"/>
                </a:cxn>
                <a:cxn ang="0">
                  <a:pos x="T8" y="T9"/>
                </a:cxn>
              </a:cxnLst>
              <a:rect l="0" t="0" r="r" b="b"/>
              <a:pathLst>
                <a:path w="1178" h="531">
                  <a:moveTo>
                    <a:pt x="19" y="531"/>
                  </a:moveTo>
                  <a:cubicBezTo>
                    <a:pt x="311" y="144"/>
                    <a:pt x="886" y="432"/>
                    <a:pt x="1178" y="45"/>
                  </a:cubicBezTo>
                  <a:cubicBezTo>
                    <a:pt x="1172" y="30"/>
                    <a:pt x="1166" y="15"/>
                    <a:pt x="1159" y="0"/>
                  </a:cubicBezTo>
                  <a:cubicBezTo>
                    <a:pt x="867" y="386"/>
                    <a:pt x="292" y="98"/>
                    <a:pt x="0" y="485"/>
                  </a:cubicBezTo>
                  <a:cubicBezTo>
                    <a:pt x="7" y="500"/>
                    <a:pt x="13" y="515"/>
                    <a:pt x="19" y="53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38"/>
            <p:cNvSpPr>
              <a:spLocks/>
            </p:cNvSpPr>
            <p:nvPr/>
          </p:nvSpPr>
          <p:spPr bwMode="auto">
            <a:xfrm>
              <a:off x="-3507887" y="-1916723"/>
              <a:ext cx="12023906" cy="5422301"/>
            </a:xfrm>
            <a:custGeom>
              <a:avLst/>
              <a:gdLst>
                <a:gd name="T0" fmla="*/ 19 w 1179"/>
                <a:gd name="T1" fmla="*/ 531 h 531"/>
                <a:gd name="T2" fmla="*/ 1179 w 1179"/>
                <a:gd name="T3" fmla="*/ 46 h 531"/>
                <a:gd name="T4" fmla="*/ 1159 w 1179"/>
                <a:gd name="T5" fmla="*/ 0 h 531"/>
                <a:gd name="T6" fmla="*/ 0 w 1179"/>
                <a:gd name="T7" fmla="*/ 486 h 531"/>
                <a:gd name="T8" fmla="*/ 19 w 1179"/>
                <a:gd name="T9" fmla="*/ 531 h 531"/>
              </a:gdLst>
              <a:ahLst/>
              <a:cxnLst>
                <a:cxn ang="0">
                  <a:pos x="T0" y="T1"/>
                </a:cxn>
                <a:cxn ang="0">
                  <a:pos x="T2" y="T3"/>
                </a:cxn>
                <a:cxn ang="0">
                  <a:pos x="T4" y="T5"/>
                </a:cxn>
                <a:cxn ang="0">
                  <a:pos x="T6" y="T7"/>
                </a:cxn>
                <a:cxn ang="0">
                  <a:pos x="T8" y="T9"/>
                </a:cxn>
              </a:cxnLst>
              <a:rect l="0" t="0" r="r" b="b"/>
              <a:pathLst>
                <a:path w="1179" h="531">
                  <a:moveTo>
                    <a:pt x="19" y="531"/>
                  </a:moveTo>
                  <a:cubicBezTo>
                    <a:pt x="312" y="145"/>
                    <a:pt x="886" y="433"/>
                    <a:pt x="1179" y="46"/>
                  </a:cubicBezTo>
                  <a:cubicBezTo>
                    <a:pt x="1172" y="31"/>
                    <a:pt x="1166" y="16"/>
                    <a:pt x="1159" y="0"/>
                  </a:cubicBezTo>
                  <a:cubicBezTo>
                    <a:pt x="867" y="387"/>
                    <a:pt x="292" y="99"/>
                    <a:pt x="0" y="486"/>
                  </a:cubicBezTo>
                  <a:cubicBezTo>
                    <a:pt x="7" y="501"/>
                    <a:pt x="13" y="516"/>
                    <a:pt x="19" y="531"/>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39"/>
            <p:cNvSpPr>
              <a:spLocks/>
            </p:cNvSpPr>
            <p:nvPr/>
          </p:nvSpPr>
          <p:spPr bwMode="auto">
            <a:xfrm>
              <a:off x="-3314457" y="-1448746"/>
              <a:ext cx="12023906" cy="5422301"/>
            </a:xfrm>
            <a:custGeom>
              <a:avLst/>
              <a:gdLst>
                <a:gd name="T0" fmla="*/ 20 w 1179"/>
                <a:gd name="T1" fmla="*/ 531 h 531"/>
                <a:gd name="T2" fmla="*/ 1179 w 1179"/>
                <a:gd name="T3" fmla="*/ 46 h 531"/>
                <a:gd name="T4" fmla="*/ 1160 w 1179"/>
                <a:gd name="T5" fmla="*/ 0 h 531"/>
                <a:gd name="T6" fmla="*/ 0 w 1179"/>
                <a:gd name="T7" fmla="*/ 485 h 531"/>
                <a:gd name="T8" fmla="*/ 20 w 1179"/>
                <a:gd name="T9" fmla="*/ 531 h 531"/>
              </a:gdLst>
              <a:ahLst/>
              <a:cxnLst>
                <a:cxn ang="0">
                  <a:pos x="T0" y="T1"/>
                </a:cxn>
                <a:cxn ang="0">
                  <a:pos x="T2" y="T3"/>
                </a:cxn>
                <a:cxn ang="0">
                  <a:pos x="T4" y="T5"/>
                </a:cxn>
                <a:cxn ang="0">
                  <a:pos x="T6" y="T7"/>
                </a:cxn>
                <a:cxn ang="0">
                  <a:pos x="T8" y="T9"/>
                </a:cxn>
              </a:cxnLst>
              <a:rect l="0" t="0" r="r" b="b"/>
              <a:pathLst>
                <a:path w="1179" h="531">
                  <a:moveTo>
                    <a:pt x="20" y="531"/>
                  </a:moveTo>
                  <a:cubicBezTo>
                    <a:pt x="312" y="144"/>
                    <a:pt x="887" y="433"/>
                    <a:pt x="1179" y="46"/>
                  </a:cubicBezTo>
                  <a:cubicBezTo>
                    <a:pt x="1172" y="31"/>
                    <a:pt x="1166" y="15"/>
                    <a:pt x="1160" y="0"/>
                  </a:cubicBezTo>
                  <a:cubicBezTo>
                    <a:pt x="867" y="387"/>
                    <a:pt x="293" y="99"/>
                    <a:pt x="0" y="485"/>
                  </a:cubicBezTo>
                  <a:cubicBezTo>
                    <a:pt x="7" y="501"/>
                    <a:pt x="13" y="516"/>
                    <a:pt x="20" y="531"/>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40"/>
            <p:cNvSpPr>
              <a:spLocks/>
            </p:cNvSpPr>
            <p:nvPr/>
          </p:nvSpPr>
          <p:spPr bwMode="auto">
            <a:xfrm>
              <a:off x="-3114786" y="-980768"/>
              <a:ext cx="12017667" cy="5428541"/>
            </a:xfrm>
            <a:custGeom>
              <a:avLst/>
              <a:gdLst>
                <a:gd name="T0" fmla="*/ 19 w 1178"/>
                <a:gd name="T1" fmla="*/ 531 h 531"/>
                <a:gd name="T2" fmla="*/ 1178 w 1178"/>
                <a:gd name="T3" fmla="*/ 46 h 531"/>
                <a:gd name="T4" fmla="*/ 1159 w 1178"/>
                <a:gd name="T5" fmla="*/ 0 h 531"/>
                <a:gd name="T6" fmla="*/ 0 w 1178"/>
                <a:gd name="T7" fmla="*/ 485 h 531"/>
                <a:gd name="T8" fmla="*/ 19 w 1178"/>
                <a:gd name="T9" fmla="*/ 531 h 531"/>
              </a:gdLst>
              <a:ahLst/>
              <a:cxnLst>
                <a:cxn ang="0">
                  <a:pos x="T0" y="T1"/>
                </a:cxn>
                <a:cxn ang="0">
                  <a:pos x="T2" y="T3"/>
                </a:cxn>
                <a:cxn ang="0">
                  <a:pos x="T4" y="T5"/>
                </a:cxn>
                <a:cxn ang="0">
                  <a:pos x="T6" y="T7"/>
                </a:cxn>
                <a:cxn ang="0">
                  <a:pos x="T8" y="T9"/>
                </a:cxn>
              </a:cxnLst>
              <a:rect l="0" t="0" r="r" b="b"/>
              <a:pathLst>
                <a:path w="1178" h="531">
                  <a:moveTo>
                    <a:pt x="19" y="531"/>
                  </a:moveTo>
                  <a:cubicBezTo>
                    <a:pt x="311" y="144"/>
                    <a:pt x="886" y="432"/>
                    <a:pt x="1178" y="46"/>
                  </a:cubicBezTo>
                  <a:cubicBezTo>
                    <a:pt x="1171" y="30"/>
                    <a:pt x="1165" y="15"/>
                    <a:pt x="1159" y="0"/>
                  </a:cubicBezTo>
                  <a:cubicBezTo>
                    <a:pt x="867" y="387"/>
                    <a:pt x="292" y="98"/>
                    <a:pt x="0" y="485"/>
                  </a:cubicBezTo>
                  <a:cubicBezTo>
                    <a:pt x="6" y="500"/>
                    <a:pt x="12" y="516"/>
                    <a:pt x="19" y="531"/>
                  </a:cubicBez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41"/>
            <p:cNvSpPr>
              <a:spLocks/>
            </p:cNvSpPr>
            <p:nvPr/>
          </p:nvSpPr>
          <p:spPr bwMode="auto">
            <a:xfrm>
              <a:off x="-2921355" y="-506551"/>
              <a:ext cx="12017667" cy="5422301"/>
            </a:xfrm>
            <a:custGeom>
              <a:avLst/>
              <a:gdLst>
                <a:gd name="T0" fmla="*/ 19 w 1178"/>
                <a:gd name="T1" fmla="*/ 531 h 531"/>
                <a:gd name="T2" fmla="*/ 1178 w 1178"/>
                <a:gd name="T3" fmla="*/ 45 h 531"/>
                <a:gd name="T4" fmla="*/ 1159 w 1178"/>
                <a:gd name="T5" fmla="*/ 0 h 531"/>
                <a:gd name="T6" fmla="*/ 0 w 1178"/>
                <a:gd name="T7" fmla="*/ 485 h 531"/>
                <a:gd name="T8" fmla="*/ 19 w 1178"/>
                <a:gd name="T9" fmla="*/ 531 h 531"/>
              </a:gdLst>
              <a:ahLst/>
              <a:cxnLst>
                <a:cxn ang="0">
                  <a:pos x="T0" y="T1"/>
                </a:cxn>
                <a:cxn ang="0">
                  <a:pos x="T2" y="T3"/>
                </a:cxn>
                <a:cxn ang="0">
                  <a:pos x="T4" y="T5"/>
                </a:cxn>
                <a:cxn ang="0">
                  <a:pos x="T6" y="T7"/>
                </a:cxn>
                <a:cxn ang="0">
                  <a:pos x="T8" y="T9"/>
                </a:cxn>
              </a:cxnLst>
              <a:rect l="0" t="0" r="r" b="b"/>
              <a:pathLst>
                <a:path w="1178" h="531">
                  <a:moveTo>
                    <a:pt x="19" y="531"/>
                  </a:moveTo>
                  <a:cubicBezTo>
                    <a:pt x="311" y="144"/>
                    <a:pt x="886" y="432"/>
                    <a:pt x="1178" y="45"/>
                  </a:cubicBezTo>
                  <a:cubicBezTo>
                    <a:pt x="1172" y="30"/>
                    <a:pt x="1165" y="15"/>
                    <a:pt x="1159" y="0"/>
                  </a:cubicBezTo>
                  <a:cubicBezTo>
                    <a:pt x="867" y="386"/>
                    <a:pt x="292" y="98"/>
                    <a:pt x="0" y="485"/>
                  </a:cubicBezTo>
                  <a:cubicBezTo>
                    <a:pt x="6" y="500"/>
                    <a:pt x="13" y="515"/>
                    <a:pt x="19" y="531"/>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8" name="TextBox 37">
            <a:extLst>
              <a:ext uri="{FF2B5EF4-FFF2-40B4-BE49-F238E27FC236}">
                <a16:creationId xmlns:a16="http://schemas.microsoft.com/office/drawing/2014/main" id="{619D98A1-A0C0-4D9C-A626-ECCAABECA8B2}"/>
              </a:ext>
            </a:extLst>
          </p:cNvPr>
          <p:cNvSpPr txBox="1"/>
          <p:nvPr/>
        </p:nvSpPr>
        <p:spPr>
          <a:xfrm>
            <a:off x="1826753" y="4659713"/>
            <a:ext cx="8538494" cy="1144416"/>
          </a:xfrm>
          <a:prstGeom prst="rect">
            <a:avLst/>
          </a:prstGeom>
          <a:noFill/>
        </p:spPr>
        <p:txBody>
          <a:bodyPr wrap="square" lIns="91440" tIns="45720" rIns="91440" bIns="45720" rtlCol="0">
            <a:spAutoFit/>
          </a:bodyPr>
          <a:lstStyle/>
          <a:p>
            <a:pPr algn="ctr">
              <a:lnSpc>
                <a:spcPct val="130000"/>
              </a:lnSpc>
            </a:pPr>
            <a:r>
              <a:rPr lang="en-US" sz="2800" dirty="0">
                <a:solidFill>
                  <a:schemeClr val="tx2"/>
                </a:solidFill>
              </a:rPr>
              <a:t>Why do you think it might be difficult to come up with lots of names?</a:t>
            </a:r>
          </a:p>
        </p:txBody>
      </p:sp>
      <p:sp>
        <p:nvSpPr>
          <p:cNvPr id="41" name="TextBox 40">
            <a:extLst>
              <a:ext uri="{FF2B5EF4-FFF2-40B4-BE49-F238E27FC236}">
                <a16:creationId xmlns:a16="http://schemas.microsoft.com/office/drawing/2014/main" id="{A8E045EB-6BAC-454E-9AE6-D14D70CDB035}"/>
              </a:ext>
            </a:extLst>
          </p:cNvPr>
          <p:cNvSpPr txBox="1"/>
          <p:nvPr/>
        </p:nvSpPr>
        <p:spPr>
          <a:xfrm>
            <a:off x="1812757" y="3729872"/>
            <a:ext cx="8538494" cy="753078"/>
          </a:xfrm>
          <a:prstGeom prst="rect">
            <a:avLst/>
          </a:prstGeom>
          <a:noFill/>
        </p:spPr>
        <p:txBody>
          <a:bodyPr wrap="square" lIns="91440" tIns="45720" rIns="91440" bIns="45720" rtlCol="0">
            <a:spAutoFit/>
          </a:bodyPr>
          <a:lstStyle/>
          <a:p>
            <a:pPr algn="ctr">
              <a:lnSpc>
                <a:spcPct val="130000"/>
              </a:lnSpc>
            </a:pPr>
            <a:r>
              <a:rPr lang="en-US" sz="2800" dirty="0">
                <a:solidFill>
                  <a:schemeClr val="tx2"/>
                </a:solidFill>
              </a:rPr>
              <a:t>If not, can you name any other LGBT+ public figures?</a:t>
            </a:r>
          </a:p>
        </p:txBody>
      </p:sp>
    </p:spTree>
    <p:extLst>
      <p:ext uri="{BB962C8B-B14F-4D97-AF65-F5344CB8AC3E}">
        <p14:creationId xmlns:p14="http://schemas.microsoft.com/office/powerpoint/2010/main" val="11305223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116374" y="1987315"/>
            <a:ext cx="3285926" cy="5044502"/>
            <a:chOff x="1451370" y="1964949"/>
            <a:chExt cx="2900199" cy="2180793"/>
          </a:xfrm>
        </p:grpSpPr>
        <p:sp>
          <p:nvSpPr>
            <p:cNvPr id="42" name="Rectangle 41"/>
            <p:cNvSpPr/>
            <p:nvPr/>
          </p:nvSpPr>
          <p:spPr>
            <a:xfrm>
              <a:off x="1451370" y="2412366"/>
              <a:ext cx="2795026" cy="1733376"/>
            </a:xfrm>
            <a:prstGeom prst="rect">
              <a:avLst/>
            </a:prstGeom>
          </p:spPr>
          <p:txBody>
            <a:bodyPr wrap="square">
              <a:spAutoFit/>
            </a:bodyPr>
            <a:lstStyle/>
            <a:p>
              <a:pPr>
                <a:lnSpc>
                  <a:spcPct val="130000"/>
                </a:lnSpc>
              </a:pPr>
              <a:r>
                <a:rPr lang="en-US" dirty="0">
                  <a:solidFill>
                    <a:schemeClr val="tx2"/>
                  </a:solidFill>
                </a:rPr>
                <a:t>Look up the meaning of different labels and phrases. </a:t>
              </a:r>
            </a:p>
            <a:p>
              <a:pPr>
                <a:lnSpc>
                  <a:spcPct val="130000"/>
                </a:lnSpc>
              </a:pPr>
              <a:r>
                <a:rPr lang="en-US" dirty="0">
                  <a:solidFill>
                    <a:schemeClr val="tx2"/>
                  </a:solidFill>
                </a:rPr>
                <a:t>Some people might be comfortable answering questions but always remember to be respectful.</a:t>
              </a:r>
            </a:p>
            <a:p>
              <a:pPr>
                <a:lnSpc>
                  <a:spcPct val="130000"/>
                </a:lnSpc>
              </a:pPr>
              <a:r>
                <a:rPr lang="en-US" dirty="0">
                  <a:solidFill>
                    <a:schemeClr val="tx2"/>
                  </a:solidFill>
                </a:rPr>
                <a:t>Avoid using the labels as insults or in a malicious way. </a:t>
              </a:r>
            </a:p>
          </p:txBody>
        </p:sp>
        <p:sp>
          <p:nvSpPr>
            <p:cNvPr id="43" name="TextBox 42"/>
            <p:cNvSpPr txBox="1"/>
            <p:nvPr/>
          </p:nvSpPr>
          <p:spPr>
            <a:xfrm>
              <a:off x="1481184" y="1964949"/>
              <a:ext cx="2870385" cy="435257"/>
            </a:xfrm>
            <a:prstGeom prst="rect">
              <a:avLst/>
            </a:prstGeom>
            <a:noFill/>
          </p:spPr>
          <p:txBody>
            <a:bodyPr wrap="square" lIns="91440" tIns="45720" rIns="91440" bIns="45720" rtlCol="0">
              <a:spAutoFit/>
            </a:bodyPr>
            <a:lstStyle/>
            <a:p>
              <a:pPr>
                <a:lnSpc>
                  <a:spcPct val="130000"/>
                </a:lnSpc>
              </a:pPr>
              <a:r>
                <a:rPr lang="en-US" sz="2400" dirty="0" err="1">
                  <a:solidFill>
                    <a:schemeClr val="tx2"/>
                  </a:solidFill>
                  <a:latin typeface="+mj-lt"/>
                </a:rPr>
                <a:t>Familiarise</a:t>
              </a:r>
              <a:r>
                <a:rPr lang="en-US" sz="2400" dirty="0">
                  <a:solidFill>
                    <a:schemeClr val="tx2"/>
                  </a:solidFill>
                  <a:latin typeface="+mj-lt"/>
                </a:rPr>
                <a:t> yourself with the language</a:t>
              </a:r>
            </a:p>
          </p:txBody>
        </p:sp>
      </p:grpSp>
      <p:grpSp>
        <p:nvGrpSpPr>
          <p:cNvPr id="7" name="Group 6"/>
          <p:cNvGrpSpPr/>
          <p:nvPr/>
        </p:nvGrpSpPr>
        <p:grpSpPr>
          <a:xfrm>
            <a:off x="5114159" y="1875915"/>
            <a:ext cx="3107229" cy="2589491"/>
            <a:chOff x="5114159" y="1956141"/>
            <a:chExt cx="3107229" cy="750660"/>
          </a:xfrm>
        </p:grpSpPr>
        <p:sp>
          <p:nvSpPr>
            <p:cNvPr id="50" name="Rectangle 49"/>
            <p:cNvSpPr/>
            <p:nvPr/>
          </p:nvSpPr>
          <p:spPr>
            <a:xfrm>
              <a:off x="5114159" y="2379585"/>
              <a:ext cx="3107229" cy="327216"/>
            </a:xfrm>
            <a:prstGeom prst="rect">
              <a:avLst/>
            </a:prstGeom>
          </p:spPr>
          <p:txBody>
            <a:bodyPr wrap="square">
              <a:spAutoFit/>
            </a:bodyPr>
            <a:lstStyle/>
            <a:p>
              <a:pPr>
                <a:lnSpc>
                  <a:spcPct val="130000"/>
                </a:lnSpc>
              </a:pPr>
              <a:r>
                <a:rPr lang="en-US" dirty="0">
                  <a:solidFill>
                    <a:schemeClr val="tx2"/>
                  </a:solidFill>
                </a:rPr>
                <a:t>Do your best to make sure everyone feels safe and welcome around you. </a:t>
              </a:r>
            </a:p>
          </p:txBody>
        </p:sp>
        <p:sp>
          <p:nvSpPr>
            <p:cNvPr id="51" name="TextBox 50"/>
            <p:cNvSpPr txBox="1"/>
            <p:nvPr/>
          </p:nvSpPr>
          <p:spPr>
            <a:xfrm>
              <a:off x="5141260" y="1956141"/>
              <a:ext cx="3009768" cy="431047"/>
            </a:xfrm>
            <a:prstGeom prst="rect">
              <a:avLst/>
            </a:prstGeom>
            <a:noFill/>
          </p:spPr>
          <p:txBody>
            <a:bodyPr wrap="square" lIns="91440" tIns="45720" rIns="91440" bIns="45720" rtlCol="0">
              <a:spAutoFit/>
            </a:bodyPr>
            <a:lstStyle/>
            <a:p>
              <a:pPr>
                <a:lnSpc>
                  <a:spcPct val="130000"/>
                </a:lnSpc>
              </a:pPr>
              <a:r>
                <a:rPr lang="en-US" sz="2400" dirty="0">
                  <a:solidFill>
                    <a:schemeClr val="tx2"/>
                  </a:solidFill>
                  <a:latin typeface="+mj-lt"/>
                </a:rPr>
                <a:t>Create spaces for LGBT+ people to feel comfortable</a:t>
              </a:r>
            </a:p>
          </p:txBody>
        </p:sp>
      </p:grpSp>
      <p:grpSp>
        <p:nvGrpSpPr>
          <p:cNvPr id="8" name="Group 7"/>
          <p:cNvGrpSpPr/>
          <p:nvPr/>
        </p:nvGrpSpPr>
        <p:grpSpPr>
          <a:xfrm>
            <a:off x="8977530" y="1934182"/>
            <a:ext cx="2586418" cy="2879440"/>
            <a:chOff x="9116555" y="1928588"/>
            <a:chExt cx="2586418" cy="841903"/>
          </a:xfrm>
        </p:grpSpPr>
        <p:sp>
          <p:nvSpPr>
            <p:cNvPr id="54" name="Rectangle 53"/>
            <p:cNvSpPr/>
            <p:nvPr/>
          </p:nvSpPr>
          <p:spPr>
            <a:xfrm>
              <a:off x="9116555" y="2229882"/>
              <a:ext cx="2586418" cy="540609"/>
            </a:xfrm>
            <a:prstGeom prst="rect">
              <a:avLst/>
            </a:prstGeom>
          </p:spPr>
          <p:txBody>
            <a:bodyPr wrap="square">
              <a:spAutoFit/>
            </a:bodyPr>
            <a:lstStyle/>
            <a:p>
              <a:pPr>
                <a:lnSpc>
                  <a:spcPct val="130000"/>
                </a:lnSpc>
              </a:pPr>
              <a:r>
                <a:rPr lang="en-US" dirty="0">
                  <a:solidFill>
                    <a:schemeClr val="tx2"/>
                  </a:solidFill>
                </a:rPr>
                <a:t>It is important to always be willing to listen and to allow our understanding of others to grow</a:t>
              </a:r>
            </a:p>
          </p:txBody>
        </p:sp>
        <p:sp>
          <p:nvSpPr>
            <p:cNvPr id="55" name="TextBox 54"/>
            <p:cNvSpPr txBox="1"/>
            <p:nvPr/>
          </p:nvSpPr>
          <p:spPr>
            <a:xfrm>
              <a:off x="9116555" y="1928588"/>
              <a:ext cx="2586418" cy="294377"/>
            </a:xfrm>
            <a:prstGeom prst="rect">
              <a:avLst/>
            </a:prstGeom>
            <a:noFill/>
          </p:spPr>
          <p:txBody>
            <a:bodyPr wrap="square" lIns="91440" tIns="45720" rIns="91440" bIns="45720" rtlCol="0">
              <a:spAutoFit/>
            </a:bodyPr>
            <a:lstStyle/>
            <a:p>
              <a:pPr>
                <a:lnSpc>
                  <a:spcPct val="130000"/>
                </a:lnSpc>
              </a:pPr>
              <a:r>
                <a:rPr lang="en-US" sz="2400" dirty="0">
                  <a:solidFill>
                    <a:schemeClr val="tx2"/>
                  </a:solidFill>
                  <a:latin typeface="+mj-lt"/>
                </a:rPr>
                <a:t>Be Open-minded and willing to learn</a:t>
              </a:r>
            </a:p>
          </p:txBody>
        </p:sp>
      </p:grpSp>
      <p:grpSp>
        <p:nvGrpSpPr>
          <p:cNvPr id="57" name="Group 56"/>
          <p:cNvGrpSpPr/>
          <p:nvPr/>
        </p:nvGrpSpPr>
        <p:grpSpPr>
          <a:xfrm>
            <a:off x="838200" y="520961"/>
            <a:ext cx="10515600" cy="1089960"/>
            <a:chOff x="838200" y="423526"/>
            <a:chExt cx="10515600" cy="1089960"/>
          </a:xfrm>
        </p:grpSpPr>
        <p:sp>
          <p:nvSpPr>
            <p:cNvPr id="58" name="TextBox 57"/>
            <p:cNvSpPr txBox="1"/>
            <p:nvPr/>
          </p:nvSpPr>
          <p:spPr>
            <a:xfrm>
              <a:off x="838200" y="423526"/>
              <a:ext cx="10515600" cy="769441"/>
            </a:xfrm>
            <a:prstGeom prst="rect">
              <a:avLst/>
            </a:prstGeom>
            <a:noFill/>
          </p:spPr>
          <p:txBody>
            <a:bodyPr wrap="square" lIns="91440" tIns="45720" rIns="91440" bIns="45720" rtlCol="0" anchor="b">
              <a:spAutoFit/>
            </a:bodyPr>
            <a:lstStyle/>
            <a:p>
              <a:pPr algn="ctr"/>
              <a:r>
                <a:rPr lang="en-US" sz="4400">
                  <a:solidFill>
                    <a:schemeClr val="accent1"/>
                  </a:solidFill>
                  <a:latin typeface="+mj-lt"/>
                </a:rPr>
                <a:t>What You Can Do</a:t>
              </a:r>
            </a:p>
          </p:txBody>
        </p:sp>
        <p:sp>
          <p:nvSpPr>
            <p:cNvPr id="59" name="TextBox 58"/>
            <p:cNvSpPr txBox="1"/>
            <p:nvPr/>
          </p:nvSpPr>
          <p:spPr>
            <a:xfrm>
              <a:off x="838200" y="1104913"/>
              <a:ext cx="10515600" cy="408573"/>
            </a:xfrm>
            <a:prstGeom prst="rect">
              <a:avLst/>
            </a:prstGeom>
            <a:noFill/>
          </p:spPr>
          <p:txBody>
            <a:bodyPr wrap="square" lIns="91440" tIns="45720" rIns="91440" bIns="45720" rtlCol="0">
              <a:spAutoFit/>
            </a:bodyPr>
            <a:lstStyle/>
            <a:p>
              <a:pPr algn="ctr">
                <a:lnSpc>
                  <a:spcPct val="130000"/>
                </a:lnSpc>
              </a:pPr>
              <a:r>
                <a:rPr lang="en-US" dirty="0">
                  <a:solidFill>
                    <a:schemeClr val="tx2"/>
                  </a:solidFill>
                </a:rPr>
                <a:t>How to be an LGBT+ ally</a:t>
              </a:r>
            </a:p>
          </p:txBody>
        </p:sp>
      </p:grpSp>
      <p:grpSp>
        <p:nvGrpSpPr>
          <p:cNvPr id="62" name="Group 61"/>
          <p:cNvGrpSpPr/>
          <p:nvPr/>
        </p:nvGrpSpPr>
        <p:grpSpPr>
          <a:xfrm rot="916202" flipH="1">
            <a:off x="8481137" y="-1311567"/>
            <a:ext cx="7421726" cy="4434498"/>
            <a:chOff x="-3894749" y="-2846439"/>
            <a:chExt cx="12991061" cy="7762189"/>
          </a:xfrm>
        </p:grpSpPr>
        <p:sp>
          <p:nvSpPr>
            <p:cNvPr id="63" name="Freeform 36"/>
            <p:cNvSpPr>
              <a:spLocks/>
            </p:cNvSpPr>
            <p:nvPr/>
          </p:nvSpPr>
          <p:spPr bwMode="auto">
            <a:xfrm>
              <a:off x="-3894749" y="-2846439"/>
              <a:ext cx="12011427" cy="5422301"/>
            </a:xfrm>
            <a:custGeom>
              <a:avLst/>
              <a:gdLst>
                <a:gd name="T0" fmla="*/ 19 w 1178"/>
                <a:gd name="T1" fmla="*/ 531 h 531"/>
                <a:gd name="T2" fmla="*/ 1178 w 1178"/>
                <a:gd name="T3" fmla="*/ 46 h 531"/>
                <a:gd name="T4" fmla="*/ 1159 w 1178"/>
                <a:gd name="T5" fmla="*/ 0 h 531"/>
                <a:gd name="T6" fmla="*/ 0 w 1178"/>
                <a:gd name="T7" fmla="*/ 485 h 531"/>
                <a:gd name="T8" fmla="*/ 19 w 1178"/>
                <a:gd name="T9" fmla="*/ 531 h 531"/>
              </a:gdLst>
              <a:ahLst/>
              <a:cxnLst>
                <a:cxn ang="0">
                  <a:pos x="T0" y="T1"/>
                </a:cxn>
                <a:cxn ang="0">
                  <a:pos x="T2" y="T3"/>
                </a:cxn>
                <a:cxn ang="0">
                  <a:pos x="T4" y="T5"/>
                </a:cxn>
                <a:cxn ang="0">
                  <a:pos x="T6" y="T7"/>
                </a:cxn>
                <a:cxn ang="0">
                  <a:pos x="T8" y="T9"/>
                </a:cxn>
              </a:cxnLst>
              <a:rect l="0" t="0" r="r" b="b"/>
              <a:pathLst>
                <a:path w="1178" h="531">
                  <a:moveTo>
                    <a:pt x="19" y="531"/>
                  </a:moveTo>
                  <a:cubicBezTo>
                    <a:pt x="311" y="144"/>
                    <a:pt x="886" y="432"/>
                    <a:pt x="1178" y="46"/>
                  </a:cubicBezTo>
                  <a:cubicBezTo>
                    <a:pt x="1172" y="30"/>
                    <a:pt x="1165" y="15"/>
                    <a:pt x="1159" y="0"/>
                  </a:cubicBezTo>
                  <a:cubicBezTo>
                    <a:pt x="867" y="387"/>
                    <a:pt x="292" y="98"/>
                    <a:pt x="0" y="485"/>
                  </a:cubicBezTo>
                  <a:cubicBezTo>
                    <a:pt x="6" y="500"/>
                    <a:pt x="13" y="516"/>
                    <a:pt x="19" y="53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37"/>
            <p:cNvSpPr>
              <a:spLocks/>
            </p:cNvSpPr>
            <p:nvPr/>
          </p:nvSpPr>
          <p:spPr bwMode="auto">
            <a:xfrm>
              <a:off x="-3701318" y="-2378461"/>
              <a:ext cx="12017667" cy="5422301"/>
            </a:xfrm>
            <a:custGeom>
              <a:avLst/>
              <a:gdLst>
                <a:gd name="T0" fmla="*/ 19 w 1178"/>
                <a:gd name="T1" fmla="*/ 531 h 531"/>
                <a:gd name="T2" fmla="*/ 1178 w 1178"/>
                <a:gd name="T3" fmla="*/ 45 h 531"/>
                <a:gd name="T4" fmla="*/ 1159 w 1178"/>
                <a:gd name="T5" fmla="*/ 0 h 531"/>
                <a:gd name="T6" fmla="*/ 0 w 1178"/>
                <a:gd name="T7" fmla="*/ 485 h 531"/>
                <a:gd name="T8" fmla="*/ 19 w 1178"/>
                <a:gd name="T9" fmla="*/ 531 h 531"/>
              </a:gdLst>
              <a:ahLst/>
              <a:cxnLst>
                <a:cxn ang="0">
                  <a:pos x="T0" y="T1"/>
                </a:cxn>
                <a:cxn ang="0">
                  <a:pos x="T2" y="T3"/>
                </a:cxn>
                <a:cxn ang="0">
                  <a:pos x="T4" y="T5"/>
                </a:cxn>
                <a:cxn ang="0">
                  <a:pos x="T6" y="T7"/>
                </a:cxn>
                <a:cxn ang="0">
                  <a:pos x="T8" y="T9"/>
                </a:cxn>
              </a:cxnLst>
              <a:rect l="0" t="0" r="r" b="b"/>
              <a:pathLst>
                <a:path w="1178" h="531">
                  <a:moveTo>
                    <a:pt x="19" y="531"/>
                  </a:moveTo>
                  <a:cubicBezTo>
                    <a:pt x="311" y="144"/>
                    <a:pt x="886" y="432"/>
                    <a:pt x="1178" y="45"/>
                  </a:cubicBezTo>
                  <a:cubicBezTo>
                    <a:pt x="1172" y="30"/>
                    <a:pt x="1166" y="15"/>
                    <a:pt x="1159" y="0"/>
                  </a:cubicBezTo>
                  <a:cubicBezTo>
                    <a:pt x="867" y="386"/>
                    <a:pt x="292" y="98"/>
                    <a:pt x="0" y="485"/>
                  </a:cubicBezTo>
                  <a:cubicBezTo>
                    <a:pt x="7" y="500"/>
                    <a:pt x="13" y="515"/>
                    <a:pt x="19" y="53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38"/>
            <p:cNvSpPr>
              <a:spLocks/>
            </p:cNvSpPr>
            <p:nvPr/>
          </p:nvSpPr>
          <p:spPr bwMode="auto">
            <a:xfrm>
              <a:off x="-3507887" y="-1916723"/>
              <a:ext cx="12023906" cy="5422301"/>
            </a:xfrm>
            <a:custGeom>
              <a:avLst/>
              <a:gdLst>
                <a:gd name="T0" fmla="*/ 19 w 1179"/>
                <a:gd name="T1" fmla="*/ 531 h 531"/>
                <a:gd name="T2" fmla="*/ 1179 w 1179"/>
                <a:gd name="T3" fmla="*/ 46 h 531"/>
                <a:gd name="T4" fmla="*/ 1159 w 1179"/>
                <a:gd name="T5" fmla="*/ 0 h 531"/>
                <a:gd name="T6" fmla="*/ 0 w 1179"/>
                <a:gd name="T7" fmla="*/ 486 h 531"/>
                <a:gd name="T8" fmla="*/ 19 w 1179"/>
                <a:gd name="T9" fmla="*/ 531 h 531"/>
              </a:gdLst>
              <a:ahLst/>
              <a:cxnLst>
                <a:cxn ang="0">
                  <a:pos x="T0" y="T1"/>
                </a:cxn>
                <a:cxn ang="0">
                  <a:pos x="T2" y="T3"/>
                </a:cxn>
                <a:cxn ang="0">
                  <a:pos x="T4" y="T5"/>
                </a:cxn>
                <a:cxn ang="0">
                  <a:pos x="T6" y="T7"/>
                </a:cxn>
                <a:cxn ang="0">
                  <a:pos x="T8" y="T9"/>
                </a:cxn>
              </a:cxnLst>
              <a:rect l="0" t="0" r="r" b="b"/>
              <a:pathLst>
                <a:path w="1179" h="531">
                  <a:moveTo>
                    <a:pt x="19" y="531"/>
                  </a:moveTo>
                  <a:cubicBezTo>
                    <a:pt x="312" y="145"/>
                    <a:pt x="886" y="433"/>
                    <a:pt x="1179" y="46"/>
                  </a:cubicBezTo>
                  <a:cubicBezTo>
                    <a:pt x="1172" y="31"/>
                    <a:pt x="1166" y="16"/>
                    <a:pt x="1159" y="0"/>
                  </a:cubicBezTo>
                  <a:cubicBezTo>
                    <a:pt x="867" y="387"/>
                    <a:pt x="292" y="99"/>
                    <a:pt x="0" y="486"/>
                  </a:cubicBezTo>
                  <a:cubicBezTo>
                    <a:pt x="7" y="501"/>
                    <a:pt x="13" y="516"/>
                    <a:pt x="19" y="531"/>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39"/>
            <p:cNvSpPr>
              <a:spLocks/>
            </p:cNvSpPr>
            <p:nvPr/>
          </p:nvSpPr>
          <p:spPr bwMode="auto">
            <a:xfrm>
              <a:off x="-3314457" y="-1448746"/>
              <a:ext cx="12023906" cy="5422301"/>
            </a:xfrm>
            <a:custGeom>
              <a:avLst/>
              <a:gdLst>
                <a:gd name="T0" fmla="*/ 20 w 1179"/>
                <a:gd name="T1" fmla="*/ 531 h 531"/>
                <a:gd name="T2" fmla="*/ 1179 w 1179"/>
                <a:gd name="T3" fmla="*/ 46 h 531"/>
                <a:gd name="T4" fmla="*/ 1160 w 1179"/>
                <a:gd name="T5" fmla="*/ 0 h 531"/>
                <a:gd name="T6" fmla="*/ 0 w 1179"/>
                <a:gd name="T7" fmla="*/ 485 h 531"/>
                <a:gd name="T8" fmla="*/ 20 w 1179"/>
                <a:gd name="T9" fmla="*/ 531 h 531"/>
              </a:gdLst>
              <a:ahLst/>
              <a:cxnLst>
                <a:cxn ang="0">
                  <a:pos x="T0" y="T1"/>
                </a:cxn>
                <a:cxn ang="0">
                  <a:pos x="T2" y="T3"/>
                </a:cxn>
                <a:cxn ang="0">
                  <a:pos x="T4" y="T5"/>
                </a:cxn>
                <a:cxn ang="0">
                  <a:pos x="T6" y="T7"/>
                </a:cxn>
                <a:cxn ang="0">
                  <a:pos x="T8" y="T9"/>
                </a:cxn>
              </a:cxnLst>
              <a:rect l="0" t="0" r="r" b="b"/>
              <a:pathLst>
                <a:path w="1179" h="531">
                  <a:moveTo>
                    <a:pt x="20" y="531"/>
                  </a:moveTo>
                  <a:cubicBezTo>
                    <a:pt x="312" y="144"/>
                    <a:pt x="887" y="433"/>
                    <a:pt x="1179" y="46"/>
                  </a:cubicBezTo>
                  <a:cubicBezTo>
                    <a:pt x="1172" y="31"/>
                    <a:pt x="1166" y="15"/>
                    <a:pt x="1160" y="0"/>
                  </a:cubicBezTo>
                  <a:cubicBezTo>
                    <a:pt x="867" y="387"/>
                    <a:pt x="293" y="99"/>
                    <a:pt x="0" y="485"/>
                  </a:cubicBezTo>
                  <a:cubicBezTo>
                    <a:pt x="7" y="501"/>
                    <a:pt x="13" y="516"/>
                    <a:pt x="20" y="531"/>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40"/>
            <p:cNvSpPr>
              <a:spLocks/>
            </p:cNvSpPr>
            <p:nvPr/>
          </p:nvSpPr>
          <p:spPr bwMode="auto">
            <a:xfrm>
              <a:off x="-3114786" y="-980768"/>
              <a:ext cx="12017667" cy="5428541"/>
            </a:xfrm>
            <a:custGeom>
              <a:avLst/>
              <a:gdLst>
                <a:gd name="T0" fmla="*/ 19 w 1178"/>
                <a:gd name="T1" fmla="*/ 531 h 531"/>
                <a:gd name="T2" fmla="*/ 1178 w 1178"/>
                <a:gd name="T3" fmla="*/ 46 h 531"/>
                <a:gd name="T4" fmla="*/ 1159 w 1178"/>
                <a:gd name="T5" fmla="*/ 0 h 531"/>
                <a:gd name="T6" fmla="*/ 0 w 1178"/>
                <a:gd name="T7" fmla="*/ 485 h 531"/>
                <a:gd name="T8" fmla="*/ 19 w 1178"/>
                <a:gd name="T9" fmla="*/ 531 h 531"/>
              </a:gdLst>
              <a:ahLst/>
              <a:cxnLst>
                <a:cxn ang="0">
                  <a:pos x="T0" y="T1"/>
                </a:cxn>
                <a:cxn ang="0">
                  <a:pos x="T2" y="T3"/>
                </a:cxn>
                <a:cxn ang="0">
                  <a:pos x="T4" y="T5"/>
                </a:cxn>
                <a:cxn ang="0">
                  <a:pos x="T6" y="T7"/>
                </a:cxn>
                <a:cxn ang="0">
                  <a:pos x="T8" y="T9"/>
                </a:cxn>
              </a:cxnLst>
              <a:rect l="0" t="0" r="r" b="b"/>
              <a:pathLst>
                <a:path w="1178" h="531">
                  <a:moveTo>
                    <a:pt x="19" y="531"/>
                  </a:moveTo>
                  <a:cubicBezTo>
                    <a:pt x="311" y="144"/>
                    <a:pt x="886" y="432"/>
                    <a:pt x="1178" y="46"/>
                  </a:cubicBezTo>
                  <a:cubicBezTo>
                    <a:pt x="1171" y="30"/>
                    <a:pt x="1165" y="15"/>
                    <a:pt x="1159" y="0"/>
                  </a:cubicBezTo>
                  <a:cubicBezTo>
                    <a:pt x="867" y="387"/>
                    <a:pt x="292" y="98"/>
                    <a:pt x="0" y="485"/>
                  </a:cubicBezTo>
                  <a:cubicBezTo>
                    <a:pt x="6" y="500"/>
                    <a:pt x="12" y="516"/>
                    <a:pt x="19" y="531"/>
                  </a:cubicBez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41"/>
            <p:cNvSpPr>
              <a:spLocks/>
            </p:cNvSpPr>
            <p:nvPr/>
          </p:nvSpPr>
          <p:spPr bwMode="auto">
            <a:xfrm>
              <a:off x="-2921355" y="-506551"/>
              <a:ext cx="12017667" cy="5422301"/>
            </a:xfrm>
            <a:custGeom>
              <a:avLst/>
              <a:gdLst>
                <a:gd name="T0" fmla="*/ 19 w 1178"/>
                <a:gd name="T1" fmla="*/ 531 h 531"/>
                <a:gd name="T2" fmla="*/ 1178 w 1178"/>
                <a:gd name="T3" fmla="*/ 45 h 531"/>
                <a:gd name="T4" fmla="*/ 1159 w 1178"/>
                <a:gd name="T5" fmla="*/ 0 h 531"/>
                <a:gd name="T6" fmla="*/ 0 w 1178"/>
                <a:gd name="T7" fmla="*/ 485 h 531"/>
                <a:gd name="T8" fmla="*/ 19 w 1178"/>
                <a:gd name="T9" fmla="*/ 531 h 531"/>
              </a:gdLst>
              <a:ahLst/>
              <a:cxnLst>
                <a:cxn ang="0">
                  <a:pos x="T0" y="T1"/>
                </a:cxn>
                <a:cxn ang="0">
                  <a:pos x="T2" y="T3"/>
                </a:cxn>
                <a:cxn ang="0">
                  <a:pos x="T4" y="T5"/>
                </a:cxn>
                <a:cxn ang="0">
                  <a:pos x="T6" y="T7"/>
                </a:cxn>
                <a:cxn ang="0">
                  <a:pos x="T8" y="T9"/>
                </a:cxn>
              </a:cxnLst>
              <a:rect l="0" t="0" r="r" b="b"/>
              <a:pathLst>
                <a:path w="1178" h="531">
                  <a:moveTo>
                    <a:pt x="19" y="531"/>
                  </a:moveTo>
                  <a:cubicBezTo>
                    <a:pt x="311" y="144"/>
                    <a:pt x="886" y="432"/>
                    <a:pt x="1178" y="45"/>
                  </a:cubicBezTo>
                  <a:cubicBezTo>
                    <a:pt x="1172" y="30"/>
                    <a:pt x="1165" y="15"/>
                    <a:pt x="1159" y="0"/>
                  </a:cubicBezTo>
                  <a:cubicBezTo>
                    <a:pt x="867" y="386"/>
                    <a:pt x="292" y="98"/>
                    <a:pt x="0" y="485"/>
                  </a:cubicBezTo>
                  <a:cubicBezTo>
                    <a:pt x="6" y="500"/>
                    <a:pt x="13" y="515"/>
                    <a:pt x="19" y="531"/>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9" name="Group 68"/>
          <p:cNvGrpSpPr/>
          <p:nvPr/>
        </p:nvGrpSpPr>
        <p:grpSpPr>
          <a:xfrm rot="20683798">
            <a:off x="-3738855" y="-1311567"/>
            <a:ext cx="7421726" cy="4434498"/>
            <a:chOff x="-3894749" y="-2846439"/>
            <a:chExt cx="12991061" cy="7762189"/>
          </a:xfrm>
        </p:grpSpPr>
        <p:sp>
          <p:nvSpPr>
            <p:cNvPr id="70" name="Freeform 36"/>
            <p:cNvSpPr>
              <a:spLocks/>
            </p:cNvSpPr>
            <p:nvPr/>
          </p:nvSpPr>
          <p:spPr bwMode="auto">
            <a:xfrm>
              <a:off x="-3894749" y="-2846439"/>
              <a:ext cx="12011427" cy="5422301"/>
            </a:xfrm>
            <a:custGeom>
              <a:avLst/>
              <a:gdLst>
                <a:gd name="T0" fmla="*/ 19 w 1178"/>
                <a:gd name="T1" fmla="*/ 531 h 531"/>
                <a:gd name="T2" fmla="*/ 1178 w 1178"/>
                <a:gd name="T3" fmla="*/ 46 h 531"/>
                <a:gd name="T4" fmla="*/ 1159 w 1178"/>
                <a:gd name="T5" fmla="*/ 0 h 531"/>
                <a:gd name="T6" fmla="*/ 0 w 1178"/>
                <a:gd name="T7" fmla="*/ 485 h 531"/>
                <a:gd name="T8" fmla="*/ 19 w 1178"/>
                <a:gd name="T9" fmla="*/ 531 h 531"/>
              </a:gdLst>
              <a:ahLst/>
              <a:cxnLst>
                <a:cxn ang="0">
                  <a:pos x="T0" y="T1"/>
                </a:cxn>
                <a:cxn ang="0">
                  <a:pos x="T2" y="T3"/>
                </a:cxn>
                <a:cxn ang="0">
                  <a:pos x="T4" y="T5"/>
                </a:cxn>
                <a:cxn ang="0">
                  <a:pos x="T6" y="T7"/>
                </a:cxn>
                <a:cxn ang="0">
                  <a:pos x="T8" y="T9"/>
                </a:cxn>
              </a:cxnLst>
              <a:rect l="0" t="0" r="r" b="b"/>
              <a:pathLst>
                <a:path w="1178" h="531">
                  <a:moveTo>
                    <a:pt x="19" y="531"/>
                  </a:moveTo>
                  <a:cubicBezTo>
                    <a:pt x="311" y="144"/>
                    <a:pt x="886" y="432"/>
                    <a:pt x="1178" y="46"/>
                  </a:cubicBezTo>
                  <a:cubicBezTo>
                    <a:pt x="1172" y="30"/>
                    <a:pt x="1165" y="15"/>
                    <a:pt x="1159" y="0"/>
                  </a:cubicBezTo>
                  <a:cubicBezTo>
                    <a:pt x="867" y="387"/>
                    <a:pt x="292" y="98"/>
                    <a:pt x="0" y="485"/>
                  </a:cubicBezTo>
                  <a:cubicBezTo>
                    <a:pt x="6" y="500"/>
                    <a:pt x="13" y="516"/>
                    <a:pt x="19" y="53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37"/>
            <p:cNvSpPr>
              <a:spLocks/>
            </p:cNvSpPr>
            <p:nvPr/>
          </p:nvSpPr>
          <p:spPr bwMode="auto">
            <a:xfrm>
              <a:off x="-3701318" y="-2378461"/>
              <a:ext cx="12017667" cy="5422301"/>
            </a:xfrm>
            <a:custGeom>
              <a:avLst/>
              <a:gdLst>
                <a:gd name="T0" fmla="*/ 19 w 1178"/>
                <a:gd name="T1" fmla="*/ 531 h 531"/>
                <a:gd name="T2" fmla="*/ 1178 w 1178"/>
                <a:gd name="T3" fmla="*/ 45 h 531"/>
                <a:gd name="T4" fmla="*/ 1159 w 1178"/>
                <a:gd name="T5" fmla="*/ 0 h 531"/>
                <a:gd name="T6" fmla="*/ 0 w 1178"/>
                <a:gd name="T7" fmla="*/ 485 h 531"/>
                <a:gd name="T8" fmla="*/ 19 w 1178"/>
                <a:gd name="T9" fmla="*/ 531 h 531"/>
              </a:gdLst>
              <a:ahLst/>
              <a:cxnLst>
                <a:cxn ang="0">
                  <a:pos x="T0" y="T1"/>
                </a:cxn>
                <a:cxn ang="0">
                  <a:pos x="T2" y="T3"/>
                </a:cxn>
                <a:cxn ang="0">
                  <a:pos x="T4" y="T5"/>
                </a:cxn>
                <a:cxn ang="0">
                  <a:pos x="T6" y="T7"/>
                </a:cxn>
                <a:cxn ang="0">
                  <a:pos x="T8" y="T9"/>
                </a:cxn>
              </a:cxnLst>
              <a:rect l="0" t="0" r="r" b="b"/>
              <a:pathLst>
                <a:path w="1178" h="531">
                  <a:moveTo>
                    <a:pt x="19" y="531"/>
                  </a:moveTo>
                  <a:cubicBezTo>
                    <a:pt x="311" y="144"/>
                    <a:pt x="886" y="432"/>
                    <a:pt x="1178" y="45"/>
                  </a:cubicBezTo>
                  <a:cubicBezTo>
                    <a:pt x="1172" y="30"/>
                    <a:pt x="1166" y="15"/>
                    <a:pt x="1159" y="0"/>
                  </a:cubicBezTo>
                  <a:cubicBezTo>
                    <a:pt x="867" y="386"/>
                    <a:pt x="292" y="98"/>
                    <a:pt x="0" y="485"/>
                  </a:cubicBezTo>
                  <a:cubicBezTo>
                    <a:pt x="7" y="500"/>
                    <a:pt x="13" y="515"/>
                    <a:pt x="19" y="53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38"/>
            <p:cNvSpPr>
              <a:spLocks/>
            </p:cNvSpPr>
            <p:nvPr/>
          </p:nvSpPr>
          <p:spPr bwMode="auto">
            <a:xfrm>
              <a:off x="-3507887" y="-1916723"/>
              <a:ext cx="12023906" cy="5422301"/>
            </a:xfrm>
            <a:custGeom>
              <a:avLst/>
              <a:gdLst>
                <a:gd name="T0" fmla="*/ 19 w 1179"/>
                <a:gd name="T1" fmla="*/ 531 h 531"/>
                <a:gd name="T2" fmla="*/ 1179 w 1179"/>
                <a:gd name="T3" fmla="*/ 46 h 531"/>
                <a:gd name="T4" fmla="*/ 1159 w 1179"/>
                <a:gd name="T5" fmla="*/ 0 h 531"/>
                <a:gd name="T6" fmla="*/ 0 w 1179"/>
                <a:gd name="T7" fmla="*/ 486 h 531"/>
                <a:gd name="T8" fmla="*/ 19 w 1179"/>
                <a:gd name="T9" fmla="*/ 531 h 531"/>
              </a:gdLst>
              <a:ahLst/>
              <a:cxnLst>
                <a:cxn ang="0">
                  <a:pos x="T0" y="T1"/>
                </a:cxn>
                <a:cxn ang="0">
                  <a:pos x="T2" y="T3"/>
                </a:cxn>
                <a:cxn ang="0">
                  <a:pos x="T4" y="T5"/>
                </a:cxn>
                <a:cxn ang="0">
                  <a:pos x="T6" y="T7"/>
                </a:cxn>
                <a:cxn ang="0">
                  <a:pos x="T8" y="T9"/>
                </a:cxn>
              </a:cxnLst>
              <a:rect l="0" t="0" r="r" b="b"/>
              <a:pathLst>
                <a:path w="1179" h="531">
                  <a:moveTo>
                    <a:pt x="19" y="531"/>
                  </a:moveTo>
                  <a:cubicBezTo>
                    <a:pt x="312" y="145"/>
                    <a:pt x="886" y="433"/>
                    <a:pt x="1179" y="46"/>
                  </a:cubicBezTo>
                  <a:cubicBezTo>
                    <a:pt x="1172" y="31"/>
                    <a:pt x="1166" y="16"/>
                    <a:pt x="1159" y="0"/>
                  </a:cubicBezTo>
                  <a:cubicBezTo>
                    <a:pt x="867" y="387"/>
                    <a:pt x="292" y="99"/>
                    <a:pt x="0" y="486"/>
                  </a:cubicBezTo>
                  <a:cubicBezTo>
                    <a:pt x="7" y="501"/>
                    <a:pt x="13" y="516"/>
                    <a:pt x="19" y="531"/>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39"/>
            <p:cNvSpPr>
              <a:spLocks/>
            </p:cNvSpPr>
            <p:nvPr/>
          </p:nvSpPr>
          <p:spPr bwMode="auto">
            <a:xfrm>
              <a:off x="-3314457" y="-1448746"/>
              <a:ext cx="12023906" cy="5422301"/>
            </a:xfrm>
            <a:custGeom>
              <a:avLst/>
              <a:gdLst>
                <a:gd name="T0" fmla="*/ 20 w 1179"/>
                <a:gd name="T1" fmla="*/ 531 h 531"/>
                <a:gd name="T2" fmla="*/ 1179 w 1179"/>
                <a:gd name="T3" fmla="*/ 46 h 531"/>
                <a:gd name="T4" fmla="*/ 1160 w 1179"/>
                <a:gd name="T5" fmla="*/ 0 h 531"/>
                <a:gd name="T6" fmla="*/ 0 w 1179"/>
                <a:gd name="T7" fmla="*/ 485 h 531"/>
                <a:gd name="T8" fmla="*/ 20 w 1179"/>
                <a:gd name="T9" fmla="*/ 531 h 531"/>
              </a:gdLst>
              <a:ahLst/>
              <a:cxnLst>
                <a:cxn ang="0">
                  <a:pos x="T0" y="T1"/>
                </a:cxn>
                <a:cxn ang="0">
                  <a:pos x="T2" y="T3"/>
                </a:cxn>
                <a:cxn ang="0">
                  <a:pos x="T4" y="T5"/>
                </a:cxn>
                <a:cxn ang="0">
                  <a:pos x="T6" y="T7"/>
                </a:cxn>
                <a:cxn ang="0">
                  <a:pos x="T8" y="T9"/>
                </a:cxn>
              </a:cxnLst>
              <a:rect l="0" t="0" r="r" b="b"/>
              <a:pathLst>
                <a:path w="1179" h="531">
                  <a:moveTo>
                    <a:pt x="20" y="531"/>
                  </a:moveTo>
                  <a:cubicBezTo>
                    <a:pt x="312" y="144"/>
                    <a:pt x="887" y="433"/>
                    <a:pt x="1179" y="46"/>
                  </a:cubicBezTo>
                  <a:cubicBezTo>
                    <a:pt x="1172" y="31"/>
                    <a:pt x="1166" y="15"/>
                    <a:pt x="1160" y="0"/>
                  </a:cubicBezTo>
                  <a:cubicBezTo>
                    <a:pt x="867" y="387"/>
                    <a:pt x="293" y="99"/>
                    <a:pt x="0" y="485"/>
                  </a:cubicBezTo>
                  <a:cubicBezTo>
                    <a:pt x="7" y="501"/>
                    <a:pt x="13" y="516"/>
                    <a:pt x="20" y="531"/>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40"/>
            <p:cNvSpPr>
              <a:spLocks/>
            </p:cNvSpPr>
            <p:nvPr/>
          </p:nvSpPr>
          <p:spPr bwMode="auto">
            <a:xfrm>
              <a:off x="-3114786" y="-980768"/>
              <a:ext cx="12017667" cy="5428541"/>
            </a:xfrm>
            <a:custGeom>
              <a:avLst/>
              <a:gdLst>
                <a:gd name="T0" fmla="*/ 19 w 1178"/>
                <a:gd name="T1" fmla="*/ 531 h 531"/>
                <a:gd name="T2" fmla="*/ 1178 w 1178"/>
                <a:gd name="T3" fmla="*/ 46 h 531"/>
                <a:gd name="T4" fmla="*/ 1159 w 1178"/>
                <a:gd name="T5" fmla="*/ 0 h 531"/>
                <a:gd name="T6" fmla="*/ 0 w 1178"/>
                <a:gd name="T7" fmla="*/ 485 h 531"/>
                <a:gd name="T8" fmla="*/ 19 w 1178"/>
                <a:gd name="T9" fmla="*/ 531 h 531"/>
              </a:gdLst>
              <a:ahLst/>
              <a:cxnLst>
                <a:cxn ang="0">
                  <a:pos x="T0" y="T1"/>
                </a:cxn>
                <a:cxn ang="0">
                  <a:pos x="T2" y="T3"/>
                </a:cxn>
                <a:cxn ang="0">
                  <a:pos x="T4" y="T5"/>
                </a:cxn>
                <a:cxn ang="0">
                  <a:pos x="T6" y="T7"/>
                </a:cxn>
                <a:cxn ang="0">
                  <a:pos x="T8" y="T9"/>
                </a:cxn>
              </a:cxnLst>
              <a:rect l="0" t="0" r="r" b="b"/>
              <a:pathLst>
                <a:path w="1178" h="531">
                  <a:moveTo>
                    <a:pt x="19" y="531"/>
                  </a:moveTo>
                  <a:cubicBezTo>
                    <a:pt x="311" y="144"/>
                    <a:pt x="886" y="432"/>
                    <a:pt x="1178" y="46"/>
                  </a:cubicBezTo>
                  <a:cubicBezTo>
                    <a:pt x="1171" y="30"/>
                    <a:pt x="1165" y="15"/>
                    <a:pt x="1159" y="0"/>
                  </a:cubicBezTo>
                  <a:cubicBezTo>
                    <a:pt x="867" y="387"/>
                    <a:pt x="292" y="98"/>
                    <a:pt x="0" y="485"/>
                  </a:cubicBezTo>
                  <a:cubicBezTo>
                    <a:pt x="6" y="500"/>
                    <a:pt x="12" y="516"/>
                    <a:pt x="19" y="531"/>
                  </a:cubicBez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41"/>
            <p:cNvSpPr>
              <a:spLocks/>
            </p:cNvSpPr>
            <p:nvPr/>
          </p:nvSpPr>
          <p:spPr bwMode="auto">
            <a:xfrm>
              <a:off x="-2921355" y="-506551"/>
              <a:ext cx="12017667" cy="5422301"/>
            </a:xfrm>
            <a:custGeom>
              <a:avLst/>
              <a:gdLst>
                <a:gd name="T0" fmla="*/ 19 w 1178"/>
                <a:gd name="T1" fmla="*/ 531 h 531"/>
                <a:gd name="T2" fmla="*/ 1178 w 1178"/>
                <a:gd name="T3" fmla="*/ 45 h 531"/>
                <a:gd name="T4" fmla="*/ 1159 w 1178"/>
                <a:gd name="T5" fmla="*/ 0 h 531"/>
                <a:gd name="T6" fmla="*/ 0 w 1178"/>
                <a:gd name="T7" fmla="*/ 485 h 531"/>
                <a:gd name="T8" fmla="*/ 19 w 1178"/>
                <a:gd name="T9" fmla="*/ 531 h 531"/>
              </a:gdLst>
              <a:ahLst/>
              <a:cxnLst>
                <a:cxn ang="0">
                  <a:pos x="T0" y="T1"/>
                </a:cxn>
                <a:cxn ang="0">
                  <a:pos x="T2" y="T3"/>
                </a:cxn>
                <a:cxn ang="0">
                  <a:pos x="T4" y="T5"/>
                </a:cxn>
                <a:cxn ang="0">
                  <a:pos x="T6" y="T7"/>
                </a:cxn>
                <a:cxn ang="0">
                  <a:pos x="T8" y="T9"/>
                </a:cxn>
              </a:cxnLst>
              <a:rect l="0" t="0" r="r" b="b"/>
              <a:pathLst>
                <a:path w="1178" h="531">
                  <a:moveTo>
                    <a:pt x="19" y="531"/>
                  </a:moveTo>
                  <a:cubicBezTo>
                    <a:pt x="311" y="144"/>
                    <a:pt x="886" y="432"/>
                    <a:pt x="1178" y="45"/>
                  </a:cubicBezTo>
                  <a:cubicBezTo>
                    <a:pt x="1172" y="30"/>
                    <a:pt x="1165" y="15"/>
                    <a:pt x="1159" y="0"/>
                  </a:cubicBezTo>
                  <a:cubicBezTo>
                    <a:pt x="867" y="386"/>
                    <a:pt x="292" y="98"/>
                    <a:pt x="0" y="485"/>
                  </a:cubicBezTo>
                  <a:cubicBezTo>
                    <a:pt x="6" y="500"/>
                    <a:pt x="13" y="515"/>
                    <a:pt x="19" y="531"/>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15362" name="Picture 2" descr="Why We Need Straight Allies">
            <a:extLst>
              <a:ext uri="{FF2B5EF4-FFF2-40B4-BE49-F238E27FC236}">
                <a16:creationId xmlns:a16="http://schemas.microsoft.com/office/drawing/2014/main" id="{2FBEC13C-5E99-4DBC-A7D2-93D9D8F9A9A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20430" y="4846326"/>
            <a:ext cx="3151140" cy="1618652"/>
          </a:xfrm>
          <a:prstGeom prst="rect">
            <a:avLst/>
          </a:prstGeom>
          <a:noFill/>
          <a:extLst>
            <a:ext uri="{909E8E84-426E-40DD-AFC4-6F175D3DCCD1}">
              <a14:hiddenFill xmlns:a14="http://schemas.microsoft.com/office/drawing/2010/main">
                <a:solidFill>
                  <a:srgbClr val="FFFFFF"/>
                </a:solidFill>
              </a14:hiddenFill>
            </a:ext>
          </a:extLst>
        </p:spPr>
      </p:pic>
      <p:grpSp>
        <p:nvGrpSpPr>
          <p:cNvPr id="39" name="Group 38">
            <a:extLst>
              <a:ext uri="{FF2B5EF4-FFF2-40B4-BE49-F238E27FC236}">
                <a16:creationId xmlns:a16="http://schemas.microsoft.com/office/drawing/2014/main" id="{CB6F9852-C63A-4680-BF22-62751CFC4BB5}"/>
              </a:ext>
            </a:extLst>
          </p:cNvPr>
          <p:cNvGrpSpPr/>
          <p:nvPr/>
        </p:nvGrpSpPr>
        <p:grpSpPr>
          <a:xfrm>
            <a:off x="285152" y="2092776"/>
            <a:ext cx="685800" cy="685800"/>
            <a:chOff x="2095500" y="3839930"/>
            <a:chExt cx="685800" cy="685800"/>
          </a:xfrm>
        </p:grpSpPr>
        <p:sp>
          <p:nvSpPr>
            <p:cNvPr id="40" name="Oval 39">
              <a:extLst>
                <a:ext uri="{FF2B5EF4-FFF2-40B4-BE49-F238E27FC236}">
                  <a16:creationId xmlns:a16="http://schemas.microsoft.com/office/drawing/2014/main" id="{F465AC76-2947-4887-B989-D2172DB995F2}"/>
                </a:ext>
              </a:extLst>
            </p:cNvPr>
            <p:cNvSpPr/>
            <p:nvPr/>
          </p:nvSpPr>
          <p:spPr>
            <a:xfrm>
              <a:off x="2095500" y="3839930"/>
              <a:ext cx="685800" cy="685800"/>
            </a:xfrm>
            <a:prstGeom prst="ellipse">
              <a:avLst/>
            </a:prstGeom>
            <a:solidFill>
              <a:schemeClr val="accent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44" name="Freeform 37">
              <a:extLst>
                <a:ext uri="{FF2B5EF4-FFF2-40B4-BE49-F238E27FC236}">
                  <a16:creationId xmlns:a16="http://schemas.microsoft.com/office/drawing/2014/main" id="{FAD1443A-B6DD-4837-8461-D59206B1EB18}"/>
                </a:ext>
              </a:extLst>
            </p:cNvPr>
            <p:cNvSpPr>
              <a:spLocks noEditPoints="1"/>
            </p:cNvSpPr>
            <p:nvPr/>
          </p:nvSpPr>
          <p:spPr bwMode="auto">
            <a:xfrm>
              <a:off x="2244940" y="4001943"/>
              <a:ext cx="386921" cy="361774"/>
            </a:xfrm>
            <a:custGeom>
              <a:avLst/>
              <a:gdLst>
                <a:gd name="T0" fmla="*/ 768 w 1536"/>
                <a:gd name="T1" fmla="*/ 227 h 1436"/>
                <a:gd name="T2" fmla="*/ 0 w 1536"/>
                <a:gd name="T3" fmla="*/ 458 h 1436"/>
                <a:gd name="T4" fmla="*/ 750 w 1536"/>
                <a:gd name="T5" fmla="*/ 1426 h 1436"/>
                <a:gd name="T6" fmla="*/ 978 w 1536"/>
                <a:gd name="T7" fmla="*/ 1250 h 1436"/>
                <a:gd name="T8" fmla="*/ 1139 w 1536"/>
                <a:gd name="T9" fmla="*/ 0 h 1436"/>
                <a:gd name="T10" fmla="*/ 620 w 1536"/>
                <a:gd name="T11" fmla="*/ 135 h 1436"/>
                <a:gd name="T12" fmla="*/ 397 w 1536"/>
                <a:gd name="T13" fmla="*/ 51 h 1436"/>
                <a:gd name="T14" fmla="*/ 58 w 1536"/>
                <a:gd name="T15" fmla="*/ 374 h 1436"/>
                <a:gd name="T16" fmla="*/ 739 w 1536"/>
                <a:gd name="T17" fmla="*/ 282 h 1436"/>
                <a:gd name="T18" fmla="*/ 51 w 1536"/>
                <a:gd name="T19" fmla="*/ 458 h 1436"/>
                <a:gd name="T20" fmla="*/ 768 w 1536"/>
                <a:gd name="T21" fmla="*/ 1373 h 1436"/>
                <a:gd name="T22" fmla="*/ 551 w 1536"/>
                <a:gd name="T23" fmla="*/ 1175 h 1436"/>
                <a:gd name="T24" fmla="*/ 985 w 1536"/>
                <a:gd name="T25" fmla="*/ 1175 h 1436"/>
                <a:gd name="T26" fmla="*/ 1023 w 1536"/>
                <a:gd name="T27" fmla="*/ 1140 h 1436"/>
                <a:gd name="T28" fmla="*/ 512 w 1536"/>
                <a:gd name="T29" fmla="*/ 1140 h 1436"/>
                <a:gd name="T30" fmla="*/ 768 w 1536"/>
                <a:gd name="T31" fmla="*/ 947 h 1436"/>
                <a:gd name="T32" fmla="*/ 1023 w 1536"/>
                <a:gd name="T33" fmla="*/ 1140 h 1436"/>
                <a:gd name="T34" fmla="*/ 768 w 1536"/>
                <a:gd name="T35" fmla="*/ 896 h 1436"/>
                <a:gd name="T36" fmla="*/ 318 w 1536"/>
                <a:gd name="T37" fmla="*/ 955 h 1436"/>
                <a:gd name="T38" fmla="*/ 1139 w 1536"/>
                <a:gd name="T39" fmla="*/ 1032 h 1436"/>
                <a:gd name="T40" fmla="*/ 282 w 1536"/>
                <a:gd name="T41" fmla="*/ 917 h 1436"/>
                <a:gd name="T42" fmla="*/ 768 w 1536"/>
                <a:gd name="T43" fmla="*/ 640 h 1436"/>
                <a:gd name="T44" fmla="*/ 1254 w 1536"/>
                <a:gd name="T45" fmla="*/ 917 h 1436"/>
                <a:gd name="T46" fmla="*/ 768 w 1536"/>
                <a:gd name="T47" fmla="*/ 588 h 1436"/>
                <a:gd name="T48" fmla="*/ 115 w 1536"/>
                <a:gd name="T49" fmla="*/ 698 h 1436"/>
                <a:gd name="T50" fmla="*/ 1421 w 1536"/>
                <a:gd name="T51" fmla="*/ 698 h 1436"/>
                <a:gd name="T52" fmla="*/ 1443 w 1536"/>
                <a:gd name="T53" fmla="*/ 651 h 1436"/>
                <a:gd name="T54" fmla="*/ 92 w 1536"/>
                <a:gd name="T55" fmla="*/ 651 h 1436"/>
                <a:gd name="T56" fmla="*/ 768 w 1536"/>
                <a:gd name="T57" fmla="*/ 332 h 1436"/>
                <a:gd name="T58" fmla="*/ 1443 w 1536"/>
                <a:gd name="T59" fmla="*/ 651 h 1436"/>
                <a:gd name="T60" fmla="*/ 1483 w 1536"/>
                <a:gd name="T61" fmla="*/ 489 h 1436"/>
                <a:gd name="T62" fmla="*/ 866 w 1536"/>
                <a:gd name="T63" fmla="*/ 182 h 1436"/>
                <a:gd name="T64" fmla="*/ 1485 w 1536"/>
                <a:gd name="T65" fmla="*/ 458 h 1436"/>
                <a:gd name="T66" fmla="*/ 1139 w 1536"/>
                <a:gd name="T67" fmla="*/ 51 h 1436"/>
                <a:gd name="T68" fmla="*/ 915 w 1536"/>
                <a:gd name="T69" fmla="*/ 135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36" h="1436">
                  <a:moveTo>
                    <a:pt x="1139" y="0"/>
                  </a:moveTo>
                  <a:cubicBezTo>
                    <a:pt x="933" y="0"/>
                    <a:pt x="815" y="151"/>
                    <a:pt x="768" y="227"/>
                  </a:cubicBezTo>
                  <a:cubicBezTo>
                    <a:pt x="721" y="151"/>
                    <a:pt x="603" y="0"/>
                    <a:pt x="397" y="0"/>
                  </a:cubicBezTo>
                  <a:cubicBezTo>
                    <a:pt x="170" y="0"/>
                    <a:pt x="0" y="197"/>
                    <a:pt x="0" y="458"/>
                  </a:cubicBezTo>
                  <a:cubicBezTo>
                    <a:pt x="0" y="744"/>
                    <a:pt x="222" y="945"/>
                    <a:pt x="558" y="1250"/>
                  </a:cubicBezTo>
                  <a:cubicBezTo>
                    <a:pt x="619" y="1306"/>
                    <a:pt x="683" y="1363"/>
                    <a:pt x="750" y="1426"/>
                  </a:cubicBezTo>
                  <a:cubicBezTo>
                    <a:pt x="760" y="1436"/>
                    <a:pt x="775" y="1436"/>
                    <a:pt x="785" y="1426"/>
                  </a:cubicBezTo>
                  <a:cubicBezTo>
                    <a:pt x="853" y="1363"/>
                    <a:pt x="916" y="1306"/>
                    <a:pt x="978" y="1250"/>
                  </a:cubicBezTo>
                  <a:cubicBezTo>
                    <a:pt x="1314" y="945"/>
                    <a:pt x="1536" y="744"/>
                    <a:pt x="1536" y="458"/>
                  </a:cubicBezTo>
                  <a:cubicBezTo>
                    <a:pt x="1536" y="197"/>
                    <a:pt x="1365" y="0"/>
                    <a:pt x="1139" y="0"/>
                  </a:cubicBezTo>
                  <a:close/>
                  <a:moveTo>
                    <a:pt x="397" y="51"/>
                  </a:moveTo>
                  <a:cubicBezTo>
                    <a:pt x="479" y="51"/>
                    <a:pt x="558" y="81"/>
                    <a:pt x="620" y="135"/>
                  </a:cubicBezTo>
                  <a:cubicBezTo>
                    <a:pt x="429" y="150"/>
                    <a:pt x="242" y="208"/>
                    <a:pt x="75" y="303"/>
                  </a:cubicBezTo>
                  <a:cubicBezTo>
                    <a:pt x="125" y="152"/>
                    <a:pt x="247" y="51"/>
                    <a:pt x="397" y="51"/>
                  </a:cubicBezTo>
                  <a:close/>
                  <a:moveTo>
                    <a:pt x="51" y="458"/>
                  </a:moveTo>
                  <a:cubicBezTo>
                    <a:pt x="51" y="430"/>
                    <a:pt x="53" y="402"/>
                    <a:pt x="58" y="374"/>
                  </a:cubicBezTo>
                  <a:cubicBezTo>
                    <a:pt x="242" y="258"/>
                    <a:pt x="453" y="192"/>
                    <a:pt x="670" y="182"/>
                  </a:cubicBezTo>
                  <a:cubicBezTo>
                    <a:pt x="697" y="212"/>
                    <a:pt x="720" y="246"/>
                    <a:pt x="739" y="282"/>
                  </a:cubicBezTo>
                  <a:cubicBezTo>
                    <a:pt x="478" y="286"/>
                    <a:pt x="248" y="356"/>
                    <a:pt x="53" y="489"/>
                  </a:cubicBezTo>
                  <a:cubicBezTo>
                    <a:pt x="52" y="479"/>
                    <a:pt x="51" y="468"/>
                    <a:pt x="51" y="458"/>
                  </a:cubicBezTo>
                  <a:close/>
                  <a:moveTo>
                    <a:pt x="943" y="1212"/>
                  </a:moveTo>
                  <a:cubicBezTo>
                    <a:pt x="887" y="1263"/>
                    <a:pt x="829" y="1316"/>
                    <a:pt x="768" y="1373"/>
                  </a:cubicBezTo>
                  <a:cubicBezTo>
                    <a:pt x="706" y="1316"/>
                    <a:pt x="649" y="1263"/>
                    <a:pt x="592" y="1212"/>
                  </a:cubicBezTo>
                  <a:cubicBezTo>
                    <a:pt x="551" y="1175"/>
                    <a:pt x="551" y="1175"/>
                    <a:pt x="551" y="1175"/>
                  </a:cubicBezTo>
                  <a:cubicBezTo>
                    <a:pt x="613" y="1127"/>
                    <a:pt x="689" y="1101"/>
                    <a:pt x="768" y="1100"/>
                  </a:cubicBezTo>
                  <a:cubicBezTo>
                    <a:pt x="846" y="1101"/>
                    <a:pt x="922" y="1127"/>
                    <a:pt x="985" y="1175"/>
                  </a:cubicBezTo>
                  <a:lnTo>
                    <a:pt x="943" y="1212"/>
                  </a:lnTo>
                  <a:close/>
                  <a:moveTo>
                    <a:pt x="1023" y="1140"/>
                  </a:moveTo>
                  <a:cubicBezTo>
                    <a:pt x="950" y="1082"/>
                    <a:pt x="861" y="1050"/>
                    <a:pt x="768" y="1049"/>
                  </a:cubicBezTo>
                  <a:cubicBezTo>
                    <a:pt x="675" y="1050"/>
                    <a:pt x="585" y="1082"/>
                    <a:pt x="512" y="1140"/>
                  </a:cubicBezTo>
                  <a:cubicBezTo>
                    <a:pt x="485" y="1115"/>
                    <a:pt x="459" y="1091"/>
                    <a:pt x="434" y="1067"/>
                  </a:cubicBezTo>
                  <a:cubicBezTo>
                    <a:pt x="528" y="990"/>
                    <a:pt x="646" y="948"/>
                    <a:pt x="768" y="947"/>
                  </a:cubicBezTo>
                  <a:cubicBezTo>
                    <a:pt x="890" y="948"/>
                    <a:pt x="1007" y="990"/>
                    <a:pt x="1101" y="1067"/>
                  </a:cubicBezTo>
                  <a:cubicBezTo>
                    <a:pt x="1076" y="1091"/>
                    <a:pt x="1050" y="1115"/>
                    <a:pt x="1023" y="1140"/>
                  </a:cubicBezTo>
                  <a:close/>
                  <a:moveTo>
                    <a:pt x="1139" y="1032"/>
                  </a:moveTo>
                  <a:cubicBezTo>
                    <a:pt x="1035" y="945"/>
                    <a:pt x="904" y="897"/>
                    <a:pt x="768" y="896"/>
                  </a:cubicBezTo>
                  <a:cubicBezTo>
                    <a:pt x="632" y="897"/>
                    <a:pt x="501" y="945"/>
                    <a:pt x="397" y="1032"/>
                  </a:cubicBezTo>
                  <a:cubicBezTo>
                    <a:pt x="369" y="1006"/>
                    <a:pt x="342" y="980"/>
                    <a:pt x="318" y="955"/>
                  </a:cubicBezTo>
                  <a:cubicBezTo>
                    <a:pt x="579" y="739"/>
                    <a:pt x="956" y="739"/>
                    <a:pt x="1218" y="955"/>
                  </a:cubicBezTo>
                  <a:cubicBezTo>
                    <a:pt x="1193" y="980"/>
                    <a:pt x="1167" y="1006"/>
                    <a:pt x="1139" y="1032"/>
                  </a:cubicBezTo>
                  <a:close/>
                  <a:moveTo>
                    <a:pt x="1254" y="917"/>
                  </a:moveTo>
                  <a:cubicBezTo>
                    <a:pt x="972" y="684"/>
                    <a:pt x="564" y="684"/>
                    <a:pt x="282" y="917"/>
                  </a:cubicBezTo>
                  <a:cubicBezTo>
                    <a:pt x="253" y="887"/>
                    <a:pt x="227" y="858"/>
                    <a:pt x="204" y="828"/>
                  </a:cubicBezTo>
                  <a:cubicBezTo>
                    <a:pt x="365" y="703"/>
                    <a:pt x="564" y="637"/>
                    <a:pt x="768" y="640"/>
                  </a:cubicBezTo>
                  <a:cubicBezTo>
                    <a:pt x="972" y="637"/>
                    <a:pt x="1171" y="703"/>
                    <a:pt x="1332" y="828"/>
                  </a:cubicBezTo>
                  <a:cubicBezTo>
                    <a:pt x="1308" y="858"/>
                    <a:pt x="1282" y="887"/>
                    <a:pt x="1254" y="917"/>
                  </a:cubicBezTo>
                  <a:close/>
                  <a:moveTo>
                    <a:pt x="1363" y="788"/>
                  </a:moveTo>
                  <a:cubicBezTo>
                    <a:pt x="1193" y="656"/>
                    <a:pt x="983" y="586"/>
                    <a:pt x="768" y="588"/>
                  </a:cubicBezTo>
                  <a:cubicBezTo>
                    <a:pt x="553" y="586"/>
                    <a:pt x="343" y="656"/>
                    <a:pt x="173" y="788"/>
                  </a:cubicBezTo>
                  <a:cubicBezTo>
                    <a:pt x="151" y="759"/>
                    <a:pt x="132" y="729"/>
                    <a:pt x="115" y="698"/>
                  </a:cubicBezTo>
                  <a:cubicBezTo>
                    <a:pt x="303" y="556"/>
                    <a:pt x="533" y="482"/>
                    <a:pt x="768" y="486"/>
                  </a:cubicBezTo>
                  <a:cubicBezTo>
                    <a:pt x="1003" y="482"/>
                    <a:pt x="1233" y="556"/>
                    <a:pt x="1421" y="698"/>
                  </a:cubicBezTo>
                  <a:cubicBezTo>
                    <a:pt x="1403" y="729"/>
                    <a:pt x="1384" y="759"/>
                    <a:pt x="1363" y="788"/>
                  </a:cubicBezTo>
                  <a:close/>
                  <a:moveTo>
                    <a:pt x="1443" y="651"/>
                  </a:moveTo>
                  <a:cubicBezTo>
                    <a:pt x="1248" y="506"/>
                    <a:pt x="1011" y="430"/>
                    <a:pt x="768" y="435"/>
                  </a:cubicBezTo>
                  <a:cubicBezTo>
                    <a:pt x="525" y="430"/>
                    <a:pt x="287" y="506"/>
                    <a:pt x="92" y="651"/>
                  </a:cubicBezTo>
                  <a:cubicBezTo>
                    <a:pt x="78" y="617"/>
                    <a:pt x="67" y="582"/>
                    <a:pt x="60" y="547"/>
                  </a:cubicBezTo>
                  <a:cubicBezTo>
                    <a:pt x="257" y="405"/>
                    <a:pt x="496" y="332"/>
                    <a:pt x="768" y="332"/>
                  </a:cubicBezTo>
                  <a:cubicBezTo>
                    <a:pt x="1040" y="332"/>
                    <a:pt x="1278" y="405"/>
                    <a:pt x="1476" y="547"/>
                  </a:cubicBezTo>
                  <a:cubicBezTo>
                    <a:pt x="1469" y="582"/>
                    <a:pt x="1458" y="617"/>
                    <a:pt x="1443" y="651"/>
                  </a:cubicBezTo>
                  <a:close/>
                  <a:moveTo>
                    <a:pt x="1485" y="458"/>
                  </a:moveTo>
                  <a:cubicBezTo>
                    <a:pt x="1485" y="469"/>
                    <a:pt x="1484" y="479"/>
                    <a:pt x="1483" y="489"/>
                  </a:cubicBezTo>
                  <a:cubicBezTo>
                    <a:pt x="1288" y="356"/>
                    <a:pt x="1057" y="286"/>
                    <a:pt x="796" y="282"/>
                  </a:cubicBezTo>
                  <a:cubicBezTo>
                    <a:pt x="815" y="246"/>
                    <a:pt x="839" y="212"/>
                    <a:pt x="866" y="182"/>
                  </a:cubicBezTo>
                  <a:cubicBezTo>
                    <a:pt x="1083" y="192"/>
                    <a:pt x="1294" y="258"/>
                    <a:pt x="1478" y="374"/>
                  </a:cubicBezTo>
                  <a:cubicBezTo>
                    <a:pt x="1482" y="402"/>
                    <a:pt x="1485" y="430"/>
                    <a:pt x="1485" y="458"/>
                  </a:cubicBezTo>
                  <a:close/>
                  <a:moveTo>
                    <a:pt x="915" y="135"/>
                  </a:moveTo>
                  <a:cubicBezTo>
                    <a:pt x="977" y="81"/>
                    <a:pt x="1057" y="51"/>
                    <a:pt x="1139" y="51"/>
                  </a:cubicBezTo>
                  <a:cubicBezTo>
                    <a:pt x="1289" y="51"/>
                    <a:pt x="1411" y="152"/>
                    <a:pt x="1460" y="303"/>
                  </a:cubicBezTo>
                  <a:cubicBezTo>
                    <a:pt x="1293" y="208"/>
                    <a:pt x="1107" y="150"/>
                    <a:pt x="915" y="135"/>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p>
          </p:txBody>
        </p:sp>
      </p:grpSp>
      <p:grpSp>
        <p:nvGrpSpPr>
          <p:cNvPr id="45" name="Group 44">
            <a:extLst>
              <a:ext uri="{FF2B5EF4-FFF2-40B4-BE49-F238E27FC236}">
                <a16:creationId xmlns:a16="http://schemas.microsoft.com/office/drawing/2014/main" id="{EC05BB7A-25CC-4F92-8431-BD1AFC4F74B3}"/>
              </a:ext>
            </a:extLst>
          </p:cNvPr>
          <p:cNvGrpSpPr/>
          <p:nvPr/>
        </p:nvGrpSpPr>
        <p:grpSpPr>
          <a:xfrm>
            <a:off x="4373970" y="2079801"/>
            <a:ext cx="685800" cy="685800"/>
            <a:chOff x="5753100" y="3839930"/>
            <a:chExt cx="685800" cy="685800"/>
          </a:xfrm>
        </p:grpSpPr>
        <p:sp>
          <p:nvSpPr>
            <p:cNvPr id="46" name="Oval 45">
              <a:extLst>
                <a:ext uri="{FF2B5EF4-FFF2-40B4-BE49-F238E27FC236}">
                  <a16:creationId xmlns:a16="http://schemas.microsoft.com/office/drawing/2014/main" id="{37639EAB-8181-4F46-8EC2-62DF5384EBD0}"/>
                </a:ext>
              </a:extLst>
            </p:cNvPr>
            <p:cNvSpPr/>
            <p:nvPr/>
          </p:nvSpPr>
          <p:spPr>
            <a:xfrm>
              <a:off x="5753100" y="3839930"/>
              <a:ext cx="685800" cy="685800"/>
            </a:xfrm>
            <a:prstGeom prst="ellipse">
              <a:avLst/>
            </a:prstGeom>
            <a:solidFill>
              <a:schemeClr val="accent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47" name="Freeform 34">
              <a:extLst>
                <a:ext uri="{FF2B5EF4-FFF2-40B4-BE49-F238E27FC236}">
                  <a16:creationId xmlns:a16="http://schemas.microsoft.com/office/drawing/2014/main" id="{C561BC87-EE92-4593-96E3-9372B4548954}"/>
                </a:ext>
              </a:extLst>
            </p:cNvPr>
            <p:cNvSpPr>
              <a:spLocks noEditPoints="1"/>
            </p:cNvSpPr>
            <p:nvPr/>
          </p:nvSpPr>
          <p:spPr bwMode="auto">
            <a:xfrm>
              <a:off x="5901074" y="3989370"/>
              <a:ext cx="389852" cy="386921"/>
            </a:xfrm>
            <a:custGeom>
              <a:avLst/>
              <a:gdLst>
                <a:gd name="T0" fmla="*/ 1448 w 1547"/>
                <a:gd name="T1" fmla="*/ 1136 h 1536"/>
                <a:gd name="T2" fmla="*/ 1525 w 1547"/>
                <a:gd name="T3" fmla="*/ 609 h 1536"/>
                <a:gd name="T4" fmla="*/ 1447 w 1547"/>
                <a:gd name="T5" fmla="*/ 398 h 1536"/>
                <a:gd name="T6" fmla="*/ 172 w 1547"/>
                <a:gd name="T7" fmla="*/ 291 h 1536"/>
                <a:gd name="T8" fmla="*/ 75 w 1547"/>
                <a:gd name="T9" fmla="*/ 450 h 1536"/>
                <a:gd name="T10" fmla="*/ 75 w 1547"/>
                <a:gd name="T11" fmla="*/ 1085 h 1536"/>
                <a:gd name="T12" fmla="*/ 172 w 1547"/>
                <a:gd name="T13" fmla="*/ 1244 h 1536"/>
                <a:gd name="T14" fmla="*/ 1336 w 1547"/>
                <a:gd name="T15" fmla="*/ 1213 h 1536"/>
                <a:gd name="T16" fmla="*/ 1166 w 1547"/>
                <a:gd name="T17" fmla="*/ 1240 h 1536"/>
                <a:gd name="T18" fmla="*/ 1117 w 1547"/>
                <a:gd name="T19" fmla="*/ 1152 h 1536"/>
                <a:gd name="T20" fmla="*/ 723 w 1547"/>
                <a:gd name="T21" fmla="*/ 1101 h 1536"/>
                <a:gd name="T22" fmla="*/ 825 w 1547"/>
                <a:gd name="T23" fmla="*/ 1101 h 1536"/>
                <a:gd name="T24" fmla="*/ 825 w 1547"/>
                <a:gd name="T25" fmla="*/ 1331 h 1536"/>
                <a:gd name="T26" fmla="*/ 825 w 1547"/>
                <a:gd name="T27" fmla="*/ 1152 h 1536"/>
                <a:gd name="T28" fmla="*/ 723 w 1547"/>
                <a:gd name="T29" fmla="*/ 704 h 1536"/>
                <a:gd name="T30" fmla="*/ 825 w 1547"/>
                <a:gd name="T31" fmla="*/ 704 h 1536"/>
                <a:gd name="T32" fmla="*/ 567 w 1547"/>
                <a:gd name="T33" fmla="*/ 870 h 1536"/>
                <a:gd name="T34" fmla="*/ 482 w 1547"/>
                <a:gd name="T35" fmla="*/ 1101 h 1536"/>
                <a:gd name="T36" fmla="*/ 297 w 1547"/>
                <a:gd name="T37" fmla="*/ 1068 h 1536"/>
                <a:gd name="T38" fmla="*/ 671 w 1547"/>
                <a:gd name="T39" fmla="*/ 214 h 1536"/>
                <a:gd name="T40" fmla="*/ 671 w 1547"/>
                <a:gd name="T41" fmla="*/ 983 h 1536"/>
                <a:gd name="T42" fmla="*/ 671 w 1547"/>
                <a:gd name="T43" fmla="*/ 983 h 1536"/>
                <a:gd name="T44" fmla="*/ 723 w 1547"/>
                <a:gd name="T45" fmla="*/ 614 h 1536"/>
                <a:gd name="T46" fmla="*/ 723 w 1547"/>
                <a:gd name="T47" fmla="*/ 384 h 1536"/>
                <a:gd name="T48" fmla="*/ 825 w 1547"/>
                <a:gd name="T49" fmla="*/ 384 h 1536"/>
                <a:gd name="T50" fmla="*/ 876 w 1547"/>
                <a:gd name="T51" fmla="*/ 693 h 1536"/>
                <a:gd name="T52" fmla="*/ 1250 w 1547"/>
                <a:gd name="T53" fmla="*/ 1068 h 1536"/>
                <a:gd name="T54" fmla="*/ 1066 w 1547"/>
                <a:gd name="T55" fmla="*/ 1101 h 1536"/>
                <a:gd name="T56" fmla="*/ 1211 w 1547"/>
                <a:gd name="T57" fmla="*/ 1101 h 1536"/>
                <a:gd name="T58" fmla="*/ 876 w 1547"/>
                <a:gd name="T59" fmla="*/ 1321 h 1536"/>
                <a:gd name="T60" fmla="*/ 1409 w 1547"/>
                <a:gd name="T61" fmla="*/ 1101 h 1536"/>
                <a:gd name="T62" fmla="*/ 1474 w 1547"/>
                <a:gd name="T63" fmla="*/ 921 h 1536"/>
                <a:gd name="T64" fmla="*/ 1379 w 1547"/>
                <a:gd name="T65" fmla="*/ 870 h 1536"/>
                <a:gd name="T66" fmla="*/ 1483 w 1547"/>
                <a:gd name="T67" fmla="*/ 665 h 1536"/>
                <a:gd name="T68" fmla="*/ 1474 w 1547"/>
                <a:gd name="T69" fmla="*/ 614 h 1536"/>
                <a:gd name="T70" fmla="*/ 1409 w 1547"/>
                <a:gd name="T71" fmla="*/ 435 h 1536"/>
                <a:gd name="T72" fmla="*/ 1336 w 1547"/>
                <a:gd name="T73" fmla="*/ 323 h 1536"/>
                <a:gd name="T74" fmla="*/ 1019 w 1547"/>
                <a:gd name="T75" fmla="*/ 205 h 1536"/>
                <a:gd name="T76" fmla="*/ 1142 w 1547"/>
                <a:gd name="T77" fmla="*/ 153 h 1536"/>
                <a:gd name="T78" fmla="*/ 212 w 1547"/>
                <a:gd name="T79" fmla="*/ 323 h 1536"/>
                <a:gd name="T80" fmla="*/ 295 w 1547"/>
                <a:gd name="T81" fmla="*/ 384 h 1536"/>
                <a:gd name="T82" fmla="*/ 121 w 1547"/>
                <a:gd name="T83" fmla="*/ 471 h 1536"/>
                <a:gd name="T84" fmla="*/ 250 w 1547"/>
                <a:gd name="T85" fmla="*/ 447 h 1536"/>
                <a:gd name="T86" fmla="*/ 74 w 1547"/>
                <a:gd name="T87" fmla="*/ 614 h 1536"/>
                <a:gd name="T88" fmla="*/ 168 w 1547"/>
                <a:gd name="T89" fmla="*/ 665 h 1536"/>
                <a:gd name="T90" fmla="*/ 64 w 1547"/>
                <a:gd name="T91" fmla="*/ 665 h 1536"/>
                <a:gd name="T92" fmla="*/ 179 w 1547"/>
                <a:gd name="T93" fmla="*/ 921 h 1536"/>
                <a:gd name="T94" fmla="*/ 258 w 1547"/>
                <a:gd name="T95" fmla="*/ 1101 h 1536"/>
                <a:gd name="T96" fmla="*/ 212 w 1547"/>
                <a:gd name="T97" fmla="*/ 1212 h 1536"/>
                <a:gd name="T98" fmla="*/ 430 w 1547"/>
                <a:gd name="T99" fmla="*/ 1152 h 1536"/>
                <a:gd name="T100" fmla="*/ 381 w 1547"/>
                <a:gd name="T101" fmla="*/ 1240 h 1536"/>
                <a:gd name="T102" fmla="*/ 212 w 1547"/>
                <a:gd name="T103" fmla="*/ 1212 h 1536"/>
                <a:gd name="T104" fmla="*/ 1142 w 1547"/>
                <a:gd name="T105" fmla="*/ 1382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47" h="1536">
                  <a:moveTo>
                    <a:pt x="1376" y="1245"/>
                  </a:moveTo>
                  <a:cubicBezTo>
                    <a:pt x="1403" y="1211"/>
                    <a:pt x="1426" y="1175"/>
                    <a:pt x="1447" y="1137"/>
                  </a:cubicBezTo>
                  <a:cubicBezTo>
                    <a:pt x="1447" y="1137"/>
                    <a:pt x="1447" y="1136"/>
                    <a:pt x="1448" y="1136"/>
                  </a:cubicBezTo>
                  <a:cubicBezTo>
                    <a:pt x="1457" y="1119"/>
                    <a:pt x="1465" y="1103"/>
                    <a:pt x="1473" y="1086"/>
                  </a:cubicBezTo>
                  <a:cubicBezTo>
                    <a:pt x="1496" y="1035"/>
                    <a:pt x="1514" y="981"/>
                    <a:pt x="1525" y="927"/>
                  </a:cubicBezTo>
                  <a:cubicBezTo>
                    <a:pt x="1547" y="822"/>
                    <a:pt x="1547" y="714"/>
                    <a:pt x="1525" y="609"/>
                  </a:cubicBezTo>
                  <a:cubicBezTo>
                    <a:pt x="1514" y="554"/>
                    <a:pt x="1496" y="501"/>
                    <a:pt x="1473" y="450"/>
                  </a:cubicBezTo>
                  <a:cubicBezTo>
                    <a:pt x="1465" y="433"/>
                    <a:pt x="1457" y="416"/>
                    <a:pt x="1448" y="400"/>
                  </a:cubicBezTo>
                  <a:cubicBezTo>
                    <a:pt x="1447" y="399"/>
                    <a:pt x="1447" y="399"/>
                    <a:pt x="1447" y="398"/>
                  </a:cubicBezTo>
                  <a:cubicBezTo>
                    <a:pt x="1426" y="361"/>
                    <a:pt x="1403" y="325"/>
                    <a:pt x="1376" y="291"/>
                  </a:cubicBezTo>
                  <a:cubicBezTo>
                    <a:pt x="1230" y="107"/>
                    <a:pt x="1008" y="0"/>
                    <a:pt x="774" y="0"/>
                  </a:cubicBezTo>
                  <a:cubicBezTo>
                    <a:pt x="539" y="0"/>
                    <a:pt x="317" y="107"/>
                    <a:pt x="172" y="291"/>
                  </a:cubicBezTo>
                  <a:cubicBezTo>
                    <a:pt x="145" y="325"/>
                    <a:pt x="121" y="361"/>
                    <a:pt x="101" y="398"/>
                  </a:cubicBezTo>
                  <a:cubicBezTo>
                    <a:pt x="100" y="399"/>
                    <a:pt x="100" y="399"/>
                    <a:pt x="100" y="400"/>
                  </a:cubicBezTo>
                  <a:cubicBezTo>
                    <a:pt x="91" y="416"/>
                    <a:pt x="82" y="433"/>
                    <a:pt x="75" y="450"/>
                  </a:cubicBezTo>
                  <a:cubicBezTo>
                    <a:pt x="51" y="501"/>
                    <a:pt x="34" y="554"/>
                    <a:pt x="22" y="609"/>
                  </a:cubicBezTo>
                  <a:cubicBezTo>
                    <a:pt x="0" y="714"/>
                    <a:pt x="0" y="822"/>
                    <a:pt x="22" y="927"/>
                  </a:cubicBezTo>
                  <a:cubicBezTo>
                    <a:pt x="34" y="981"/>
                    <a:pt x="51" y="1035"/>
                    <a:pt x="75" y="1085"/>
                  </a:cubicBezTo>
                  <a:cubicBezTo>
                    <a:pt x="82" y="1103"/>
                    <a:pt x="91" y="1119"/>
                    <a:pt x="100" y="1136"/>
                  </a:cubicBezTo>
                  <a:cubicBezTo>
                    <a:pt x="100" y="1136"/>
                    <a:pt x="100" y="1137"/>
                    <a:pt x="101" y="1137"/>
                  </a:cubicBezTo>
                  <a:cubicBezTo>
                    <a:pt x="121" y="1175"/>
                    <a:pt x="145" y="1211"/>
                    <a:pt x="172" y="1244"/>
                  </a:cubicBezTo>
                  <a:cubicBezTo>
                    <a:pt x="317" y="1428"/>
                    <a:pt x="539" y="1536"/>
                    <a:pt x="774" y="1536"/>
                  </a:cubicBezTo>
                  <a:cubicBezTo>
                    <a:pt x="1008" y="1536"/>
                    <a:pt x="1230" y="1428"/>
                    <a:pt x="1376" y="1245"/>
                  </a:cubicBezTo>
                  <a:close/>
                  <a:moveTo>
                    <a:pt x="1336" y="1213"/>
                  </a:moveTo>
                  <a:cubicBezTo>
                    <a:pt x="1301" y="1257"/>
                    <a:pt x="1261" y="1296"/>
                    <a:pt x="1217" y="1331"/>
                  </a:cubicBezTo>
                  <a:cubicBezTo>
                    <a:pt x="1020" y="1331"/>
                    <a:pt x="1020" y="1331"/>
                    <a:pt x="1020" y="1331"/>
                  </a:cubicBezTo>
                  <a:cubicBezTo>
                    <a:pt x="1072" y="1308"/>
                    <a:pt x="1122" y="1277"/>
                    <a:pt x="1166" y="1240"/>
                  </a:cubicBezTo>
                  <a:cubicBezTo>
                    <a:pt x="1172" y="1236"/>
                    <a:pt x="1175" y="1229"/>
                    <a:pt x="1176" y="1222"/>
                  </a:cubicBezTo>
                  <a:cubicBezTo>
                    <a:pt x="1176" y="1215"/>
                    <a:pt x="1173" y="1208"/>
                    <a:pt x="1168" y="1202"/>
                  </a:cubicBezTo>
                  <a:cubicBezTo>
                    <a:pt x="1117" y="1152"/>
                    <a:pt x="1117" y="1152"/>
                    <a:pt x="1117" y="1152"/>
                  </a:cubicBezTo>
                  <a:cubicBezTo>
                    <a:pt x="1379" y="1152"/>
                    <a:pt x="1379" y="1152"/>
                    <a:pt x="1379" y="1152"/>
                  </a:cubicBezTo>
                  <a:cubicBezTo>
                    <a:pt x="1366" y="1173"/>
                    <a:pt x="1351" y="1193"/>
                    <a:pt x="1336" y="1213"/>
                  </a:cubicBezTo>
                  <a:close/>
                  <a:moveTo>
                    <a:pt x="723" y="1101"/>
                  </a:moveTo>
                  <a:cubicBezTo>
                    <a:pt x="723" y="921"/>
                    <a:pt x="723" y="921"/>
                    <a:pt x="723" y="921"/>
                  </a:cubicBezTo>
                  <a:cubicBezTo>
                    <a:pt x="825" y="921"/>
                    <a:pt x="825" y="921"/>
                    <a:pt x="825" y="921"/>
                  </a:cubicBezTo>
                  <a:cubicBezTo>
                    <a:pt x="825" y="1101"/>
                    <a:pt x="825" y="1101"/>
                    <a:pt x="825" y="1101"/>
                  </a:cubicBezTo>
                  <a:lnTo>
                    <a:pt x="723" y="1101"/>
                  </a:lnTo>
                  <a:close/>
                  <a:moveTo>
                    <a:pt x="825" y="1152"/>
                  </a:moveTo>
                  <a:cubicBezTo>
                    <a:pt x="825" y="1331"/>
                    <a:pt x="825" y="1331"/>
                    <a:pt x="825" y="1331"/>
                  </a:cubicBezTo>
                  <a:cubicBezTo>
                    <a:pt x="723" y="1331"/>
                    <a:pt x="723" y="1331"/>
                    <a:pt x="723" y="1331"/>
                  </a:cubicBezTo>
                  <a:cubicBezTo>
                    <a:pt x="723" y="1152"/>
                    <a:pt x="723" y="1152"/>
                    <a:pt x="723" y="1152"/>
                  </a:cubicBezTo>
                  <a:lnTo>
                    <a:pt x="825" y="1152"/>
                  </a:lnTo>
                  <a:close/>
                  <a:moveTo>
                    <a:pt x="567" y="870"/>
                  </a:moveTo>
                  <a:cubicBezTo>
                    <a:pt x="715" y="722"/>
                    <a:pt x="715" y="722"/>
                    <a:pt x="715" y="722"/>
                  </a:cubicBezTo>
                  <a:cubicBezTo>
                    <a:pt x="720" y="717"/>
                    <a:pt x="723" y="711"/>
                    <a:pt x="723" y="704"/>
                  </a:cubicBezTo>
                  <a:cubicBezTo>
                    <a:pt x="723" y="665"/>
                    <a:pt x="723" y="665"/>
                    <a:pt x="723" y="665"/>
                  </a:cubicBezTo>
                  <a:cubicBezTo>
                    <a:pt x="825" y="665"/>
                    <a:pt x="825" y="665"/>
                    <a:pt x="825" y="665"/>
                  </a:cubicBezTo>
                  <a:cubicBezTo>
                    <a:pt x="825" y="704"/>
                    <a:pt x="825" y="704"/>
                    <a:pt x="825" y="704"/>
                  </a:cubicBezTo>
                  <a:cubicBezTo>
                    <a:pt x="825" y="711"/>
                    <a:pt x="828" y="717"/>
                    <a:pt x="832" y="722"/>
                  </a:cubicBezTo>
                  <a:cubicBezTo>
                    <a:pt x="981" y="870"/>
                    <a:pt x="981" y="870"/>
                    <a:pt x="981" y="870"/>
                  </a:cubicBezTo>
                  <a:lnTo>
                    <a:pt x="567" y="870"/>
                  </a:lnTo>
                  <a:close/>
                  <a:moveTo>
                    <a:pt x="516" y="921"/>
                  </a:moveTo>
                  <a:cubicBezTo>
                    <a:pt x="661" y="921"/>
                    <a:pt x="661" y="921"/>
                    <a:pt x="661" y="921"/>
                  </a:cubicBezTo>
                  <a:cubicBezTo>
                    <a:pt x="482" y="1101"/>
                    <a:pt x="482" y="1101"/>
                    <a:pt x="482" y="1101"/>
                  </a:cubicBezTo>
                  <a:cubicBezTo>
                    <a:pt x="337" y="1101"/>
                    <a:pt x="337" y="1101"/>
                    <a:pt x="337" y="1101"/>
                  </a:cubicBezTo>
                  <a:lnTo>
                    <a:pt x="516" y="921"/>
                  </a:lnTo>
                  <a:close/>
                  <a:moveTo>
                    <a:pt x="297" y="1068"/>
                  </a:moveTo>
                  <a:cubicBezTo>
                    <a:pt x="296" y="1066"/>
                    <a:pt x="295" y="1064"/>
                    <a:pt x="293" y="1062"/>
                  </a:cubicBezTo>
                  <a:cubicBezTo>
                    <a:pt x="239" y="973"/>
                    <a:pt x="211" y="871"/>
                    <a:pt x="211" y="768"/>
                  </a:cubicBezTo>
                  <a:cubicBezTo>
                    <a:pt x="211" y="496"/>
                    <a:pt x="404" y="263"/>
                    <a:pt x="671" y="214"/>
                  </a:cubicBezTo>
                  <a:cubicBezTo>
                    <a:pt x="671" y="693"/>
                    <a:pt x="671" y="693"/>
                    <a:pt x="671" y="693"/>
                  </a:cubicBezTo>
                  <a:lnTo>
                    <a:pt x="297" y="1068"/>
                  </a:lnTo>
                  <a:close/>
                  <a:moveTo>
                    <a:pt x="671" y="983"/>
                  </a:moveTo>
                  <a:cubicBezTo>
                    <a:pt x="671" y="1321"/>
                    <a:pt x="671" y="1321"/>
                    <a:pt x="671" y="1321"/>
                  </a:cubicBezTo>
                  <a:cubicBezTo>
                    <a:pt x="586" y="1306"/>
                    <a:pt x="505" y="1270"/>
                    <a:pt x="436" y="1218"/>
                  </a:cubicBezTo>
                  <a:lnTo>
                    <a:pt x="671" y="983"/>
                  </a:lnTo>
                  <a:close/>
                  <a:moveTo>
                    <a:pt x="825" y="435"/>
                  </a:moveTo>
                  <a:cubicBezTo>
                    <a:pt x="825" y="614"/>
                    <a:pt x="825" y="614"/>
                    <a:pt x="825" y="614"/>
                  </a:cubicBezTo>
                  <a:cubicBezTo>
                    <a:pt x="723" y="614"/>
                    <a:pt x="723" y="614"/>
                    <a:pt x="723" y="614"/>
                  </a:cubicBezTo>
                  <a:cubicBezTo>
                    <a:pt x="723" y="435"/>
                    <a:pt x="723" y="435"/>
                    <a:pt x="723" y="435"/>
                  </a:cubicBezTo>
                  <a:lnTo>
                    <a:pt x="825" y="435"/>
                  </a:lnTo>
                  <a:close/>
                  <a:moveTo>
                    <a:pt x="723" y="384"/>
                  </a:moveTo>
                  <a:cubicBezTo>
                    <a:pt x="723" y="205"/>
                    <a:pt x="723" y="205"/>
                    <a:pt x="723" y="205"/>
                  </a:cubicBezTo>
                  <a:cubicBezTo>
                    <a:pt x="825" y="205"/>
                    <a:pt x="825" y="205"/>
                    <a:pt x="825" y="205"/>
                  </a:cubicBezTo>
                  <a:cubicBezTo>
                    <a:pt x="825" y="384"/>
                    <a:pt x="825" y="384"/>
                    <a:pt x="825" y="384"/>
                  </a:cubicBezTo>
                  <a:lnTo>
                    <a:pt x="723" y="384"/>
                  </a:lnTo>
                  <a:close/>
                  <a:moveTo>
                    <a:pt x="1060" y="878"/>
                  </a:moveTo>
                  <a:cubicBezTo>
                    <a:pt x="876" y="693"/>
                    <a:pt x="876" y="693"/>
                    <a:pt x="876" y="693"/>
                  </a:cubicBezTo>
                  <a:cubicBezTo>
                    <a:pt x="876" y="214"/>
                    <a:pt x="876" y="214"/>
                    <a:pt x="876" y="214"/>
                  </a:cubicBezTo>
                  <a:cubicBezTo>
                    <a:pt x="1143" y="264"/>
                    <a:pt x="1337" y="496"/>
                    <a:pt x="1337" y="768"/>
                  </a:cubicBezTo>
                  <a:cubicBezTo>
                    <a:pt x="1337" y="874"/>
                    <a:pt x="1307" y="978"/>
                    <a:pt x="1250" y="1068"/>
                  </a:cubicBezTo>
                  <a:lnTo>
                    <a:pt x="1060" y="878"/>
                  </a:lnTo>
                  <a:close/>
                  <a:moveTo>
                    <a:pt x="1211" y="1101"/>
                  </a:moveTo>
                  <a:cubicBezTo>
                    <a:pt x="1066" y="1101"/>
                    <a:pt x="1066" y="1101"/>
                    <a:pt x="1066" y="1101"/>
                  </a:cubicBezTo>
                  <a:cubicBezTo>
                    <a:pt x="887" y="921"/>
                    <a:pt x="887" y="921"/>
                    <a:pt x="887" y="921"/>
                  </a:cubicBezTo>
                  <a:cubicBezTo>
                    <a:pt x="1032" y="921"/>
                    <a:pt x="1032" y="921"/>
                    <a:pt x="1032" y="921"/>
                  </a:cubicBezTo>
                  <a:lnTo>
                    <a:pt x="1211" y="1101"/>
                  </a:lnTo>
                  <a:close/>
                  <a:moveTo>
                    <a:pt x="876" y="983"/>
                  </a:moveTo>
                  <a:cubicBezTo>
                    <a:pt x="1111" y="1218"/>
                    <a:pt x="1111" y="1218"/>
                    <a:pt x="1111" y="1218"/>
                  </a:cubicBezTo>
                  <a:cubicBezTo>
                    <a:pt x="1042" y="1270"/>
                    <a:pt x="962" y="1306"/>
                    <a:pt x="876" y="1321"/>
                  </a:cubicBezTo>
                  <a:lnTo>
                    <a:pt x="876" y="983"/>
                  </a:lnTo>
                  <a:close/>
                  <a:moveTo>
                    <a:pt x="1426" y="1064"/>
                  </a:moveTo>
                  <a:cubicBezTo>
                    <a:pt x="1421" y="1077"/>
                    <a:pt x="1415" y="1089"/>
                    <a:pt x="1409" y="1101"/>
                  </a:cubicBezTo>
                  <a:cubicBezTo>
                    <a:pt x="1289" y="1101"/>
                    <a:pt x="1289" y="1101"/>
                    <a:pt x="1289" y="1101"/>
                  </a:cubicBezTo>
                  <a:cubicBezTo>
                    <a:pt x="1325" y="1045"/>
                    <a:pt x="1352" y="985"/>
                    <a:pt x="1368" y="921"/>
                  </a:cubicBezTo>
                  <a:cubicBezTo>
                    <a:pt x="1474" y="921"/>
                    <a:pt x="1474" y="921"/>
                    <a:pt x="1474" y="921"/>
                  </a:cubicBezTo>
                  <a:cubicBezTo>
                    <a:pt x="1463" y="971"/>
                    <a:pt x="1447" y="1019"/>
                    <a:pt x="1426" y="1064"/>
                  </a:cubicBezTo>
                  <a:close/>
                  <a:moveTo>
                    <a:pt x="1483" y="870"/>
                  </a:moveTo>
                  <a:cubicBezTo>
                    <a:pt x="1379" y="870"/>
                    <a:pt x="1379" y="870"/>
                    <a:pt x="1379" y="870"/>
                  </a:cubicBezTo>
                  <a:cubicBezTo>
                    <a:pt x="1385" y="836"/>
                    <a:pt x="1388" y="802"/>
                    <a:pt x="1388" y="768"/>
                  </a:cubicBezTo>
                  <a:cubicBezTo>
                    <a:pt x="1388" y="733"/>
                    <a:pt x="1385" y="699"/>
                    <a:pt x="1379" y="665"/>
                  </a:cubicBezTo>
                  <a:cubicBezTo>
                    <a:pt x="1483" y="665"/>
                    <a:pt x="1483" y="665"/>
                    <a:pt x="1483" y="665"/>
                  </a:cubicBezTo>
                  <a:cubicBezTo>
                    <a:pt x="1493" y="733"/>
                    <a:pt x="1493" y="802"/>
                    <a:pt x="1483" y="870"/>
                  </a:cubicBezTo>
                  <a:close/>
                  <a:moveTo>
                    <a:pt x="1427" y="471"/>
                  </a:moveTo>
                  <a:cubicBezTo>
                    <a:pt x="1448" y="517"/>
                    <a:pt x="1463" y="565"/>
                    <a:pt x="1474" y="614"/>
                  </a:cubicBezTo>
                  <a:cubicBezTo>
                    <a:pt x="1368" y="614"/>
                    <a:pt x="1368" y="614"/>
                    <a:pt x="1368" y="614"/>
                  </a:cubicBezTo>
                  <a:cubicBezTo>
                    <a:pt x="1352" y="551"/>
                    <a:pt x="1325" y="490"/>
                    <a:pt x="1289" y="435"/>
                  </a:cubicBezTo>
                  <a:cubicBezTo>
                    <a:pt x="1409" y="435"/>
                    <a:pt x="1409" y="435"/>
                    <a:pt x="1409" y="435"/>
                  </a:cubicBezTo>
                  <a:cubicBezTo>
                    <a:pt x="1415" y="447"/>
                    <a:pt x="1421" y="459"/>
                    <a:pt x="1427" y="471"/>
                  </a:cubicBezTo>
                  <a:close/>
                  <a:moveTo>
                    <a:pt x="1336" y="323"/>
                  </a:moveTo>
                  <a:cubicBezTo>
                    <a:pt x="1336" y="323"/>
                    <a:pt x="1336" y="323"/>
                    <a:pt x="1336" y="323"/>
                  </a:cubicBezTo>
                  <a:cubicBezTo>
                    <a:pt x="1351" y="342"/>
                    <a:pt x="1366" y="363"/>
                    <a:pt x="1379" y="384"/>
                  </a:cubicBezTo>
                  <a:cubicBezTo>
                    <a:pt x="1252" y="384"/>
                    <a:pt x="1252" y="384"/>
                    <a:pt x="1252" y="384"/>
                  </a:cubicBezTo>
                  <a:cubicBezTo>
                    <a:pt x="1190" y="306"/>
                    <a:pt x="1110" y="245"/>
                    <a:pt x="1019" y="205"/>
                  </a:cubicBezTo>
                  <a:cubicBezTo>
                    <a:pt x="1217" y="205"/>
                    <a:pt x="1217" y="205"/>
                    <a:pt x="1217" y="205"/>
                  </a:cubicBezTo>
                  <a:cubicBezTo>
                    <a:pt x="1261" y="239"/>
                    <a:pt x="1301" y="279"/>
                    <a:pt x="1336" y="323"/>
                  </a:cubicBezTo>
                  <a:close/>
                  <a:moveTo>
                    <a:pt x="1142" y="153"/>
                  </a:moveTo>
                  <a:cubicBezTo>
                    <a:pt x="405" y="153"/>
                    <a:pt x="405" y="153"/>
                    <a:pt x="405" y="153"/>
                  </a:cubicBezTo>
                  <a:cubicBezTo>
                    <a:pt x="632" y="17"/>
                    <a:pt x="916" y="17"/>
                    <a:pt x="1142" y="153"/>
                  </a:cubicBezTo>
                  <a:close/>
                  <a:moveTo>
                    <a:pt x="212" y="323"/>
                  </a:moveTo>
                  <a:cubicBezTo>
                    <a:pt x="247" y="279"/>
                    <a:pt x="287" y="239"/>
                    <a:pt x="331" y="205"/>
                  </a:cubicBezTo>
                  <a:cubicBezTo>
                    <a:pt x="529" y="205"/>
                    <a:pt x="529" y="205"/>
                    <a:pt x="529" y="205"/>
                  </a:cubicBezTo>
                  <a:cubicBezTo>
                    <a:pt x="437" y="244"/>
                    <a:pt x="357" y="306"/>
                    <a:pt x="295" y="384"/>
                  </a:cubicBezTo>
                  <a:cubicBezTo>
                    <a:pt x="169" y="384"/>
                    <a:pt x="169" y="384"/>
                    <a:pt x="169" y="384"/>
                  </a:cubicBezTo>
                  <a:cubicBezTo>
                    <a:pt x="182" y="363"/>
                    <a:pt x="196" y="342"/>
                    <a:pt x="212" y="323"/>
                  </a:cubicBezTo>
                  <a:close/>
                  <a:moveTo>
                    <a:pt x="121" y="471"/>
                  </a:moveTo>
                  <a:cubicBezTo>
                    <a:pt x="127" y="459"/>
                    <a:pt x="133" y="447"/>
                    <a:pt x="139" y="435"/>
                  </a:cubicBezTo>
                  <a:cubicBezTo>
                    <a:pt x="258" y="435"/>
                    <a:pt x="258" y="435"/>
                    <a:pt x="258" y="435"/>
                  </a:cubicBezTo>
                  <a:cubicBezTo>
                    <a:pt x="255" y="439"/>
                    <a:pt x="252" y="443"/>
                    <a:pt x="250" y="447"/>
                  </a:cubicBezTo>
                  <a:cubicBezTo>
                    <a:pt x="219" y="497"/>
                    <a:pt x="196" y="551"/>
                    <a:pt x="181" y="607"/>
                  </a:cubicBezTo>
                  <a:cubicBezTo>
                    <a:pt x="180" y="610"/>
                    <a:pt x="180" y="612"/>
                    <a:pt x="179" y="614"/>
                  </a:cubicBezTo>
                  <a:cubicBezTo>
                    <a:pt x="74" y="614"/>
                    <a:pt x="74" y="614"/>
                    <a:pt x="74" y="614"/>
                  </a:cubicBezTo>
                  <a:cubicBezTo>
                    <a:pt x="84" y="565"/>
                    <a:pt x="100" y="517"/>
                    <a:pt x="121" y="471"/>
                  </a:cubicBezTo>
                  <a:close/>
                  <a:moveTo>
                    <a:pt x="64" y="665"/>
                  </a:moveTo>
                  <a:cubicBezTo>
                    <a:pt x="168" y="665"/>
                    <a:pt x="168" y="665"/>
                    <a:pt x="168" y="665"/>
                  </a:cubicBezTo>
                  <a:cubicBezTo>
                    <a:pt x="156" y="733"/>
                    <a:pt x="156" y="802"/>
                    <a:pt x="168" y="870"/>
                  </a:cubicBezTo>
                  <a:cubicBezTo>
                    <a:pt x="64" y="870"/>
                    <a:pt x="64" y="870"/>
                    <a:pt x="64" y="870"/>
                  </a:cubicBezTo>
                  <a:cubicBezTo>
                    <a:pt x="54" y="802"/>
                    <a:pt x="54" y="733"/>
                    <a:pt x="64" y="665"/>
                  </a:cubicBezTo>
                  <a:close/>
                  <a:moveTo>
                    <a:pt x="121" y="1064"/>
                  </a:moveTo>
                  <a:cubicBezTo>
                    <a:pt x="100" y="1018"/>
                    <a:pt x="84" y="971"/>
                    <a:pt x="74" y="921"/>
                  </a:cubicBezTo>
                  <a:cubicBezTo>
                    <a:pt x="179" y="921"/>
                    <a:pt x="179" y="921"/>
                    <a:pt x="179" y="921"/>
                  </a:cubicBezTo>
                  <a:cubicBezTo>
                    <a:pt x="180" y="923"/>
                    <a:pt x="180" y="926"/>
                    <a:pt x="181" y="928"/>
                  </a:cubicBezTo>
                  <a:cubicBezTo>
                    <a:pt x="196" y="984"/>
                    <a:pt x="219" y="1038"/>
                    <a:pt x="250" y="1088"/>
                  </a:cubicBezTo>
                  <a:cubicBezTo>
                    <a:pt x="252" y="1092"/>
                    <a:pt x="255" y="1096"/>
                    <a:pt x="258" y="1101"/>
                  </a:cubicBezTo>
                  <a:cubicBezTo>
                    <a:pt x="139" y="1101"/>
                    <a:pt x="139" y="1101"/>
                    <a:pt x="139" y="1101"/>
                  </a:cubicBezTo>
                  <a:cubicBezTo>
                    <a:pt x="133" y="1089"/>
                    <a:pt x="127" y="1076"/>
                    <a:pt x="121" y="1064"/>
                  </a:cubicBezTo>
                  <a:close/>
                  <a:moveTo>
                    <a:pt x="212" y="1212"/>
                  </a:moveTo>
                  <a:cubicBezTo>
                    <a:pt x="212" y="1212"/>
                    <a:pt x="212" y="1212"/>
                    <a:pt x="212" y="1212"/>
                  </a:cubicBezTo>
                  <a:cubicBezTo>
                    <a:pt x="196" y="1193"/>
                    <a:pt x="182" y="1173"/>
                    <a:pt x="169" y="1152"/>
                  </a:cubicBezTo>
                  <a:cubicBezTo>
                    <a:pt x="430" y="1152"/>
                    <a:pt x="430" y="1152"/>
                    <a:pt x="430" y="1152"/>
                  </a:cubicBezTo>
                  <a:cubicBezTo>
                    <a:pt x="380" y="1202"/>
                    <a:pt x="380" y="1202"/>
                    <a:pt x="380" y="1202"/>
                  </a:cubicBezTo>
                  <a:cubicBezTo>
                    <a:pt x="374" y="1208"/>
                    <a:pt x="372" y="1215"/>
                    <a:pt x="372" y="1222"/>
                  </a:cubicBezTo>
                  <a:cubicBezTo>
                    <a:pt x="372" y="1229"/>
                    <a:pt x="376" y="1236"/>
                    <a:pt x="381" y="1240"/>
                  </a:cubicBezTo>
                  <a:cubicBezTo>
                    <a:pt x="426" y="1277"/>
                    <a:pt x="475" y="1308"/>
                    <a:pt x="528" y="1331"/>
                  </a:cubicBezTo>
                  <a:cubicBezTo>
                    <a:pt x="331" y="1331"/>
                    <a:pt x="331" y="1331"/>
                    <a:pt x="331" y="1331"/>
                  </a:cubicBezTo>
                  <a:cubicBezTo>
                    <a:pt x="287" y="1296"/>
                    <a:pt x="247" y="1257"/>
                    <a:pt x="212" y="1212"/>
                  </a:cubicBezTo>
                  <a:close/>
                  <a:moveTo>
                    <a:pt x="1142" y="1382"/>
                  </a:moveTo>
                  <a:cubicBezTo>
                    <a:pt x="916" y="1519"/>
                    <a:pt x="632" y="1519"/>
                    <a:pt x="405" y="1382"/>
                  </a:cubicBezTo>
                  <a:lnTo>
                    <a:pt x="1142" y="1382"/>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p>
          </p:txBody>
        </p:sp>
      </p:grpSp>
      <p:grpSp>
        <p:nvGrpSpPr>
          <p:cNvPr id="48" name="Group 47">
            <a:extLst>
              <a:ext uri="{FF2B5EF4-FFF2-40B4-BE49-F238E27FC236}">
                <a16:creationId xmlns:a16="http://schemas.microsoft.com/office/drawing/2014/main" id="{3BDFFC30-2ADF-4064-A4E4-FD9A8D714E82}"/>
              </a:ext>
            </a:extLst>
          </p:cNvPr>
          <p:cNvGrpSpPr/>
          <p:nvPr/>
        </p:nvGrpSpPr>
        <p:grpSpPr>
          <a:xfrm>
            <a:off x="8263044" y="2079801"/>
            <a:ext cx="685800" cy="685800"/>
            <a:chOff x="9410700" y="3839930"/>
            <a:chExt cx="685800" cy="685800"/>
          </a:xfrm>
        </p:grpSpPr>
        <p:sp>
          <p:nvSpPr>
            <p:cNvPr id="52" name="Oval 51">
              <a:extLst>
                <a:ext uri="{FF2B5EF4-FFF2-40B4-BE49-F238E27FC236}">
                  <a16:creationId xmlns:a16="http://schemas.microsoft.com/office/drawing/2014/main" id="{D702D591-03E2-44A1-9EEB-D1E1E7470679}"/>
                </a:ext>
              </a:extLst>
            </p:cNvPr>
            <p:cNvSpPr/>
            <p:nvPr/>
          </p:nvSpPr>
          <p:spPr>
            <a:xfrm>
              <a:off x="9410700" y="3839930"/>
              <a:ext cx="685800" cy="685800"/>
            </a:xfrm>
            <a:prstGeom prst="ellipse">
              <a:avLst/>
            </a:prstGeom>
            <a:solidFill>
              <a:schemeClr val="accent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56" name="Freeform 17">
              <a:extLst>
                <a:ext uri="{FF2B5EF4-FFF2-40B4-BE49-F238E27FC236}">
                  <a16:creationId xmlns:a16="http://schemas.microsoft.com/office/drawing/2014/main" id="{2E80657E-91C6-4898-A32D-7F2B361EDBD4}"/>
                </a:ext>
              </a:extLst>
            </p:cNvPr>
            <p:cNvSpPr>
              <a:spLocks noEditPoints="1"/>
            </p:cNvSpPr>
            <p:nvPr/>
          </p:nvSpPr>
          <p:spPr bwMode="auto">
            <a:xfrm>
              <a:off x="9557517" y="3989061"/>
              <a:ext cx="392167" cy="387539"/>
            </a:xfrm>
            <a:custGeom>
              <a:avLst/>
              <a:gdLst>
                <a:gd name="T0" fmla="*/ 795 w 1556"/>
                <a:gd name="T1" fmla="*/ 1529 h 1538"/>
                <a:gd name="T2" fmla="*/ 1394 w 1556"/>
                <a:gd name="T3" fmla="*/ 1203 h 1538"/>
                <a:gd name="T4" fmla="*/ 1444 w 1556"/>
                <a:gd name="T5" fmla="*/ 870 h 1538"/>
                <a:gd name="T6" fmla="*/ 112 w 1556"/>
                <a:gd name="T7" fmla="*/ 903 h 1538"/>
                <a:gd name="T8" fmla="*/ 448 w 1556"/>
                <a:gd name="T9" fmla="*/ 1203 h 1538"/>
                <a:gd name="T10" fmla="*/ 1069 w 1556"/>
                <a:gd name="T11" fmla="*/ 1168 h 1538"/>
                <a:gd name="T12" fmla="*/ 709 w 1556"/>
                <a:gd name="T13" fmla="*/ 1413 h 1538"/>
                <a:gd name="T14" fmla="*/ 471 w 1556"/>
                <a:gd name="T15" fmla="*/ 1089 h 1538"/>
                <a:gd name="T16" fmla="*/ 612 w 1556"/>
                <a:gd name="T17" fmla="*/ 922 h 1538"/>
                <a:gd name="T18" fmla="*/ 801 w 1556"/>
                <a:gd name="T19" fmla="*/ 1017 h 1538"/>
                <a:gd name="T20" fmla="*/ 1069 w 1556"/>
                <a:gd name="T21" fmla="*/ 1167 h 1538"/>
                <a:gd name="T22" fmla="*/ 1133 w 1556"/>
                <a:gd name="T23" fmla="*/ 821 h 1538"/>
                <a:gd name="T24" fmla="*/ 375 w 1556"/>
                <a:gd name="T25" fmla="*/ 800 h 1538"/>
                <a:gd name="T26" fmla="*/ 270 w 1556"/>
                <a:gd name="T27" fmla="*/ 806 h 1538"/>
                <a:gd name="T28" fmla="*/ 1232 w 1556"/>
                <a:gd name="T29" fmla="*/ 794 h 1538"/>
                <a:gd name="T30" fmla="*/ 1063 w 1556"/>
                <a:gd name="T31" fmla="*/ 914 h 1538"/>
                <a:gd name="T32" fmla="*/ 612 w 1556"/>
                <a:gd name="T33" fmla="*/ 870 h 1538"/>
                <a:gd name="T34" fmla="*/ 778 w 1556"/>
                <a:gd name="T35" fmla="*/ 567 h 1538"/>
                <a:gd name="T36" fmla="*/ 1413 w 1556"/>
                <a:gd name="T37" fmla="*/ 947 h 1538"/>
                <a:gd name="T38" fmla="*/ 1128 w 1556"/>
                <a:gd name="T39" fmla="*/ 1152 h 1538"/>
                <a:gd name="T40" fmla="*/ 1131 w 1556"/>
                <a:gd name="T41" fmla="*/ 891 h 1538"/>
                <a:gd name="T42" fmla="*/ 1337 w 1556"/>
                <a:gd name="T43" fmla="*/ 931 h 1538"/>
                <a:gd name="T44" fmla="*/ 164 w 1556"/>
                <a:gd name="T45" fmla="*/ 870 h 1538"/>
                <a:gd name="T46" fmla="*/ 1392 w 1556"/>
                <a:gd name="T47" fmla="*/ 870 h 1538"/>
                <a:gd name="T48" fmla="*/ 1340 w 1556"/>
                <a:gd name="T49" fmla="*/ 841 h 1538"/>
                <a:gd name="T50" fmla="*/ 178 w 1556"/>
                <a:gd name="T51" fmla="*/ 895 h 1538"/>
                <a:gd name="T52" fmla="*/ 162 w 1556"/>
                <a:gd name="T53" fmla="*/ 1152 h 1538"/>
                <a:gd name="T54" fmla="*/ 187 w 1556"/>
                <a:gd name="T55" fmla="*/ 949 h 1538"/>
                <a:gd name="T56" fmla="*/ 344 w 1556"/>
                <a:gd name="T57" fmla="*/ 845 h 1538"/>
                <a:gd name="T58" fmla="*/ 452 w 1556"/>
                <a:gd name="T59" fmla="*/ 965 h 1538"/>
                <a:gd name="T60" fmla="*/ 804 w 1556"/>
                <a:gd name="T61" fmla="*/ 26 h 1538"/>
                <a:gd name="T62" fmla="*/ 752 w 1556"/>
                <a:gd name="T63" fmla="*/ 102 h 1538"/>
                <a:gd name="T64" fmla="*/ 804 w 1556"/>
                <a:gd name="T65" fmla="*/ 26 h 1538"/>
                <a:gd name="T66" fmla="*/ 442 w 1556"/>
                <a:gd name="T67" fmla="*/ 211 h 1538"/>
                <a:gd name="T68" fmla="*/ 359 w 1556"/>
                <a:gd name="T69" fmla="*/ 145 h 1538"/>
                <a:gd name="T70" fmla="*/ 403 w 1556"/>
                <a:gd name="T71" fmla="*/ 119 h 1538"/>
                <a:gd name="T72" fmla="*/ 170 w 1556"/>
                <a:gd name="T73" fmla="*/ 483 h 1538"/>
                <a:gd name="T74" fmla="*/ 69 w 1556"/>
                <a:gd name="T75" fmla="*/ 410 h 1538"/>
                <a:gd name="T76" fmla="*/ 1374 w 1556"/>
                <a:gd name="T77" fmla="*/ 467 h 1538"/>
                <a:gd name="T78" fmla="*/ 1487 w 1556"/>
                <a:gd name="T79" fmla="*/ 410 h 1538"/>
                <a:gd name="T80" fmla="*/ 1399 w 1556"/>
                <a:gd name="T81" fmla="*/ 486 h 1538"/>
                <a:gd name="T82" fmla="*/ 1197 w 1556"/>
                <a:gd name="T83" fmla="*/ 145 h 1538"/>
                <a:gd name="T84" fmla="*/ 1114 w 1556"/>
                <a:gd name="T85" fmla="*/ 211 h 1538"/>
                <a:gd name="T86" fmla="*/ 1188 w 1556"/>
                <a:gd name="T87" fmla="*/ 110 h 1538"/>
                <a:gd name="T88" fmla="*/ 573 w 1556"/>
                <a:gd name="T89" fmla="*/ 1088 h 1538"/>
                <a:gd name="T90" fmla="*/ 612 w 1556"/>
                <a:gd name="T91" fmla="*/ 973 h 1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56" h="1538">
                  <a:moveTo>
                    <a:pt x="675" y="1451"/>
                  </a:moveTo>
                  <a:cubicBezTo>
                    <a:pt x="702" y="1475"/>
                    <a:pt x="730" y="1501"/>
                    <a:pt x="761" y="1529"/>
                  </a:cubicBezTo>
                  <a:cubicBezTo>
                    <a:pt x="771" y="1538"/>
                    <a:pt x="786" y="1538"/>
                    <a:pt x="795" y="1529"/>
                  </a:cubicBezTo>
                  <a:cubicBezTo>
                    <a:pt x="826" y="1501"/>
                    <a:pt x="854" y="1475"/>
                    <a:pt x="882" y="1451"/>
                  </a:cubicBezTo>
                  <a:cubicBezTo>
                    <a:pt x="987" y="1356"/>
                    <a:pt x="1068" y="1283"/>
                    <a:pt x="1109" y="1203"/>
                  </a:cubicBezTo>
                  <a:cubicBezTo>
                    <a:pt x="1394" y="1203"/>
                    <a:pt x="1394" y="1203"/>
                    <a:pt x="1394" y="1203"/>
                  </a:cubicBezTo>
                  <a:cubicBezTo>
                    <a:pt x="1469" y="1202"/>
                    <a:pt x="1532" y="1147"/>
                    <a:pt x="1544" y="1074"/>
                  </a:cubicBezTo>
                  <a:cubicBezTo>
                    <a:pt x="1556" y="1000"/>
                    <a:pt x="1514" y="928"/>
                    <a:pt x="1444" y="903"/>
                  </a:cubicBezTo>
                  <a:cubicBezTo>
                    <a:pt x="1444" y="870"/>
                    <a:pt x="1444" y="870"/>
                    <a:pt x="1444" y="870"/>
                  </a:cubicBezTo>
                  <a:cubicBezTo>
                    <a:pt x="1444" y="503"/>
                    <a:pt x="1146" y="205"/>
                    <a:pt x="778" y="205"/>
                  </a:cubicBezTo>
                  <a:cubicBezTo>
                    <a:pt x="410" y="205"/>
                    <a:pt x="112" y="503"/>
                    <a:pt x="112" y="870"/>
                  </a:cubicBezTo>
                  <a:cubicBezTo>
                    <a:pt x="112" y="903"/>
                    <a:pt x="112" y="903"/>
                    <a:pt x="112" y="903"/>
                  </a:cubicBezTo>
                  <a:cubicBezTo>
                    <a:pt x="42" y="928"/>
                    <a:pt x="0" y="1000"/>
                    <a:pt x="12" y="1074"/>
                  </a:cubicBezTo>
                  <a:cubicBezTo>
                    <a:pt x="24" y="1147"/>
                    <a:pt x="87" y="1202"/>
                    <a:pt x="162" y="1203"/>
                  </a:cubicBezTo>
                  <a:cubicBezTo>
                    <a:pt x="448" y="1203"/>
                    <a:pt x="448" y="1203"/>
                    <a:pt x="448" y="1203"/>
                  </a:cubicBezTo>
                  <a:cubicBezTo>
                    <a:pt x="488" y="1283"/>
                    <a:pt x="569" y="1356"/>
                    <a:pt x="675" y="1451"/>
                  </a:cubicBezTo>
                  <a:close/>
                  <a:moveTo>
                    <a:pt x="1069" y="1167"/>
                  </a:moveTo>
                  <a:cubicBezTo>
                    <a:pt x="1069" y="1168"/>
                    <a:pt x="1069" y="1168"/>
                    <a:pt x="1069" y="1168"/>
                  </a:cubicBezTo>
                  <a:cubicBezTo>
                    <a:pt x="1036" y="1243"/>
                    <a:pt x="958" y="1313"/>
                    <a:pt x="847" y="1413"/>
                  </a:cubicBezTo>
                  <a:cubicBezTo>
                    <a:pt x="825" y="1433"/>
                    <a:pt x="802" y="1454"/>
                    <a:pt x="778" y="1476"/>
                  </a:cubicBezTo>
                  <a:cubicBezTo>
                    <a:pt x="754" y="1454"/>
                    <a:pt x="731" y="1433"/>
                    <a:pt x="709" y="1413"/>
                  </a:cubicBezTo>
                  <a:cubicBezTo>
                    <a:pt x="598" y="1313"/>
                    <a:pt x="520" y="1243"/>
                    <a:pt x="488" y="1168"/>
                  </a:cubicBezTo>
                  <a:cubicBezTo>
                    <a:pt x="487" y="1167"/>
                    <a:pt x="487" y="1167"/>
                    <a:pt x="487" y="1167"/>
                  </a:cubicBezTo>
                  <a:cubicBezTo>
                    <a:pt x="476" y="1143"/>
                    <a:pt x="471" y="1116"/>
                    <a:pt x="471" y="1089"/>
                  </a:cubicBezTo>
                  <a:cubicBezTo>
                    <a:pt x="470" y="1047"/>
                    <a:pt x="483" y="1007"/>
                    <a:pt x="508" y="974"/>
                  </a:cubicBezTo>
                  <a:cubicBezTo>
                    <a:pt x="508" y="973"/>
                    <a:pt x="509" y="973"/>
                    <a:pt x="509" y="972"/>
                  </a:cubicBezTo>
                  <a:cubicBezTo>
                    <a:pt x="533" y="941"/>
                    <a:pt x="571" y="922"/>
                    <a:pt x="612" y="922"/>
                  </a:cubicBezTo>
                  <a:cubicBezTo>
                    <a:pt x="709" y="922"/>
                    <a:pt x="753" y="1014"/>
                    <a:pt x="755" y="1017"/>
                  </a:cubicBezTo>
                  <a:cubicBezTo>
                    <a:pt x="759" y="1026"/>
                    <a:pt x="768" y="1032"/>
                    <a:pt x="778" y="1032"/>
                  </a:cubicBezTo>
                  <a:cubicBezTo>
                    <a:pt x="788" y="1032"/>
                    <a:pt x="797" y="1026"/>
                    <a:pt x="801" y="1017"/>
                  </a:cubicBezTo>
                  <a:cubicBezTo>
                    <a:pt x="802" y="1016"/>
                    <a:pt x="847" y="922"/>
                    <a:pt x="944" y="922"/>
                  </a:cubicBezTo>
                  <a:cubicBezTo>
                    <a:pt x="1025" y="922"/>
                    <a:pt x="1085" y="993"/>
                    <a:pt x="1085" y="1088"/>
                  </a:cubicBezTo>
                  <a:cubicBezTo>
                    <a:pt x="1085" y="1116"/>
                    <a:pt x="1080" y="1142"/>
                    <a:pt x="1069" y="1167"/>
                  </a:cubicBezTo>
                  <a:close/>
                  <a:moveTo>
                    <a:pt x="778" y="461"/>
                  </a:moveTo>
                  <a:cubicBezTo>
                    <a:pt x="977" y="461"/>
                    <a:pt x="1147" y="604"/>
                    <a:pt x="1181" y="800"/>
                  </a:cubicBezTo>
                  <a:cubicBezTo>
                    <a:pt x="1164" y="804"/>
                    <a:pt x="1148" y="811"/>
                    <a:pt x="1133" y="821"/>
                  </a:cubicBezTo>
                  <a:cubicBezTo>
                    <a:pt x="1108" y="644"/>
                    <a:pt x="957" y="512"/>
                    <a:pt x="778" y="512"/>
                  </a:cubicBezTo>
                  <a:cubicBezTo>
                    <a:pt x="599" y="512"/>
                    <a:pt x="448" y="644"/>
                    <a:pt x="423" y="821"/>
                  </a:cubicBezTo>
                  <a:cubicBezTo>
                    <a:pt x="409" y="811"/>
                    <a:pt x="392" y="804"/>
                    <a:pt x="375" y="800"/>
                  </a:cubicBezTo>
                  <a:cubicBezTo>
                    <a:pt x="409" y="604"/>
                    <a:pt x="579" y="461"/>
                    <a:pt x="778" y="461"/>
                  </a:cubicBezTo>
                  <a:close/>
                  <a:moveTo>
                    <a:pt x="324" y="794"/>
                  </a:moveTo>
                  <a:cubicBezTo>
                    <a:pt x="306" y="795"/>
                    <a:pt x="287" y="799"/>
                    <a:pt x="270" y="806"/>
                  </a:cubicBezTo>
                  <a:cubicBezTo>
                    <a:pt x="303" y="550"/>
                    <a:pt x="520" y="359"/>
                    <a:pt x="778" y="359"/>
                  </a:cubicBezTo>
                  <a:cubicBezTo>
                    <a:pt x="1036" y="359"/>
                    <a:pt x="1253" y="550"/>
                    <a:pt x="1286" y="806"/>
                  </a:cubicBezTo>
                  <a:cubicBezTo>
                    <a:pt x="1269" y="799"/>
                    <a:pt x="1250" y="795"/>
                    <a:pt x="1232" y="794"/>
                  </a:cubicBezTo>
                  <a:cubicBezTo>
                    <a:pt x="1195" y="572"/>
                    <a:pt x="1003" y="410"/>
                    <a:pt x="778" y="410"/>
                  </a:cubicBezTo>
                  <a:cubicBezTo>
                    <a:pt x="553" y="410"/>
                    <a:pt x="361" y="572"/>
                    <a:pt x="324" y="794"/>
                  </a:cubicBezTo>
                  <a:close/>
                  <a:moveTo>
                    <a:pt x="1063" y="914"/>
                  </a:moveTo>
                  <a:cubicBezTo>
                    <a:pt x="1030" y="886"/>
                    <a:pt x="988" y="870"/>
                    <a:pt x="944" y="870"/>
                  </a:cubicBezTo>
                  <a:cubicBezTo>
                    <a:pt x="878" y="871"/>
                    <a:pt x="816" y="904"/>
                    <a:pt x="778" y="958"/>
                  </a:cubicBezTo>
                  <a:cubicBezTo>
                    <a:pt x="740" y="904"/>
                    <a:pt x="678" y="871"/>
                    <a:pt x="612" y="870"/>
                  </a:cubicBezTo>
                  <a:cubicBezTo>
                    <a:pt x="568" y="870"/>
                    <a:pt x="526" y="886"/>
                    <a:pt x="494" y="914"/>
                  </a:cubicBezTo>
                  <a:cubicBezTo>
                    <a:pt x="488" y="898"/>
                    <a:pt x="481" y="882"/>
                    <a:pt x="471" y="868"/>
                  </a:cubicBezTo>
                  <a:cubicBezTo>
                    <a:pt x="474" y="701"/>
                    <a:pt x="611" y="567"/>
                    <a:pt x="778" y="567"/>
                  </a:cubicBezTo>
                  <a:cubicBezTo>
                    <a:pt x="945" y="567"/>
                    <a:pt x="1082" y="701"/>
                    <a:pt x="1085" y="868"/>
                  </a:cubicBezTo>
                  <a:cubicBezTo>
                    <a:pt x="1075" y="882"/>
                    <a:pt x="1068" y="898"/>
                    <a:pt x="1063" y="914"/>
                  </a:cubicBezTo>
                  <a:close/>
                  <a:moveTo>
                    <a:pt x="1413" y="947"/>
                  </a:moveTo>
                  <a:cubicBezTo>
                    <a:pt x="1464" y="958"/>
                    <a:pt x="1500" y="1006"/>
                    <a:pt x="1495" y="1058"/>
                  </a:cubicBezTo>
                  <a:cubicBezTo>
                    <a:pt x="1490" y="1110"/>
                    <a:pt x="1447" y="1151"/>
                    <a:pt x="1394" y="1152"/>
                  </a:cubicBezTo>
                  <a:cubicBezTo>
                    <a:pt x="1128" y="1152"/>
                    <a:pt x="1128" y="1152"/>
                    <a:pt x="1128" y="1152"/>
                  </a:cubicBezTo>
                  <a:cubicBezTo>
                    <a:pt x="1145" y="1089"/>
                    <a:pt x="1136" y="1022"/>
                    <a:pt x="1104" y="965"/>
                  </a:cubicBezTo>
                  <a:cubicBezTo>
                    <a:pt x="1105" y="962"/>
                    <a:pt x="1106" y="960"/>
                    <a:pt x="1106" y="958"/>
                  </a:cubicBezTo>
                  <a:cubicBezTo>
                    <a:pt x="1108" y="934"/>
                    <a:pt x="1116" y="911"/>
                    <a:pt x="1131" y="891"/>
                  </a:cubicBezTo>
                  <a:cubicBezTo>
                    <a:pt x="1150" y="866"/>
                    <a:pt x="1179" y="849"/>
                    <a:pt x="1211" y="846"/>
                  </a:cubicBezTo>
                  <a:cubicBezTo>
                    <a:pt x="1243" y="842"/>
                    <a:pt x="1274" y="852"/>
                    <a:pt x="1299" y="872"/>
                  </a:cubicBezTo>
                  <a:cubicBezTo>
                    <a:pt x="1317" y="888"/>
                    <a:pt x="1331" y="908"/>
                    <a:pt x="1337" y="931"/>
                  </a:cubicBezTo>
                  <a:cubicBezTo>
                    <a:pt x="1341" y="945"/>
                    <a:pt x="1355" y="952"/>
                    <a:pt x="1369" y="949"/>
                  </a:cubicBezTo>
                  <a:cubicBezTo>
                    <a:pt x="1383" y="945"/>
                    <a:pt x="1398" y="944"/>
                    <a:pt x="1413" y="947"/>
                  </a:cubicBezTo>
                  <a:close/>
                  <a:moveTo>
                    <a:pt x="164" y="870"/>
                  </a:moveTo>
                  <a:cubicBezTo>
                    <a:pt x="163" y="707"/>
                    <a:pt x="228" y="551"/>
                    <a:pt x="344" y="436"/>
                  </a:cubicBezTo>
                  <a:cubicBezTo>
                    <a:pt x="519" y="260"/>
                    <a:pt x="784" y="208"/>
                    <a:pt x="1013" y="303"/>
                  </a:cubicBezTo>
                  <a:cubicBezTo>
                    <a:pt x="1243" y="398"/>
                    <a:pt x="1393" y="622"/>
                    <a:pt x="1392" y="870"/>
                  </a:cubicBezTo>
                  <a:cubicBezTo>
                    <a:pt x="1392" y="894"/>
                    <a:pt x="1392" y="894"/>
                    <a:pt x="1392" y="894"/>
                  </a:cubicBezTo>
                  <a:cubicBezTo>
                    <a:pt x="1388" y="894"/>
                    <a:pt x="1383" y="894"/>
                    <a:pt x="1379" y="895"/>
                  </a:cubicBezTo>
                  <a:cubicBezTo>
                    <a:pt x="1369" y="874"/>
                    <a:pt x="1356" y="856"/>
                    <a:pt x="1340" y="841"/>
                  </a:cubicBezTo>
                  <a:cubicBezTo>
                    <a:pt x="1325" y="541"/>
                    <a:pt x="1078" y="307"/>
                    <a:pt x="778" y="307"/>
                  </a:cubicBezTo>
                  <a:cubicBezTo>
                    <a:pt x="479" y="307"/>
                    <a:pt x="232" y="541"/>
                    <a:pt x="216" y="841"/>
                  </a:cubicBezTo>
                  <a:cubicBezTo>
                    <a:pt x="200" y="856"/>
                    <a:pt x="187" y="874"/>
                    <a:pt x="178" y="895"/>
                  </a:cubicBezTo>
                  <a:cubicBezTo>
                    <a:pt x="173" y="894"/>
                    <a:pt x="168" y="894"/>
                    <a:pt x="164" y="894"/>
                  </a:cubicBezTo>
                  <a:lnTo>
                    <a:pt x="164" y="870"/>
                  </a:lnTo>
                  <a:close/>
                  <a:moveTo>
                    <a:pt x="162" y="1152"/>
                  </a:moveTo>
                  <a:cubicBezTo>
                    <a:pt x="110" y="1151"/>
                    <a:pt x="67" y="1110"/>
                    <a:pt x="62" y="1058"/>
                  </a:cubicBezTo>
                  <a:cubicBezTo>
                    <a:pt x="57" y="1006"/>
                    <a:pt x="92" y="958"/>
                    <a:pt x="143" y="947"/>
                  </a:cubicBezTo>
                  <a:cubicBezTo>
                    <a:pt x="158" y="944"/>
                    <a:pt x="173" y="945"/>
                    <a:pt x="187" y="949"/>
                  </a:cubicBezTo>
                  <a:cubicBezTo>
                    <a:pt x="201" y="952"/>
                    <a:pt x="215" y="945"/>
                    <a:pt x="219" y="931"/>
                  </a:cubicBezTo>
                  <a:cubicBezTo>
                    <a:pt x="226" y="908"/>
                    <a:pt x="239" y="888"/>
                    <a:pt x="258" y="872"/>
                  </a:cubicBezTo>
                  <a:cubicBezTo>
                    <a:pt x="281" y="852"/>
                    <a:pt x="312" y="842"/>
                    <a:pt x="344" y="845"/>
                  </a:cubicBezTo>
                  <a:cubicBezTo>
                    <a:pt x="376" y="849"/>
                    <a:pt x="406" y="866"/>
                    <a:pt x="425" y="892"/>
                  </a:cubicBezTo>
                  <a:cubicBezTo>
                    <a:pt x="440" y="911"/>
                    <a:pt x="449" y="934"/>
                    <a:pt x="450" y="958"/>
                  </a:cubicBezTo>
                  <a:cubicBezTo>
                    <a:pt x="450" y="960"/>
                    <a:pt x="451" y="963"/>
                    <a:pt x="452" y="965"/>
                  </a:cubicBezTo>
                  <a:cubicBezTo>
                    <a:pt x="420" y="1022"/>
                    <a:pt x="411" y="1089"/>
                    <a:pt x="428" y="1152"/>
                  </a:cubicBezTo>
                  <a:lnTo>
                    <a:pt x="162" y="1152"/>
                  </a:lnTo>
                  <a:close/>
                  <a:moveTo>
                    <a:pt x="804" y="26"/>
                  </a:moveTo>
                  <a:cubicBezTo>
                    <a:pt x="804" y="102"/>
                    <a:pt x="804" y="102"/>
                    <a:pt x="804" y="102"/>
                  </a:cubicBezTo>
                  <a:cubicBezTo>
                    <a:pt x="804" y="117"/>
                    <a:pt x="792" y="128"/>
                    <a:pt x="778" y="128"/>
                  </a:cubicBezTo>
                  <a:cubicBezTo>
                    <a:pt x="764" y="128"/>
                    <a:pt x="752" y="117"/>
                    <a:pt x="752" y="102"/>
                  </a:cubicBezTo>
                  <a:cubicBezTo>
                    <a:pt x="752" y="26"/>
                    <a:pt x="752" y="26"/>
                    <a:pt x="752" y="26"/>
                  </a:cubicBezTo>
                  <a:cubicBezTo>
                    <a:pt x="752" y="12"/>
                    <a:pt x="764" y="0"/>
                    <a:pt x="778" y="0"/>
                  </a:cubicBezTo>
                  <a:cubicBezTo>
                    <a:pt x="792" y="0"/>
                    <a:pt x="804" y="12"/>
                    <a:pt x="804" y="26"/>
                  </a:cubicBezTo>
                  <a:close/>
                  <a:moveTo>
                    <a:pt x="403" y="119"/>
                  </a:moveTo>
                  <a:cubicBezTo>
                    <a:pt x="442" y="186"/>
                    <a:pt x="442" y="186"/>
                    <a:pt x="442" y="186"/>
                  </a:cubicBezTo>
                  <a:cubicBezTo>
                    <a:pt x="446" y="194"/>
                    <a:pt x="446" y="203"/>
                    <a:pt x="442" y="211"/>
                  </a:cubicBezTo>
                  <a:cubicBezTo>
                    <a:pt x="437" y="219"/>
                    <a:pt x="429" y="224"/>
                    <a:pt x="420" y="224"/>
                  </a:cubicBezTo>
                  <a:cubicBezTo>
                    <a:pt x="411" y="224"/>
                    <a:pt x="402" y="219"/>
                    <a:pt x="397" y="211"/>
                  </a:cubicBezTo>
                  <a:cubicBezTo>
                    <a:pt x="359" y="145"/>
                    <a:pt x="359" y="145"/>
                    <a:pt x="359" y="145"/>
                  </a:cubicBezTo>
                  <a:cubicBezTo>
                    <a:pt x="354" y="137"/>
                    <a:pt x="354" y="127"/>
                    <a:pt x="359" y="119"/>
                  </a:cubicBezTo>
                  <a:cubicBezTo>
                    <a:pt x="364" y="111"/>
                    <a:pt x="372" y="106"/>
                    <a:pt x="381" y="106"/>
                  </a:cubicBezTo>
                  <a:cubicBezTo>
                    <a:pt x="390" y="106"/>
                    <a:pt x="399" y="111"/>
                    <a:pt x="403" y="119"/>
                  </a:cubicBezTo>
                  <a:close/>
                  <a:moveTo>
                    <a:pt x="170" y="439"/>
                  </a:moveTo>
                  <a:cubicBezTo>
                    <a:pt x="178" y="443"/>
                    <a:pt x="183" y="452"/>
                    <a:pt x="183" y="461"/>
                  </a:cubicBezTo>
                  <a:cubicBezTo>
                    <a:pt x="183" y="470"/>
                    <a:pt x="178" y="479"/>
                    <a:pt x="170" y="483"/>
                  </a:cubicBezTo>
                  <a:cubicBezTo>
                    <a:pt x="162" y="488"/>
                    <a:pt x="152" y="488"/>
                    <a:pt x="144" y="483"/>
                  </a:cubicBezTo>
                  <a:cubicBezTo>
                    <a:pt x="78" y="445"/>
                    <a:pt x="78" y="445"/>
                    <a:pt x="78" y="445"/>
                  </a:cubicBezTo>
                  <a:cubicBezTo>
                    <a:pt x="66" y="437"/>
                    <a:pt x="62" y="422"/>
                    <a:pt x="69" y="410"/>
                  </a:cubicBezTo>
                  <a:cubicBezTo>
                    <a:pt x="76" y="398"/>
                    <a:pt x="91" y="393"/>
                    <a:pt x="104" y="400"/>
                  </a:cubicBezTo>
                  <a:lnTo>
                    <a:pt x="170" y="439"/>
                  </a:lnTo>
                  <a:close/>
                  <a:moveTo>
                    <a:pt x="1374" y="467"/>
                  </a:moveTo>
                  <a:cubicBezTo>
                    <a:pt x="1371" y="456"/>
                    <a:pt x="1376" y="444"/>
                    <a:pt x="1386" y="439"/>
                  </a:cubicBezTo>
                  <a:cubicBezTo>
                    <a:pt x="1453" y="400"/>
                    <a:pt x="1453" y="400"/>
                    <a:pt x="1453" y="400"/>
                  </a:cubicBezTo>
                  <a:cubicBezTo>
                    <a:pt x="1465" y="393"/>
                    <a:pt x="1480" y="398"/>
                    <a:pt x="1487" y="410"/>
                  </a:cubicBezTo>
                  <a:cubicBezTo>
                    <a:pt x="1494" y="422"/>
                    <a:pt x="1490" y="437"/>
                    <a:pt x="1478" y="445"/>
                  </a:cubicBezTo>
                  <a:cubicBezTo>
                    <a:pt x="1412" y="483"/>
                    <a:pt x="1412" y="483"/>
                    <a:pt x="1412" y="483"/>
                  </a:cubicBezTo>
                  <a:cubicBezTo>
                    <a:pt x="1408" y="485"/>
                    <a:pt x="1403" y="486"/>
                    <a:pt x="1399" y="486"/>
                  </a:cubicBezTo>
                  <a:cubicBezTo>
                    <a:pt x="1387" y="486"/>
                    <a:pt x="1377" y="479"/>
                    <a:pt x="1374" y="467"/>
                  </a:cubicBezTo>
                  <a:close/>
                  <a:moveTo>
                    <a:pt x="1188" y="110"/>
                  </a:moveTo>
                  <a:cubicBezTo>
                    <a:pt x="1200" y="117"/>
                    <a:pt x="1204" y="132"/>
                    <a:pt x="1197" y="145"/>
                  </a:cubicBezTo>
                  <a:cubicBezTo>
                    <a:pt x="1159" y="211"/>
                    <a:pt x="1159" y="211"/>
                    <a:pt x="1159" y="211"/>
                  </a:cubicBezTo>
                  <a:cubicBezTo>
                    <a:pt x="1154" y="219"/>
                    <a:pt x="1146" y="224"/>
                    <a:pt x="1136" y="224"/>
                  </a:cubicBezTo>
                  <a:cubicBezTo>
                    <a:pt x="1127" y="224"/>
                    <a:pt x="1119" y="219"/>
                    <a:pt x="1114" y="211"/>
                  </a:cubicBezTo>
                  <a:cubicBezTo>
                    <a:pt x="1110" y="203"/>
                    <a:pt x="1110" y="194"/>
                    <a:pt x="1114" y="186"/>
                  </a:cubicBezTo>
                  <a:cubicBezTo>
                    <a:pt x="1153" y="119"/>
                    <a:pt x="1153" y="119"/>
                    <a:pt x="1153" y="119"/>
                  </a:cubicBezTo>
                  <a:cubicBezTo>
                    <a:pt x="1160" y="107"/>
                    <a:pt x="1175" y="103"/>
                    <a:pt x="1188" y="110"/>
                  </a:cubicBezTo>
                  <a:close/>
                  <a:moveTo>
                    <a:pt x="637" y="998"/>
                  </a:moveTo>
                  <a:cubicBezTo>
                    <a:pt x="637" y="1013"/>
                    <a:pt x="626" y="1024"/>
                    <a:pt x="612" y="1024"/>
                  </a:cubicBezTo>
                  <a:cubicBezTo>
                    <a:pt x="588" y="1024"/>
                    <a:pt x="573" y="1057"/>
                    <a:pt x="573" y="1088"/>
                  </a:cubicBezTo>
                  <a:cubicBezTo>
                    <a:pt x="573" y="1103"/>
                    <a:pt x="562" y="1114"/>
                    <a:pt x="548" y="1114"/>
                  </a:cubicBezTo>
                  <a:cubicBezTo>
                    <a:pt x="534" y="1114"/>
                    <a:pt x="522" y="1103"/>
                    <a:pt x="522" y="1088"/>
                  </a:cubicBezTo>
                  <a:cubicBezTo>
                    <a:pt x="522" y="1032"/>
                    <a:pt x="553" y="973"/>
                    <a:pt x="612" y="973"/>
                  </a:cubicBezTo>
                  <a:cubicBezTo>
                    <a:pt x="626" y="973"/>
                    <a:pt x="637" y="984"/>
                    <a:pt x="637" y="998"/>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511960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fade">
                                      <p:cBhvr>
                                        <p:cTn id="7" dur="500"/>
                                        <p:tgtEl>
                                          <p:spTgt spid="57"/>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par>
                          <p:cTn id="17" fill="hold">
                            <p:stCondLst>
                              <p:cond delay="500"/>
                            </p:stCondLst>
                            <p:childTnLst>
                              <p:par>
                                <p:cTn id="18" presetID="53" presetClass="entr" presetSubtype="16" fill="hold" nodeType="afterEffect">
                                  <p:stCondLst>
                                    <p:cond delay="0"/>
                                  </p:stCondLst>
                                  <p:childTnLst>
                                    <p:set>
                                      <p:cBhvr>
                                        <p:cTn id="19" dur="1" fill="hold">
                                          <p:stCondLst>
                                            <p:cond delay="0"/>
                                          </p:stCondLst>
                                        </p:cTn>
                                        <p:tgtEl>
                                          <p:spTgt spid="39"/>
                                        </p:tgtEl>
                                        <p:attrNameLst>
                                          <p:attrName>style.visibility</p:attrName>
                                        </p:attrNameLst>
                                      </p:cBhvr>
                                      <p:to>
                                        <p:strVal val="visible"/>
                                      </p:to>
                                    </p:set>
                                    <p:anim calcmode="lin" valueType="num">
                                      <p:cBhvr>
                                        <p:cTn id="20" dur="500" fill="hold"/>
                                        <p:tgtEl>
                                          <p:spTgt spid="39"/>
                                        </p:tgtEl>
                                        <p:attrNameLst>
                                          <p:attrName>ppt_w</p:attrName>
                                        </p:attrNameLst>
                                      </p:cBhvr>
                                      <p:tavLst>
                                        <p:tav tm="0">
                                          <p:val>
                                            <p:fltVal val="0"/>
                                          </p:val>
                                        </p:tav>
                                        <p:tav tm="100000">
                                          <p:val>
                                            <p:strVal val="#ppt_w"/>
                                          </p:val>
                                        </p:tav>
                                      </p:tavLst>
                                    </p:anim>
                                    <p:anim calcmode="lin" valueType="num">
                                      <p:cBhvr>
                                        <p:cTn id="21" dur="500" fill="hold"/>
                                        <p:tgtEl>
                                          <p:spTgt spid="39"/>
                                        </p:tgtEl>
                                        <p:attrNameLst>
                                          <p:attrName>ppt_h</p:attrName>
                                        </p:attrNameLst>
                                      </p:cBhvr>
                                      <p:tavLst>
                                        <p:tav tm="0">
                                          <p:val>
                                            <p:fltVal val="0"/>
                                          </p:val>
                                        </p:tav>
                                        <p:tav tm="100000">
                                          <p:val>
                                            <p:strVal val="#ppt_h"/>
                                          </p:val>
                                        </p:tav>
                                      </p:tavLst>
                                    </p:anim>
                                    <p:animEffect transition="in" filter="fade">
                                      <p:cBhvr>
                                        <p:cTn id="22" dur="500"/>
                                        <p:tgtEl>
                                          <p:spTgt spid="39"/>
                                        </p:tgtEl>
                                      </p:cBhvr>
                                    </p:animEffect>
                                  </p:childTnLst>
                                </p:cTn>
                              </p:par>
                            </p:childTnLst>
                          </p:cTn>
                        </p:par>
                        <p:par>
                          <p:cTn id="23" fill="hold">
                            <p:stCondLst>
                              <p:cond delay="1000"/>
                            </p:stCondLst>
                            <p:childTnLst>
                              <p:par>
                                <p:cTn id="24" presetID="53" presetClass="entr" presetSubtype="16" fill="hold" nodeType="afterEffect">
                                  <p:stCondLst>
                                    <p:cond delay="0"/>
                                  </p:stCondLst>
                                  <p:childTnLst>
                                    <p:set>
                                      <p:cBhvr>
                                        <p:cTn id="25" dur="1" fill="hold">
                                          <p:stCondLst>
                                            <p:cond delay="0"/>
                                          </p:stCondLst>
                                        </p:cTn>
                                        <p:tgtEl>
                                          <p:spTgt spid="45"/>
                                        </p:tgtEl>
                                        <p:attrNameLst>
                                          <p:attrName>style.visibility</p:attrName>
                                        </p:attrNameLst>
                                      </p:cBhvr>
                                      <p:to>
                                        <p:strVal val="visible"/>
                                      </p:to>
                                    </p:set>
                                    <p:anim calcmode="lin" valueType="num">
                                      <p:cBhvr>
                                        <p:cTn id="26" dur="500" fill="hold"/>
                                        <p:tgtEl>
                                          <p:spTgt spid="45"/>
                                        </p:tgtEl>
                                        <p:attrNameLst>
                                          <p:attrName>ppt_w</p:attrName>
                                        </p:attrNameLst>
                                      </p:cBhvr>
                                      <p:tavLst>
                                        <p:tav tm="0">
                                          <p:val>
                                            <p:fltVal val="0"/>
                                          </p:val>
                                        </p:tav>
                                        <p:tav tm="100000">
                                          <p:val>
                                            <p:strVal val="#ppt_w"/>
                                          </p:val>
                                        </p:tav>
                                      </p:tavLst>
                                    </p:anim>
                                    <p:anim calcmode="lin" valueType="num">
                                      <p:cBhvr>
                                        <p:cTn id="27" dur="500" fill="hold"/>
                                        <p:tgtEl>
                                          <p:spTgt spid="45"/>
                                        </p:tgtEl>
                                        <p:attrNameLst>
                                          <p:attrName>ppt_h</p:attrName>
                                        </p:attrNameLst>
                                      </p:cBhvr>
                                      <p:tavLst>
                                        <p:tav tm="0">
                                          <p:val>
                                            <p:fltVal val="0"/>
                                          </p:val>
                                        </p:tav>
                                        <p:tav tm="100000">
                                          <p:val>
                                            <p:strVal val="#ppt_h"/>
                                          </p:val>
                                        </p:tav>
                                      </p:tavLst>
                                    </p:anim>
                                    <p:animEffect transition="in" filter="fade">
                                      <p:cBhvr>
                                        <p:cTn id="28" dur="500"/>
                                        <p:tgtEl>
                                          <p:spTgt spid="45"/>
                                        </p:tgtEl>
                                      </p:cBhvr>
                                    </p:animEffect>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8"/>
                                        </p:tgtEl>
                                        <p:attrNameLst>
                                          <p:attrName>style.visibility</p:attrName>
                                        </p:attrNameLst>
                                      </p:cBhvr>
                                      <p:to>
                                        <p:strVal val="visible"/>
                                      </p:to>
                                    </p:set>
                                    <p:anim calcmode="lin" valueType="num">
                                      <p:cBhvr>
                                        <p:cTn id="32" dur="500" fill="hold"/>
                                        <p:tgtEl>
                                          <p:spTgt spid="48"/>
                                        </p:tgtEl>
                                        <p:attrNameLst>
                                          <p:attrName>ppt_w</p:attrName>
                                        </p:attrNameLst>
                                      </p:cBhvr>
                                      <p:tavLst>
                                        <p:tav tm="0">
                                          <p:val>
                                            <p:fltVal val="0"/>
                                          </p:val>
                                        </p:tav>
                                        <p:tav tm="100000">
                                          <p:val>
                                            <p:strVal val="#ppt_w"/>
                                          </p:val>
                                        </p:tav>
                                      </p:tavLst>
                                    </p:anim>
                                    <p:anim calcmode="lin" valueType="num">
                                      <p:cBhvr>
                                        <p:cTn id="33" dur="500" fill="hold"/>
                                        <p:tgtEl>
                                          <p:spTgt spid="48"/>
                                        </p:tgtEl>
                                        <p:attrNameLst>
                                          <p:attrName>ppt_h</p:attrName>
                                        </p:attrNameLst>
                                      </p:cBhvr>
                                      <p:tavLst>
                                        <p:tav tm="0">
                                          <p:val>
                                            <p:fltVal val="0"/>
                                          </p:val>
                                        </p:tav>
                                        <p:tav tm="100000">
                                          <p:val>
                                            <p:strVal val="#ppt_h"/>
                                          </p:val>
                                        </p:tav>
                                      </p:tavLst>
                                    </p:anim>
                                    <p:animEffect transition="in" filter="fade">
                                      <p:cBhvr>
                                        <p:cTn id="34"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838199" y="942576"/>
            <a:ext cx="5371531" cy="1089960"/>
            <a:chOff x="838199" y="942576"/>
            <a:chExt cx="5371531" cy="1089960"/>
          </a:xfrm>
        </p:grpSpPr>
        <p:sp>
          <p:nvSpPr>
            <p:cNvPr id="11" name="TextBox 10"/>
            <p:cNvSpPr txBox="1"/>
            <p:nvPr/>
          </p:nvSpPr>
          <p:spPr>
            <a:xfrm>
              <a:off x="838199" y="942576"/>
              <a:ext cx="5371531" cy="769441"/>
            </a:xfrm>
            <a:prstGeom prst="rect">
              <a:avLst/>
            </a:prstGeom>
            <a:noFill/>
          </p:spPr>
          <p:txBody>
            <a:bodyPr wrap="square" lIns="91440" tIns="45720" rIns="91440" bIns="45720" rtlCol="0" anchor="b">
              <a:spAutoFit/>
            </a:bodyPr>
            <a:lstStyle/>
            <a:p>
              <a:r>
                <a:rPr lang="en-US" sz="4400" dirty="0">
                  <a:solidFill>
                    <a:schemeClr val="accent1"/>
                  </a:solidFill>
                  <a:latin typeface="+mj-lt"/>
                </a:rPr>
                <a:t>Guess Who!</a:t>
              </a:r>
            </a:p>
          </p:txBody>
        </p:sp>
        <p:sp>
          <p:nvSpPr>
            <p:cNvPr id="12" name="TextBox 11"/>
            <p:cNvSpPr txBox="1"/>
            <p:nvPr/>
          </p:nvSpPr>
          <p:spPr>
            <a:xfrm>
              <a:off x="838200" y="1623963"/>
              <a:ext cx="5257800" cy="408573"/>
            </a:xfrm>
            <a:prstGeom prst="rect">
              <a:avLst/>
            </a:prstGeom>
            <a:noFill/>
          </p:spPr>
          <p:txBody>
            <a:bodyPr wrap="square" lIns="91440" tIns="45720" rIns="91440" bIns="45720" rtlCol="0">
              <a:spAutoFit/>
            </a:bodyPr>
            <a:lstStyle/>
            <a:p>
              <a:pPr>
                <a:lnSpc>
                  <a:spcPct val="130000"/>
                </a:lnSpc>
              </a:pPr>
              <a:r>
                <a:rPr lang="en-US" dirty="0">
                  <a:solidFill>
                    <a:schemeClr val="tx2"/>
                  </a:solidFill>
                </a:rPr>
                <a:t>Try to guess with the smallest number of clues</a:t>
              </a:r>
            </a:p>
          </p:txBody>
        </p:sp>
      </p:grpSp>
      <p:sp>
        <p:nvSpPr>
          <p:cNvPr id="13" name="Rectangle 12"/>
          <p:cNvSpPr/>
          <p:nvPr/>
        </p:nvSpPr>
        <p:spPr>
          <a:xfrm>
            <a:off x="832316" y="2165068"/>
            <a:ext cx="5867400" cy="654538"/>
          </a:xfrm>
          <a:prstGeom prst="rect">
            <a:avLst/>
          </a:prstGeom>
        </p:spPr>
        <p:txBody>
          <a:bodyPr wrap="square">
            <a:spAutoFit/>
          </a:bodyPr>
          <a:lstStyle/>
          <a:p>
            <a:pPr>
              <a:lnSpc>
                <a:spcPct val="130000"/>
              </a:lnSpc>
            </a:pPr>
            <a:r>
              <a:rPr lang="en-US" sz="3200" dirty="0">
                <a:solidFill>
                  <a:schemeClr val="tx2"/>
                </a:solidFill>
              </a:rPr>
              <a:t>1. I was born in the USA</a:t>
            </a:r>
          </a:p>
        </p:txBody>
      </p:sp>
      <p:pic>
        <p:nvPicPr>
          <p:cNvPr id="1026" name="Picture 2" descr="unknown-person - Rhetoric and Writing">
            <a:extLst>
              <a:ext uri="{FF2B5EF4-FFF2-40B4-BE49-F238E27FC236}">
                <a16:creationId xmlns:a16="http://schemas.microsoft.com/office/drawing/2014/main" id="{8D0B94CC-AA07-43A2-9E1C-A081D7A3CF4D}"/>
              </a:ext>
            </a:extLst>
          </p:cNvPr>
          <p:cNvPicPr>
            <a:picLocks noGrp="1" noChangeAspect="1" noChangeArrowheads="1"/>
          </p:cNvPicPr>
          <p:nvPr>
            <p:ph type="pic" sz="quarter" idx="10"/>
          </p:nvPr>
        </p:nvPicPr>
        <p:blipFill rotWithShape="1">
          <a:blip r:embed="rId2">
            <a:extLst>
              <a:ext uri="{28A0092B-C50C-407E-A947-70E740481C1C}">
                <a14:useLocalDpi xmlns:a14="http://schemas.microsoft.com/office/drawing/2010/main" val="0"/>
              </a:ext>
            </a:extLst>
          </a:blip>
          <a:srcRect t="176" b="9096"/>
          <a:stretch/>
        </p:blipFill>
        <p:spPr bwMode="auto">
          <a:xfrm>
            <a:off x="6295478" y="0"/>
            <a:ext cx="58674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p:cNvGrpSpPr/>
          <p:nvPr/>
        </p:nvGrpSpPr>
        <p:grpSpPr>
          <a:xfrm rot="20683798">
            <a:off x="8882962" y="1790119"/>
            <a:ext cx="9973887" cy="5959420"/>
            <a:chOff x="-3894749" y="-2846439"/>
            <a:chExt cx="12991061" cy="7762189"/>
          </a:xfrm>
        </p:grpSpPr>
        <p:sp>
          <p:nvSpPr>
            <p:cNvPr id="4" name="Freeform 36"/>
            <p:cNvSpPr>
              <a:spLocks/>
            </p:cNvSpPr>
            <p:nvPr/>
          </p:nvSpPr>
          <p:spPr bwMode="auto">
            <a:xfrm>
              <a:off x="-3894749" y="-2846439"/>
              <a:ext cx="12011427" cy="5422301"/>
            </a:xfrm>
            <a:custGeom>
              <a:avLst/>
              <a:gdLst>
                <a:gd name="T0" fmla="*/ 19 w 1178"/>
                <a:gd name="T1" fmla="*/ 531 h 531"/>
                <a:gd name="T2" fmla="*/ 1178 w 1178"/>
                <a:gd name="T3" fmla="*/ 46 h 531"/>
                <a:gd name="T4" fmla="*/ 1159 w 1178"/>
                <a:gd name="T5" fmla="*/ 0 h 531"/>
                <a:gd name="T6" fmla="*/ 0 w 1178"/>
                <a:gd name="T7" fmla="*/ 485 h 531"/>
                <a:gd name="T8" fmla="*/ 19 w 1178"/>
                <a:gd name="T9" fmla="*/ 531 h 531"/>
              </a:gdLst>
              <a:ahLst/>
              <a:cxnLst>
                <a:cxn ang="0">
                  <a:pos x="T0" y="T1"/>
                </a:cxn>
                <a:cxn ang="0">
                  <a:pos x="T2" y="T3"/>
                </a:cxn>
                <a:cxn ang="0">
                  <a:pos x="T4" y="T5"/>
                </a:cxn>
                <a:cxn ang="0">
                  <a:pos x="T6" y="T7"/>
                </a:cxn>
                <a:cxn ang="0">
                  <a:pos x="T8" y="T9"/>
                </a:cxn>
              </a:cxnLst>
              <a:rect l="0" t="0" r="r" b="b"/>
              <a:pathLst>
                <a:path w="1178" h="531">
                  <a:moveTo>
                    <a:pt x="19" y="531"/>
                  </a:moveTo>
                  <a:cubicBezTo>
                    <a:pt x="311" y="144"/>
                    <a:pt x="886" y="432"/>
                    <a:pt x="1178" y="46"/>
                  </a:cubicBezTo>
                  <a:cubicBezTo>
                    <a:pt x="1172" y="30"/>
                    <a:pt x="1165" y="15"/>
                    <a:pt x="1159" y="0"/>
                  </a:cubicBezTo>
                  <a:cubicBezTo>
                    <a:pt x="867" y="387"/>
                    <a:pt x="292" y="98"/>
                    <a:pt x="0" y="485"/>
                  </a:cubicBezTo>
                  <a:cubicBezTo>
                    <a:pt x="6" y="500"/>
                    <a:pt x="13" y="516"/>
                    <a:pt x="19" y="53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 name="Freeform 37"/>
            <p:cNvSpPr>
              <a:spLocks/>
            </p:cNvSpPr>
            <p:nvPr/>
          </p:nvSpPr>
          <p:spPr bwMode="auto">
            <a:xfrm>
              <a:off x="-3701318" y="-2378461"/>
              <a:ext cx="12017667" cy="5422301"/>
            </a:xfrm>
            <a:custGeom>
              <a:avLst/>
              <a:gdLst>
                <a:gd name="T0" fmla="*/ 19 w 1178"/>
                <a:gd name="T1" fmla="*/ 531 h 531"/>
                <a:gd name="T2" fmla="*/ 1178 w 1178"/>
                <a:gd name="T3" fmla="*/ 45 h 531"/>
                <a:gd name="T4" fmla="*/ 1159 w 1178"/>
                <a:gd name="T5" fmla="*/ 0 h 531"/>
                <a:gd name="T6" fmla="*/ 0 w 1178"/>
                <a:gd name="T7" fmla="*/ 485 h 531"/>
                <a:gd name="T8" fmla="*/ 19 w 1178"/>
                <a:gd name="T9" fmla="*/ 531 h 531"/>
              </a:gdLst>
              <a:ahLst/>
              <a:cxnLst>
                <a:cxn ang="0">
                  <a:pos x="T0" y="T1"/>
                </a:cxn>
                <a:cxn ang="0">
                  <a:pos x="T2" y="T3"/>
                </a:cxn>
                <a:cxn ang="0">
                  <a:pos x="T4" y="T5"/>
                </a:cxn>
                <a:cxn ang="0">
                  <a:pos x="T6" y="T7"/>
                </a:cxn>
                <a:cxn ang="0">
                  <a:pos x="T8" y="T9"/>
                </a:cxn>
              </a:cxnLst>
              <a:rect l="0" t="0" r="r" b="b"/>
              <a:pathLst>
                <a:path w="1178" h="531">
                  <a:moveTo>
                    <a:pt x="19" y="531"/>
                  </a:moveTo>
                  <a:cubicBezTo>
                    <a:pt x="311" y="144"/>
                    <a:pt x="886" y="432"/>
                    <a:pt x="1178" y="45"/>
                  </a:cubicBezTo>
                  <a:cubicBezTo>
                    <a:pt x="1172" y="30"/>
                    <a:pt x="1166" y="15"/>
                    <a:pt x="1159" y="0"/>
                  </a:cubicBezTo>
                  <a:cubicBezTo>
                    <a:pt x="867" y="386"/>
                    <a:pt x="292" y="98"/>
                    <a:pt x="0" y="485"/>
                  </a:cubicBezTo>
                  <a:cubicBezTo>
                    <a:pt x="7" y="500"/>
                    <a:pt x="13" y="515"/>
                    <a:pt x="19" y="53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Freeform 38"/>
            <p:cNvSpPr>
              <a:spLocks/>
            </p:cNvSpPr>
            <p:nvPr/>
          </p:nvSpPr>
          <p:spPr bwMode="auto">
            <a:xfrm>
              <a:off x="-3507887" y="-1916723"/>
              <a:ext cx="12023906" cy="5422301"/>
            </a:xfrm>
            <a:custGeom>
              <a:avLst/>
              <a:gdLst>
                <a:gd name="T0" fmla="*/ 19 w 1179"/>
                <a:gd name="T1" fmla="*/ 531 h 531"/>
                <a:gd name="T2" fmla="*/ 1179 w 1179"/>
                <a:gd name="T3" fmla="*/ 46 h 531"/>
                <a:gd name="T4" fmla="*/ 1159 w 1179"/>
                <a:gd name="T5" fmla="*/ 0 h 531"/>
                <a:gd name="T6" fmla="*/ 0 w 1179"/>
                <a:gd name="T7" fmla="*/ 486 h 531"/>
                <a:gd name="T8" fmla="*/ 19 w 1179"/>
                <a:gd name="T9" fmla="*/ 531 h 531"/>
              </a:gdLst>
              <a:ahLst/>
              <a:cxnLst>
                <a:cxn ang="0">
                  <a:pos x="T0" y="T1"/>
                </a:cxn>
                <a:cxn ang="0">
                  <a:pos x="T2" y="T3"/>
                </a:cxn>
                <a:cxn ang="0">
                  <a:pos x="T4" y="T5"/>
                </a:cxn>
                <a:cxn ang="0">
                  <a:pos x="T6" y="T7"/>
                </a:cxn>
                <a:cxn ang="0">
                  <a:pos x="T8" y="T9"/>
                </a:cxn>
              </a:cxnLst>
              <a:rect l="0" t="0" r="r" b="b"/>
              <a:pathLst>
                <a:path w="1179" h="531">
                  <a:moveTo>
                    <a:pt x="19" y="531"/>
                  </a:moveTo>
                  <a:cubicBezTo>
                    <a:pt x="312" y="145"/>
                    <a:pt x="886" y="433"/>
                    <a:pt x="1179" y="46"/>
                  </a:cubicBezTo>
                  <a:cubicBezTo>
                    <a:pt x="1172" y="31"/>
                    <a:pt x="1166" y="16"/>
                    <a:pt x="1159" y="0"/>
                  </a:cubicBezTo>
                  <a:cubicBezTo>
                    <a:pt x="867" y="387"/>
                    <a:pt x="292" y="99"/>
                    <a:pt x="0" y="486"/>
                  </a:cubicBezTo>
                  <a:cubicBezTo>
                    <a:pt x="7" y="501"/>
                    <a:pt x="13" y="516"/>
                    <a:pt x="19" y="531"/>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Freeform 39"/>
            <p:cNvSpPr>
              <a:spLocks/>
            </p:cNvSpPr>
            <p:nvPr/>
          </p:nvSpPr>
          <p:spPr bwMode="auto">
            <a:xfrm>
              <a:off x="-3314457" y="-1448746"/>
              <a:ext cx="12023906" cy="5422301"/>
            </a:xfrm>
            <a:custGeom>
              <a:avLst/>
              <a:gdLst>
                <a:gd name="T0" fmla="*/ 20 w 1179"/>
                <a:gd name="T1" fmla="*/ 531 h 531"/>
                <a:gd name="T2" fmla="*/ 1179 w 1179"/>
                <a:gd name="T3" fmla="*/ 46 h 531"/>
                <a:gd name="T4" fmla="*/ 1160 w 1179"/>
                <a:gd name="T5" fmla="*/ 0 h 531"/>
                <a:gd name="T6" fmla="*/ 0 w 1179"/>
                <a:gd name="T7" fmla="*/ 485 h 531"/>
                <a:gd name="T8" fmla="*/ 20 w 1179"/>
                <a:gd name="T9" fmla="*/ 531 h 531"/>
              </a:gdLst>
              <a:ahLst/>
              <a:cxnLst>
                <a:cxn ang="0">
                  <a:pos x="T0" y="T1"/>
                </a:cxn>
                <a:cxn ang="0">
                  <a:pos x="T2" y="T3"/>
                </a:cxn>
                <a:cxn ang="0">
                  <a:pos x="T4" y="T5"/>
                </a:cxn>
                <a:cxn ang="0">
                  <a:pos x="T6" y="T7"/>
                </a:cxn>
                <a:cxn ang="0">
                  <a:pos x="T8" y="T9"/>
                </a:cxn>
              </a:cxnLst>
              <a:rect l="0" t="0" r="r" b="b"/>
              <a:pathLst>
                <a:path w="1179" h="531">
                  <a:moveTo>
                    <a:pt x="20" y="531"/>
                  </a:moveTo>
                  <a:cubicBezTo>
                    <a:pt x="312" y="144"/>
                    <a:pt x="887" y="433"/>
                    <a:pt x="1179" y="46"/>
                  </a:cubicBezTo>
                  <a:cubicBezTo>
                    <a:pt x="1172" y="31"/>
                    <a:pt x="1166" y="15"/>
                    <a:pt x="1160" y="0"/>
                  </a:cubicBezTo>
                  <a:cubicBezTo>
                    <a:pt x="867" y="387"/>
                    <a:pt x="293" y="99"/>
                    <a:pt x="0" y="485"/>
                  </a:cubicBezTo>
                  <a:cubicBezTo>
                    <a:pt x="7" y="501"/>
                    <a:pt x="13" y="516"/>
                    <a:pt x="20" y="531"/>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40"/>
            <p:cNvSpPr>
              <a:spLocks/>
            </p:cNvSpPr>
            <p:nvPr/>
          </p:nvSpPr>
          <p:spPr bwMode="auto">
            <a:xfrm>
              <a:off x="-3114786" y="-980768"/>
              <a:ext cx="12017667" cy="5428541"/>
            </a:xfrm>
            <a:custGeom>
              <a:avLst/>
              <a:gdLst>
                <a:gd name="T0" fmla="*/ 19 w 1178"/>
                <a:gd name="T1" fmla="*/ 531 h 531"/>
                <a:gd name="T2" fmla="*/ 1178 w 1178"/>
                <a:gd name="T3" fmla="*/ 46 h 531"/>
                <a:gd name="T4" fmla="*/ 1159 w 1178"/>
                <a:gd name="T5" fmla="*/ 0 h 531"/>
                <a:gd name="T6" fmla="*/ 0 w 1178"/>
                <a:gd name="T7" fmla="*/ 485 h 531"/>
                <a:gd name="T8" fmla="*/ 19 w 1178"/>
                <a:gd name="T9" fmla="*/ 531 h 531"/>
              </a:gdLst>
              <a:ahLst/>
              <a:cxnLst>
                <a:cxn ang="0">
                  <a:pos x="T0" y="T1"/>
                </a:cxn>
                <a:cxn ang="0">
                  <a:pos x="T2" y="T3"/>
                </a:cxn>
                <a:cxn ang="0">
                  <a:pos x="T4" y="T5"/>
                </a:cxn>
                <a:cxn ang="0">
                  <a:pos x="T6" y="T7"/>
                </a:cxn>
                <a:cxn ang="0">
                  <a:pos x="T8" y="T9"/>
                </a:cxn>
              </a:cxnLst>
              <a:rect l="0" t="0" r="r" b="b"/>
              <a:pathLst>
                <a:path w="1178" h="531">
                  <a:moveTo>
                    <a:pt x="19" y="531"/>
                  </a:moveTo>
                  <a:cubicBezTo>
                    <a:pt x="311" y="144"/>
                    <a:pt x="886" y="432"/>
                    <a:pt x="1178" y="46"/>
                  </a:cubicBezTo>
                  <a:cubicBezTo>
                    <a:pt x="1171" y="30"/>
                    <a:pt x="1165" y="15"/>
                    <a:pt x="1159" y="0"/>
                  </a:cubicBezTo>
                  <a:cubicBezTo>
                    <a:pt x="867" y="387"/>
                    <a:pt x="292" y="98"/>
                    <a:pt x="0" y="485"/>
                  </a:cubicBezTo>
                  <a:cubicBezTo>
                    <a:pt x="6" y="500"/>
                    <a:pt x="12" y="516"/>
                    <a:pt x="19" y="531"/>
                  </a:cubicBez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41"/>
            <p:cNvSpPr>
              <a:spLocks/>
            </p:cNvSpPr>
            <p:nvPr/>
          </p:nvSpPr>
          <p:spPr bwMode="auto">
            <a:xfrm>
              <a:off x="-2921355" y="-506551"/>
              <a:ext cx="12017667" cy="5422301"/>
            </a:xfrm>
            <a:custGeom>
              <a:avLst/>
              <a:gdLst>
                <a:gd name="T0" fmla="*/ 19 w 1178"/>
                <a:gd name="T1" fmla="*/ 531 h 531"/>
                <a:gd name="T2" fmla="*/ 1178 w 1178"/>
                <a:gd name="T3" fmla="*/ 45 h 531"/>
                <a:gd name="T4" fmla="*/ 1159 w 1178"/>
                <a:gd name="T5" fmla="*/ 0 h 531"/>
                <a:gd name="T6" fmla="*/ 0 w 1178"/>
                <a:gd name="T7" fmla="*/ 485 h 531"/>
                <a:gd name="T8" fmla="*/ 19 w 1178"/>
                <a:gd name="T9" fmla="*/ 531 h 531"/>
              </a:gdLst>
              <a:ahLst/>
              <a:cxnLst>
                <a:cxn ang="0">
                  <a:pos x="T0" y="T1"/>
                </a:cxn>
                <a:cxn ang="0">
                  <a:pos x="T2" y="T3"/>
                </a:cxn>
                <a:cxn ang="0">
                  <a:pos x="T4" y="T5"/>
                </a:cxn>
                <a:cxn ang="0">
                  <a:pos x="T6" y="T7"/>
                </a:cxn>
                <a:cxn ang="0">
                  <a:pos x="T8" y="T9"/>
                </a:cxn>
              </a:cxnLst>
              <a:rect l="0" t="0" r="r" b="b"/>
              <a:pathLst>
                <a:path w="1178" h="531">
                  <a:moveTo>
                    <a:pt x="19" y="531"/>
                  </a:moveTo>
                  <a:cubicBezTo>
                    <a:pt x="311" y="144"/>
                    <a:pt x="886" y="432"/>
                    <a:pt x="1178" y="45"/>
                  </a:cubicBezTo>
                  <a:cubicBezTo>
                    <a:pt x="1172" y="30"/>
                    <a:pt x="1165" y="15"/>
                    <a:pt x="1159" y="0"/>
                  </a:cubicBezTo>
                  <a:cubicBezTo>
                    <a:pt x="867" y="386"/>
                    <a:pt x="292" y="98"/>
                    <a:pt x="0" y="485"/>
                  </a:cubicBezTo>
                  <a:cubicBezTo>
                    <a:pt x="6" y="500"/>
                    <a:pt x="13" y="515"/>
                    <a:pt x="19" y="531"/>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5" name="Rectangle 24">
            <a:extLst>
              <a:ext uri="{FF2B5EF4-FFF2-40B4-BE49-F238E27FC236}">
                <a16:creationId xmlns:a16="http://schemas.microsoft.com/office/drawing/2014/main" id="{43F69701-B032-41F1-AF87-8A8E86CC79DE}"/>
              </a:ext>
            </a:extLst>
          </p:cNvPr>
          <p:cNvSpPr/>
          <p:nvPr/>
        </p:nvSpPr>
        <p:spPr>
          <a:xfrm>
            <a:off x="869348" y="3101731"/>
            <a:ext cx="5867400" cy="654538"/>
          </a:xfrm>
          <a:prstGeom prst="rect">
            <a:avLst/>
          </a:prstGeom>
        </p:spPr>
        <p:txBody>
          <a:bodyPr wrap="square">
            <a:spAutoFit/>
          </a:bodyPr>
          <a:lstStyle/>
          <a:p>
            <a:pPr>
              <a:lnSpc>
                <a:spcPct val="130000"/>
              </a:lnSpc>
            </a:pPr>
            <a:r>
              <a:rPr lang="en-US" sz="3200" dirty="0">
                <a:solidFill>
                  <a:schemeClr val="tx2"/>
                </a:solidFill>
              </a:rPr>
              <a:t>2. I work in technology</a:t>
            </a:r>
          </a:p>
        </p:txBody>
      </p:sp>
      <p:sp>
        <p:nvSpPr>
          <p:cNvPr id="27" name="Rectangle 26">
            <a:extLst>
              <a:ext uri="{FF2B5EF4-FFF2-40B4-BE49-F238E27FC236}">
                <a16:creationId xmlns:a16="http://schemas.microsoft.com/office/drawing/2014/main" id="{CC5AB5AE-3577-49BB-B787-3A5BB4A99966}"/>
              </a:ext>
            </a:extLst>
          </p:cNvPr>
          <p:cNvSpPr/>
          <p:nvPr/>
        </p:nvSpPr>
        <p:spPr>
          <a:xfrm>
            <a:off x="887864" y="4037124"/>
            <a:ext cx="5867400" cy="1294713"/>
          </a:xfrm>
          <a:prstGeom prst="rect">
            <a:avLst/>
          </a:prstGeom>
        </p:spPr>
        <p:txBody>
          <a:bodyPr wrap="square">
            <a:spAutoFit/>
          </a:bodyPr>
          <a:lstStyle/>
          <a:p>
            <a:pPr>
              <a:lnSpc>
                <a:spcPct val="130000"/>
              </a:lnSpc>
            </a:pPr>
            <a:r>
              <a:rPr lang="en-US" sz="3200" dirty="0">
                <a:solidFill>
                  <a:schemeClr val="tx2"/>
                </a:solidFill>
              </a:rPr>
              <a:t>3. I have been CEO of Apple since 2011</a:t>
            </a:r>
          </a:p>
        </p:txBody>
      </p:sp>
      <p:sp>
        <p:nvSpPr>
          <p:cNvPr id="28" name="Rectangle 27">
            <a:extLst>
              <a:ext uri="{FF2B5EF4-FFF2-40B4-BE49-F238E27FC236}">
                <a16:creationId xmlns:a16="http://schemas.microsoft.com/office/drawing/2014/main" id="{CD994305-28C5-4FA3-92DB-6ECD427C1BCB}"/>
              </a:ext>
            </a:extLst>
          </p:cNvPr>
          <p:cNvSpPr/>
          <p:nvPr/>
        </p:nvSpPr>
        <p:spPr>
          <a:xfrm>
            <a:off x="897122" y="5537931"/>
            <a:ext cx="5867400" cy="654538"/>
          </a:xfrm>
          <a:prstGeom prst="rect">
            <a:avLst/>
          </a:prstGeom>
        </p:spPr>
        <p:txBody>
          <a:bodyPr wrap="square">
            <a:spAutoFit/>
          </a:bodyPr>
          <a:lstStyle/>
          <a:p>
            <a:pPr>
              <a:lnSpc>
                <a:spcPct val="130000"/>
              </a:lnSpc>
            </a:pPr>
            <a:r>
              <a:rPr lang="en-US" sz="3200" dirty="0">
                <a:solidFill>
                  <a:schemeClr val="tx2"/>
                </a:solidFill>
              </a:rPr>
              <a:t>Tim Cook</a:t>
            </a:r>
          </a:p>
        </p:txBody>
      </p:sp>
    </p:spTree>
    <p:extLst>
      <p:ext uri="{BB962C8B-B14F-4D97-AF65-F5344CB8AC3E}">
        <p14:creationId xmlns:p14="http://schemas.microsoft.com/office/powerpoint/2010/main" val="810684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additive="base">
                                        <p:cTn id="27" dur="500" fill="hold"/>
                                        <p:tgtEl>
                                          <p:spTgt spid="28"/>
                                        </p:tgtEl>
                                        <p:attrNameLst>
                                          <p:attrName>ppt_x</p:attrName>
                                        </p:attrNameLst>
                                      </p:cBhvr>
                                      <p:tavLst>
                                        <p:tav tm="0">
                                          <p:val>
                                            <p:strVal val="#ppt_x"/>
                                          </p:val>
                                        </p:tav>
                                        <p:tav tm="100000">
                                          <p:val>
                                            <p:strVal val="#ppt_x"/>
                                          </p:val>
                                        </p:tav>
                                      </p:tavLst>
                                    </p:anim>
                                    <p:anim calcmode="lin" valueType="num">
                                      <p:cBhvr additive="base">
                                        <p:cTn id="2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5" grpId="0"/>
      <p:bldP spid="27" grpId="0"/>
      <p:bldP spid="2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838199" y="942576"/>
            <a:ext cx="5371531" cy="1089960"/>
            <a:chOff x="838199" y="942576"/>
            <a:chExt cx="5371531" cy="1089960"/>
          </a:xfrm>
        </p:grpSpPr>
        <p:sp>
          <p:nvSpPr>
            <p:cNvPr id="11" name="TextBox 10"/>
            <p:cNvSpPr txBox="1"/>
            <p:nvPr/>
          </p:nvSpPr>
          <p:spPr>
            <a:xfrm>
              <a:off x="838199" y="942576"/>
              <a:ext cx="5371531" cy="769441"/>
            </a:xfrm>
            <a:prstGeom prst="rect">
              <a:avLst/>
            </a:prstGeom>
            <a:noFill/>
          </p:spPr>
          <p:txBody>
            <a:bodyPr wrap="square" lIns="91440" tIns="45720" rIns="91440" bIns="45720" rtlCol="0" anchor="b">
              <a:spAutoFit/>
            </a:bodyPr>
            <a:lstStyle/>
            <a:p>
              <a:r>
                <a:rPr lang="en-US" sz="4400" dirty="0">
                  <a:solidFill>
                    <a:schemeClr val="accent1"/>
                  </a:solidFill>
                  <a:latin typeface="+mj-lt"/>
                </a:rPr>
                <a:t>Guess Who!</a:t>
              </a:r>
            </a:p>
          </p:txBody>
        </p:sp>
        <p:sp>
          <p:nvSpPr>
            <p:cNvPr id="12" name="TextBox 11"/>
            <p:cNvSpPr txBox="1"/>
            <p:nvPr/>
          </p:nvSpPr>
          <p:spPr>
            <a:xfrm>
              <a:off x="838200" y="1623963"/>
              <a:ext cx="5257800" cy="408573"/>
            </a:xfrm>
            <a:prstGeom prst="rect">
              <a:avLst/>
            </a:prstGeom>
            <a:noFill/>
          </p:spPr>
          <p:txBody>
            <a:bodyPr wrap="square" lIns="91440" tIns="45720" rIns="91440" bIns="45720" rtlCol="0">
              <a:spAutoFit/>
            </a:bodyPr>
            <a:lstStyle/>
            <a:p>
              <a:pPr>
                <a:lnSpc>
                  <a:spcPct val="130000"/>
                </a:lnSpc>
              </a:pPr>
              <a:r>
                <a:rPr lang="en-US" dirty="0">
                  <a:solidFill>
                    <a:schemeClr val="tx2"/>
                  </a:solidFill>
                </a:rPr>
                <a:t>Try to guess with the smallest number of clues</a:t>
              </a:r>
            </a:p>
          </p:txBody>
        </p:sp>
      </p:grpSp>
      <p:sp>
        <p:nvSpPr>
          <p:cNvPr id="13" name="Rectangle 12"/>
          <p:cNvSpPr/>
          <p:nvPr/>
        </p:nvSpPr>
        <p:spPr>
          <a:xfrm>
            <a:off x="832316" y="2165068"/>
            <a:ext cx="5867400" cy="654538"/>
          </a:xfrm>
          <a:prstGeom prst="rect">
            <a:avLst/>
          </a:prstGeom>
        </p:spPr>
        <p:txBody>
          <a:bodyPr wrap="square">
            <a:spAutoFit/>
          </a:bodyPr>
          <a:lstStyle/>
          <a:p>
            <a:pPr>
              <a:lnSpc>
                <a:spcPct val="130000"/>
              </a:lnSpc>
            </a:pPr>
            <a:r>
              <a:rPr lang="en-US" sz="3200" dirty="0">
                <a:solidFill>
                  <a:schemeClr val="tx2"/>
                </a:solidFill>
              </a:rPr>
              <a:t>1. I was born in 1820</a:t>
            </a:r>
          </a:p>
        </p:txBody>
      </p:sp>
      <p:pic>
        <p:nvPicPr>
          <p:cNvPr id="1026" name="Picture 2" descr="unknown-person - Rhetoric and Writing">
            <a:extLst>
              <a:ext uri="{FF2B5EF4-FFF2-40B4-BE49-F238E27FC236}">
                <a16:creationId xmlns:a16="http://schemas.microsoft.com/office/drawing/2014/main" id="{8D0B94CC-AA07-43A2-9E1C-A081D7A3CF4D}"/>
              </a:ext>
            </a:extLst>
          </p:cNvPr>
          <p:cNvPicPr>
            <a:picLocks noGrp="1" noChangeAspect="1" noChangeArrowheads="1"/>
          </p:cNvPicPr>
          <p:nvPr>
            <p:ph type="pic" sz="quarter" idx="10"/>
          </p:nvPr>
        </p:nvPicPr>
        <p:blipFill rotWithShape="1">
          <a:blip r:embed="rId2">
            <a:extLst>
              <a:ext uri="{28A0092B-C50C-407E-A947-70E740481C1C}">
                <a14:useLocalDpi xmlns:a14="http://schemas.microsoft.com/office/drawing/2010/main" val="0"/>
              </a:ext>
            </a:extLst>
          </a:blip>
          <a:srcRect t="176" b="9096"/>
          <a:stretch/>
        </p:blipFill>
        <p:spPr bwMode="auto">
          <a:xfrm>
            <a:off x="6295478" y="0"/>
            <a:ext cx="58674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p:cNvGrpSpPr/>
          <p:nvPr/>
        </p:nvGrpSpPr>
        <p:grpSpPr>
          <a:xfrm rot="20683798">
            <a:off x="8882962" y="1790119"/>
            <a:ext cx="9973887" cy="5959420"/>
            <a:chOff x="-3894749" y="-2846439"/>
            <a:chExt cx="12991061" cy="7762189"/>
          </a:xfrm>
        </p:grpSpPr>
        <p:sp>
          <p:nvSpPr>
            <p:cNvPr id="4" name="Freeform 36"/>
            <p:cNvSpPr>
              <a:spLocks/>
            </p:cNvSpPr>
            <p:nvPr/>
          </p:nvSpPr>
          <p:spPr bwMode="auto">
            <a:xfrm>
              <a:off x="-3894749" y="-2846439"/>
              <a:ext cx="12011427" cy="5422301"/>
            </a:xfrm>
            <a:custGeom>
              <a:avLst/>
              <a:gdLst>
                <a:gd name="T0" fmla="*/ 19 w 1178"/>
                <a:gd name="T1" fmla="*/ 531 h 531"/>
                <a:gd name="T2" fmla="*/ 1178 w 1178"/>
                <a:gd name="T3" fmla="*/ 46 h 531"/>
                <a:gd name="T4" fmla="*/ 1159 w 1178"/>
                <a:gd name="T5" fmla="*/ 0 h 531"/>
                <a:gd name="T6" fmla="*/ 0 w 1178"/>
                <a:gd name="T7" fmla="*/ 485 h 531"/>
                <a:gd name="T8" fmla="*/ 19 w 1178"/>
                <a:gd name="T9" fmla="*/ 531 h 531"/>
              </a:gdLst>
              <a:ahLst/>
              <a:cxnLst>
                <a:cxn ang="0">
                  <a:pos x="T0" y="T1"/>
                </a:cxn>
                <a:cxn ang="0">
                  <a:pos x="T2" y="T3"/>
                </a:cxn>
                <a:cxn ang="0">
                  <a:pos x="T4" y="T5"/>
                </a:cxn>
                <a:cxn ang="0">
                  <a:pos x="T6" y="T7"/>
                </a:cxn>
                <a:cxn ang="0">
                  <a:pos x="T8" y="T9"/>
                </a:cxn>
              </a:cxnLst>
              <a:rect l="0" t="0" r="r" b="b"/>
              <a:pathLst>
                <a:path w="1178" h="531">
                  <a:moveTo>
                    <a:pt x="19" y="531"/>
                  </a:moveTo>
                  <a:cubicBezTo>
                    <a:pt x="311" y="144"/>
                    <a:pt x="886" y="432"/>
                    <a:pt x="1178" y="46"/>
                  </a:cubicBezTo>
                  <a:cubicBezTo>
                    <a:pt x="1172" y="30"/>
                    <a:pt x="1165" y="15"/>
                    <a:pt x="1159" y="0"/>
                  </a:cubicBezTo>
                  <a:cubicBezTo>
                    <a:pt x="867" y="387"/>
                    <a:pt x="292" y="98"/>
                    <a:pt x="0" y="485"/>
                  </a:cubicBezTo>
                  <a:cubicBezTo>
                    <a:pt x="6" y="500"/>
                    <a:pt x="13" y="516"/>
                    <a:pt x="19" y="53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 name="Freeform 37"/>
            <p:cNvSpPr>
              <a:spLocks/>
            </p:cNvSpPr>
            <p:nvPr/>
          </p:nvSpPr>
          <p:spPr bwMode="auto">
            <a:xfrm>
              <a:off x="-3701318" y="-2378461"/>
              <a:ext cx="12017667" cy="5422301"/>
            </a:xfrm>
            <a:custGeom>
              <a:avLst/>
              <a:gdLst>
                <a:gd name="T0" fmla="*/ 19 w 1178"/>
                <a:gd name="T1" fmla="*/ 531 h 531"/>
                <a:gd name="T2" fmla="*/ 1178 w 1178"/>
                <a:gd name="T3" fmla="*/ 45 h 531"/>
                <a:gd name="T4" fmla="*/ 1159 w 1178"/>
                <a:gd name="T5" fmla="*/ 0 h 531"/>
                <a:gd name="T6" fmla="*/ 0 w 1178"/>
                <a:gd name="T7" fmla="*/ 485 h 531"/>
                <a:gd name="T8" fmla="*/ 19 w 1178"/>
                <a:gd name="T9" fmla="*/ 531 h 531"/>
              </a:gdLst>
              <a:ahLst/>
              <a:cxnLst>
                <a:cxn ang="0">
                  <a:pos x="T0" y="T1"/>
                </a:cxn>
                <a:cxn ang="0">
                  <a:pos x="T2" y="T3"/>
                </a:cxn>
                <a:cxn ang="0">
                  <a:pos x="T4" y="T5"/>
                </a:cxn>
                <a:cxn ang="0">
                  <a:pos x="T6" y="T7"/>
                </a:cxn>
                <a:cxn ang="0">
                  <a:pos x="T8" y="T9"/>
                </a:cxn>
              </a:cxnLst>
              <a:rect l="0" t="0" r="r" b="b"/>
              <a:pathLst>
                <a:path w="1178" h="531">
                  <a:moveTo>
                    <a:pt x="19" y="531"/>
                  </a:moveTo>
                  <a:cubicBezTo>
                    <a:pt x="311" y="144"/>
                    <a:pt x="886" y="432"/>
                    <a:pt x="1178" y="45"/>
                  </a:cubicBezTo>
                  <a:cubicBezTo>
                    <a:pt x="1172" y="30"/>
                    <a:pt x="1166" y="15"/>
                    <a:pt x="1159" y="0"/>
                  </a:cubicBezTo>
                  <a:cubicBezTo>
                    <a:pt x="867" y="386"/>
                    <a:pt x="292" y="98"/>
                    <a:pt x="0" y="485"/>
                  </a:cubicBezTo>
                  <a:cubicBezTo>
                    <a:pt x="7" y="500"/>
                    <a:pt x="13" y="515"/>
                    <a:pt x="19" y="53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Freeform 38"/>
            <p:cNvSpPr>
              <a:spLocks/>
            </p:cNvSpPr>
            <p:nvPr/>
          </p:nvSpPr>
          <p:spPr bwMode="auto">
            <a:xfrm>
              <a:off x="-3507887" y="-1916723"/>
              <a:ext cx="12023906" cy="5422301"/>
            </a:xfrm>
            <a:custGeom>
              <a:avLst/>
              <a:gdLst>
                <a:gd name="T0" fmla="*/ 19 w 1179"/>
                <a:gd name="T1" fmla="*/ 531 h 531"/>
                <a:gd name="T2" fmla="*/ 1179 w 1179"/>
                <a:gd name="T3" fmla="*/ 46 h 531"/>
                <a:gd name="T4" fmla="*/ 1159 w 1179"/>
                <a:gd name="T5" fmla="*/ 0 h 531"/>
                <a:gd name="T6" fmla="*/ 0 w 1179"/>
                <a:gd name="T7" fmla="*/ 486 h 531"/>
                <a:gd name="T8" fmla="*/ 19 w 1179"/>
                <a:gd name="T9" fmla="*/ 531 h 531"/>
              </a:gdLst>
              <a:ahLst/>
              <a:cxnLst>
                <a:cxn ang="0">
                  <a:pos x="T0" y="T1"/>
                </a:cxn>
                <a:cxn ang="0">
                  <a:pos x="T2" y="T3"/>
                </a:cxn>
                <a:cxn ang="0">
                  <a:pos x="T4" y="T5"/>
                </a:cxn>
                <a:cxn ang="0">
                  <a:pos x="T6" y="T7"/>
                </a:cxn>
                <a:cxn ang="0">
                  <a:pos x="T8" y="T9"/>
                </a:cxn>
              </a:cxnLst>
              <a:rect l="0" t="0" r="r" b="b"/>
              <a:pathLst>
                <a:path w="1179" h="531">
                  <a:moveTo>
                    <a:pt x="19" y="531"/>
                  </a:moveTo>
                  <a:cubicBezTo>
                    <a:pt x="312" y="145"/>
                    <a:pt x="886" y="433"/>
                    <a:pt x="1179" y="46"/>
                  </a:cubicBezTo>
                  <a:cubicBezTo>
                    <a:pt x="1172" y="31"/>
                    <a:pt x="1166" y="16"/>
                    <a:pt x="1159" y="0"/>
                  </a:cubicBezTo>
                  <a:cubicBezTo>
                    <a:pt x="867" y="387"/>
                    <a:pt x="292" y="99"/>
                    <a:pt x="0" y="486"/>
                  </a:cubicBezTo>
                  <a:cubicBezTo>
                    <a:pt x="7" y="501"/>
                    <a:pt x="13" y="516"/>
                    <a:pt x="19" y="531"/>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Freeform 39"/>
            <p:cNvSpPr>
              <a:spLocks/>
            </p:cNvSpPr>
            <p:nvPr/>
          </p:nvSpPr>
          <p:spPr bwMode="auto">
            <a:xfrm>
              <a:off x="-3314457" y="-1448746"/>
              <a:ext cx="12023906" cy="5422301"/>
            </a:xfrm>
            <a:custGeom>
              <a:avLst/>
              <a:gdLst>
                <a:gd name="T0" fmla="*/ 20 w 1179"/>
                <a:gd name="T1" fmla="*/ 531 h 531"/>
                <a:gd name="T2" fmla="*/ 1179 w 1179"/>
                <a:gd name="T3" fmla="*/ 46 h 531"/>
                <a:gd name="T4" fmla="*/ 1160 w 1179"/>
                <a:gd name="T5" fmla="*/ 0 h 531"/>
                <a:gd name="T6" fmla="*/ 0 w 1179"/>
                <a:gd name="T7" fmla="*/ 485 h 531"/>
                <a:gd name="T8" fmla="*/ 20 w 1179"/>
                <a:gd name="T9" fmla="*/ 531 h 531"/>
              </a:gdLst>
              <a:ahLst/>
              <a:cxnLst>
                <a:cxn ang="0">
                  <a:pos x="T0" y="T1"/>
                </a:cxn>
                <a:cxn ang="0">
                  <a:pos x="T2" y="T3"/>
                </a:cxn>
                <a:cxn ang="0">
                  <a:pos x="T4" y="T5"/>
                </a:cxn>
                <a:cxn ang="0">
                  <a:pos x="T6" y="T7"/>
                </a:cxn>
                <a:cxn ang="0">
                  <a:pos x="T8" y="T9"/>
                </a:cxn>
              </a:cxnLst>
              <a:rect l="0" t="0" r="r" b="b"/>
              <a:pathLst>
                <a:path w="1179" h="531">
                  <a:moveTo>
                    <a:pt x="20" y="531"/>
                  </a:moveTo>
                  <a:cubicBezTo>
                    <a:pt x="312" y="144"/>
                    <a:pt x="887" y="433"/>
                    <a:pt x="1179" y="46"/>
                  </a:cubicBezTo>
                  <a:cubicBezTo>
                    <a:pt x="1172" y="31"/>
                    <a:pt x="1166" y="15"/>
                    <a:pt x="1160" y="0"/>
                  </a:cubicBezTo>
                  <a:cubicBezTo>
                    <a:pt x="867" y="387"/>
                    <a:pt x="293" y="99"/>
                    <a:pt x="0" y="485"/>
                  </a:cubicBezTo>
                  <a:cubicBezTo>
                    <a:pt x="7" y="501"/>
                    <a:pt x="13" y="516"/>
                    <a:pt x="20" y="531"/>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40"/>
            <p:cNvSpPr>
              <a:spLocks/>
            </p:cNvSpPr>
            <p:nvPr/>
          </p:nvSpPr>
          <p:spPr bwMode="auto">
            <a:xfrm>
              <a:off x="-3114786" y="-980768"/>
              <a:ext cx="12017667" cy="5428541"/>
            </a:xfrm>
            <a:custGeom>
              <a:avLst/>
              <a:gdLst>
                <a:gd name="T0" fmla="*/ 19 w 1178"/>
                <a:gd name="T1" fmla="*/ 531 h 531"/>
                <a:gd name="T2" fmla="*/ 1178 w 1178"/>
                <a:gd name="T3" fmla="*/ 46 h 531"/>
                <a:gd name="T4" fmla="*/ 1159 w 1178"/>
                <a:gd name="T5" fmla="*/ 0 h 531"/>
                <a:gd name="T6" fmla="*/ 0 w 1178"/>
                <a:gd name="T7" fmla="*/ 485 h 531"/>
                <a:gd name="T8" fmla="*/ 19 w 1178"/>
                <a:gd name="T9" fmla="*/ 531 h 531"/>
              </a:gdLst>
              <a:ahLst/>
              <a:cxnLst>
                <a:cxn ang="0">
                  <a:pos x="T0" y="T1"/>
                </a:cxn>
                <a:cxn ang="0">
                  <a:pos x="T2" y="T3"/>
                </a:cxn>
                <a:cxn ang="0">
                  <a:pos x="T4" y="T5"/>
                </a:cxn>
                <a:cxn ang="0">
                  <a:pos x="T6" y="T7"/>
                </a:cxn>
                <a:cxn ang="0">
                  <a:pos x="T8" y="T9"/>
                </a:cxn>
              </a:cxnLst>
              <a:rect l="0" t="0" r="r" b="b"/>
              <a:pathLst>
                <a:path w="1178" h="531">
                  <a:moveTo>
                    <a:pt x="19" y="531"/>
                  </a:moveTo>
                  <a:cubicBezTo>
                    <a:pt x="311" y="144"/>
                    <a:pt x="886" y="432"/>
                    <a:pt x="1178" y="46"/>
                  </a:cubicBezTo>
                  <a:cubicBezTo>
                    <a:pt x="1171" y="30"/>
                    <a:pt x="1165" y="15"/>
                    <a:pt x="1159" y="0"/>
                  </a:cubicBezTo>
                  <a:cubicBezTo>
                    <a:pt x="867" y="387"/>
                    <a:pt x="292" y="98"/>
                    <a:pt x="0" y="485"/>
                  </a:cubicBezTo>
                  <a:cubicBezTo>
                    <a:pt x="6" y="500"/>
                    <a:pt x="12" y="516"/>
                    <a:pt x="19" y="531"/>
                  </a:cubicBez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41"/>
            <p:cNvSpPr>
              <a:spLocks/>
            </p:cNvSpPr>
            <p:nvPr/>
          </p:nvSpPr>
          <p:spPr bwMode="auto">
            <a:xfrm>
              <a:off x="-2921355" y="-506551"/>
              <a:ext cx="12017667" cy="5422301"/>
            </a:xfrm>
            <a:custGeom>
              <a:avLst/>
              <a:gdLst>
                <a:gd name="T0" fmla="*/ 19 w 1178"/>
                <a:gd name="T1" fmla="*/ 531 h 531"/>
                <a:gd name="T2" fmla="*/ 1178 w 1178"/>
                <a:gd name="T3" fmla="*/ 45 h 531"/>
                <a:gd name="T4" fmla="*/ 1159 w 1178"/>
                <a:gd name="T5" fmla="*/ 0 h 531"/>
                <a:gd name="T6" fmla="*/ 0 w 1178"/>
                <a:gd name="T7" fmla="*/ 485 h 531"/>
                <a:gd name="T8" fmla="*/ 19 w 1178"/>
                <a:gd name="T9" fmla="*/ 531 h 531"/>
              </a:gdLst>
              <a:ahLst/>
              <a:cxnLst>
                <a:cxn ang="0">
                  <a:pos x="T0" y="T1"/>
                </a:cxn>
                <a:cxn ang="0">
                  <a:pos x="T2" y="T3"/>
                </a:cxn>
                <a:cxn ang="0">
                  <a:pos x="T4" y="T5"/>
                </a:cxn>
                <a:cxn ang="0">
                  <a:pos x="T6" y="T7"/>
                </a:cxn>
                <a:cxn ang="0">
                  <a:pos x="T8" y="T9"/>
                </a:cxn>
              </a:cxnLst>
              <a:rect l="0" t="0" r="r" b="b"/>
              <a:pathLst>
                <a:path w="1178" h="531">
                  <a:moveTo>
                    <a:pt x="19" y="531"/>
                  </a:moveTo>
                  <a:cubicBezTo>
                    <a:pt x="311" y="144"/>
                    <a:pt x="886" y="432"/>
                    <a:pt x="1178" y="45"/>
                  </a:cubicBezTo>
                  <a:cubicBezTo>
                    <a:pt x="1172" y="30"/>
                    <a:pt x="1165" y="15"/>
                    <a:pt x="1159" y="0"/>
                  </a:cubicBezTo>
                  <a:cubicBezTo>
                    <a:pt x="867" y="386"/>
                    <a:pt x="292" y="98"/>
                    <a:pt x="0" y="485"/>
                  </a:cubicBezTo>
                  <a:cubicBezTo>
                    <a:pt x="6" y="500"/>
                    <a:pt x="13" y="515"/>
                    <a:pt x="19" y="531"/>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5" name="Rectangle 24">
            <a:extLst>
              <a:ext uri="{FF2B5EF4-FFF2-40B4-BE49-F238E27FC236}">
                <a16:creationId xmlns:a16="http://schemas.microsoft.com/office/drawing/2014/main" id="{43F69701-B032-41F1-AF87-8A8E86CC79DE}"/>
              </a:ext>
            </a:extLst>
          </p:cNvPr>
          <p:cNvSpPr/>
          <p:nvPr/>
        </p:nvSpPr>
        <p:spPr>
          <a:xfrm>
            <a:off x="869348" y="3101731"/>
            <a:ext cx="5867400" cy="654538"/>
          </a:xfrm>
          <a:prstGeom prst="rect">
            <a:avLst/>
          </a:prstGeom>
        </p:spPr>
        <p:txBody>
          <a:bodyPr wrap="square">
            <a:spAutoFit/>
          </a:bodyPr>
          <a:lstStyle/>
          <a:p>
            <a:pPr>
              <a:lnSpc>
                <a:spcPct val="130000"/>
              </a:lnSpc>
            </a:pPr>
            <a:r>
              <a:rPr lang="en-US" sz="3200" dirty="0">
                <a:solidFill>
                  <a:schemeClr val="tx2"/>
                </a:solidFill>
              </a:rPr>
              <a:t>2. I worked during a war</a:t>
            </a:r>
          </a:p>
        </p:txBody>
      </p:sp>
      <p:sp>
        <p:nvSpPr>
          <p:cNvPr id="27" name="Rectangle 26">
            <a:extLst>
              <a:ext uri="{FF2B5EF4-FFF2-40B4-BE49-F238E27FC236}">
                <a16:creationId xmlns:a16="http://schemas.microsoft.com/office/drawing/2014/main" id="{CC5AB5AE-3577-49BB-B787-3A5BB4A99966}"/>
              </a:ext>
            </a:extLst>
          </p:cNvPr>
          <p:cNvSpPr/>
          <p:nvPr/>
        </p:nvSpPr>
        <p:spPr>
          <a:xfrm>
            <a:off x="887864" y="4037124"/>
            <a:ext cx="5867400" cy="1294713"/>
          </a:xfrm>
          <a:prstGeom prst="rect">
            <a:avLst/>
          </a:prstGeom>
        </p:spPr>
        <p:txBody>
          <a:bodyPr wrap="square">
            <a:spAutoFit/>
          </a:bodyPr>
          <a:lstStyle/>
          <a:p>
            <a:pPr>
              <a:lnSpc>
                <a:spcPct val="130000"/>
              </a:lnSpc>
            </a:pPr>
            <a:r>
              <a:rPr lang="en-US" sz="3200" dirty="0">
                <a:solidFill>
                  <a:schemeClr val="tx2"/>
                </a:solidFill>
              </a:rPr>
              <a:t>3. I am said to be the founder of modern nursing</a:t>
            </a:r>
          </a:p>
        </p:txBody>
      </p:sp>
      <p:sp>
        <p:nvSpPr>
          <p:cNvPr id="28" name="Rectangle 27">
            <a:extLst>
              <a:ext uri="{FF2B5EF4-FFF2-40B4-BE49-F238E27FC236}">
                <a16:creationId xmlns:a16="http://schemas.microsoft.com/office/drawing/2014/main" id="{CD994305-28C5-4FA3-92DB-6ECD427C1BCB}"/>
              </a:ext>
            </a:extLst>
          </p:cNvPr>
          <p:cNvSpPr/>
          <p:nvPr/>
        </p:nvSpPr>
        <p:spPr>
          <a:xfrm>
            <a:off x="897122" y="5537931"/>
            <a:ext cx="5867400" cy="654538"/>
          </a:xfrm>
          <a:prstGeom prst="rect">
            <a:avLst/>
          </a:prstGeom>
        </p:spPr>
        <p:txBody>
          <a:bodyPr wrap="square">
            <a:spAutoFit/>
          </a:bodyPr>
          <a:lstStyle/>
          <a:p>
            <a:pPr>
              <a:lnSpc>
                <a:spcPct val="130000"/>
              </a:lnSpc>
            </a:pPr>
            <a:r>
              <a:rPr lang="en-US" sz="3200" dirty="0">
                <a:solidFill>
                  <a:schemeClr val="tx2"/>
                </a:solidFill>
              </a:rPr>
              <a:t>Florence Nightingale</a:t>
            </a:r>
          </a:p>
        </p:txBody>
      </p:sp>
    </p:spTree>
    <p:extLst>
      <p:ext uri="{BB962C8B-B14F-4D97-AF65-F5344CB8AC3E}">
        <p14:creationId xmlns:p14="http://schemas.microsoft.com/office/powerpoint/2010/main" val="1117622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additive="base">
                                        <p:cTn id="27" dur="500" fill="hold"/>
                                        <p:tgtEl>
                                          <p:spTgt spid="28"/>
                                        </p:tgtEl>
                                        <p:attrNameLst>
                                          <p:attrName>ppt_x</p:attrName>
                                        </p:attrNameLst>
                                      </p:cBhvr>
                                      <p:tavLst>
                                        <p:tav tm="0">
                                          <p:val>
                                            <p:strVal val="#ppt_x"/>
                                          </p:val>
                                        </p:tav>
                                        <p:tav tm="100000">
                                          <p:val>
                                            <p:strVal val="#ppt_x"/>
                                          </p:val>
                                        </p:tav>
                                      </p:tavLst>
                                    </p:anim>
                                    <p:anim calcmode="lin" valueType="num">
                                      <p:cBhvr additive="base">
                                        <p:cTn id="2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5" grpId="0"/>
      <p:bldP spid="27" grpId="0"/>
      <p:bldP spid="2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838199" y="942576"/>
            <a:ext cx="5371531" cy="1089960"/>
            <a:chOff x="838199" y="942576"/>
            <a:chExt cx="5371531" cy="1089960"/>
          </a:xfrm>
        </p:grpSpPr>
        <p:sp>
          <p:nvSpPr>
            <p:cNvPr id="11" name="TextBox 10"/>
            <p:cNvSpPr txBox="1"/>
            <p:nvPr/>
          </p:nvSpPr>
          <p:spPr>
            <a:xfrm>
              <a:off x="838199" y="942576"/>
              <a:ext cx="5371531" cy="769441"/>
            </a:xfrm>
            <a:prstGeom prst="rect">
              <a:avLst/>
            </a:prstGeom>
            <a:noFill/>
          </p:spPr>
          <p:txBody>
            <a:bodyPr wrap="square" lIns="91440" tIns="45720" rIns="91440" bIns="45720" rtlCol="0" anchor="b">
              <a:spAutoFit/>
            </a:bodyPr>
            <a:lstStyle/>
            <a:p>
              <a:r>
                <a:rPr lang="en-US" sz="4400" dirty="0">
                  <a:solidFill>
                    <a:schemeClr val="accent1"/>
                  </a:solidFill>
                  <a:latin typeface="+mj-lt"/>
                </a:rPr>
                <a:t>Guess Who!</a:t>
              </a:r>
            </a:p>
          </p:txBody>
        </p:sp>
        <p:sp>
          <p:nvSpPr>
            <p:cNvPr id="12" name="TextBox 11"/>
            <p:cNvSpPr txBox="1"/>
            <p:nvPr/>
          </p:nvSpPr>
          <p:spPr>
            <a:xfrm>
              <a:off x="838200" y="1623963"/>
              <a:ext cx="5257800" cy="408573"/>
            </a:xfrm>
            <a:prstGeom prst="rect">
              <a:avLst/>
            </a:prstGeom>
            <a:noFill/>
          </p:spPr>
          <p:txBody>
            <a:bodyPr wrap="square" lIns="91440" tIns="45720" rIns="91440" bIns="45720" rtlCol="0">
              <a:spAutoFit/>
            </a:bodyPr>
            <a:lstStyle/>
            <a:p>
              <a:pPr>
                <a:lnSpc>
                  <a:spcPct val="130000"/>
                </a:lnSpc>
              </a:pPr>
              <a:r>
                <a:rPr lang="en-US" dirty="0">
                  <a:solidFill>
                    <a:schemeClr val="tx2"/>
                  </a:solidFill>
                </a:rPr>
                <a:t>Try to guess with the smallest number of clues</a:t>
              </a:r>
            </a:p>
          </p:txBody>
        </p:sp>
      </p:grpSp>
      <p:sp>
        <p:nvSpPr>
          <p:cNvPr id="13" name="Rectangle 12"/>
          <p:cNvSpPr/>
          <p:nvPr/>
        </p:nvSpPr>
        <p:spPr>
          <a:xfrm>
            <a:off x="832316" y="2165068"/>
            <a:ext cx="5867400" cy="654538"/>
          </a:xfrm>
          <a:prstGeom prst="rect">
            <a:avLst/>
          </a:prstGeom>
        </p:spPr>
        <p:txBody>
          <a:bodyPr wrap="square">
            <a:spAutoFit/>
          </a:bodyPr>
          <a:lstStyle/>
          <a:p>
            <a:pPr>
              <a:lnSpc>
                <a:spcPct val="130000"/>
              </a:lnSpc>
            </a:pPr>
            <a:r>
              <a:rPr lang="en-US" sz="3200" dirty="0">
                <a:solidFill>
                  <a:schemeClr val="tx2"/>
                </a:solidFill>
              </a:rPr>
              <a:t>1. I was born in the USA in 1928</a:t>
            </a:r>
          </a:p>
        </p:txBody>
      </p:sp>
      <p:pic>
        <p:nvPicPr>
          <p:cNvPr id="1026" name="Picture 2" descr="unknown-person - Rhetoric and Writing">
            <a:extLst>
              <a:ext uri="{FF2B5EF4-FFF2-40B4-BE49-F238E27FC236}">
                <a16:creationId xmlns:a16="http://schemas.microsoft.com/office/drawing/2014/main" id="{8D0B94CC-AA07-43A2-9E1C-A081D7A3CF4D}"/>
              </a:ext>
            </a:extLst>
          </p:cNvPr>
          <p:cNvPicPr>
            <a:picLocks noGrp="1" noChangeAspect="1" noChangeArrowheads="1"/>
          </p:cNvPicPr>
          <p:nvPr>
            <p:ph type="pic" sz="quarter" idx="10"/>
          </p:nvPr>
        </p:nvPicPr>
        <p:blipFill rotWithShape="1">
          <a:blip r:embed="rId2">
            <a:extLst>
              <a:ext uri="{28A0092B-C50C-407E-A947-70E740481C1C}">
                <a14:useLocalDpi xmlns:a14="http://schemas.microsoft.com/office/drawing/2010/main" val="0"/>
              </a:ext>
            </a:extLst>
          </a:blip>
          <a:srcRect t="176" b="9096"/>
          <a:stretch/>
        </p:blipFill>
        <p:spPr bwMode="auto">
          <a:xfrm>
            <a:off x="6295478" y="0"/>
            <a:ext cx="58674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p:cNvGrpSpPr/>
          <p:nvPr/>
        </p:nvGrpSpPr>
        <p:grpSpPr>
          <a:xfrm rot="20683798">
            <a:off x="8882962" y="1790119"/>
            <a:ext cx="9973887" cy="5959420"/>
            <a:chOff x="-3894749" y="-2846439"/>
            <a:chExt cx="12991061" cy="7762189"/>
          </a:xfrm>
        </p:grpSpPr>
        <p:sp>
          <p:nvSpPr>
            <p:cNvPr id="4" name="Freeform 36"/>
            <p:cNvSpPr>
              <a:spLocks/>
            </p:cNvSpPr>
            <p:nvPr/>
          </p:nvSpPr>
          <p:spPr bwMode="auto">
            <a:xfrm>
              <a:off x="-3894749" y="-2846439"/>
              <a:ext cx="12011427" cy="5422301"/>
            </a:xfrm>
            <a:custGeom>
              <a:avLst/>
              <a:gdLst>
                <a:gd name="T0" fmla="*/ 19 w 1178"/>
                <a:gd name="T1" fmla="*/ 531 h 531"/>
                <a:gd name="T2" fmla="*/ 1178 w 1178"/>
                <a:gd name="T3" fmla="*/ 46 h 531"/>
                <a:gd name="T4" fmla="*/ 1159 w 1178"/>
                <a:gd name="T5" fmla="*/ 0 h 531"/>
                <a:gd name="T6" fmla="*/ 0 w 1178"/>
                <a:gd name="T7" fmla="*/ 485 h 531"/>
                <a:gd name="T8" fmla="*/ 19 w 1178"/>
                <a:gd name="T9" fmla="*/ 531 h 531"/>
              </a:gdLst>
              <a:ahLst/>
              <a:cxnLst>
                <a:cxn ang="0">
                  <a:pos x="T0" y="T1"/>
                </a:cxn>
                <a:cxn ang="0">
                  <a:pos x="T2" y="T3"/>
                </a:cxn>
                <a:cxn ang="0">
                  <a:pos x="T4" y="T5"/>
                </a:cxn>
                <a:cxn ang="0">
                  <a:pos x="T6" y="T7"/>
                </a:cxn>
                <a:cxn ang="0">
                  <a:pos x="T8" y="T9"/>
                </a:cxn>
              </a:cxnLst>
              <a:rect l="0" t="0" r="r" b="b"/>
              <a:pathLst>
                <a:path w="1178" h="531">
                  <a:moveTo>
                    <a:pt x="19" y="531"/>
                  </a:moveTo>
                  <a:cubicBezTo>
                    <a:pt x="311" y="144"/>
                    <a:pt x="886" y="432"/>
                    <a:pt x="1178" y="46"/>
                  </a:cubicBezTo>
                  <a:cubicBezTo>
                    <a:pt x="1172" y="30"/>
                    <a:pt x="1165" y="15"/>
                    <a:pt x="1159" y="0"/>
                  </a:cubicBezTo>
                  <a:cubicBezTo>
                    <a:pt x="867" y="387"/>
                    <a:pt x="292" y="98"/>
                    <a:pt x="0" y="485"/>
                  </a:cubicBezTo>
                  <a:cubicBezTo>
                    <a:pt x="6" y="500"/>
                    <a:pt x="13" y="516"/>
                    <a:pt x="19" y="53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 name="Freeform 37"/>
            <p:cNvSpPr>
              <a:spLocks/>
            </p:cNvSpPr>
            <p:nvPr/>
          </p:nvSpPr>
          <p:spPr bwMode="auto">
            <a:xfrm>
              <a:off x="-3701318" y="-2378461"/>
              <a:ext cx="12017667" cy="5422301"/>
            </a:xfrm>
            <a:custGeom>
              <a:avLst/>
              <a:gdLst>
                <a:gd name="T0" fmla="*/ 19 w 1178"/>
                <a:gd name="T1" fmla="*/ 531 h 531"/>
                <a:gd name="T2" fmla="*/ 1178 w 1178"/>
                <a:gd name="T3" fmla="*/ 45 h 531"/>
                <a:gd name="T4" fmla="*/ 1159 w 1178"/>
                <a:gd name="T5" fmla="*/ 0 h 531"/>
                <a:gd name="T6" fmla="*/ 0 w 1178"/>
                <a:gd name="T7" fmla="*/ 485 h 531"/>
                <a:gd name="T8" fmla="*/ 19 w 1178"/>
                <a:gd name="T9" fmla="*/ 531 h 531"/>
              </a:gdLst>
              <a:ahLst/>
              <a:cxnLst>
                <a:cxn ang="0">
                  <a:pos x="T0" y="T1"/>
                </a:cxn>
                <a:cxn ang="0">
                  <a:pos x="T2" y="T3"/>
                </a:cxn>
                <a:cxn ang="0">
                  <a:pos x="T4" y="T5"/>
                </a:cxn>
                <a:cxn ang="0">
                  <a:pos x="T6" y="T7"/>
                </a:cxn>
                <a:cxn ang="0">
                  <a:pos x="T8" y="T9"/>
                </a:cxn>
              </a:cxnLst>
              <a:rect l="0" t="0" r="r" b="b"/>
              <a:pathLst>
                <a:path w="1178" h="531">
                  <a:moveTo>
                    <a:pt x="19" y="531"/>
                  </a:moveTo>
                  <a:cubicBezTo>
                    <a:pt x="311" y="144"/>
                    <a:pt x="886" y="432"/>
                    <a:pt x="1178" y="45"/>
                  </a:cubicBezTo>
                  <a:cubicBezTo>
                    <a:pt x="1172" y="30"/>
                    <a:pt x="1166" y="15"/>
                    <a:pt x="1159" y="0"/>
                  </a:cubicBezTo>
                  <a:cubicBezTo>
                    <a:pt x="867" y="386"/>
                    <a:pt x="292" y="98"/>
                    <a:pt x="0" y="485"/>
                  </a:cubicBezTo>
                  <a:cubicBezTo>
                    <a:pt x="7" y="500"/>
                    <a:pt x="13" y="515"/>
                    <a:pt x="19" y="53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Freeform 38"/>
            <p:cNvSpPr>
              <a:spLocks/>
            </p:cNvSpPr>
            <p:nvPr/>
          </p:nvSpPr>
          <p:spPr bwMode="auto">
            <a:xfrm>
              <a:off x="-3507887" y="-1916723"/>
              <a:ext cx="12023906" cy="5422301"/>
            </a:xfrm>
            <a:custGeom>
              <a:avLst/>
              <a:gdLst>
                <a:gd name="T0" fmla="*/ 19 w 1179"/>
                <a:gd name="T1" fmla="*/ 531 h 531"/>
                <a:gd name="T2" fmla="*/ 1179 w 1179"/>
                <a:gd name="T3" fmla="*/ 46 h 531"/>
                <a:gd name="T4" fmla="*/ 1159 w 1179"/>
                <a:gd name="T5" fmla="*/ 0 h 531"/>
                <a:gd name="T6" fmla="*/ 0 w 1179"/>
                <a:gd name="T7" fmla="*/ 486 h 531"/>
                <a:gd name="T8" fmla="*/ 19 w 1179"/>
                <a:gd name="T9" fmla="*/ 531 h 531"/>
              </a:gdLst>
              <a:ahLst/>
              <a:cxnLst>
                <a:cxn ang="0">
                  <a:pos x="T0" y="T1"/>
                </a:cxn>
                <a:cxn ang="0">
                  <a:pos x="T2" y="T3"/>
                </a:cxn>
                <a:cxn ang="0">
                  <a:pos x="T4" y="T5"/>
                </a:cxn>
                <a:cxn ang="0">
                  <a:pos x="T6" y="T7"/>
                </a:cxn>
                <a:cxn ang="0">
                  <a:pos x="T8" y="T9"/>
                </a:cxn>
              </a:cxnLst>
              <a:rect l="0" t="0" r="r" b="b"/>
              <a:pathLst>
                <a:path w="1179" h="531">
                  <a:moveTo>
                    <a:pt x="19" y="531"/>
                  </a:moveTo>
                  <a:cubicBezTo>
                    <a:pt x="312" y="145"/>
                    <a:pt x="886" y="433"/>
                    <a:pt x="1179" y="46"/>
                  </a:cubicBezTo>
                  <a:cubicBezTo>
                    <a:pt x="1172" y="31"/>
                    <a:pt x="1166" y="16"/>
                    <a:pt x="1159" y="0"/>
                  </a:cubicBezTo>
                  <a:cubicBezTo>
                    <a:pt x="867" y="387"/>
                    <a:pt x="292" y="99"/>
                    <a:pt x="0" y="486"/>
                  </a:cubicBezTo>
                  <a:cubicBezTo>
                    <a:pt x="7" y="501"/>
                    <a:pt x="13" y="516"/>
                    <a:pt x="19" y="531"/>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Freeform 39"/>
            <p:cNvSpPr>
              <a:spLocks/>
            </p:cNvSpPr>
            <p:nvPr/>
          </p:nvSpPr>
          <p:spPr bwMode="auto">
            <a:xfrm>
              <a:off x="-3314457" y="-1448746"/>
              <a:ext cx="12023906" cy="5422301"/>
            </a:xfrm>
            <a:custGeom>
              <a:avLst/>
              <a:gdLst>
                <a:gd name="T0" fmla="*/ 20 w 1179"/>
                <a:gd name="T1" fmla="*/ 531 h 531"/>
                <a:gd name="T2" fmla="*/ 1179 w 1179"/>
                <a:gd name="T3" fmla="*/ 46 h 531"/>
                <a:gd name="T4" fmla="*/ 1160 w 1179"/>
                <a:gd name="T5" fmla="*/ 0 h 531"/>
                <a:gd name="T6" fmla="*/ 0 w 1179"/>
                <a:gd name="T7" fmla="*/ 485 h 531"/>
                <a:gd name="T8" fmla="*/ 20 w 1179"/>
                <a:gd name="T9" fmla="*/ 531 h 531"/>
              </a:gdLst>
              <a:ahLst/>
              <a:cxnLst>
                <a:cxn ang="0">
                  <a:pos x="T0" y="T1"/>
                </a:cxn>
                <a:cxn ang="0">
                  <a:pos x="T2" y="T3"/>
                </a:cxn>
                <a:cxn ang="0">
                  <a:pos x="T4" y="T5"/>
                </a:cxn>
                <a:cxn ang="0">
                  <a:pos x="T6" y="T7"/>
                </a:cxn>
                <a:cxn ang="0">
                  <a:pos x="T8" y="T9"/>
                </a:cxn>
              </a:cxnLst>
              <a:rect l="0" t="0" r="r" b="b"/>
              <a:pathLst>
                <a:path w="1179" h="531">
                  <a:moveTo>
                    <a:pt x="20" y="531"/>
                  </a:moveTo>
                  <a:cubicBezTo>
                    <a:pt x="312" y="144"/>
                    <a:pt x="887" y="433"/>
                    <a:pt x="1179" y="46"/>
                  </a:cubicBezTo>
                  <a:cubicBezTo>
                    <a:pt x="1172" y="31"/>
                    <a:pt x="1166" y="15"/>
                    <a:pt x="1160" y="0"/>
                  </a:cubicBezTo>
                  <a:cubicBezTo>
                    <a:pt x="867" y="387"/>
                    <a:pt x="293" y="99"/>
                    <a:pt x="0" y="485"/>
                  </a:cubicBezTo>
                  <a:cubicBezTo>
                    <a:pt x="7" y="501"/>
                    <a:pt x="13" y="516"/>
                    <a:pt x="20" y="531"/>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40"/>
            <p:cNvSpPr>
              <a:spLocks/>
            </p:cNvSpPr>
            <p:nvPr/>
          </p:nvSpPr>
          <p:spPr bwMode="auto">
            <a:xfrm>
              <a:off x="-3114786" y="-980768"/>
              <a:ext cx="12017667" cy="5428541"/>
            </a:xfrm>
            <a:custGeom>
              <a:avLst/>
              <a:gdLst>
                <a:gd name="T0" fmla="*/ 19 w 1178"/>
                <a:gd name="T1" fmla="*/ 531 h 531"/>
                <a:gd name="T2" fmla="*/ 1178 w 1178"/>
                <a:gd name="T3" fmla="*/ 46 h 531"/>
                <a:gd name="T4" fmla="*/ 1159 w 1178"/>
                <a:gd name="T5" fmla="*/ 0 h 531"/>
                <a:gd name="T6" fmla="*/ 0 w 1178"/>
                <a:gd name="T7" fmla="*/ 485 h 531"/>
                <a:gd name="T8" fmla="*/ 19 w 1178"/>
                <a:gd name="T9" fmla="*/ 531 h 531"/>
              </a:gdLst>
              <a:ahLst/>
              <a:cxnLst>
                <a:cxn ang="0">
                  <a:pos x="T0" y="T1"/>
                </a:cxn>
                <a:cxn ang="0">
                  <a:pos x="T2" y="T3"/>
                </a:cxn>
                <a:cxn ang="0">
                  <a:pos x="T4" y="T5"/>
                </a:cxn>
                <a:cxn ang="0">
                  <a:pos x="T6" y="T7"/>
                </a:cxn>
                <a:cxn ang="0">
                  <a:pos x="T8" y="T9"/>
                </a:cxn>
              </a:cxnLst>
              <a:rect l="0" t="0" r="r" b="b"/>
              <a:pathLst>
                <a:path w="1178" h="531">
                  <a:moveTo>
                    <a:pt x="19" y="531"/>
                  </a:moveTo>
                  <a:cubicBezTo>
                    <a:pt x="311" y="144"/>
                    <a:pt x="886" y="432"/>
                    <a:pt x="1178" y="46"/>
                  </a:cubicBezTo>
                  <a:cubicBezTo>
                    <a:pt x="1171" y="30"/>
                    <a:pt x="1165" y="15"/>
                    <a:pt x="1159" y="0"/>
                  </a:cubicBezTo>
                  <a:cubicBezTo>
                    <a:pt x="867" y="387"/>
                    <a:pt x="292" y="98"/>
                    <a:pt x="0" y="485"/>
                  </a:cubicBezTo>
                  <a:cubicBezTo>
                    <a:pt x="6" y="500"/>
                    <a:pt x="12" y="516"/>
                    <a:pt x="19" y="531"/>
                  </a:cubicBez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41"/>
            <p:cNvSpPr>
              <a:spLocks/>
            </p:cNvSpPr>
            <p:nvPr/>
          </p:nvSpPr>
          <p:spPr bwMode="auto">
            <a:xfrm>
              <a:off x="-2921355" y="-506551"/>
              <a:ext cx="12017667" cy="5422301"/>
            </a:xfrm>
            <a:custGeom>
              <a:avLst/>
              <a:gdLst>
                <a:gd name="T0" fmla="*/ 19 w 1178"/>
                <a:gd name="T1" fmla="*/ 531 h 531"/>
                <a:gd name="T2" fmla="*/ 1178 w 1178"/>
                <a:gd name="T3" fmla="*/ 45 h 531"/>
                <a:gd name="T4" fmla="*/ 1159 w 1178"/>
                <a:gd name="T5" fmla="*/ 0 h 531"/>
                <a:gd name="T6" fmla="*/ 0 w 1178"/>
                <a:gd name="T7" fmla="*/ 485 h 531"/>
                <a:gd name="T8" fmla="*/ 19 w 1178"/>
                <a:gd name="T9" fmla="*/ 531 h 531"/>
              </a:gdLst>
              <a:ahLst/>
              <a:cxnLst>
                <a:cxn ang="0">
                  <a:pos x="T0" y="T1"/>
                </a:cxn>
                <a:cxn ang="0">
                  <a:pos x="T2" y="T3"/>
                </a:cxn>
                <a:cxn ang="0">
                  <a:pos x="T4" y="T5"/>
                </a:cxn>
                <a:cxn ang="0">
                  <a:pos x="T6" y="T7"/>
                </a:cxn>
                <a:cxn ang="0">
                  <a:pos x="T8" y="T9"/>
                </a:cxn>
              </a:cxnLst>
              <a:rect l="0" t="0" r="r" b="b"/>
              <a:pathLst>
                <a:path w="1178" h="531">
                  <a:moveTo>
                    <a:pt x="19" y="531"/>
                  </a:moveTo>
                  <a:cubicBezTo>
                    <a:pt x="311" y="144"/>
                    <a:pt x="886" y="432"/>
                    <a:pt x="1178" y="45"/>
                  </a:cubicBezTo>
                  <a:cubicBezTo>
                    <a:pt x="1172" y="30"/>
                    <a:pt x="1165" y="15"/>
                    <a:pt x="1159" y="0"/>
                  </a:cubicBezTo>
                  <a:cubicBezTo>
                    <a:pt x="867" y="386"/>
                    <a:pt x="292" y="98"/>
                    <a:pt x="0" y="485"/>
                  </a:cubicBezTo>
                  <a:cubicBezTo>
                    <a:pt x="6" y="500"/>
                    <a:pt x="13" y="515"/>
                    <a:pt x="19" y="531"/>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5" name="Rectangle 24">
            <a:extLst>
              <a:ext uri="{FF2B5EF4-FFF2-40B4-BE49-F238E27FC236}">
                <a16:creationId xmlns:a16="http://schemas.microsoft.com/office/drawing/2014/main" id="{43F69701-B032-41F1-AF87-8A8E86CC79DE}"/>
              </a:ext>
            </a:extLst>
          </p:cNvPr>
          <p:cNvSpPr/>
          <p:nvPr/>
        </p:nvSpPr>
        <p:spPr>
          <a:xfrm>
            <a:off x="869348" y="3101731"/>
            <a:ext cx="5867400" cy="654538"/>
          </a:xfrm>
          <a:prstGeom prst="rect">
            <a:avLst/>
          </a:prstGeom>
        </p:spPr>
        <p:txBody>
          <a:bodyPr wrap="square">
            <a:spAutoFit/>
          </a:bodyPr>
          <a:lstStyle/>
          <a:p>
            <a:pPr>
              <a:lnSpc>
                <a:spcPct val="130000"/>
              </a:lnSpc>
            </a:pPr>
            <a:r>
              <a:rPr lang="en-US" sz="3200" dirty="0">
                <a:solidFill>
                  <a:schemeClr val="tx2"/>
                </a:solidFill>
              </a:rPr>
              <a:t>2. I’ve won a Nobel Prize</a:t>
            </a:r>
          </a:p>
        </p:txBody>
      </p:sp>
      <p:sp>
        <p:nvSpPr>
          <p:cNvPr id="27" name="Rectangle 26">
            <a:extLst>
              <a:ext uri="{FF2B5EF4-FFF2-40B4-BE49-F238E27FC236}">
                <a16:creationId xmlns:a16="http://schemas.microsoft.com/office/drawing/2014/main" id="{CC5AB5AE-3577-49BB-B787-3A5BB4A99966}"/>
              </a:ext>
            </a:extLst>
          </p:cNvPr>
          <p:cNvSpPr/>
          <p:nvPr/>
        </p:nvSpPr>
        <p:spPr>
          <a:xfrm>
            <a:off x="887864" y="4037124"/>
            <a:ext cx="5867400" cy="1294713"/>
          </a:xfrm>
          <a:prstGeom prst="rect">
            <a:avLst/>
          </a:prstGeom>
        </p:spPr>
        <p:txBody>
          <a:bodyPr wrap="square">
            <a:spAutoFit/>
          </a:bodyPr>
          <a:lstStyle/>
          <a:p>
            <a:pPr>
              <a:lnSpc>
                <a:spcPct val="130000"/>
              </a:lnSpc>
            </a:pPr>
            <a:r>
              <a:rPr lang="en-US" sz="3200" dirty="0">
                <a:solidFill>
                  <a:schemeClr val="tx2"/>
                </a:solidFill>
              </a:rPr>
              <a:t>3. There’s a film made about me called “A Beautiful Mind”</a:t>
            </a:r>
          </a:p>
        </p:txBody>
      </p:sp>
      <p:sp>
        <p:nvSpPr>
          <p:cNvPr id="28" name="Rectangle 27">
            <a:extLst>
              <a:ext uri="{FF2B5EF4-FFF2-40B4-BE49-F238E27FC236}">
                <a16:creationId xmlns:a16="http://schemas.microsoft.com/office/drawing/2014/main" id="{CD994305-28C5-4FA3-92DB-6ECD427C1BCB}"/>
              </a:ext>
            </a:extLst>
          </p:cNvPr>
          <p:cNvSpPr/>
          <p:nvPr/>
        </p:nvSpPr>
        <p:spPr>
          <a:xfrm>
            <a:off x="897122" y="5537931"/>
            <a:ext cx="5867400" cy="654538"/>
          </a:xfrm>
          <a:prstGeom prst="rect">
            <a:avLst/>
          </a:prstGeom>
        </p:spPr>
        <p:txBody>
          <a:bodyPr wrap="square">
            <a:spAutoFit/>
          </a:bodyPr>
          <a:lstStyle/>
          <a:p>
            <a:pPr>
              <a:lnSpc>
                <a:spcPct val="130000"/>
              </a:lnSpc>
            </a:pPr>
            <a:r>
              <a:rPr lang="en-US" sz="3200" dirty="0">
                <a:solidFill>
                  <a:schemeClr val="tx2"/>
                </a:solidFill>
              </a:rPr>
              <a:t>John Nash</a:t>
            </a:r>
          </a:p>
        </p:txBody>
      </p:sp>
    </p:spTree>
    <p:extLst>
      <p:ext uri="{BB962C8B-B14F-4D97-AF65-F5344CB8AC3E}">
        <p14:creationId xmlns:p14="http://schemas.microsoft.com/office/powerpoint/2010/main" val="1136181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additive="base">
                                        <p:cTn id="27" dur="500" fill="hold"/>
                                        <p:tgtEl>
                                          <p:spTgt spid="28"/>
                                        </p:tgtEl>
                                        <p:attrNameLst>
                                          <p:attrName>ppt_x</p:attrName>
                                        </p:attrNameLst>
                                      </p:cBhvr>
                                      <p:tavLst>
                                        <p:tav tm="0">
                                          <p:val>
                                            <p:strVal val="#ppt_x"/>
                                          </p:val>
                                        </p:tav>
                                        <p:tav tm="100000">
                                          <p:val>
                                            <p:strVal val="#ppt_x"/>
                                          </p:val>
                                        </p:tav>
                                      </p:tavLst>
                                    </p:anim>
                                    <p:anim calcmode="lin" valueType="num">
                                      <p:cBhvr additive="base">
                                        <p:cTn id="2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5" grpId="0"/>
      <p:bldP spid="27" grpId="0"/>
      <p:bldP spid="2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838199" y="942576"/>
            <a:ext cx="5371531" cy="1089960"/>
            <a:chOff x="838199" y="942576"/>
            <a:chExt cx="5371531" cy="1089960"/>
          </a:xfrm>
        </p:grpSpPr>
        <p:sp>
          <p:nvSpPr>
            <p:cNvPr id="11" name="TextBox 10"/>
            <p:cNvSpPr txBox="1"/>
            <p:nvPr/>
          </p:nvSpPr>
          <p:spPr>
            <a:xfrm>
              <a:off x="838199" y="942576"/>
              <a:ext cx="5371531" cy="769441"/>
            </a:xfrm>
            <a:prstGeom prst="rect">
              <a:avLst/>
            </a:prstGeom>
            <a:noFill/>
          </p:spPr>
          <p:txBody>
            <a:bodyPr wrap="square" lIns="91440" tIns="45720" rIns="91440" bIns="45720" rtlCol="0" anchor="b">
              <a:spAutoFit/>
            </a:bodyPr>
            <a:lstStyle/>
            <a:p>
              <a:r>
                <a:rPr lang="en-US" sz="4400" dirty="0">
                  <a:solidFill>
                    <a:schemeClr val="accent1"/>
                  </a:solidFill>
                  <a:latin typeface="+mj-lt"/>
                </a:rPr>
                <a:t>Guess Who!</a:t>
              </a:r>
            </a:p>
          </p:txBody>
        </p:sp>
        <p:sp>
          <p:nvSpPr>
            <p:cNvPr id="12" name="TextBox 11"/>
            <p:cNvSpPr txBox="1"/>
            <p:nvPr/>
          </p:nvSpPr>
          <p:spPr>
            <a:xfrm>
              <a:off x="838200" y="1623963"/>
              <a:ext cx="5257800" cy="408573"/>
            </a:xfrm>
            <a:prstGeom prst="rect">
              <a:avLst/>
            </a:prstGeom>
            <a:noFill/>
          </p:spPr>
          <p:txBody>
            <a:bodyPr wrap="square" lIns="91440" tIns="45720" rIns="91440" bIns="45720" rtlCol="0">
              <a:spAutoFit/>
            </a:bodyPr>
            <a:lstStyle/>
            <a:p>
              <a:pPr>
                <a:lnSpc>
                  <a:spcPct val="130000"/>
                </a:lnSpc>
              </a:pPr>
              <a:r>
                <a:rPr lang="en-US" dirty="0">
                  <a:solidFill>
                    <a:schemeClr val="tx2"/>
                  </a:solidFill>
                </a:rPr>
                <a:t>Try to guess with the smallest number of clues</a:t>
              </a:r>
            </a:p>
          </p:txBody>
        </p:sp>
      </p:grpSp>
      <p:sp>
        <p:nvSpPr>
          <p:cNvPr id="13" name="Rectangle 12"/>
          <p:cNvSpPr/>
          <p:nvPr/>
        </p:nvSpPr>
        <p:spPr>
          <a:xfrm>
            <a:off x="832316" y="2165068"/>
            <a:ext cx="5867400" cy="654538"/>
          </a:xfrm>
          <a:prstGeom prst="rect">
            <a:avLst/>
          </a:prstGeom>
        </p:spPr>
        <p:txBody>
          <a:bodyPr wrap="square">
            <a:spAutoFit/>
          </a:bodyPr>
          <a:lstStyle/>
          <a:p>
            <a:pPr>
              <a:lnSpc>
                <a:spcPct val="130000"/>
              </a:lnSpc>
            </a:pPr>
            <a:r>
              <a:rPr lang="en-US" sz="3200" dirty="0">
                <a:solidFill>
                  <a:schemeClr val="tx2"/>
                </a:solidFill>
              </a:rPr>
              <a:t>1. I was born in the USA in 1951</a:t>
            </a:r>
          </a:p>
        </p:txBody>
      </p:sp>
      <p:pic>
        <p:nvPicPr>
          <p:cNvPr id="1026" name="Picture 2" descr="unknown-person - Rhetoric and Writing">
            <a:extLst>
              <a:ext uri="{FF2B5EF4-FFF2-40B4-BE49-F238E27FC236}">
                <a16:creationId xmlns:a16="http://schemas.microsoft.com/office/drawing/2014/main" id="{8D0B94CC-AA07-43A2-9E1C-A081D7A3CF4D}"/>
              </a:ext>
            </a:extLst>
          </p:cNvPr>
          <p:cNvPicPr>
            <a:picLocks noGrp="1" noChangeAspect="1" noChangeArrowheads="1"/>
          </p:cNvPicPr>
          <p:nvPr>
            <p:ph type="pic" sz="quarter" idx="10"/>
          </p:nvPr>
        </p:nvPicPr>
        <p:blipFill rotWithShape="1">
          <a:blip r:embed="rId2">
            <a:extLst>
              <a:ext uri="{28A0092B-C50C-407E-A947-70E740481C1C}">
                <a14:useLocalDpi xmlns:a14="http://schemas.microsoft.com/office/drawing/2010/main" val="0"/>
              </a:ext>
            </a:extLst>
          </a:blip>
          <a:srcRect t="176" b="9096"/>
          <a:stretch/>
        </p:blipFill>
        <p:spPr bwMode="auto">
          <a:xfrm>
            <a:off x="6295478" y="0"/>
            <a:ext cx="58674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p:cNvGrpSpPr/>
          <p:nvPr/>
        </p:nvGrpSpPr>
        <p:grpSpPr>
          <a:xfrm rot="20683798">
            <a:off x="8882962" y="1790119"/>
            <a:ext cx="9973887" cy="5959420"/>
            <a:chOff x="-3894749" y="-2846439"/>
            <a:chExt cx="12991061" cy="7762189"/>
          </a:xfrm>
        </p:grpSpPr>
        <p:sp>
          <p:nvSpPr>
            <p:cNvPr id="4" name="Freeform 36"/>
            <p:cNvSpPr>
              <a:spLocks/>
            </p:cNvSpPr>
            <p:nvPr/>
          </p:nvSpPr>
          <p:spPr bwMode="auto">
            <a:xfrm>
              <a:off x="-3894749" y="-2846439"/>
              <a:ext cx="12011427" cy="5422301"/>
            </a:xfrm>
            <a:custGeom>
              <a:avLst/>
              <a:gdLst>
                <a:gd name="T0" fmla="*/ 19 w 1178"/>
                <a:gd name="T1" fmla="*/ 531 h 531"/>
                <a:gd name="T2" fmla="*/ 1178 w 1178"/>
                <a:gd name="T3" fmla="*/ 46 h 531"/>
                <a:gd name="T4" fmla="*/ 1159 w 1178"/>
                <a:gd name="T5" fmla="*/ 0 h 531"/>
                <a:gd name="T6" fmla="*/ 0 w 1178"/>
                <a:gd name="T7" fmla="*/ 485 h 531"/>
                <a:gd name="T8" fmla="*/ 19 w 1178"/>
                <a:gd name="T9" fmla="*/ 531 h 531"/>
              </a:gdLst>
              <a:ahLst/>
              <a:cxnLst>
                <a:cxn ang="0">
                  <a:pos x="T0" y="T1"/>
                </a:cxn>
                <a:cxn ang="0">
                  <a:pos x="T2" y="T3"/>
                </a:cxn>
                <a:cxn ang="0">
                  <a:pos x="T4" y="T5"/>
                </a:cxn>
                <a:cxn ang="0">
                  <a:pos x="T6" y="T7"/>
                </a:cxn>
                <a:cxn ang="0">
                  <a:pos x="T8" y="T9"/>
                </a:cxn>
              </a:cxnLst>
              <a:rect l="0" t="0" r="r" b="b"/>
              <a:pathLst>
                <a:path w="1178" h="531">
                  <a:moveTo>
                    <a:pt x="19" y="531"/>
                  </a:moveTo>
                  <a:cubicBezTo>
                    <a:pt x="311" y="144"/>
                    <a:pt x="886" y="432"/>
                    <a:pt x="1178" y="46"/>
                  </a:cubicBezTo>
                  <a:cubicBezTo>
                    <a:pt x="1172" y="30"/>
                    <a:pt x="1165" y="15"/>
                    <a:pt x="1159" y="0"/>
                  </a:cubicBezTo>
                  <a:cubicBezTo>
                    <a:pt x="867" y="387"/>
                    <a:pt x="292" y="98"/>
                    <a:pt x="0" y="485"/>
                  </a:cubicBezTo>
                  <a:cubicBezTo>
                    <a:pt x="6" y="500"/>
                    <a:pt x="13" y="516"/>
                    <a:pt x="19" y="53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 name="Freeform 37"/>
            <p:cNvSpPr>
              <a:spLocks/>
            </p:cNvSpPr>
            <p:nvPr/>
          </p:nvSpPr>
          <p:spPr bwMode="auto">
            <a:xfrm>
              <a:off x="-3701318" y="-2378461"/>
              <a:ext cx="12017667" cy="5422301"/>
            </a:xfrm>
            <a:custGeom>
              <a:avLst/>
              <a:gdLst>
                <a:gd name="T0" fmla="*/ 19 w 1178"/>
                <a:gd name="T1" fmla="*/ 531 h 531"/>
                <a:gd name="T2" fmla="*/ 1178 w 1178"/>
                <a:gd name="T3" fmla="*/ 45 h 531"/>
                <a:gd name="T4" fmla="*/ 1159 w 1178"/>
                <a:gd name="T5" fmla="*/ 0 h 531"/>
                <a:gd name="T6" fmla="*/ 0 w 1178"/>
                <a:gd name="T7" fmla="*/ 485 h 531"/>
                <a:gd name="T8" fmla="*/ 19 w 1178"/>
                <a:gd name="T9" fmla="*/ 531 h 531"/>
              </a:gdLst>
              <a:ahLst/>
              <a:cxnLst>
                <a:cxn ang="0">
                  <a:pos x="T0" y="T1"/>
                </a:cxn>
                <a:cxn ang="0">
                  <a:pos x="T2" y="T3"/>
                </a:cxn>
                <a:cxn ang="0">
                  <a:pos x="T4" y="T5"/>
                </a:cxn>
                <a:cxn ang="0">
                  <a:pos x="T6" y="T7"/>
                </a:cxn>
                <a:cxn ang="0">
                  <a:pos x="T8" y="T9"/>
                </a:cxn>
              </a:cxnLst>
              <a:rect l="0" t="0" r="r" b="b"/>
              <a:pathLst>
                <a:path w="1178" h="531">
                  <a:moveTo>
                    <a:pt x="19" y="531"/>
                  </a:moveTo>
                  <a:cubicBezTo>
                    <a:pt x="311" y="144"/>
                    <a:pt x="886" y="432"/>
                    <a:pt x="1178" y="45"/>
                  </a:cubicBezTo>
                  <a:cubicBezTo>
                    <a:pt x="1172" y="30"/>
                    <a:pt x="1166" y="15"/>
                    <a:pt x="1159" y="0"/>
                  </a:cubicBezTo>
                  <a:cubicBezTo>
                    <a:pt x="867" y="386"/>
                    <a:pt x="292" y="98"/>
                    <a:pt x="0" y="485"/>
                  </a:cubicBezTo>
                  <a:cubicBezTo>
                    <a:pt x="7" y="500"/>
                    <a:pt x="13" y="515"/>
                    <a:pt x="19" y="53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Freeform 38"/>
            <p:cNvSpPr>
              <a:spLocks/>
            </p:cNvSpPr>
            <p:nvPr/>
          </p:nvSpPr>
          <p:spPr bwMode="auto">
            <a:xfrm>
              <a:off x="-3507887" y="-1916723"/>
              <a:ext cx="12023906" cy="5422301"/>
            </a:xfrm>
            <a:custGeom>
              <a:avLst/>
              <a:gdLst>
                <a:gd name="T0" fmla="*/ 19 w 1179"/>
                <a:gd name="T1" fmla="*/ 531 h 531"/>
                <a:gd name="T2" fmla="*/ 1179 w 1179"/>
                <a:gd name="T3" fmla="*/ 46 h 531"/>
                <a:gd name="T4" fmla="*/ 1159 w 1179"/>
                <a:gd name="T5" fmla="*/ 0 h 531"/>
                <a:gd name="T6" fmla="*/ 0 w 1179"/>
                <a:gd name="T7" fmla="*/ 486 h 531"/>
                <a:gd name="T8" fmla="*/ 19 w 1179"/>
                <a:gd name="T9" fmla="*/ 531 h 531"/>
              </a:gdLst>
              <a:ahLst/>
              <a:cxnLst>
                <a:cxn ang="0">
                  <a:pos x="T0" y="T1"/>
                </a:cxn>
                <a:cxn ang="0">
                  <a:pos x="T2" y="T3"/>
                </a:cxn>
                <a:cxn ang="0">
                  <a:pos x="T4" y="T5"/>
                </a:cxn>
                <a:cxn ang="0">
                  <a:pos x="T6" y="T7"/>
                </a:cxn>
                <a:cxn ang="0">
                  <a:pos x="T8" y="T9"/>
                </a:cxn>
              </a:cxnLst>
              <a:rect l="0" t="0" r="r" b="b"/>
              <a:pathLst>
                <a:path w="1179" h="531">
                  <a:moveTo>
                    <a:pt x="19" y="531"/>
                  </a:moveTo>
                  <a:cubicBezTo>
                    <a:pt x="312" y="145"/>
                    <a:pt x="886" y="433"/>
                    <a:pt x="1179" y="46"/>
                  </a:cubicBezTo>
                  <a:cubicBezTo>
                    <a:pt x="1172" y="31"/>
                    <a:pt x="1166" y="16"/>
                    <a:pt x="1159" y="0"/>
                  </a:cubicBezTo>
                  <a:cubicBezTo>
                    <a:pt x="867" y="387"/>
                    <a:pt x="292" y="99"/>
                    <a:pt x="0" y="486"/>
                  </a:cubicBezTo>
                  <a:cubicBezTo>
                    <a:pt x="7" y="501"/>
                    <a:pt x="13" y="516"/>
                    <a:pt x="19" y="531"/>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Freeform 39"/>
            <p:cNvSpPr>
              <a:spLocks/>
            </p:cNvSpPr>
            <p:nvPr/>
          </p:nvSpPr>
          <p:spPr bwMode="auto">
            <a:xfrm>
              <a:off x="-3314457" y="-1448746"/>
              <a:ext cx="12023906" cy="5422301"/>
            </a:xfrm>
            <a:custGeom>
              <a:avLst/>
              <a:gdLst>
                <a:gd name="T0" fmla="*/ 20 w 1179"/>
                <a:gd name="T1" fmla="*/ 531 h 531"/>
                <a:gd name="T2" fmla="*/ 1179 w 1179"/>
                <a:gd name="T3" fmla="*/ 46 h 531"/>
                <a:gd name="T4" fmla="*/ 1160 w 1179"/>
                <a:gd name="T5" fmla="*/ 0 h 531"/>
                <a:gd name="T6" fmla="*/ 0 w 1179"/>
                <a:gd name="T7" fmla="*/ 485 h 531"/>
                <a:gd name="T8" fmla="*/ 20 w 1179"/>
                <a:gd name="T9" fmla="*/ 531 h 531"/>
              </a:gdLst>
              <a:ahLst/>
              <a:cxnLst>
                <a:cxn ang="0">
                  <a:pos x="T0" y="T1"/>
                </a:cxn>
                <a:cxn ang="0">
                  <a:pos x="T2" y="T3"/>
                </a:cxn>
                <a:cxn ang="0">
                  <a:pos x="T4" y="T5"/>
                </a:cxn>
                <a:cxn ang="0">
                  <a:pos x="T6" y="T7"/>
                </a:cxn>
                <a:cxn ang="0">
                  <a:pos x="T8" y="T9"/>
                </a:cxn>
              </a:cxnLst>
              <a:rect l="0" t="0" r="r" b="b"/>
              <a:pathLst>
                <a:path w="1179" h="531">
                  <a:moveTo>
                    <a:pt x="20" y="531"/>
                  </a:moveTo>
                  <a:cubicBezTo>
                    <a:pt x="312" y="144"/>
                    <a:pt x="887" y="433"/>
                    <a:pt x="1179" y="46"/>
                  </a:cubicBezTo>
                  <a:cubicBezTo>
                    <a:pt x="1172" y="31"/>
                    <a:pt x="1166" y="15"/>
                    <a:pt x="1160" y="0"/>
                  </a:cubicBezTo>
                  <a:cubicBezTo>
                    <a:pt x="867" y="387"/>
                    <a:pt x="293" y="99"/>
                    <a:pt x="0" y="485"/>
                  </a:cubicBezTo>
                  <a:cubicBezTo>
                    <a:pt x="7" y="501"/>
                    <a:pt x="13" y="516"/>
                    <a:pt x="20" y="531"/>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40"/>
            <p:cNvSpPr>
              <a:spLocks/>
            </p:cNvSpPr>
            <p:nvPr/>
          </p:nvSpPr>
          <p:spPr bwMode="auto">
            <a:xfrm>
              <a:off x="-3114786" y="-980768"/>
              <a:ext cx="12017667" cy="5428541"/>
            </a:xfrm>
            <a:custGeom>
              <a:avLst/>
              <a:gdLst>
                <a:gd name="T0" fmla="*/ 19 w 1178"/>
                <a:gd name="T1" fmla="*/ 531 h 531"/>
                <a:gd name="T2" fmla="*/ 1178 w 1178"/>
                <a:gd name="T3" fmla="*/ 46 h 531"/>
                <a:gd name="T4" fmla="*/ 1159 w 1178"/>
                <a:gd name="T5" fmla="*/ 0 h 531"/>
                <a:gd name="T6" fmla="*/ 0 w 1178"/>
                <a:gd name="T7" fmla="*/ 485 h 531"/>
                <a:gd name="T8" fmla="*/ 19 w 1178"/>
                <a:gd name="T9" fmla="*/ 531 h 531"/>
              </a:gdLst>
              <a:ahLst/>
              <a:cxnLst>
                <a:cxn ang="0">
                  <a:pos x="T0" y="T1"/>
                </a:cxn>
                <a:cxn ang="0">
                  <a:pos x="T2" y="T3"/>
                </a:cxn>
                <a:cxn ang="0">
                  <a:pos x="T4" y="T5"/>
                </a:cxn>
                <a:cxn ang="0">
                  <a:pos x="T6" y="T7"/>
                </a:cxn>
                <a:cxn ang="0">
                  <a:pos x="T8" y="T9"/>
                </a:cxn>
              </a:cxnLst>
              <a:rect l="0" t="0" r="r" b="b"/>
              <a:pathLst>
                <a:path w="1178" h="531">
                  <a:moveTo>
                    <a:pt x="19" y="531"/>
                  </a:moveTo>
                  <a:cubicBezTo>
                    <a:pt x="311" y="144"/>
                    <a:pt x="886" y="432"/>
                    <a:pt x="1178" y="46"/>
                  </a:cubicBezTo>
                  <a:cubicBezTo>
                    <a:pt x="1171" y="30"/>
                    <a:pt x="1165" y="15"/>
                    <a:pt x="1159" y="0"/>
                  </a:cubicBezTo>
                  <a:cubicBezTo>
                    <a:pt x="867" y="387"/>
                    <a:pt x="292" y="98"/>
                    <a:pt x="0" y="485"/>
                  </a:cubicBezTo>
                  <a:cubicBezTo>
                    <a:pt x="6" y="500"/>
                    <a:pt x="12" y="516"/>
                    <a:pt x="19" y="531"/>
                  </a:cubicBez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41"/>
            <p:cNvSpPr>
              <a:spLocks/>
            </p:cNvSpPr>
            <p:nvPr/>
          </p:nvSpPr>
          <p:spPr bwMode="auto">
            <a:xfrm>
              <a:off x="-2921355" y="-506551"/>
              <a:ext cx="12017667" cy="5422301"/>
            </a:xfrm>
            <a:custGeom>
              <a:avLst/>
              <a:gdLst>
                <a:gd name="T0" fmla="*/ 19 w 1178"/>
                <a:gd name="T1" fmla="*/ 531 h 531"/>
                <a:gd name="T2" fmla="*/ 1178 w 1178"/>
                <a:gd name="T3" fmla="*/ 45 h 531"/>
                <a:gd name="T4" fmla="*/ 1159 w 1178"/>
                <a:gd name="T5" fmla="*/ 0 h 531"/>
                <a:gd name="T6" fmla="*/ 0 w 1178"/>
                <a:gd name="T7" fmla="*/ 485 h 531"/>
                <a:gd name="T8" fmla="*/ 19 w 1178"/>
                <a:gd name="T9" fmla="*/ 531 h 531"/>
              </a:gdLst>
              <a:ahLst/>
              <a:cxnLst>
                <a:cxn ang="0">
                  <a:pos x="T0" y="T1"/>
                </a:cxn>
                <a:cxn ang="0">
                  <a:pos x="T2" y="T3"/>
                </a:cxn>
                <a:cxn ang="0">
                  <a:pos x="T4" y="T5"/>
                </a:cxn>
                <a:cxn ang="0">
                  <a:pos x="T6" y="T7"/>
                </a:cxn>
                <a:cxn ang="0">
                  <a:pos x="T8" y="T9"/>
                </a:cxn>
              </a:cxnLst>
              <a:rect l="0" t="0" r="r" b="b"/>
              <a:pathLst>
                <a:path w="1178" h="531">
                  <a:moveTo>
                    <a:pt x="19" y="531"/>
                  </a:moveTo>
                  <a:cubicBezTo>
                    <a:pt x="311" y="144"/>
                    <a:pt x="886" y="432"/>
                    <a:pt x="1178" y="45"/>
                  </a:cubicBezTo>
                  <a:cubicBezTo>
                    <a:pt x="1172" y="30"/>
                    <a:pt x="1165" y="15"/>
                    <a:pt x="1159" y="0"/>
                  </a:cubicBezTo>
                  <a:cubicBezTo>
                    <a:pt x="867" y="386"/>
                    <a:pt x="292" y="98"/>
                    <a:pt x="0" y="485"/>
                  </a:cubicBezTo>
                  <a:cubicBezTo>
                    <a:pt x="6" y="500"/>
                    <a:pt x="13" y="515"/>
                    <a:pt x="19" y="531"/>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5" name="Rectangle 24">
            <a:extLst>
              <a:ext uri="{FF2B5EF4-FFF2-40B4-BE49-F238E27FC236}">
                <a16:creationId xmlns:a16="http://schemas.microsoft.com/office/drawing/2014/main" id="{43F69701-B032-41F1-AF87-8A8E86CC79DE}"/>
              </a:ext>
            </a:extLst>
          </p:cNvPr>
          <p:cNvSpPr/>
          <p:nvPr/>
        </p:nvSpPr>
        <p:spPr>
          <a:xfrm>
            <a:off x="832316" y="2948504"/>
            <a:ext cx="6243398" cy="1294713"/>
          </a:xfrm>
          <a:prstGeom prst="rect">
            <a:avLst/>
          </a:prstGeom>
        </p:spPr>
        <p:txBody>
          <a:bodyPr wrap="square">
            <a:spAutoFit/>
          </a:bodyPr>
          <a:lstStyle/>
          <a:p>
            <a:pPr>
              <a:lnSpc>
                <a:spcPct val="130000"/>
              </a:lnSpc>
            </a:pPr>
            <a:r>
              <a:rPr lang="en-US" sz="3200" dirty="0">
                <a:solidFill>
                  <a:schemeClr val="tx2"/>
                </a:solidFill>
              </a:rPr>
              <a:t>2. I was the first American woman to do what I’m famous for</a:t>
            </a:r>
          </a:p>
        </p:txBody>
      </p:sp>
      <p:sp>
        <p:nvSpPr>
          <p:cNvPr id="27" name="Rectangle 26">
            <a:extLst>
              <a:ext uri="{FF2B5EF4-FFF2-40B4-BE49-F238E27FC236}">
                <a16:creationId xmlns:a16="http://schemas.microsoft.com/office/drawing/2014/main" id="{CC5AB5AE-3577-49BB-B787-3A5BB4A99966}"/>
              </a:ext>
            </a:extLst>
          </p:cNvPr>
          <p:cNvSpPr/>
          <p:nvPr/>
        </p:nvSpPr>
        <p:spPr>
          <a:xfrm>
            <a:off x="869348" y="4291283"/>
            <a:ext cx="5867400" cy="1294713"/>
          </a:xfrm>
          <a:prstGeom prst="rect">
            <a:avLst/>
          </a:prstGeom>
        </p:spPr>
        <p:txBody>
          <a:bodyPr wrap="square">
            <a:spAutoFit/>
          </a:bodyPr>
          <a:lstStyle/>
          <a:p>
            <a:pPr>
              <a:lnSpc>
                <a:spcPct val="130000"/>
              </a:lnSpc>
            </a:pPr>
            <a:r>
              <a:rPr lang="en-US" sz="3200" dirty="0">
                <a:solidFill>
                  <a:schemeClr val="tx2"/>
                </a:solidFill>
              </a:rPr>
              <a:t>3. It was only discovered I was LGBT+ after my death </a:t>
            </a:r>
          </a:p>
        </p:txBody>
      </p:sp>
      <p:sp>
        <p:nvSpPr>
          <p:cNvPr id="28" name="Rectangle 27">
            <a:extLst>
              <a:ext uri="{FF2B5EF4-FFF2-40B4-BE49-F238E27FC236}">
                <a16:creationId xmlns:a16="http://schemas.microsoft.com/office/drawing/2014/main" id="{CD994305-28C5-4FA3-92DB-6ECD427C1BCB}"/>
              </a:ext>
            </a:extLst>
          </p:cNvPr>
          <p:cNvSpPr/>
          <p:nvPr/>
        </p:nvSpPr>
        <p:spPr>
          <a:xfrm>
            <a:off x="905059" y="5795089"/>
            <a:ext cx="5867400" cy="654538"/>
          </a:xfrm>
          <a:prstGeom prst="rect">
            <a:avLst/>
          </a:prstGeom>
        </p:spPr>
        <p:txBody>
          <a:bodyPr wrap="square">
            <a:spAutoFit/>
          </a:bodyPr>
          <a:lstStyle/>
          <a:p>
            <a:pPr>
              <a:lnSpc>
                <a:spcPct val="130000"/>
              </a:lnSpc>
            </a:pPr>
            <a:r>
              <a:rPr lang="en-US" sz="3200" dirty="0">
                <a:solidFill>
                  <a:schemeClr val="tx2"/>
                </a:solidFill>
              </a:rPr>
              <a:t>Sally Ride</a:t>
            </a:r>
          </a:p>
        </p:txBody>
      </p:sp>
    </p:spTree>
    <p:extLst>
      <p:ext uri="{BB962C8B-B14F-4D97-AF65-F5344CB8AC3E}">
        <p14:creationId xmlns:p14="http://schemas.microsoft.com/office/powerpoint/2010/main" val="3894745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additive="base">
                                        <p:cTn id="27" dur="500" fill="hold"/>
                                        <p:tgtEl>
                                          <p:spTgt spid="28"/>
                                        </p:tgtEl>
                                        <p:attrNameLst>
                                          <p:attrName>ppt_x</p:attrName>
                                        </p:attrNameLst>
                                      </p:cBhvr>
                                      <p:tavLst>
                                        <p:tav tm="0">
                                          <p:val>
                                            <p:strVal val="#ppt_x"/>
                                          </p:val>
                                        </p:tav>
                                        <p:tav tm="100000">
                                          <p:val>
                                            <p:strVal val="#ppt_x"/>
                                          </p:val>
                                        </p:tav>
                                      </p:tavLst>
                                    </p:anim>
                                    <p:anim calcmode="lin" valueType="num">
                                      <p:cBhvr additive="base">
                                        <p:cTn id="2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5" grpId="0"/>
      <p:bldP spid="27" grpId="0"/>
      <p:bldP spid="2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grpSp>
        <p:nvGrpSpPr>
          <p:cNvPr id="12" name="Group 11"/>
          <p:cNvGrpSpPr/>
          <p:nvPr/>
        </p:nvGrpSpPr>
        <p:grpSpPr>
          <a:xfrm rot="797706">
            <a:off x="-2053515" y="4938268"/>
            <a:ext cx="15410982" cy="3833403"/>
            <a:chOff x="-3894749" y="-2846439"/>
            <a:chExt cx="12991061" cy="7762189"/>
          </a:xfrm>
        </p:grpSpPr>
        <p:sp>
          <p:nvSpPr>
            <p:cNvPr id="13" name="Freeform 36"/>
            <p:cNvSpPr>
              <a:spLocks/>
            </p:cNvSpPr>
            <p:nvPr/>
          </p:nvSpPr>
          <p:spPr bwMode="auto">
            <a:xfrm>
              <a:off x="-3894749" y="-2846439"/>
              <a:ext cx="12011427" cy="5422301"/>
            </a:xfrm>
            <a:custGeom>
              <a:avLst/>
              <a:gdLst>
                <a:gd name="T0" fmla="*/ 19 w 1178"/>
                <a:gd name="T1" fmla="*/ 531 h 531"/>
                <a:gd name="T2" fmla="*/ 1178 w 1178"/>
                <a:gd name="T3" fmla="*/ 46 h 531"/>
                <a:gd name="T4" fmla="*/ 1159 w 1178"/>
                <a:gd name="T5" fmla="*/ 0 h 531"/>
                <a:gd name="T6" fmla="*/ 0 w 1178"/>
                <a:gd name="T7" fmla="*/ 485 h 531"/>
                <a:gd name="T8" fmla="*/ 19 w 1178"/>
                <a:gd name="T9" fmla="*/ 531 h 531"/>
              </a:gdLst>
              <a:ahLst/>
              <a:cxnLst>
                <a:cxn ang="0">
                  <a:pos x="T0" y="T1"/>
                </a:cxn>
                <a:cxn ang="0">
                  <a:pos x="T2" y="T3"/>
                </a:cxn>
                <a:cxn ang="0">
                  <a:pos x="T4" y="T5"/>
                </a:cxn>
                <a:cxn ang="0">
                  <a:pos x="T6" y="T7"/>
                </a:cxn>
                <a:cxn ang="0">
                  <a:pos x="T8" y="T9"/>
                </a:cxn>
              </a:cxnLst>
              <a:rect l="0" t="0" r="r" b="b"/>
              <a:pathLst>
                <a:path w="1178" h="531">
                  <a:moveTo>
                    <a:pt x="19" y="531"/>
                  </a:moveTo>
                  <a:cubicBezTo>
                    <a:pt x="311" y="144"/>
                    <a:pt x="886" y="432"/>
                    <a:pt x="1178" y="46"/>
                  </a:cubicBezTo>
                  <a:cubicBezTo>
                    <a:pt x="1172" y="30"/>
                    <a:pt x="1165" y="15"/>
                    <a:pt x="1159" y="0"/>
                  </a:cubicBezTo>
                  <a:cubicBezTo>
                    <a:pt x="867" y="387"/>
                    <a:pt x="292" y="98"/>
                    <a:pt x="0" y="485"/>
                  </a:cubicBezTo>
                  <a:cubicBezTo>
                    <a:pt x="6" y="500"/>
                    <a:pt x="13" y="516"/>
                    <a:pt x="19" y="53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37"/>
            <p:cNvSpPr>
              <a:spLocks/>
            </p:cNvSpPr>
            <p:nvPr/>
          </p:nvSpPr>
          <p:spPr bwMode="auto">
            <a:xfrm>
              <a:off x="-3701318" y="-2378461"/>
              <a:ext cx="12017667" cy="5422301"/>
            </a:xfrm>
            <a:custGeom>
              <a:avLst/>
              <a:gdLst>
                <a:gd name="T0" fmla="*/ 19 w 1178"/>
                <a:gd name="T1" fmla="*/ 531 h 531"/>
                <a:gd name="T2" fmla="*/ 1178 w 1178"/>
                <a:gd name="T3" fmla="*/ 45 h 531"/>
                <a:gd name="T4" fmla="*/ 1159 w 1178"/>
                <a:gd name="T5" fmla="*/ 0 h 531"/>
                <a:gd name="T6" fmla="*/ 0 w 1178"/>
                <a:gd name="T7" fmla="*/ 485 h 531"/>
                <a:gd name="T8" fmla="*/ 19 w 1178"/>
                <a:gd name="T9" fmla="*/ 531 h 531"/>
              </a:gdLst>
              <a:ahLst/>
              <a:cxnLst>
                <a:cxn ang="0">
                  <a:pos x="T0" y="T1"/>
                </a:cxn>
                <a:cxn ang="0">
                  <a:pos x="T2" y="T3"/>
                </a:cxn>
                <a:cxn ang="0">
                  <a:pos x="T4" y="T5"/>
                </a:cxn>
                <a:cxn ang="0">
                  <a:pos x="T6" y="T7"/>
                </a:cxn>
                <a:cxn ang="0">
                  <a:pos x="T8" y="T9"/>
                </a:cxn>
              </a:cxnLst>
              <a:rect l="0" t="0" r="r" b="b"/>
              <a:pathLst>
                <a:path w="1178" h="531">
                  <a:moveTo>
                    <a:pt x="19" y="531"/>
                  </a:moveTo>
                  <a:cubicBezTo>
                    <a:pt x="311" y="144"/>
                    <a:pt x="886" y="432"/>
                    <a:pt x="1178" y="45"/>
                  </a:cubicBezTo>
                  <a:cubicBezTo>
                    <a:pt x="1172" y="30"/>
                    <a:pt x="1166" y="15"/>
                    <a:pt x="1159" y="0"/>
                  </a:cubicBezTo>
                  <a:cubicBezTo>
                    <a:pt x="867" y="386"/>
                    <a:pt x="292" y="98"/>
                    <a:pt x="0" y="485"/>
                  </a:cubicBezTo>
                  <a:cubicBezTo>
                    <a:pt x="7" y="500"/>
                    <a:pt x="13" y="515"/>
                    <a:pt x="19" y="53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38"/>
            <p:cNvSpPr>
              <a:spLocks/>
            </p:cNvSpPr>
            <p:nvPr/>
          </p:nvSpPr>
          <p:spPr bwMode="auto">
            <a:xfrm>
              <a:off x="-3507887" y="-1916723"/>
              <a:ext cx="12023906" cy="5422301"/>
            </a:xfrm>
            <a:custGeom>
              <a:avLst/>
              <a:gdLst>
                <a:gd name="T0" fmla="*/ 19 w 1179"/>
                <a:gd name="T1" fmla="*/ 531 h 531"/>
                <a:gd name="T2" fmla="*/ 1179 w 1179"/>
                <a:gd name="T3" fmla="*/ 46 h 531"/>
                <a:gd name="T4" fmla="*/ 1159 w 1179"/>
                <a:gd name="T5" fmla="*/ 0 h 531"/>
                <a:gd name="T6" fmla="*/ 0 w 1179"/>
                <a:gd name="T7" fmla="*/ 486 h 531"/>
                <a:gd name="T8" fmla="*/ 19 w 1179"/>
                <a:gd name="T9" fmla="*/ 531 h 531"/>
              </a:gdLst>
              <a:ahLst/>
              <a:cxnLst>
                <a:cxn ang="0">
                  <a:pos x="T0" y="T1"/>
                </a:cxn>
                <a:cxn ang="0">
                  <a:pos x="T2" y="T3"/>
                </a:cxn>
                <a:cxn ang="0">
                  <a:pos x="T4" y="T5"/>
                </a:cxn>
                <a:cxn ang="0">
                  <a:pos x="T6" y="T7"/>
                </a:cxn>
                <a:cxn ang="0">
                  <a:pos x="T8" y="T9"/>
                </a:cxn>
              </a:cxnLst>
              <a:rect l="0" t="0" r="r" b="b"/>
              <a:pathLst>
                <a:path w="1179" h="531">
                  <a:moveTo>
                    <a:pt x="19" y="531"/>
                  </a:moveTo>
                  <a:cubicBezTo>
                    <a:pt x="312" y="145"/>
                    <a:pt x="886" y="433"/>
                    <a:pt x="1179" y="46"/>
                  </a:cubicBezTo>
                  <a:cubicBezTo>
                    <a:pt x="1172" y="31"/>
                    <a:pt x="1166" y="16"/>
                    <a:pt x="1159" y="0"/>
                  </a:cubicBezTo>
                  <a:cubicBezTo>
                    <a:pt x="867" y="387"/>
                    <a:pt x="292" y="99"/>
                    <a:pt x="0" y="486"/>
                  </a:cubicBezTo>
                  <a:cubicBezTo>
                    <a:pt x="7" y="501"/>
                    <a:pt x="13" y="516"/>
                    <a:pt x="19" y="531"/>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39"/>
            <p:cNvSpPr>
              <a:spLocks/>
            </p:cNvSpPr>
            <p:nvPr/>
          </p:nvSpPr>
          <p:spPr bwMode="auto">
            <a:xfrm>
              <a:off x="-3314457" y="-1448746"/>
              <a:ext cx="12023906" cy="5422301"/>
            </a:xfrm>
            <a:custGeom>
              <a:avLst/>
              <a:gdLst>
                <a:gd name="T0" fmla="*/ 20 w 1179"/>
                <a:gd name="T1" fmla="*/ 531 h 531"/>
                <a:gd name="T2" fmla="*/ 1179 w 1179"/>
                <a:gd name="T3" fmla="*/ 46 h 531"/>
                <a:gd name="T4" fmla="*/ 1160 w 1179"/>
                <a:gd name="T5" fmla="*/ 0 h 531"/>
                <a:gd name="T6" fmla="*/ 0 w 1179"/>
                <a:gd name="T7" fmla="*/ 485 h 531"/>
                <a:gd name="T8" fmla="*/ 20 w 1179"/>
                <a:gd name="T9" fmla="*/ 531 h 531"/>
              </a:gdLst>
              <a:ahLst/>
              <a:cxnLst>
                <a:cxn ang="0">
                  <a:pos x="T0" y="T1"/>
                </a:cxn>
                <a:cxn ang="0">
                  <a:pos x="T2" y="T3"/>
                </a:cxn>
                <a:cxn ang="0">
                  <a:pos x="T4" y="T5"/>
                </a:cxn>
                <a:cxn ang="0">
                  <a:pos x="T6" y="T7"/>
                </a:cxn>
                <a:cxn ang="0">
                  <a:pos x="T8" y="T9"/>
                </a:cxn>
              </a:cxnLst>
              <a:rect l="0" t="0" r="r" b="b"/>
              <a:pathLst>
                <a:path w="1179" h="531">
                  <a:moveTo>
                    <a:pt x="20" y="531"/>
                  </a:moveTo>
                  <a:cubicBezTo>
                    <a:pt x="312" y="144"/>
                    <a:pt x="887" y="433"/>
                    <a:pt x="1179" y="46"/>
                  </a:cubicBezTo>
                  <a:cubicBezTo>
                    <a:pt x="1172" y="31"/>
                    <a:pt x="1166" y="15"/>
                    <a:pt x="1160" y="0"/>
                  </a:cubicBezTo>
                  <a:cubicBezTo>
                    <a:pt x="867" y="387"/>
                    <a:pt x="293" y="99"/>
                    <a:pt x="0" y="485"/>
                  </a:cubicBezTo>
                  <a:cubicBezTo>
                    <a:pt x="7" y="501"/>
                    <a:pt x="13" y="516"/>
                    <a:pt x="20" y="531"/>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40"/>
            <p:cNvSpPr>
              <a:spLocks/>
            </p:cNvSpPr>
            <p:nvPr/>
          </p:nvSpPr>
          <p:spPr bwMode="auto">
            <a:xfrm>
              <a:off x="-3114786" y="-980768"/>
              <a:ext cx="12017667" cy="5428541"/>
            </a:xfrm>
            <a:custGeom>
              <a:avLst/>
              <a:gdLst>
                <a:gd name="T0" fmla="*/ 19 w 1178"/>
                <a:gd name="T1" fmla="*/ 531 h 531"/>
                <a:gd name="T2" fmla="*/ 1178 w 1178"/>
                <a:gd name="T3" fmla="*/ 46 h 531"/>
                <a:gd name="T4" fmla="*/ 1159 w 1178"/>
                <a:gd name="T5" fmla="*/ 0 h 531"/>
                <a:gd name="T6" fmla="*/ 0 w 1178"/>
                <a:gd name="T7" fmla="*/ 485 h 531"/>
                <a:gd name="T8" fmla="*/ 19 w 1178"/>
                <a:gd name="T9" fmla="*/ 531 h 531"/>
              </a:gdLst>
              <a:ahLst/>
              <a:cxnLst>
                <a:cxn ang="0">
                  <a:pos x="T0" y="T1"/>
                </a:cxn>
                <a:cxn ang="0">
                  <a:pos x="T2" y="T3"/>
                </a:cxn>
                <a:cxn ang="0">
                  <a:pos x="T4" y="T5"/>
                </a:cxn>
                <a:cxn ang="0">
                  <a:pos x="T6" y="T7"/>
                </a:cxn>
                <a:cxn ang="0">
                  <a:pos x="T8" y="T9"/>
                </a:cxn>
              </a:cxnLst>
              <a:rect l="0" t="0" r="r" b="b"/>
              <a:pathLst>
                <a:path w="1178" h="531">
                  <a:moveTo>
                    <a:pt x="19" y="531"/>
                  </a:moveTo>
                  <a:cubicBezTo>
                    <a:pt x="311" y="144"/>
                    <a:pt x="886" y="432"/>
                    <a:pt x="1178" y="46"/>
                  </a:cubicBezTo>
                  <a:cubicBezTo>
                    <a:pt x="1171" y="30"/>
                    <a:pt x="1165" y="15"/>
                    <a:pt x="1159" y="0"/>
                  </a:cubicBezTo>
                  <a:cubicBezTo>
                    <a:pt x="867" y="387"/>
                    <a:pt x="292" y="98"/>
                    <a:pt x="0" y="485"/>
                  </a:cubicBezTo>
                  <a:cubicBezTo>
                    <a:pt x="6" y="500"/>
                    <a:pt x="12" y="516"/>
                    <a:pt x="19" y="531"/>
                  </a:cubicBez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41"/>
            <p:cNvSpPr>
              <a:spLocks/>
            </p:cNvSpPr>
            <p:nvPr/>
          </p:nvSpPr>
          <p:spPr bwMode="auto">
            <a:xfrm>
              <a:off x="-2921355" y="-506551"/>
              <a:ext cx="12017667" cy="5422301"/>
            </a:xfrm>
            <a:custGeom>
              <a:avLst/>
              <a:gdLst>
                <a:gd name="T0" fmla="*/ 19 w 1178"/>
                <a:gd name="T1" fmla="*/ 531 h 531"/>
                <a:gd name="T2" fmla="*/ 1178 w 1178"/>
                <a:gd name="T3" fmla="*/ 45 h 531"/>
                <a:gd name="T4" fmla="*/ 1159 w 1178"/>
                <a:gd name="T5" fmla="*/ 0 h 531"/>
                <a:gd name="T6" fmla="*/ 0 w 1178"/>
                <a:gd name="T7" fmla="*/ 485 h 531"/>
                <a:gd name="T8" fmla="*/ 19 w 1178"/>
                <a:gd name="T9" fmla="*/ 531 h 531"/>
              </a:gdLst>
              <a:ahLst/>
              <a:cxnLst>
                <a:cxn ang="0">
                  <a:pos x="T0" y="T1"/>
                </a:cxn>
                <a:cxn ang="0">
                  <a:pos x="T2" y="T3"/>
                </a:cxn>
                <a:cxn ang="0">
                  <a:pos x="T4" y="T5"/>
                </a:cxn>
                <a:cxn ang="0">
                  <a:pos x="T6" y="T7"/>
                </a:cxn>
                <a:cxn ang="0">
                  <a:pos x="T8" y="T9"/>
                </a:cxn>
              </a:cxnLst>
              <a:rect l="0" t="0" r="r" b="b"/>
              <a:pathLst>
                <a:path w="1178" h="531">
                  <a:moveTo>
                    <a:pt x="19" y="531"/>
                  </a:moveTo>
                  <a:cubicBezTo>
                    <a:pt x="311" y="144"/>
                    <a:pt x="886" y="432"/>
                    <a:pt x="1178" y="45"/>
                  </a:cubicBezTo>
                  <a:cubicBezTo>
                    <a:pt x="1172" y="30"/>
                    <a:pt x="1165" y="15"/>
                    <a:pt x="1159" y="0"/>
                  </a:cubicBezTo>
                  <a:cubicBezTo>
                    <a:pt x="867" y="386"/>
                    <a:pt x="292" y="98"/>
                    <a:pt x="0" y="485"/>
                  </a:cubicBezTo>
                  <a:cubicBezTo>
                    <a:pt x="6" y="500"/>
                    <a:pt x="13" y="515"/>
                    <a:pt x="19" y="531"/>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6" name="TextBox 5"/>
          <p:cNvSpPr txBox="1"/>
          <p:nvPr/>
        </p:nvSpPr>
        <p:spPr>
          <a:xfrm>
            <a:off x="838200" y="520961"/>
            <a:ext cx="10515600" cy="769441"/>
          </a:xfrm>
          <a:prstGeom prst="rect">
            <a:avLst/>
          </a:prstGeom>
          <a:noFill/>
        </p:spPr>
        <p:txBody>
          <a:bodyPr wrap="square" lIns="91440" tIns="45720" rIns="91440" bIns="45720" rtlCol="0" anchor="b">
            <a:spAutoFit/>
          </a:bodyPr>
          <a:lstStyle/>
          <a:p>
            <a:pPr algn="ctr"/>
            <a:r>
              <a:rPr lang="en-US" sz="4400" dirty="0">
                <a:solidFill>
                  <a:schemeClr val="accent1"/>
                </a:solidFill>
                <a:latin typeface="+mj-lt"/>
              </a:rPr>
              <a:t>Where to Find More Information</a:t>
            </a:r>
          </a:p>
        </p:txBody>
      </p:sp>
      <p:grpSp>
        <p:nvGrpSpPr>
          <p:cNvPr id="2" name="Group 1"/>
          <p:cNvGrpSpPr/>
          <p:nvPr/>
        </p:nvGrpSpPr>
        <p:grpSpPr>
          <a:xfrm>
            <a:off x="548476" y="1569793"/>
            <a:ext cx="4652749" cy="2044525"/>
            <a:chOff x="838200" y="4639553"/>
            <a:chExt cx="2286000" cy="2044525"/>
          </a:xfrm>
        </p:grpSpPr>
        <p:sp>
          <p:nvSpPr>
            <p:cNvPr id="19" name="Rectangle 18"/>
            <p:cNvSpPr/>
            <p:nvPr/>
          </p:nvSpPr>
          <p:spPr>
            <a:xfrm>
              <a:off x="838200" y="5389365"/>
              <a:ext cx="2286000" cy="1294713"/>
            </a:xfrm>
            <a:prstGeom prst="rect">
              <a:avLst/>
            </a:prstGeom>
          </p:spPr>
          <p:txBody>
            <a:bodyPr wrap="square">
              <a:spAutoFit/>
            </a:bodyPr>
            <a:lstStyle/>
            <a:p>
              <a:pPr algn="ctr">
                <a:lnSpc>
                  <a:spcPct val="130000"/>
                </a:lnSpc>
              </a:pPr>
              <a:r>
                <a:rPr lang="en-US" sz="3200" dirty="0">
                  <a:solidFill>
                    <a:schemeClr val="tx2"/>
                  </a:solidFill>
                </a:rPr>
                <a:t>https://thebeyouproject.co.uk/resources/.</a:t>
              </a:r>
            </a:p>
          </p:txBody>
        </p:sp>
        <p:sp>
          <p:nvSpPr>
            <p:cNvPr id="20" name="TextBox 19"/>
            <p:cNvSpPr txBox="1"/>
            <p:nvPr/>
          </p:nvSpPr>
          <p:spPr>
            <a:xfrm>
              <a:off x="838200" y="4639553"/>
              <a:ext cx="2286000" cy="816314"/>
            </a:xfrm>
            <a:prstGeom prst="rect">
              <a:avLst/>
            </a:prstGeom>
            <a:noFill/>
          </p:spPr>
          <p:txBody>
            <a:bodyPr wrap="square" lIns="91440" tIns="45720" rIns="91440" bIns="45720" rtlCol="0">
              <a:spAutoFit/>
            </a:bodyPr>
            <a:lstStyle/>
            <a:p>
              <a:pPr algn="ctr">
                <a:lnSpc>
                  <a:spcPct val="130000"/>
                </a:lnSpc>
              </a:pPr>
              <a:r>
                <a:rPr lang="en-US" sz="4000" dirty="0">
                  <a:solidFill>
                    <a:schemeClr val="tx2"/>
                  </a:solidFill>
                  <a:latin typeface="+mj-lt"/>
                </a:rPr>
                <a:t>The BE You Project</a:t>
              </a:r>
            </a:p>
          </p:txBody>
        </p:sp>
      </p:grpSp>
      <p:grpSp>
        <p:nvGrpSpPr>
          <p:cNvPr id="3" name="Group 2"/>
          <p:cNvGrpSpPr/>
          <p:nvPr/>
        </p:nvGrpSpPr>
        <p:grpSpPr>
          <a:xfrm>
            <a:off x="4178242" y="3561778"/>
            <a:ext cx="4652749" cy="2044525"/>
            <a:chOff x="3581400" y="4639553"/>
            <a:chExt cx="2286000" cy="2044525"/>
          </a:xfrm>
        </p:grpSpPr>
        <p:sp>
          <p:nvSpPr>
            <p:cNvPr id="22" name="Rectangle 21"/>
            <p:cNvSpPr/>
            <p:nvPr/>
          </p:nvSpPr>
          <p:spPr>
            <a:xfrm>
              <a:off x="3581400" y="5389365"/>
              <a:ext cx="2286000" cy="1294713"/>
            </a:xfrm>
            <a:prstGeom prst="rect">
              <a:avLst/>
            </a:prstGeom>
          </p:spPr>
          <p:txBody>
            <a:bodyPr wrap="square">
              <a:spAutoFit/>
            </a:bodyPr>
            <a:lstStyle/>
            <a:p>
              <a:pPr algn="ctr">
                <a:lnSpc>
                  <a:spcPct val="130000"/>
                </a:lnSpc>
              </a:pPr>
              <a:r>
                <a:rPr lang="en-US" sz="3200" dirty="0">
                  <a:solidFill>
                    <a:schemeClr val="tx2"/>
                  </a:solidFill>
                </a:rPr>
                <a:t>https://www.youngstonewall.org.uk/</a:t>
              </a:r>
            </a:p>
          </p:txBody>
        </p:sp>
        <p:sp>
          <p:nvSpPr>
            <p:cNvPr id="23" name="TextBox 22"/>
            <p:cNvSpPr txBox="1"/>
            <p:nvPr/>
          </p:nvSpPr>
          <p:spPr>
            <a:xfrm>
              <a:off x="3581400" y="4639553"/>
              <a:ext cx="2286000" cy="816314"/>
            </a:xfrm>
            <a:prstGeom prst="rect">
              <a:avLst/>
            </a:prstGeom>
            <a:noFill/>
          </p:spPr>
          <p:txBody>
            <a:bodyPr wrap="square" lIns="91440" tIns="45720" rIns="91440" bIns="45720" rtlCol="0">
              <a:spAutoFit/>
            </a:bodyPr>
            <a:lstStyle/>
            <a:p>
              <a:pPr algn="ctr">
                <a:lnSpc>
                  <a:spcPct val="130000"/>
                </a:lnSpc>
              </a:pPr>
              <a:r>
                <a:rPr lang="en-US" sz="4000" dirty="0">
                  <a:solidFill>
                    <a:schemeClr val="tx2"/>
                  </a:solidFill>
                  <a:latin typeface="+mj-lt"/>
                </a:rPr>
                <a:t>Stonewall Youth</a:t>
              </a:r>
            </a:p>
          </p:txBody>
        </p:sp>
      </p:grpSp>
      <p:grpSp>
        <p:nvGrpSpPr>
          <p:cNvPr id="4" name="Group 3"/>
          <p:cNvGrpSpPr/>
          <p:nvPr/>
        </p:nvGrpSpPr>
        <p:grpSpPr>
          <a:xfrm>
            <a:off x="7095699" y="1575900"/>
            <a:ext cx="4652749" cy="2044525"/>
            <a:chOff x="6324600" y="4639553"/>
            <a:chExt cx="2286000" cy="2044525"/>
          </a:xfrm>
        </p:grpSpPr>
        <p:sp>
          <p:nvSpPr>
            <p:cNvPr id="25" name="Rectangle 24"/>
            <p:cNvSpPr/>
            <p:nvPr/>
          </p:nvSpPr>
          <p:spPr>
            <a:xfrm>
              <a:off x="6324600" y="5389365"/>
              <a:ext cx="2286000" cy="1294713"/>
            </a:xfrm>
            <a:prstGeom prst="rect">
              <a:avLst/>
            </a:prstGeom>
          </p:spPr>
          <p:txBody>
            <a:bodyPr wrap="square">
              <a:spAutoFit/>
            </a:bodyPr>
            <a:lstStyle/>
            <a:p>
              <a:pPr algn="ctr">
                <a:lnSpc>
                  <a:spcPct val="130000"/>
                </a:lnSpc>
              </a:pPr>
              <a:r>
                <a:rPr lang="en-US" sz="3200" dirty="0">
                  <a:solidFill>
                    <a:schemeClr val="tx2"/>
                  </a:solidFill>
                </a:rPr>
                <a:t>https://lgbtplushistorymonth.co.uk/</a:t>
              </a:r>
            </a:p>
          </p:txBody>
        </p:sp>
        <p:sp>
          <p:nvSpPr>
            <p:cNvPr id="26" name="TextBox 25"/>
            <p:cNvSpPr txBox="1"/>
            <p:nvPr/>
          </p:nvSpPr>
          <p:spPr>
            <a:xfrm>
              <a:off x="6324600" y="4639553"/>
              <a:ext cx="2286000" cy="816314"/>
            </a:xfrm>
            <a:prstGeom prst="rect">
              <a:avLst/>
            </a:prstGeom>
            <a:noFill/>
          </p:spPr>
          <p:txBody>
            <a:bodyPr wrap="square" lIns="91440" tIns="45720" rIns="91440" bIns="45720" rtlCol="0">
              <a:spAutoFit/>
            </a:bodyPr>
            <a:lstStyle/>
            <a:p>
              <a:pPr algn="ctr">
                <a:lnSpc>
                  <a:spcPct val="130000"/>
                </a:lnSpc>
              </a:pPr>
              <a:r>
                <a:rPr lang="en-US" sz="4000" dirty="0">
                  <a:solidFill>
                    <a:schemeClr val="tx2"/>
                  </a:solidFill>
                  <a:latin typeface="+mj-lt"/>
                </a:rPr>
                <a:t>LGBT+ History Month</a:t>
              </a:r>
            </a:p>
          </p:txBody>
        </p:sp>
      </p:grpSp>
    </p:spTree>
    <p:extLst>
      <p:ext uri="{BB962C8B-B14F-4D97-AF65-F5344CB8AC3E}">
        <p14:creationId xmlns:p14="http://schemas.microsoft.com/office/powerpoint/2010/main" val="548414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grpSp>
        <p:nvGrpSpPr>
          <p:cNvPr id="12" name="Group 11"/>
          <p:cNvGrpSpPr/>
          <p:nvPr/>
        </p:nvGrpSpPr>
        <p:grpSpPr>
          <a:xfrm rot="797706">
            <a:off x="-2053515" y="4938268"/>
            <a:ext cx="15410982" cy="3833403"/>
            <a:chOff x="-3894749" y="-2846439"/>
            <a:chExt cx="12991061" cy="7762189"/>
          </a:xfrm>
        </p:grpSpPr>
        <p:sp>
          <p:nvSpPr>
            <p:cNvPr id="13" name="Freeform 36"/>
            <p:cNvSpPr>
              <a:spLocks/>
            </p:cNvSpPr>
            <p:nvPr/>
          </p:nvSpPr>
          <p:spPr bwMode="auto">
            <a:xfrm>
              <a:off x="-3894749" y="-2846439"/>
              <a:ext cx="12011427" cy="5422301"/>
            </a:xfrm>
            <a:custGeom>
              <a:avLst/>
              <a:gdLst>
                <a:gd name="T0" fmla="*/ 19 w 1178"/>
                <a:gd name="T1" fmla="*/ 531 h 531"/>
                <a:gd name="T2" fmla="*/ 1178 w 1178"/>
                <a:gd name="T3" fmla="*/ 46 h 531"/>
                <a:gd name="T4" fmla="*/ 1159 w 1178"/>
                <a:gd name="T5" fmla="*/ 0 h 531"/>
                <a:gd name="T6" fmla="*/ 0 w 1178"/>
                <a:gd name="T7" fmla="*/ 485 h 531"/>
                <a:gd name="T8" fmla="*/ 19 w 1178"/>
                <a:gd name="T9" fmla="*/ 531 h 531"/>
              </a:gdLst>
              <a:ahLst/>
              <a:cxnLst>
                <a:cxn ang="0">
                  <a:pos x="T0" y="T1"/>
                </a:cxn>
                <a:cxn ang="0">
                  <a:pos x="T2" y="T3"/>
                </a:cxn>
                <a:cxn ang="0">
                  <a:pos x="T4" y="T5"/>
                </a:cxn>
                <a:cxn ang="0">
                  <a:pos x="T6" y="T7"/>
                </a:cxn>
                <a:cxn ang="0">
                  <a:pos x="T8" y="T9"/>
                </a:cxn>
              </a:cxnLst>
              <a:rect l="0" t="0" r="r" b="b"/>
              <a:pathLst>
                <a:path w="1178" h="531">
                  <a:moveTo>
                    <a:pt x="19" y="531"/>
                  </a:moveTo>
                  <a:cubicBezTo>
                    <a:pt x="311" y="144"/>
                    <a:pt x="886" y="432"/>
                    <a:pt x="1178" y="46"/>
                  </a:cubicBezTo>
                  <a:cubicBezTo>
                    <a:pt x="1172" y="30"/>
                    <a:pt x="1165" y="15"/>
                    <a:pt x="1159" y="0"/>
                  </a:cubicBezTo>
                  <a:cubicBezTo>
                    <a:pt x="867" y="387"/>
                    <a:pt x="292" y="98"/>
                    <a:pt x="0" y="485"/>
                  </a:cubicBezTo>
                  <a:cubicBezTo>
                    <a:pt x="6" y="500"/>
                    <a:pt x="13" y="516"/>
                    <a:pt x="19" y="53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37"/>
            <p:cNvSpPr>
              <a:spLocks/>
            </p:cNvSpPr>
            <p:nvPr/>
          </p:nvSpPr>
          <p:spPr bwMode="auto">
            <a:xfrm>
              <a:off x="-3701318" y="-2378461"/>
              <a:ext cx="12017667" cy="5422301"/>
            </a:xfrm>
            <a:custGeom>
              <a:avLst/>
              <a:gdLst>
                <a:gd name="T0" fmla="*/ 19 w 1178"/>
                <a:gd name="T1" fmla="*/ 531 h 531"/>
                <a:gd name="T2" fmla="*/ 1178 w 1178"/>
                <a:gd name="T3" fmla="*/ 45 h 531"/>
                <a:gd name="T4" fmla="*/ 1159 w 1178"/>
                <a:gd name="T5" fmla="*/ 0 h 531"/>
                <a:gd name="T6" fmla="*/ 0 w 1178"/>
                <a:gd name="T7" fmla="*/ 485 h 531"/>
                <a:gd name="T8" fmla="*/ 19 w 1178"/>
                <a:gd name="T9" fmla="*/ 531 h 531"/>
              </a:gdLst>
              <a:ahLst/>
              <a:cxnLst>
                <a:cxn ang="0">
                  <a:pos x="T0" y="T1"/>
                </a:cxn>
                <a:cxn ang="0">
                  <a:pos x="T2" y="T3"/>
                </a:cxn>
                <a:cxn ang="0">
                  <a:pos x="T4" y="T5"/>
                </a:cxn>
                <a:cxn ang="0">
                  <a:pos x="T6" y="T7"/>
                </a:cxn>
                <a:cxn ang="0">
                  <a:pos x="T8" y="T9"/>
                </a:cxn>
              </a:cxnLst>
              <a:rect l="0" t="0" r="r" b="b"/>
              <a:pathLst>
                <a:path w="1178" h="531">
                  <a:moveTo>
                    <a:pt x="19" y="531"/>
                  </a:moveTo>
                  <a:cubicBezTo>
                    <a:pt x="311" y="144"/>
                    <a:pt x="886" y="432"/>
                    <a:pt x="1178" y="45"/>
                  </a:cubicBezTo>
                  <a:cubicBezTo>
                    <a:pt x="1172" y="30"/>
                    <a:pt x="1166" y="15"/>
                    <a:pt x="1159" y="0"/>
                  </a:cubicBezTo>
                  <a:cubicBezTo>
                    <a:pt x="867" y="386"/>
                    <a:pt x="292" y="98"/>
                    <a:pt x="0" y="485"/>
                  </a:cubicBezTo>
                  <a:cubicBezTo>
                    <a:pt x="7" y="500"/>
                    <a:pt x="13" y="515"/>
                    <a:pt x="19" y="53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38"/>
            <p:cNvSpPr>
              <a:spLocks/>
            </p:cNvSpPr>
            <p:nvPr/>
          </p:nvSpPr>
          <p:spPr bwMode="auto">
            <a:xfrm>
              <a:off x="-3507887" y="-1916723"/>
              <a:ext cx="12023906" cy="5422301"/>
            </a:xfrm>
            <a:custGeom>
              <a:avLst/>
              <a:gdLst>
                <a:gd name="T0" fmla="*/ 19 w 1179"/>
                <a:gd name="T1" fmla="*/ 531 h 531"/>
                <a:gd name="T2" fmla="*/ 1179 w 1179"/>
                <a:gd name="T3" fmla="*/ 46 h 531"/>
                <a:gd name="T4" fmla="*/ 1159 w 1179"/>
                <a:gd name="T5" fmla="*/ 0 h 531"/>
                <a:gd name="T6" fmla="*/ 0 w 1179"/>
                <a:gd name="T7" fmla="*/ 486 h 531"/>
                <a:gd name="T8" fmla="*/ 19 w 1179"/>
                <a:gd name="T9" fmla="*/ 531 h 531"/>
              </a:gdLst>
              <a:ahLst/>
              <a:cxnLst>
                <a:cxn ang="0">
                  <a:pos x="T0" y="T1"/>
                </a:cxn>
                <a:cxn ang="0">
                  <a:pos x="T2" y="T3"/>
                </a:cxn>
                <a:cxn ang="0">
                  <a:pos x="T4" y="T5"/>
                </a:cxn>
                <a:cxn ang="0">
                  <a:pos x="T6" y="T7"/>
                </a:cxn>
                <a:cxn ang="0">
                  <a:pos x="T8" y="T9"/>
                </a:cxn>
              </a:cxnLst>
              <a:rect l="0" t="0" r="r" b="b"/>
              <a:pathLst>
                <a:path w="1179" h="531">
                  <a:moveTo>
                    <a:pt x="19" y="531"/>
                  </a:moveTo>
                  <a:cubicBezTo>
                    <a:pt x="312" y="145"/>
                    <a:pt x="886" y="433"/>
                    <a:pt x="1179" y="46"/>
                  </a:cubicBezTo>
                  <a:cubicBezTo>
                    <a:pt x="1172" y="31"/>
                    <a:pt x="1166" y="16"/>
                    <a:pt x="1159" y="0"/>
                  </a:cubicBezTo>
                  <a:cubicBezTo>
                    <a:pt x="867" y="387"/>
                    <a:pt x="292" y="99"/>
                    <a:pt x="0" y="486"/>
                  </a:cubicBezTo>
                  <a:cubicBezTo>
                    <a:pt x="7" y="501"/>
                    <a:pt x="13" y="516"/>
                    <a:pt x="19" y="531"/>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39"/>
            <p:cNvSpPr>
              <a:spLocks/>
            </p:cNvSpPr>
            <p:nvPr/>
          </p:nvSpPr>
          <p:spPr bwMode="auto">
            <a:xfrm>
              <a:off x="-3314457" y="-1448746"/>
              <a:ext cx="12023906" cy="5422301"/>
            </a:xfrm>
            <a:custGeom>
              <a:avLst/>
              <a:gdLst>
                <a:gd name="T0" fmla="*/ 20 w 1179"/>
                <a:gd name="T1" fmla="*/ 531 h 531"/>
                <a:gd name="T2" fmla="*/ 1179 w 1179"/>
                <a:gd name="T3" fmla="*/ 46 h 531"/>
                <a:gd name="T4" fmla="*/ 1160 w 1179"/>
                <a:gd name="T5" fmla="*/ 0 h 531"/>
                <a:gd name="T6" fmla="*/ 0 w 1179"/>
                <a:gd name="T7" fmla="*/ 485 h 531"/>
                <a:gd name="T8" fmla="*/ 20 w 1179"/>
                <a:gd name="T9" fmla="*/ 531 h 531"/>
              </a:gdLst>
              <a:ahLst/>
              <a:cxnLst>
                <a:cxn ang="0">
                  <a:pos x="T0" y="T1"/>
                </a:cxn>
                <a:cxn ang="0">
                  <a:pos x="T2" y="T3"/>
                </a:cxn>
                <a:cxn ang="0">
                  <a:pos x="T4" y="T5"/>
                </a:cxn>
                <a:cxn ang="0">
                  <a:pos x="T6" y="T7"/>
                </a:cxn>
                <a:cxn ang="0">
                  <a:pos x="T8" y="T9"/>
                </a:cxn>
              </a:cxnLst>
              <a:rect l="0" t="0" r="r" b="b"/>
              <a:pathLst>
                <a:path w="1179" h="531">
                  <a:moveTo>
                    <a:pt x="20" y="531"/>
                  </a:moveTo>
                  <a:cubicBezTo>
                    <a:pt x="312" y="144"/>
                    <a:pt x="887" y="433"/>
                    <a:pt x="1179" y="46"/>
                  </a:cubicBezTo>
                  <a:cubicBezTo>
                    <a:pt x="1172" y="31"/>
                    <a:pt x="1166" y="15"/>
                    <a:pt x="1160" y="0"/>
                  </a:cubicBezTo>
                  <a:cubicBezTo>
                    <a:pt x="867" y="387"/>
                    <a:pt x="293" y="99"/>
                    <a:pt x="0" y="485"/>
                  </a:cubicBezTo>
                  <a:cubicBezTo>
                    <a:pt x="7" y="501"/>
                    <a:pt x="13" y="516"/>
                    <a:pt x="20" y="531"/>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40"/>
            <p:cNvSpPr>
              <a:spLocks/>
            </p:cNvSpPr>
            <p:nvPr/>
          </p:nvSpPr>
          <p:spPr bwMode="auto">
            <a:xfrm>
              <a:off x="-3114786" y="-980768"/>
              <a:ext cx="12017667" cy="5428541"/>
            </a:xfrm>
            <a:custGeom>
              <a:avLst/>
              <a:gdLst>
                <a:gd name="T0" fmla="*/ 19 w 1178"/>
                <a:gd name="T1" fmla="*/ 531 h 531"/>
                <a:gd name="T2" fmla="*/ 1178 w 1178"/>
                <a:gd name="T3" fmla="*/ 46 h 531"/>
                <a:gd name="T4" fmla="*/ 1159 w 1178"/>
                <a:gd name="T5" fmla="*/ 0 h 531"/>
                <a:gd name="T6" fmla="*/ 0 w 1178"/>
                <a:gd name="T7" fmla="*/ 485 h 531"/>
                <a:gd name="T8" fmla="*/ 19 w 1178"/>
                <a:gd name="T9" fmla="*/ 531 h 531"/>
              </a:gdLst>
              <a:ahLst/>
              <a:cxnLst>
                <a:cxn ang="0">
                  <a:pos x="T0" y="T1"/>
                </a:cxn>
                <a:cxn ang="0">
                  <a:pos x="T2" y="T3"/>
                </a:cxn>
                <a:cxn ang="0">
                  <a:pos x="T4" y="T5"/>
                </a:cxn>
                <a:cxn ang="0">
                  <a:pos x="T6" y="T7"/>
                </a:cxn>
                <a:cxn ang="0">
                  <a:pos x="T8" y="T9"/>
                </a:cxn>
              </a:cxnLst>
              <a:rect l="0" t="0" r="r" b="b"/>
              <a:pathLst>
                <a:path w="1178" h="531">
                  <a:moveTo>
                    <a:pt x="19" y="531"/>
                  </a:moveTo>
                  <a:cubicBezTo>
                    <a:pt x="311" y="144"/>
                    <a:pt x="886" y="432"/>
                    <a:pt x="1178" y="46"/>
                  </a:cubicBezTo>
                  <a:cubicBezTo>
                    <a:pt x="1171" y="30"/>
                    <a:pt x="1165" y="15"/>
                    <a:pt x="1159" y="0"/>
                  </a:cubicBezTo>
                  <a:cubicBezTo>
                    <a:pt x="867" y="387"/>
                    <a:pt x="292" y="98"/>
                    <a:pt x="0" y="485"/>
                  </a:cubicBezTo>
                  <a:cubicBezTo>
                    <a:pt x="6" y="500"/>
                    <a:pt x="12" y="516"/>
                    <a:pt x="19" y="531"/>
                  </a:cubicBez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41"/>
            <p:cNvSpPr>
              <a:spLocks/>
            </p:cNvSpPr>
            <p:nvPr/>
          </p:nvSpPr>
          <p:spPr bwMode="auto">
            <a:xfrm>
              <a:off x="-2921355" y="-506551"/>
              <a:ext cx="12017667" cy="5422301"/>
            </a:xfrm>
            <a:custGeom>
              <a:avLst/>
              <a:gdLst>
                <a:gd name="T0" fmla="*/ 19 w 1178"/>
                <a:gd name="T1" fmla="*/ 531 h 531"/>
                <a:gd name="T2" fmla="*/ 1178 w 1178"/>
                <a:gd name="T3" fmla="*/ 45 h 531"/>
                <a:gd name="T4" fmla="*/ 1159 w 1178"/>
                <a:gd name="T5" fmla="*/ 0 h 531"/>
                <a:gd name="T6" fmla="*/ 0 w 1178"/>
                <a:gd name="T7" fmla="*/ 485 h 531"/>
                <a:gd name="T8" fmla="*/ 19 w 1178"/>
                <a:gd name="T9" fmla="*/ 531 h 531"/>
              </a:gdLst>
              <a:ahLst/>
              <a:cxnLst>
                <a:cxn ang="0">
                  <a:pos x="T0" y="T1"/>
                </a:cxn>
                <a:cxn ang="0">
                  <a:pos x="T2" y="T3"/>
                </a:cxn>
                <a:cxn ang="0">
                  <a:pos x="T4" y="T5"/>
                </a:cxn>
                <a:cxn ang="0">
                  <a:pos x="T6" y="T7"/>
                </a:cxn>
                <a:cxn ang="0">
                  <a:pos x="T8" y="T9"/>
                </a:cxn>
              </a:cxnLst>
              <a:rect l="0" t="0" r="r" b="b"/>
              <a:pathLst>
                <a:path w="1178" h="531">
                  <a:moveTo>
                    <a:pt x="19" y="531"/>
                  </a:moveTo>
                  <a:cubicBezTo>
                    <a:pt x="311" y="144"/>
                    <a:pt x="886" y="432"/>
                    <a:pt x="1178" y="45"/>
                  </a:cubicBezTo>
                  <a:cubicBezTo>
                    <a:pt x="1172" y="30"/>
                    <a:pt x="1165" y="15"/>
                    <a:pt x="1159" y="0"/>
                  </a:cubicBezTo>
                  <a:cubicBezTo>
                    <a:pt x="867" y="386"/>
                    <a:pt x="292" y="98"/>
                    <a:pt x="0" y="485"/>
                  </a:cubicBezTo>
                  <a:cubicBezTo>
                    <a:pt x="6" y="500"/>
                    <a:pt x="13" y="515"/>
                    <a:pt x="19" y="531"/>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6" name="TextBox 5"/>
          <p:cNvSpPr txBox="1"/>
          <p:nvPr/>
        </p:nvSpPr>
        <p:spPr>
          <a:xfrm>
            <a:off x="838199" y="472150"/>
            <a:ext cx="10515600" cy="769441"/>
          </a:xfrm>
          <a:prstGeom prst="rect">
            <a:avLst/>
          </a:prstGeom>
          <a:noFill/>
        </p:spPr>
        <p:txBody>
          <a:bodyPr wrap="square" lIns="91440" tIns="45720" rIns="91440" bIns="45720" rtlCol="0" anchor="b">
            <a:spAutoFit/>
          </a:bodyPr>
          <a:lstStyle/>
          <a:p>
            <a:pPr algn="ctr"/>
            <a:r>
              <a:rPr lang="en-US" sz="4400" dirty="0">
                <a:solidFill>
                  <a:schemeClr val="accent1"/>
                </a:solidFill>
                <a:latin typeface="+mj-lt"/>
              </a:rPr>
              <a:t>Sources</a:t>
            </a:r>
          </a:p>
        </p:txBody>
      </p:sp>
      <p:sp>
        <p:nvSpPr>
          <p:cNvPr id="19" name="Rectangle 18"/>
          <p:cNvSpPr/>
          <p:nvPr/>
        </p:nvSpPr>
        <p:spPr>
          <a:xfrm>
            <a:off x="627320" y="1373104"/>
            <a:ext cx="10907335" cy="3683060"/>
          </a:xfrm>
          <a:prstGeom prst="rect">
            <a:avLst/>
          </a:prstGeom>
        </p:spPr>
        <p:txBody>
          <a:bodyPr wrap="square">
            <a:spAutoFit/>
          </a:bodyPr>
          <a:lstStyle/>
          <a:p>
            <a:pPr>
              <a:lnSpc>
                <a:spcPct val="200000"/>
              </a:lnSpc>
            </a:pPr>
            <a:r>
              <a:rPr lang="en-US" sz="2000" dirty="0">
                <a:hlinkClick r:id="rId2">
                  <a:extLst>
                    <a:ext uri="{A12FA001-AC4F-418D-AE19-62706E023703}">
                      <ahyp:hlinkClr xmlns:ahyp="http://schemas.microsoft.com/office/drawing/2018/hyperlinkcolor" val="tx"/>
                    </a:ext>
                  </a:extLst>
                </a:hlinkClick>
              </a:rPr>
              <a:t>https://www.pinknews.co.uk/2018/07/05/queer-scientists-history-first-lgbtstemday/</a:t>
            </a:r>
            <a:endParaRPr lang="en-US" sz="2000" dirty="0"/>
          </a:p>
          <a:p>
            <a:pPr>
              <a:lnSpc>
                <a:spcPct val="200000"/>
              </a:lnSpc>
            </a:pPr>
            <a:r>
              <a:rPr lang="en-US" sz="2000" dirty="0">
                <a:hlinkClick r:id="rId3">
                  <a:extLst>
                    <a:ext uri="{A12FA001-AC4F-418D-AE19-62706E023703}">
                      <ahyp:hlinkClr xmlns:ahyp="http://schemas.microsoft.com/office/drawing/2018/hyperlinkcolor" val="tx"/>
                    </a:ext>
                  </a:extLst>
                </a:hlinkClick>
              </a:rPr>
              <a:t>https://sophtalksscience.com/2019/02/22/untold-history-lgbtq-scientists/</a:t>
            </a:r>
            <a:endParaRPr lang="en-US" sz="2000" dirty="0"/>
          </a:p>
          <a:p>
            <a:pPr>
              <a:lnSpc>
                <a:spcPct val="200000"/>
              </a:lnSpc>
            </a:pPr>
            <a:r>
              <a:rPr lang="en-US" sz="2000" dirty="0">
                <a:hlinkClick r:id="rId4">
                  <a:extLst>
                    <a:ext uri="{A12FA001-AC4F-418D-AE19-62706E023703}">
                      <ahyp:hlinkClr xmlns:ahyp="http://schemas.microsoft.com/office/drawing/2018/hyperlinkcolor" val="tx"/>
                    </a:ext>
                  </a:extLst>
                </a:hlinkClick>
              </a:rPr>
              <a:t>https://www.ideatovalue.com/insp/nickskillicorn/2019/06/14-lgbtq-innovators-inventors-and-scientists-who-changed-the-world/</a:t>
            </a:r>
            <a:endParaRPr lang="en-US" sz="2000" dirty="0"/>
          </a:p>
          <a:p>
            <a:pPr>
              <a:lnSpc>
                <a:spcPct val="200000"/>
              </a:lnSpc>
            </a:pPr>
            <a:r>
              <a:rPr lang="en-US" sz="2000" dirty="0">
                <a:hlinkClick r:id="rId5">
                  <a:extLst>
                    <a:ext uri="{A12FA001-AC4F-418D-AE19-62706E023703}">
                      <ahyp:hlinkClr xmlns:ahyp="http://schemas.microsoft.com/office/drawing/2018/hyperlinkcolor" val="tx"/>
                    </a:ext>
                  </a:extLst>
                </a:hlinkClick>
              </a:rPr>
              <a:t>https://www.osc.org/important-lgbtq-scientists-who-left-a-mark-on-stem-fields/</a:t>
            </a:r>
            <a:endParaRPr lang="en-US" sz="2000" dirty="0"/>
          </a:p>
          <a:p>
            <a:pPr>
              <a:lnSpc>
                <a:spcPct val="200000"/>
              </a:lnSpc>
            </a:pPr>
            <a:r>
              <a:rPr lang="en-US" sz="2000" dirty="0">
                <a:hlinkClick r:id="rId6">
                  <a:extLst>
                    <a:ext uri="{A12FA001-AC4F-418D-AE19-62706E023703}">
                      <ahyp:hlinkClr xmlns:ahyp="http://schemas.microsoft.com/office/drawing/2018/hyperlinkcolor" val="tx"/>
                    </a:ext>
                  </a:extLst>
                </a:hlinkClick>
              </a:rPr>
              <a:t>https://blog.springpod.co.uk/celebrating-pride-the-lgbt-icons-of-stem/</a:t>
            </a:r>
            <a:r>
              <a:rPr lang="en-US" sz="2000" dirty="0"/>
              <a:t> </a:t>
            </a:r>
          </a:p>
        </p:txBody>
      </p:sp>
    </p:spTree>
    <p:extLst>
      <p:ext uri="{BB962C8B-B14F-4D97-AF65-F5344CB8AC3E}">
        <p14:creationId xmlns:p14="http://schemas.microsoft.com/office/powerpoint/2010/main" val="31413944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rot="17041114">
            <a:off x="5477888" y="-316697"/>
            <a:ext cx="11261978" cy="6729057"/>
            <a:chOff x="-3894749" y="-2846439"/>
            <a:chExt cx="12991061" cy="7762189"/>
          </a:xfrm>
        </p:grpSpPr>
        <p:sp>
          <p:nvSpPr>
            <p:cNvPr id="4" name="Freeform 36"/>
            <p:cNvSpPr>
              <a:spLocks/>
            </p:cNvSpPr>
            <p:nvPr/>
          </p:nvSpPr>
          <p:spPr bwMode="auto">
            <a:xfrm>
              <a:off x="-3894749" y="-2846439"/>
              <a:ext cx="12011427" cy="5422301"/>
            </a:xfrm>
            <a:custGeom>
              <a:avLst/>
              <a:gdLst>
                <a:gd name="T0" fmla="*/ 19 w 1178"/>
                <a:gd name="T1" fmla="*/ 531 h 531"/>
                <a:gd name="T2" fmla="*/ 1178 w 1178"/>
                <a:gd name="T3" fmla="*/ 46 h 531"/>
                <a:gd name="T4" fmla="*/ 1159 w 1178"/>
                <a:gd name="T5" fmla="*/ 0 h 531"/>
                <a:gd name="T6" fmla="*/ 0 w 1178"/>
                <a:gd name="T7" fmla="*/ 485 h 531"/>
                <a:gd name="T8" fmla="*/ 19 w 1178"/>
                <a:gd name="T9" fmla="*/ 531 h 531"/>
              </a:gdLst>
              <a:ahLst/>
              <a:cxnLst>
                <a:cxn ang="0">
                  <a:pos x="T0" y="T1"/>
                </a:cxn>
                <a:cxn ang="0">
                  <a:pos x="T2" y="T3"/>
                </a:cxn>
                <a:cxn ang="0">
                  <a:pos x="T4" y="T5"/>
                </a:cxn>
                <a:cxn ang="0">
                  <a:pos x="T6" y="T7"/>
                </a:cxn>
                <a:cxn ang="0">
                  <a:pos x="T8" y="T9"/>
                </a:cxn>
              </a:cxnLst>
              <a:rect l="0" t="0" r="r" b="b"/>
              <a:pathLst>
                <a:path w="1178" h="531">
                  <a:moveTo>
                    <a:pt x="19" y="531"/>
                  </a:moveTo>
                  <a:cubicBezTo>
                    <a:pt x="311" y="144"/>
                    <a:pt x="886" y="432"/>
                    <a:pt x="1178" y="46"/>
                  </a:cubicBezTo>
                  <a:cubicBezTo>
                    <a:pt x="1172" y="30"/>
                    <a:pt x="1165" y="15"/>
                    <a:pt x="1159" y="0"/>
                  </a:cubicBezTo>
                  <a:cubicBezTo>
                    <a:pt x="867" y="387"/>
                    <a:pt x="292" y="98"/>
                    <a:pt x="0" y="485"/>
                  </a:cubicBezTo>
                  <a:cubicBezTo>
                    <a:pt x="6" y="500"/>
                    <a:pt x="13" y="516"/>
                    <a:pt x="19" y="53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 name="Freeform 37"/>
            <p:cNvSpPr>
              <a:spLocks/>
            </p:cNvSpPr>
            <p:nvPr/>
          </p:nvSpPr>
          <p:spPr bwMode="auto">
            <a:xfrm>
              <a:off x="-3701318" y="-2378461"/>
              <a:ext cx="12017667" cy="5422301"/>
            </a:xfrm>
            <a:custGeom>
              <a:avLst/>
              <a:gdLst>
                <a:gd name="T0" fmla="*/ 19 w 1178"/>
                <a:gd name="T1" fmla="*/ 531 h 531"/>
                <a:gd name="T2" fmla="*/ 1178 w 1178"/>
                <a:gd name="T3" fmla="*/ 45 h 531"/>
                <a:gd name="T4" fmla="*/ 1159 w 1178"/>
                <a:gd name="T5" fmla="*/ 0 h 531"/>
                <a:gd name="T6" fmla="*/ 0 w 1178"/>
                <a:gd name="T7" fmla="*/ 485 h 531"/>
                <a:gd name="T8" fmla="*/ 19 w 1178"/>
                <a:gd name="T9" fmla="*/ 531 h 531"/>
              </a:gdLst>
              <a:ahLst/>
              <a:cxnLst>
                <a:cxn ang="0">
                  <a:pos x="T0" y="T1"/>
                </a:cxn>
                <a:cxn ang="0">
                  <a:pos x="T2" y="T3"/>
                </a:cxn>
                <a:cxn ang="0">
                  <a:pos x="T4" y="T5"/>
                </a:cxn>
                <a:cxn ang="0">
                  <a:pos x="T6" y="T7"/>
                </a:cxn>
                <a:cxn ang="0">
                  <a:pos x="T8" y="T9"/>
                </a:cxn>
              </a:cxnLst>
              <a:rect l="0" t="0" r="r" b="b"/>
              <a:pathLst>
                <a:path w="1178" h="531">
                  <a:moveTo>
                    <a:pt x="19" y="531"/>
                  </a:moveTo>
                  <a:cubicBezTo>
                    <a:pt x="311" y="144"/>
                    <a:pt x="886" y="432"/>
                    <a:pt x="1178" y="45"/>
                  </a:cubicBezTo>
                  <a:cubicBezTo>
                    <a:pt x="1172" y="30"/>
                    <a:pt x="1166" y="15"/>
                    <a:pt x="1159" y="0"/>
                  </a:cubicBezTo>
                  <a:cubicBezTo>
                    <a:pt x="867" y="386"/>
                    <a:pt x="292" y="98"/>
                    <a:pt x="0" y="485"/>
                  </a:cubicBezTo>
                  <a:cubicBezTo>
                    <a:pt x="7" y="500"/>
                    <a:pt x="13" y="515"/>
                    <a:pt x="19" y="53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Freeform 38"/>
            <p:cNvSpPr>
              <a:spLocks/>
            </p:cNvSpPr>
            <p:nvPr/>
          </p:nvSpPr>
          <p:spPr bwMode="auto">
            <a:xfrm>
              <a:off x="-3507887" y="-1916723"/>
              <a:ext cx="12023906" cy="5422301"/>
            </a:xfrm>
            <a:custGeom>
              <a:avLst/>
              <a:gdLst>
                <a:gd name="T0" fmla="*/ 19 w 1179"/>
                <a:gd name="T1" fmla="*/ 531 h 531"/>
                <a:gd name="T2" fmla="*/ 1179 w 1179"/>
                <a:gd name="T3" fmla="*/ 46 h 531"/>
                <a:gd name="T4" fmla="*/ 1159 w 1179"/>
                <a:gd name="T5" fmla="*/ 0 h 531"/>
                <a:gd name="T6" fmla="*/ 0 w 1179"/>
                <a:gd name="T7" fmla="*/ 486 h 531"/>
                <a:gd name="T8" fmla="*/ 19 w 1179"/>
                <a:gd name="T9" fmla="*/ 531 h 531"/>
              </a:gdLst>
              <a:ahLst/>
              <a:cxnLst>
                <a:cxn ang="0">
                  <a:pos x="T0" y="T1"/>
                </a:cxn>
                <a:cxn ang="0">
                  <a:pos x="T2" y="T3"/>
                </a:cxn>
                <a:cxn ang="0">
                  <a:pos x="T4" y="T5"/>
                </a:cxn>
                <a:cxn ang="0">
                  <a:pos x="T6" y="T7"/>
                </a:cxn>
                <a:cxn ang="0">
                  <a:pos x="T8" y="T9"/>
                </a:cxn>
              </a:cxnLst>
              <a:rect l="0" t="0" r="r" b="b"/>
              <a:pathLst>
                <a:path w="1179" h="531">
                  <a:moveTo>
                    <a:pt x="19" y="531"/>
                  </a:moveTo>
                  <a:cubicBezTo>
                    <a:pt x="312" y="145"/>
                    <a:pt x="886" y="433"/>
                    <a:pt x="1179" y="46"/>
                  </a:cubicBezTo>
                  <a:cubicBezTo>
                    <a:pt x="1172" y="31"/>
                    <a:pt x="1166" y="16"/>
                    <a:pt x="1159" y="0"/>
                  </a:cubicBezTo>
                  <a:cubicBezTo>
                    <a:pt x="867" y="387"/>
                    <a:pt x="292" y="99"/>
                    <a:pt x="0" y="486"/>
                  </a:cubicBezTo>
                  <a:cubicBezTo>
                    <a:pt x="7" y="501"/>
                    <a:pt x="13" y="516"/>
                    <a:pt x="19" y="531"/>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Freeform 39"/>
            <p:cNvSpPr>
              <a:spLocks/>
            </p:cNvSpPr>
            <p:nvPr/>
          </p:nvSpPr>
          <p:spPr bwMode="auto">
            <a:xfrm>
              <a:off x="-3314457" y="-1448746"/>
              <a:ext cx="12023906" cy="5422301"/>
            </a:xfrm>
            <a:custGeom>
              <a:avLst/>
              <a:gdLst>
                <a:gd name="T0" fmla="*/ 20 w 1179"/>
                <a:gd name="T1" fmla="*/ 531 h 531"/>
                <a:gd name="T2" fmla="*/ 1179 w 1179"/>
                <a:gd name="T3" fmla="*/ 46 h 531"/>
                <a:gd name="T4" fmla="*/ 1160 w 1179"/>
                <a:gd name="T5" fmla="*/ 0 h 531"/>
                <a:gd name="T6" fmla="*/ 0 w 1179"/>
                <a:gd name="T7" fmla="*/ 485 h 531"/>
                <a:gd name="T8" fmla="*/ 20 w 1179"/>
                <a:gd name="T9" fmla="*/ 531 h 531"/>
              </a:gdLst>
              <a:ahLst/>
              <a:cxnLst>
                <a:cxn ang="0">
                  <a:pos x="T0" y="T1"/>
                </a:cxn>
                <a:cxn ang="0">
                  <a:pos x="T2" y="T3"/>
                </a:cxn>
                <a:cxn ang="0">
                  <a:pos x="T4" y="T5"/>
                </a:cxn>
                <a:cxn ang="0">
                  <a:pos x="T6" y="T7"/>
                </a:cxn>
                <a:cxn ang="0">
                  <a:pos x="T8" y="T9"/>
                </a:cxn>
              </a:cxnLst>
              <a:rect l="0" t="0" r="r" b="b"/>
              <a:pathLst>
                <a:path w="1179" h="531">
                  <a:moveTo>
                    <a:pt x="20" y="531"/>
                  </a:moveTo>
                  <a:cubicBezTo>
                    <a:pt x="312" y="144"/>
                    <a:pt x="887" y="433"/>
                    <a:pt x="1179" y="46"/>
                  </a:cubicBezTo>
                  <a:cubicBezTo>
                    <a:pt x="1172" y="31"/>
                    <a:pt x="1166" y="15"/>
                    <a:pt x="1160" y="0"/>
                  </a:cubicBezTo>
                  <a:cubicBezTo>
                    <a:pt x="867" y="387"/>
                    <a:pt x="293" y="99"/>
                    <a:pt x="0" y="485"/>
                  </a:cubicBezTo>
                  <a:cubicBezTo>
                    <a:pt x="7" y="501"/>
                    <a:pt x="13" y="516"/>
                    <a:pt x="20" y="531"/>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40"/>
            <p:cNvSpPr>
              <a:spLocks/>
            </p:cNvSpPr>
            <p:nvPr/>
          </p:nvSpPr>
          <p:spPr bwMode="auto">
            <a:xfrm>
              <a:off x="-3114786" y="-980768"/>
              <a:ext cx="12017667" cy="5428541"/>
            </a:xfrm>
            <a:custGeom>
              <a:avLst/>
              <a:gdLst>
                <a:gd name="T0" fmla="*/ 19 w 1178"/>
                <a:gd name="T1" fmla="*/ 531 h 531"/>
                <a:gd name="T2" fmla="*/ 1178 w 1178"/>
                <a:gd name="T3" fmla="*/ 46 h 531"/>
                <a:gd name="T4" fmla="*/ 1159 w 1178"/>
                <a:gd name="T5" fmla="*/ 0 h 531"/>
                <a:gd name="T6" fmla="*/ 0 w 1178"/>
                <a:gd name="T7" fmla="*/ 485 h 531"/>
                <a:gd name="T8" fmla="*/ 19 w 1178"/>
                <a:gd name="T9" fmla="*/ 531 h 531"/>
              </a:gdLst>
              <a:ahLst/>
              <a:cxnLst>
                <a:cxn ang="0">
                  <a:pos x="T0" y="T1"/>
                </a:cxn>
                <a:cxn ang="0">
                  <a:pos x="T2" y="T3"/>
                </a:cxn>
                <a:cxn ang="0">
                  <a:pos x="T4" y="T5"/>
                </a:cxn>
                <a:cxn ang="0">
                  <a:pos x="T6" y="T7"/>
                </a:cxn>
                <a:cxn ang="0">
                  <a:pos x="T8" y="T9"/>
                </a:cxn>
              </a:cxnLst>
              <a:rect l="0" t="0" r="r" b="b"/>
              <a:pathLst>
                <a:path w="1178" h="531">
                  <a:moveTo>
                    <a:pt x="19" y="531"/>
                  </a:moveTo>
                  <a:cubicBezTo>
                    <a:pt x="311" y="144"/>
                    <a:pt x="886" y="432"/>
                    <a:pt x="1178" y="46"/>
                  </a:cubicBezTo>
                  <a:cubicBezTo>
                    <a:pt x="1171" y="30"/>
                    <a:pt x="1165" y="15"/>
                    <a:pt x="1159" y="0"/>
                  </a:cubicBezTo>
                  <a:cubicBezTo>
                    <a:pt x="867" y="387"/>
                    <a:pt x="292" y="98"/>
                    <a:pt x="0" y="485"/>
                  </a:cubicBezTo>
                  <a:cubicBezTo>
                    <a:pt x="6" y="500"/>
                    <a:pt x="12" y="516"/>
                    <a:pt x="19" y="531"/>
                  </a:cubicBez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41"/>
            <p:cNvSpPr>
              <a:spLocks/>
            </p:cNvSpPr>
            <p:nvPr/>
          </p:nvSpPr>
          <p:spPr bwMode="auto">
            <a:xfrm>
              <a:off x="-2921355" y="-506551"/>
              <a:ext cx="12017667" cy="5422301"/>
            </a:xfrm>
            <a:custGeom>
              <a:avLst/>
              <a:gdLst>
                <a:gd name="T0" fmla="*/ 19 w 1178"/>
                <a:gd name="T1" fmla="*/ 531 h 531"/>
                <a:gd name="T2" fmla="*/ 1178 w 1178"/>
                <a:gd name="T3" fmla="*/ 45 h 531"/>
                <a:gd name="T4" fmla="*/ 1159 w 1178"/>
                <a:gd name="T5" fmla="*/ 0 h 531"/>
                <a:gd name="T6" fmla="*/ 0 w 1178"/>
                <a:gd name="T7" fmla="*/ 485 h 531"/>
                <a:gd name="T8" fmla="*/ 19 w 1178"/>
                <a:gd name="T9" fmla="*/ 531 h 531"/>
              </a:gdLst>
              <a:ahLst/>
              <a:cxnLst>
                <a:cxn ang="0">
                  <a:pos x="T0" y="T1"/>
                </a:cxn>
                <a:cxn ang="0">
                  <a:pos x="T2" y="T3"/>
                </a:cxn>
                <a:cxn ang="0">
                  <a:pos x="T4" y="T5"/>
                </a:cxn>
                <a:cxn ang="0">
                  <a:pos x="T6" y="T7"/>
                </a:cxn>
                <a:cxn ang="0">
                  <a:pos x="T8" y="T9"/>
                </a:cxn>
              </a:cxnLst>
              <a:rect l="0" t="0" r="r" b="b"/>
              <a:pathLst>
                <a:path w="1178" h="531">
                  <a:moveTo>
                    <a:pt x="19" y="531"/>
                  </a:moveTo>
                  <a:cubicBezTo>
                    <a:pt x="311" y="144"/>
                    <a:pt x="886" y="432"/>
                    <a:pt x="1178" y="45"/>
                  </a:cubicBezTo>
                  <a:cubicBezTo>
                    <a:pt x="1172" y="30"/>
                    <a:pt x="1165" y="15"/>
                    <a:pt x="1159" y="0"/>
                  </a:cubicBezTo>
                  <a:cubicBezTo>
                    <a:pt x="867" y="386"/>
                    <a:pt x="292" y="98"/>
                    <a:pt x="0" y="485"/>
                  </a:cubicBezTo>
                  <a:cubicBezTo>
                    <a:pt x="6" y="500"/>
                    <a:pt x="13" y="515"/>
                    <a:pt x="19" y="531"/>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4" name="TextBox 13"/>
          <p:cNvSpPr txBox="1"/>
          <p:nvPr/>
        </p:nvSpPr>
        <p:spPr>
          <a:xfrm>
            <a:off x="838200" y="805385"/>
            <a:ext cx="6197237" cy="769441"/>
          </a:xfrm>
          <a:prstGeom prst="rect">
            <a:avLst/>
          </a:prstGeom>
          <a:noFill/>
        </p:spPr>
        <p:txBody>
          <a:bodyPr wrap="square" lIns="91440" tIns="45720" rIns="91440" bIns="45720" rtlCol="0" anchor="b">
            <a:spAutoFit/>
          </a:bodyPr>
          <a:lstStyle/>
          <a:p>
            <a:r>
              <a:rPr lang="en-US" sz="4400" dirty="0">
                <a:solidFill>
                  <a:schemeClr val="accent1"/>
                </a:solidFill>
                <a:latin typeface="+mj-lt"/>
              </a:rPr>
              <a:t>Learning Intentions</a:t>
            </a:r>
          </a:p>
        </p:txBody>
      </p:sp>
      <p:sp>
        <p:nvSpPr>
          <p:cNvPr id="18" name="Rectangle 17"/>
          <p:cNvSpPr/>
          <p:nvPr/>
        </p:nvSpPr>
        <p:spPr>
          <a:xfrm>
            <a:off x="838202" y="1998172"/>
            <a:ext cx="8362950" cy="3574312"/>
          </a:xfrm>
          <a:prstGeom prst="rect">
            <a:avLst/>
          </a:prstGeom>
        </p:spPr>
        <p:txBody>
          <a:bodyPr wrap="square">
            <a:spAutoFit/>
          </a:bodyPr>
          <a:lstStyle/>
          <a:p>
            <a:pPr marL="285750" indent="-285750">
              <a:lnSpc>
                <a:spcPct val="130000"/>
              </a:lnSpc>
              <a:buFont typeface="Arial" panose="020B0604020202020204" pitchFamily="34" charset="0"/>
              <a:buChar char="•"/>
            </a:pPr>
            <a:r>
              <a:rPr lang="en-US" sz="2400" dirty="0">
                <a:solidFill>
                  <a:schemeClr val="tx2"/>
                </a:solidFill>
              </a:rPr>
              <a:t>Understand what it means to think critically about historical figures</a:t>
            </a:r>
          </a:p>
          <a:p>
            <a:pPr marL="285750" indent="-285750">
              <a:lnSpc>
                <a:spcPct val="130000"/>
              </a:lnSpc>
              <a:buFont typeface="Arial" panose="020B0604020202020204" pitchFamily="34" charset="0"/>
              <a:buChar char="•"/>
            </a:pPr>
            <a:r>
              <a:rPr lang="en-US" sz="2400" dirty="0">
                <a:solidFill>
                  <a:schemeClr val="tx2"/>
                </a:solidFill>
              </a:rPr>
              <a:t>Learn about LGBT+ people in science from the past and present</a:t>
            </a:r>
          </a:p>
          <a:p>
            <a:pPr marL="285750" indent="-285750">
              <a:lnSpc>
                <a:spcPct val="130000"/>
              </a:lnSpc>
              <a:buFont typeface="Arial" panose="020B0604020202020204" pitchFamily="34" charset="0"/>
              <a:buChar char="•"/>
            </a:pPr>
            <a:r>
              <a:rPr lang="en-US" sz="2400" dirty="0">
                <a:solidFill>
                  <a:schemeClr val="tx2"/>
                </a:solidFill>
              </a:rPr>
              <a:t>Think critically and discuss the science of being LGBT+</a:t>
            </a:r>
          </a:p>
          <a:p>
            <a:pPr marL="285750" indent="-285750">
              <a:lnSpc>
                <a:spcPct val="130000"/>
              </a:lnSpc>
              <a:buFont typeface="Arial" panose="020B0604020202020204" pitchFamily="34" charset="0"/>
              <a:buChar char="•"/>
            </a:pPr>
            <a:r>
              <a:rPr lang="en-US" sz="2400" dirty="0">
                <a:solidFill>
                  <a:schemeClr val="tx2"/>
                </a:solidFill>
              </a:rPr>
              <a:t>Become better allies to the LGBT+ community</a:t>
            </a:r>
          </a:p>
          <a:p>
            <a:pPr marL="285750" indent="-285750">
              <a:lnSpc>
                <a:spcPct val="130000"/>
              </a:lnSpc>
              <a:buFont typeface="Arial" panose="020B0604020202020204" pitchFamily="34" charset="0"/>
              <a:buChar char="•"/>
            </a:pPr>
            <a:endParaRPr lang="en-US" sz="1600" dirty="0">
              <a:solidFill>
                <a:schemeClr val="tx2"/>
              </a:solidFill>
            </a:endParaRPr>
          </a:p>
          <a:p>
            <a:pPr marL="285750" indent="-285750">
              <a:lnSpc>
                <a:spcPct val="130000"/>
              </a:lnSpc>
              <a:buFont typeface="Arial" panose="020B0604020202020204" pitchFamily="34" charset="0"/>
              <a:buChar char="•"/>
            </a:pPr>
            <a:endParaRPr lang="en-US" sz="1600" dirty="0">
              <a:solidFill>
                <a:schemeClr val="tx2"/>
              </a:solidFill>
            </a:endParaRPr>
          </a:p>
        </p:txBody>
      </p:sp>
    </p:spTree>
    <p:extLst>
      <p:ext uri="{BB962C8B-B14F-4D97-AF65-F5344CB8AC3E}">
        <p14:creationId xmlns:p14="http://schemas.microsoft.com/office/powerpoint/2010/main" val="8908347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rot="17041114">
            <a:off x="5477888" y="-316697"/>
            <a:ext cx="11261978" cy="6729057"/>
            <a:chOff x="-3894749" y="-2846439"/>
            <a:chExt cx="12991061" cy="7762189"/>
          </a:xfrm>
        </p:grpSpPr>
        <p:sp>
          <p:nvSpPr>
            <p:cNvPr id="4" name="Freeform 36"/>
            <p:cNvSpPr>
              <a:spLocks/>
            </p:cNvSpPr>
            <p:nvPr/>
          </p:nvSpPr>
          <p:spPr bwMode="auto">
            <a:xfrm>
              <a:off x="-3894749" y="-2846439"/>
              <a:ext cx="12011427" cy="5422301"/>
            </a:xfrm>
            <a:custGeom>
              <a:avLst/>
              <a:gdLst>
                <a:gd name="T0" fmla="*/ 19 w 1178"/>
                <a:gd name="T1" fmla="*/ 531 h 531"/>
                <a:gd name="T2" fmla="*/ 1178 w 1178"/>
                <a:gd name="T3" fmla="*/ 46 h 531"/>
                <a:gd name="T4" fmla="*/ 1159 w 1178"/>
                <a:gd name="T5" fmla="*/ 0 h 531"/>
                <a:gd name="T6" fmla="*/ 0 w 1178"/>
                <a:gd name="T7" fmla="*/ 485 h 531"/>
                <a:gd name="T8" fmla="*/ 19 w 1178"/>
                <a:gd name="T9" fmla="*/ 531 h 531"/>
              </a:gdLst>
              <a:ahLst/>
              <a:cxnLst>
                <a:cxn ang="0">
                  <a:pos x="T0" y="T1"/>
                </a:cxn>
                <a:cxn ang="0">
                  <a:pos x="T2" y="T3"/>
                </a:cxn>
                <a:cxn ang="0">
                  <a:pos x="T4" y="T5"/>
                </a:cxn>
                <a:cxn ang="0">
                  <a:pos x="T6" y="T7"/>
                </a:cxn>
                <a:cxn ang="0">
                  <a:pos x="T8" y="T9"/>
                </a:cxn>
              </a:cxnLst>
              <a:rect l="0" t="0" r="r" b="b"/>
              <a:pathLst>
                <a:path w="1178" h="531">
                  <a:moveTo>
                    <a:pt x="19" y="531"/>
                  </a:moveTo>
                  <a:cubicBezTo>
                    <a:pt x="311" y="144"/>
                    <a:pt x="886" y="432"/>
                    <a:pt x="1178" y="46"/>
                  </a:cubicBezTo>
                  <a:cubicBezTo>
                    <a:pt x="1172" y="30"/>
                    <a:pt x="1165" y="15"/>
                    <a:pt x="1159" y="0"/>
                  </a:cubicBezTo>
                  <a:cubicBezTo>
                    <a:pt x="867" y="387"/>
                    <a:pt x="292" y="98"/>
                    <a:pt x="0" y="485"/>
                  </a:cubicBezTo>
                  <a:cubicBezTo>
                    <a:pt x="6" y="500"/>
                    <a:pt x="13" y="516"/>
                    <a:pt x="19" y="53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 name="Freeform 37"/>
            <p:cNvSpPr>
              <a:spLocks/>
            </p:cNvSpPr>
            <p:nvPr/>
          </p:nvSpPr>
          <p:spPr bwMode="auto">
            <a:xfrm>
              <a:off x="-3701318" y="-2378461"/>
              <a:ext cx="12017667" cy="5422301"/>
            </a:xfrm>
            <a:custGeom>
              <a:avLst/>
              <a:gdLst>
                <a:gd name="T0" fmla="*/ 19 w 1178"/>
                <a:gd name="T1" fmla="*/ 531 h 531"/>
                <a:gd name="T2" fmla="*/ 1178 w 1178"/>
                <a:gd name="T3" fmla="*/ 45 h 531"/>
                <a:gd name="T4" fmla="*/ 1159 w 1178"/>
                <a:gd name="T5" fmla="*/ 0 h 531"/>
                <a:gd name="T6" fmla="*/ 0 w 1178"/>
                <a:gd name="T7" fmla="*/ 485 h 531"/>
                <a:gd name="T8" fmla="*/ 19 w 1178"/>
                <a:gd name="T9" fmla="*/ 531 h 531"/>
              </a:gdLst>
              <a:ahLst/>
              <a:cxnLst>
                <a:cxn ang="0">
                  <a:pos x="T0" y="T1"/>
                </a:cxn>
                <a:cxn ang="0">
                  <a:pos x="T2" y="T3"/>
                </a:cxn>
                <a:cxn ang="0">
                  <a:pos x="T4" y="T5"/>
                </a:cxn>
                <a:cxn ang="0">
                  <a:pos x="T6" y="T7"/>
                </a:cxn>
                <a:cxn ang="0">
                  <a:pos x="T8" y="T9"/>
                </a:cxn>
              </a:cxnLst>
              <a:rect l="0" t="0" r="r" b="b"/>
              <a:pathLst>
                <a:path w="1178" h="531">
                  <a:moveTo>
                    <a:pt x="19" y="531"/>
                  </a:moveTo>
                  <a:cubicBezTo>
                    <a:pt x="311" y="144"/>
                    <a:pt x="886" y="432"/>
                    <a:pt x="1178" y="45"/>
                  </a:cubicBezTo>
                  <a:cubicBezTo>
                    <a:pt x="1172" y="30"/>
                    <a:pt x="1166" y="15"/>
                    <a:pt x="1159" y="0"/>
                  </a:cubicBezTo>
                  <a:cubicBezTo>
                    <a:pt x="867" y="386"/>
                    <a:pt x="292" y="98"/>
                    <a:pt x="0" y="485"/>
                  </a:cubicBezTo>
                  <a:cubicBezTo>
                    <a:pt x="7" y="500"/>
                    <a:pt x="13" y="515"/>
                    <a:pt x="19" y="53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Freeform 38"/>
            <p:cNvSpPr>
              <a:spLocks/>
            </p:cNvSpPr>
            <p:nvPr/>
          </p:nvSpPr>
          <p:spPr bwMode="auto">
            <a:xfrm>
              <a:off x="-3507887" y="-1916723"/>
              <a:ext cx="12023906" cy="5422301"/>
            </a:xfrm>
            <a:custGeom>
              <a:avLst/>
              <a:gdLst>
                <a:gd name="T0" fmla="*/ 19 w 1179"/>
                <a:gd name="T1" fmla="*/ 531 h 531"/>
                <a:gd name="T2" fmla="*/ 1179 w 1179"/>
                <a:gd name="T3" fmla="*/ 46 h 531"/>
                <a:gd name="T4" fmla="*/ 1159 w 1179"/>
                <a:gd name="T5" fmla="*/ 0 h 531"/>
                <a:gd name="T6" fmla="*/ 0 w 1179"/>
                <a:gd name="T7" fmla="*/ 486 h 531"/>
                <a:gd name="T8" fmla="*/ 19 w 1179"/>
                <a:gd name="T9" fmla="*/ 531 h 531"/>
              </a:gdLst>
              <a:ahLst/>
              <a:cxnLst>
                <a:cxn ang="0">
                  <a:pos x="T0" y="T1"/>
                </a:cxn>
                <a:cxn ang="0">
                  <a:pos x="T2" y="T3"/>
                </a:cxn>
                <a:cxn ang="0">
                  <a:pos x="T4" y="T5"/>
                </a:cxn>
                <a:cxn ang="0">
                  <a:pos x="T6" y="T7"/>
                </a:cxn>
                <a:cxn ang="0">
                  <a:pos x="T8" y="T9"/>
                </a:cxn>
              </a:cxnLst>
              <a:rect l="0" t="0" r="r" b="b"/>
              <a:pathLst>
                <a:path w="1179" h="531">
                  <a:moveTo>
                    <a:pt x="19" y="531"/>
                  </a:moveTo>
                  <a:cubicBezTo>
                    <a:pt x="312" y="145"/>
                    <a:pt x="886" y="433"/>
                    <a:pt x="1179" y="46"/>
                  </a:cubicBezTo>
                  <a:cubicBezTo>
                    <a:pt x="1172" y="31"/>
                    <a:pt x="1166" y="16"/>
                    <a:pt x="1159" y="0"/>
                  </a:cubicBezTo>
                  <a:cubicBezTo>
                    <a:pt x="867" y="387"/>
                    <a:pt x="292" y="99"/>
                    <a:pt x="0" y="486"/>
                  </a:cubicBezTo>
                  <a:cubicBezTo>
                    <a:pt x="7" y="501"/>
                    <a:pt x="13" y="516"/>
                    <a:pt x="19" y="531"/>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Freeform 39"/>
            <p:cNvSpPr>
              <a:spLocks/>
            </p:cNvSpPr>
            <p:nvPr/>
          </p:nvSpPr>
          <p:spPr bwMode="auto">
            <a:xfrm>
              <a:off x="-3314457" y="-1448746"/>
              <a:ext cx="12023906" cy="5422301"/>
            </a:xfrm>
            <a:custGeom>
              <a:avLst/>
              <a:gdLst>
                <a:gd name="T0" fmla="*/ 20 w 1179"/>
                <a:gd name="T1" fmla="*/ 531 h 531"/>
                <a:gd name="T2" fmla="*/ 1179 w 1179"/>
                <a:gd name="T3" fmla="*/ 46 h 531"/>
                <a:gd name="T4" fmla="*/ 1160 w 1179"/>
                <a:gd name="T5" fmla="*/ 0 h 531"/>
                <a:gd name="T6" fmla="*/ 0 w 1179"/>
                <a:gd name="T7" fmla="*/ 485 h 531"/>
                <a:gd name="T8" fmla="*/ 20 w 1179"/>
                <a:gd name="T9" fmla="*/ 531 h 531"/>
              </a:gdLst>
              <a:ahLst/>
              <a:cxnLst>
                <a:cxn ang="0">
                  <a:pos x="T0" y="T1"/>
                </a:cxn>
                <a:cxn ang="0">
                  <a:pos x="T2" y="T3"/>
                </a:cxn>
                <a:cxn ang="0">
                  <a:pos x="T4" y="T5"/>
                </a:cxn>
                <a:cxn ang="0">
                  <a:pos x="T6" y="T7"/>
                </a:cxn>
                <a:cxn ang="0">
                  <a:pos x="T8" y="T9"/>
                </a:cxn>
              </a:cxnLst>
              <a:rect l="0" t="0" r="r" b="b"/>
              <a:pathLst>
                <a:path w="1179" h="531">
                  <a:moveTo>
                    <a:pt x="20" y="531"/>
                  </a:moveTo>
                  <a:cubicBezTo>
                    <a:pt x="312" y="144"/>
                    <a:pt x="887" y="433"/>
                    <a:pt x="1179" y="46"/>
                  </a:cubicBezTo>
                  <a:cubicBezTo>
                    <a:pt x="1172" y="31"/>
                    <a:pt x="1166" y="15"/>
                    <a:pt x="1160" y="0"/>
                  </a:cubicBezTo>
                  <a:cubicBezTo>
                    <a:pt x="867" y="387"/>
                    <a:pt x="293" y="99"/>
                    <a:pt x="0" y="485"/>
                  </a:cubicBezTo>
                  <a:cubicBezTo>
                    <a:pt x="7" y="501"/>
                    <a:pt x="13" y="516"/>
                    <a:pt x="20" y="531"/>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40"/>
            <p:cNvSpPr>
              <a:spLocks/>
            </p:cNvSpPr>
            <p:nvPr/>
          </p:nvSpPr>
          <p:spPr bwMode="auto">
            <a:xfrm>
              <a:off x="-3114786" y="-980768"/>
              <a:ext cx="12017667" cy="5428541"/>
            </a:xfrm>
            <a:custGeom>
              <a:avLst/>
              <a:gdLst>
                <a:gd name="T0" fmla="*/ 19 w 1178"/>
                <a:gd name="T1" fmla="*/ 531 h 531"/>
                <a:gd name="T2" fmla="*/ 1178 w 1178"/>
                <a:gd name="T3" fmla="*/ 46 h 531"/>
                <a:gd name="T4" fmla="*/ 1159 w 1178"/>
                <a:gd name="T5" fmla="*/ 0 h 531"/>
                <a:gd name="T6" fmla="*/ 0 w 1178"/>
                <a:gd name="T7" fmla="*/ 485 h 531"/>
                <a:gd name="T8" fmla="*/ 19 w 1178"/>
                <a:gd name="T9" fmla="*/ 531 h 531"/>
              </a:gdLst>
              <a:ahLst/>
              <a:cxnLst>
                <a:cxn ang="0">
                  <a:pos x="T0" y="T1"/>
                </a:cxn>
                <a:cxn ang="0">
                  <a:pos x="T2" y="T3"/>
                </a:cxn>
                <a:cxn ang="0">
                  <a:pos x="T4" y="T5"/>
                </a:cxn>
                <a:cxn ang="0">
                  <a:pos x="T6" y="T7"/>
                </a:cxn>
                <a:cxn ang="0">
                  <a:pos x="T8" y="T9"/>
                </a:cxn>
              </a:cxnLst>
              <a:rect l="0" t="0" r="r" b="b"/>
              <a:pathLst>
                <a:path w="1178" h="531">
                  <a:moveTo>
                    <a:pt x="19" y="531"/>
                  </a:moveTo>
                  <a:cubicBezTo>
                    <a:pt x="311" y="144"/>
                    <a:pt x="886" y="432"/>
                    <a:pt x="1178" y="46"/>
                  </a:cubicBezTo>
                  <a:cubicBezTo>
                    <a:pt x="1171" y="30"/>
                    <a:pt x="1165" y="15"/>
                    <a:pt x="1159" y="0"/>
                  </a:cubicBezTo>
                  <a:cubicBezTo>
                    <a:pt x="867" y="387"/>
                    <a:pt x="292" y="98"/>
                    <a:pt x="0" y="485"/>
                  </a:cubicBezTo>
                  <a:cubicBezTo>
                    <a:pt x="6" y="500"/>
                    <a:pt x="12" y="516"/>
                    <a:pt x="19" y="531"/>
                  </a:cubicBez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41"/>
            <p:cNvSpPr>
              <a:spLocks/>
            </p:cNvSpPr>
            <p:nvPr/>
          </p:nvSpPr>
          <p:spPr bwMode="auto">
            <a:xfrm>
              <a:off x="-2921355" y="-506551"/>
              <a:ext cx="12017667" cy="5422301"/>
            </a:xfrm>
            <a:custGeom>
              <a:avLst/>
              <a:gdLst>
                <a:gd name="T0" fmla="*/ 19 w 1178"/>
                <a:gd name="T1" fmla="*/ 531 h 531"/>
                <a:gd name="T2" fmla="*/ 1178 w 1178"/>
                <a:gd name="T3" fmla="*/ 45 h 531"/>
                <a:gd name="T4" fmla="*/ 1159 w 1178"/>
                <a:gd name="T5" fmla="*/ 0 h 531"/>
                <a:gd name="T6" fmla="*/ 0 w 1178"/>
                <a:gd name="T7" fmla="*/ 485 h 531"/>
                <a:gd name="T8" fmla="*/ 19 w 1178"/>
                <a:gd name="T9" fmla="*/ 531 h 531"/>
              </a:gdLst>
              <a:ahLst/>
              <a:cxnLst>
                <a:cxn ang="0">
                  <a:pos x="T0" y="T1"/>
                </a:cxn>
                <a:cxn ang="0">
                  <a:pos x="T2" y="T3"/>
                </a:cxn>
                <a:cxn ang="0">
                  <a:pos x="T4" y="T5"/>
                </a:cxn>
                <a:cxn ang="0">
                  <a:pos x="T6" y="T7"/>
                </a:cxn>
                <a:cxn ang="0">
                  <a:pos x="T8" y="T9"/>
                </a:cxn>
              </a:cxnLst>
              <a:rect l="0" t="0" r="r" b="b"/>
              <a:pathLst>
                <a:path w="1178" h="531">
                  <a:moveTo>
                    <a:pt x="19" y="531"/>
                  </a:moveTo>
                  <a:cubicBezTo>
                    <a:pt x="311" y="144"/>
                    <a:pt x="886" y="432"/>
                    <a:pt x="1178" y="45"/>
                  </a:cubicBezTo>
                  <a:cubicBezTo>
                    <a:pt x="1172" y="30"/>
                    <a:pt x="1165" y="15"/>
                    <a:pt x="1159" y="0"/>
                  </a:cubicBezTo>
                  <a:cubicBezTo>
                    <a:pt x="867" y="386"/>
                    <a:pt x="292" y="98"/>
                    <a:pt x="0" y="485"/>
                  </a:cubicBezTo>
                  <a:cubicBezTo>
                    <a:pt x="6" y="500"/>
                    <a:pt x="13" y="515"/>
                    <a:pt x="19" y="531"/>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4" name="TextBox 13"/>
          <p:cNvSpPr txBox="1"/>
          <p:nvPr/>
        </p:nvSpPr>
        <p:spPr>
          <a:xfrm>
            <a:off x="838200" y="144558"/>
            <a:ext cx="6197237" cy="1446550"/>
          </a:xfrm>
          <a:prstGeom prst="rect">
            <a:avLst/>
          </a:prstGeom>
          <a:noFill/>
        </p:spPr>
        <p:txBody>
          <a:bodyPr wrap="square" lIns="91440" tIns="45720" rIns="91440" bIns="45720" rtlCol="0" anchor="b">
            <a:spAutoFit/>
          </a:bodyPr>
          <a:lstStyle/>
          <a:p>
            <a:r>
              <a:rPr lang="en-US" sz="4400" dirty="0">
                <a:solidFill>
                  <a:schemeClr val="accent1"/>
                </a:solidFill>
                <a:latin typeface="+mj-lt"/>
              </a:rPr>
              <a:t>Labelling Historical Figures</a:t>
            </a:r>
          </a:p>
        </p:txBody>
      </p:sp>
      <p:grpSp>
        <p:nvGrpSpPr>
          <p:cNvPr id="12" name="Group 11"/>
          <p:cNvGrpSpPr/>
          <p:nvPr/>
        </p:nvGrpSpPr>
        <p:grpSpPr>
          <a:xfrm>
            <a:off x="838200" y="1726567"/>
            <a:ext cx="7508966" cy="4464268"/>
            <a:chOff x="843643" y="2909712"/>
            <a:chExt cx="4109357" cy="5636110"/>
          </a:xfrm>
        </p:grpSpPr>
        <p:sp>
          <p:nvSpPr>
            <p:cNvPr id="18" name="Rectangle 17"/>
            <p:cNvSpPr/>
            <p:nvPr/>
          </p:nvSpPr>
          <p:spPr>
            <a:xfrm>
              <a:off x="843643" y="3629168"/>
              <a:ext cx="4109357" cy="4916654"/>
            </a:xfrm>
            <a:prstGeom prst="rect">
              <a:avLst/>
            </a:prstGeom>
          </p:spPr>
          <p:txBody>
            <a:bodyPr wrap="square">
              <a:spAutoFit/>
            </a:bodyPr>
            <a:lstStyle/>
            <a:p>
              <a:pPr>
                <a:lnSpc>
                  <a:spcPct val="130000"/>
                </a:lnSpc>
              </a:pPr>
              <a:r>
                <a:rPr lang="en-US" sz="1600" dirty="0">
                  <a:solidFill>
                    <a:schemeClr val="tx2"/>
                  </a:solidFill>
                </a:rPr>
                <a:t>Within the queer community, its often said that all you need to be gay, lesbian, bisexual, trans, or any other label is to identify yourself that way. That poses an obvious challenge when it comes to historical figures. People who lived decades or centuries ago very likely didn’t use these labels for themselves. There are many reasons for this.</a:t>
              </a:r>
            </a:p>
            <a:p>
              <a:pPr>
                <a:lnSpc>
                  <a:spcPct val="130000"/>
                </a:lnSpc>
              </a:pPr>
              <a:endParaRPr lang="en-US" sz="1600" dirty="0">
                <a:solidFill>
                  <a:schemeClr val="tx2"/>
                </a:solidFill>
              </a:endParaRPr>
            </a:p>
            <a:p>
              <a:pPr>
                <a:lnSpc>
                  <a:spcPct val="130000"/>
                </a:lnSpc>
              </a:pPr>
              <a:r>
                <a:rPr lang="en-US" sz="1600" dirty="0">
                  <a:solidFill>
                    <a:schemeClr val="tx2"/>
                  </a:solidFill>
                </a:rPr>
                <a:t>Using these labels  openly might have led to </a:t>
              </a:r>
              <a:r>
                <a:rPr lang="en-US" sz="1600" dirty="0" err="1">
                  <a:solidFill>
                    <a:schemeClr val="tx2"/>
                  </a:solidFill>
                </a:rPr>
                <a:t>ostriciation</a:t>
              </a:r>
              <a:r>
                <a:rPr lang="en-US" sz="1600" dirty="0">
                  <a:solidFill>
                    <a:schemeClr val="tx2"/>
                  </a:solidFill>
                </a:rPr>
                <a:t>, imprisonment, or death in the society they lived in.  Many kept their identities private, denouncing them publicly. As we discuss the stories of queer scientists throughout history, you’ll </a:t>
              </a:r>
              <a:r>
                <a:rPr lang="en-US" sz="1600" dirty="0" err="1">
                  <a:solidFill>
                    <a:schemeClr val="tx2"/>
                  </a:solidFill>
                </a:rPr>
                <a:t>realise</a:t>
              </a:r>
              <a:r>
                <a:rPr lang="en-US" sz="1600" dirty="0">
                  <a:solidFill>
                    <a:schemeClr val="tx2"/>
                  </a:solidFill>
                </a:rPr>
                <a:t> that many of their identities are still up for speculation today. Rampant homophobia throughout history has forced many queer folks to go undercover — but hopefully we can unravel some of that history today.</a:t>
              </a:r>
            </a:p>
          </p:txBody>
        </p:sp>
        <p:sp>
          <p:nvSpPr>
            <p:cNvPr id="19" name="TextBox 18"/>
            <p:cNvSpPr txBox="1"/>
            <p:nvPr/>
          </p:nvSpPr>
          <p:spPr>
            <a:xfrm>
              <a:off x="843643" y="2909712"/>
              <a:ext cx="4109357" cy="527884"/>
            </a:xfrm>
            <a:prstGeom prst="rect">
              <a:avLst/>
            </a:prstGeom>
            <a:noFill/>
          </p:spPr>
          <p:txBody>
            <a:bodyPr wrap="square" lIns="91440" tIns="45720" rIns="91440" bIns="45720" rtlCol="0">
              <a:spAutoFit/>
            </a:bodyPr>
            <a:lstStyle/>
            <a:p>
              <a:pPr>
                <a:lnSpc>
                  <a:spcPct val="130000"/>
                </a:lnSpc>
              </a:pPr>
              <a:r>
                <a:rPr lang="en-US" dirty="0">
                  <a:solidFill>
                    <a:schemeClr val="tx2"/>
                  </a:solidFill>
                  <a:latin typeface="+mj-lt"/>
                </a:rPr>
                <a:t>Why don’t we see as many LGBT+ people in the past as we do nowadays?</a:t>
              </a:r>
            </a:p>
          </p:txBody>
        </p:sp>
      </p:grpSp>
    </p:spTree>
    <p:extLst>
      <p:ext uri="{BB962C8B-B14F-4D97-AF65-F5344CB8AC3E}">
        <p14:creationId xmlns:p14="http://schemas.microsoft.com/office/powerpoint/2010/main" val="1144111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838200" y="942576"/>
            <a:ext cx="4572000" cy="1096372"/>
            <a:chOff x="838200" y="942576"/>
            <a:chExt cx="4572000" cy="1096372"/>
          </a:xfrm>
        </p:grpSpPr>
        <p:sp>
          <p:nvSpPr>
            <p:cNvPr id="11" name="TextBox 10"/>
            <p:cNvSpPr txBox="1"/>
            <p:nvPr/>
          </p:nvSpPr>
          <p:spPr>
            <a:xfrm>
              <a:off x="838200" y="942576"/>
              <a:ext cx="4572000" cy="769441"/>
            </a:xfrm>
            <a:prstGeom prst="rect">
              <a:avLst/>
            </a:prstGeom>
            <a:noFill/>
          </p:spPr>
          <p:txBody>
            <a:bodyPr wrap="square" lIns="91440" tIns="45720" rIns="91440" bIns="45720" rtlCol="0" anchor="b">
              <a:spAutoFit/>
            </a:bodyPr>
            <a:lstStyle/>
            <a:p>
              <a:r>
                <a:rPr lang="en-US" sz="4400" dirty="0">
                  <a:solidFill>
                    <a:schemeClr val="accent1"/>
                  </a:solidFill>
                  <a:latin typeface="+mj-lt"/>
                </a:rPr>
                <a:t>Leonardo Da Vinci</a:t>
              </a:r>
            </a:p>
          </p:txBody>
        </p:sp>
        <p:sp>
          <p:nvSpPr>
            <p:cNvPr id="12" name="TextBox 11"/>
            <p:cNvSpPr txBox="1"/>
            <p:nvPr/>
          </p:nvSpPr>
          <p:spPr>
            <a:xfrm>
              <a:off x="838200" y="1623963"/>
              <a:ext cx="4572000" cy="414985"/>
            </a:xfrm>
            <a:prstGeom prst="rect">
              <a:avLst/>
            </a:prstGeom>
            <a:noFill/>
          </p:spPr>
          <p:txBody>
            <a:bodyPr wrap="square" lIns="91440" tIns="45720" rIns="91440" bIns="45720" rtlCol="0">
              <a:spAutoFit/>
            </a:bodyPr>
            <a:lstStyle/>
            <a:p>
              <a:pPr>
                <a:lnSpc>
                  <a:spcPct val="130000"/>
                </a:lnSpc>
              </a:pPr>
              <a:r>
                <a:rPr lang="en-US" dirty="0">
                  <a:solidFill>
                    <a:schemeClr val="tx2"/>
                  </a:solidFill>
                </a:rPr>
                <a:t>(1452 – 1519)</a:t>
              </a:r>
            </a:p>
          </p:txBody>
        </p:sp>
      </p:grpSp>
      <p:sp>
        <p:nvSpPr>
          <p:cNvPr id="13" name="Rectangle 12"/>
          <p:cNvSpPr/>
          <p:nvPr/>
        </p:nvSpPr>
        <p:spPr>
          <a:xfrm>
            <a:off x="838200" y="2142022"/>
            <a:ext cx="4566557" cy="1462452"/>
          </a:xfrm>
          <a:prstGeom prst="rect">
            <a:avLst/>
          </a:prstGeom>
        </p:spPr>
        <p:txBody>
          <a:bodyPr wrap="square">
            <a:spAutoFit/>
          </a:bodyPr>
          <a:lstStyle/>
          <a:p>
            <a:pPr>
              <a:lnSpc>
                <a:spcPct val="130000"/>
              </a:lnSpc>
            </a:pPr>
            <a:r>
              <a:rPr lang="en-US" sz="1400" dirty="0">
                <a:solidFill>
                  <a:schemeClr val="tx2"/>
                </a:solidFill>
              </a:rPr>
              <a:t>Da Vinci was an Italian inventor, painter, sculptor, architect, mathematician, and scientist. We’ve all heard of him. He is considered one of the greatest painters of all time, and designed inventions such as the parachute, helicopter and tank.</a:t>
            </a:r>
          </a:p>
        </p:txBody>
      </p:sp>
      <p:sp>
        <p:nvSpPr>
          <p:cNvPr id="16" name="Rectangle 15"/>
          <p:cNvSpPr/>
          <p:nvPr/>
        </p:nvSpPr>
        <p:spPr>
          <a:xfrm>
            <a:off x="1760627" y="3707548"/>
            <a:ext cx="4106773" cy="1463670"/>
          </a:xfrm>
          <a:prstGeom prst="rect">
            <a:avLst/>
          </a:prstGeom>
        </p:spPr>
        <p:txBody>
          <a:bodyPr wrap="square">
            <a:spAutoFit/>
          </a:bodyPr>
          <a:lstStyle/>
          <a:p>
            <a:pPr>
              <a:lnSpc>
                <a:spcPct val="130000"/>
              </a:lnSpc>
            </a:pPr>
            <a:r>
              <a:rPr lang="en-US" sz="1400" dirty="0">
                <a:solidFill>
                  <a:schemeClr val="tx2"/>
                </a:solidFill>
              </a:rPr>
              <a:t>Court records in Florence, Italy show records of da Vinci and three other young men being charged under sodomy laws – laws that defined certain sexual acts as crimes, often including homosexuality – in 1476..</a:t>
            </a:r>
          </a:p>
        </p:txBody>
      </p:sp>
      <p:sp>
        <p:nvSpPr>
          <p:cNvPr id="19" name="Rectangle 18"/>
          <p:cNvSpPr/>
          <p:nvPr/>
        </p:nvSpPr>
        <p:spPr>
          <a:xfrm>
            <a:off x="1760627" y="5118315"/>
            <a:ext cx="3649572" cy="1178528"/>
          </a:xfrm>
          <a:prstGeom prst="rect">
            <a:avLst/>
          </a:prstGeom>
        </p:spPr>
        <p:txBody>
          <a:bodyPr wrap="square">
            <a:spAutoFit/>
          </a:bodyPr>
          <a:lstStyle/>
          <a:p>
            <a:pPr>
              <a:lnSpc>
                <a:spcPct val="130000"/>
              </a:lnSpc>
            </a:pPr>
            <a:r>
              <a:rPr lang="en-US" sz="1400" dirty="0">
                <a:solidFill>
                  <a:schemeClr val="tx2"/>
                </a:solidFill>
              </a:rPr>
              <a:t>Historians have since written extensively on his presumed homosexuality and its role in his art. Da Vinci has multiple erotic art pieces depicting men</a:t>
            </a:r>
          </a:p>
        </p:txBody>
      </p:sp>
      <p:grpSp>
        <p:nvGrpSpPr>
          <p:cNvPr id="26" name="Group 25"/>
          <p:cNvGrpSpPr/>
          <p:nvPr/>
        </p:nvGrpSpPr>
        <p:grpSpPr>
          <a:xfrm>
            <a:off x="838200" y="3897031"/>
            <a:ext cx="685800" cy="685800"/>
            <a:chOff x="838200" y="3680155"/>
            <a:chExt cx="685800" cy="685800"/>
          </a:xfrm>
        </p:grpSpPr>
        <p:sp>
          <p:nvSpPr>
            <p:cNvPr id="15" name="Oval 14"/>
            <p:cNvSpPr/>
            <p:nvPr/>
          </p:nvSpPr>
          <p:spPr>
            <a:xfrm>
              <a:off x="838200" y="3680155"/>
              <a:ext cx="685800" cy="6858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32" name="Freeform 11"/>
            <p:cNvSpPr>
              <a:spLocks noEditPoints="1"/>
            </p:cNvSpPr>
            <p:nvPr/>
          </p:nvSpPr>
          <p:spPr bwMode="auto">
            <a:xfrm>
              <a:off x="984477" y="3826046"/>
              <a:ext cx="393247" cy="394018"/>
            </a:xfrm>
            <a:custGeom>
              <a:avLst/>
              <a:gdLst>
                <a:gd name="T0" fmla="*/ 123 w 1561"/>
                <a:gd name="T1" fmla="*/ 1184 h 1564"/>
                <a:gd name="T2" fmla="*/ 581 w 1561"/>
                <a:gd name="T3" fmla="*/ 1216 h 1564"/>
                <a:gd name="T4" fmla="*/ 581 w 1561"/>
                <a:gd name="T5" fmla="*/ 1216 h 1564"/>
                <a:gd name="T6" fmla="*/ 337 w 1561"/>
                <a:gd name="T7" fmla="*/ 983 h 1564"/>
                <a:gd name="T8" fmla="*/ 285 w 1561"/>
                <a:gd name="T9" fmla="*/ 1002 h 1564"/>
                <a:gd name="T10" fmla="*/ 180 w 1561"/>
                <a:gd name="T11" fmla="*/ 1232 h 1564"/>
                <a:gd name="T12" fmla="*/ 780 w 1561"/>
                <a:gd name="T13" fmla="*/ 1433 h 1564"/>
                <a:gd name="T14" fmla="*/ 1304 w 1561"/>
                <a:gd name="T15" fmla="*/ 367 h 1564"/>
                <a:gd name="T16" fmla="*/ 1500 w 1561"/>
                <a:gd name="T17" fmla="*/ 388 h 1564"/>
                <a:gd name="T18" fmla="*/ 1473 w 1561"/>
                <a:gd name="T19" fmla="*/ 198 h 1564"/>
                <a:gd name="T20" fmla="*/ 1534 w 1561"/>
                <a:gd name="T21" fmla="*/ 29 h 1564"/>
                <a:gd name="T22" fmla="*/ 1304 w 1561"/>
                <a:gd name="T23" fmla="*/ 29 h 1564"/>
                <a:gd name="T24" fmla="*/ 1195 w 1561"/>
                <a:gd name="T25" fmla="*/ 137 h 1564"/>
                <a:gd name="T26" fmla="*/ 1070 w 1561"/>
                <a:gd name="T27" fmla="*/ 262 h 1564"/>
                <a:gd name="T28" fmla="*/ 123 w 1561"/>
                <a:gd name="T29" fmla="*/ 641 h 1564"/>
                <a:gd name="T30" fmla="*/ 310 w 1561"/>
                <a:gd name="T31" fmla="*/ 1536 h 1564"/>
                <a:gd name="T32" fmla="*/ 763 w 1561"/>
                <a:gd name="T33" fmla="*/ 1380 h 1564"/>
                <a:gd name="T34" fmla="*/ 924 w 1561"/>
                <a:gd name="T35" fmla="*/ 1235 h 1564"/>
                <a:gd name="T36" fmla="*/ 737 w 1561"/>
                <a:gd name="T37" fmla="*/ 1184 h 1564"/>
                <a:gd name="T38" fmla="*/ 981 w 1561"/>
                <a:gd name="T39" fmla="*/ 1184 h 1564"/>
                <a:gd name="T40" fmla="*/ 702 w 1561"/>
                <a:gd name="T41" fmla="*/ 1029 h 1564"/>
                <a:gd name="T42" fmla="*/ 1144 w 1561"/>
                <a:gd name="T43" fmla="*/ 1030 h 1564"/>
                <a:gd name="T44" fmla="*/ 693 w 1561"/>
                <a:gd name="T45" fmla="*/ 978 h 1564"/>
                <a:gd name="T46" fmla="*/ 829 w 1561"/>
                <a:gd name="T47" fmla="*/ 821 h 1564"/>
                <a:gd name="T48" fmla="*/ 1326 w 1561"/>
                <a:gd name="T49" fmla="*/ 774 h 1564"/>
                <a:gd name="T50" fmla="*/ 1310 w 1561"/>
                <a:gd name="T51" fmla="*/ 180 h 1564"/>
                <a:gd name="T52" fmla="*/ 1231 w 1561"/>
                <a:gd name="T53" fmla="*/ 65 h 1564"/>
                <a:gd name="T54" fmla="*/ 1382 w 1561"/>
                <a:gd name="T55" fmla="*/ 144 h 1564"/>
                <a:gd name="T56" fmla="*/ 1498 w 1561"/>
                <a:gd name="T57" fmla="*/ 65 h 1564"/>
                <a:gd name="T58" fmla="*/ 1419 w 1561"/>
                <a:gd name="T59" fmla="*/ 180 h 1564"/>
                <a:gd name="T60" fmla="*/ 1505 w 1561"/>
                <a:gd name="T61" fmla="*/ 313 h 1564"/>
                <a:gd name="T62" fmla="*/ 1383 w 1561"/>
                <a:gd name="T63" fmla="*/ 253 h 1564"/>
                <a:gd name="T64" fmla="*/ 1224 w 1561"/>
                <a:gd name="T65" fmla="*/ 302 h 1564"/>
                <a:gd name="T66" fmla="*/ 1278 w 1561"/>
                <a:gd name="T67" fmla="*/ 416 h 1564"/>
                <a:gd name="T68" fmla="*/ 456 w 1561"/>
                <a:gd name="T69" fmla="*/ 313 h 1564"/>
                <a:gd name="T70" fmla="*/ 456 w 1561"/>
                <a:gd name="T71" fmla="*/ 313 h 1564"/>
                <a:gd name="T72" fmla="*/ 740 w 1561"/>
                <a:gd name="T73" fmla="*/ 499 h 1564"/>
                <a:gd name="T74" fmla="*/ 786 w 1561"/>
                <a:gd name="T75" fmla="*/ 499 h 1564"/>
                <a:gd name="T76" fmla="*/ 1345 w 1561"/>
                <a:gd name="T77" fmla="*/ 569 h 1564"/>
                <a:gd name="T78" fmla="*/ 183 w 1561"/>
                <a:gd name="T79" fmla="*/ 723 h 1564"/>
                <a:gd name="T80" fmla="*/ 1351 w 1561"/>
                <a:gd name="T81" fmla="*/ 621 h 1564"/>
                <a:gd name="T82" fmla="*/ 183 w 1561"/>
                <a:gd name="T83" fmla="*/ 723 h 1564"/>
                <a:gd name="T84" fmla="*/ 679 w 1561"/>
                <a:gd name="T85" fmla="*/ 775 h 1564"/>
                <a:gd name="T86" fmla="*/ 239 w 1561"/>
                <a:gd name="T87" fmla="*/ 855 h 1564"/>
                <a:gd name="T88" fmla="*/ 88 w 1561"/>
                <a:gd name="T89" fmla="*/ 1283 h 1564"/>
                <a:gd name="T90" fmla="*/ 560 w 1561"/>
                <a:gd name="T91" fmla="*/ 936 h 1564"/>
                <a:gd name="T92" fmla="*/ 774 w 1561"/>
                <a:gd name="T93" fmla="*/ 825 h 1564"/>
                <a:gd name="T94" fmla="*/ 636 w 1561"/>
                <a:gd name="T95" fmla="*/ 1015 h 1564"/>
                <a:gd name="T96" fmla="*/ 379 w 1561"/>
                <a:gd name="T97" fmla="*/ 1491 h 1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61" h="1564">
                  <a:moveTo>
                    <a:pt x="635" y="1184"/>
                  </a:moveTo>
                  <a:cubicBezTo>
                    <a:pt x="635" y="1042"/>
                    <a:pt x="520" y="928"/>
                    <a:pt x="379" y="928"/>
                  </a:cubicBezTo>
                  <a:cubicBezTo>
                    <a:pt x="238" y="928"/>
                    <a:pt x="123" y="1042"/>
                    <a:pt x="123" y="1184"/>
                  </a:cubicBezTo>
                  <a:cubicBezTo>
                    <a:pt x="123" y="1325"/>
                    <a:pt x="238" y="1440"/>
                    <a:pt x="379" y="1440"/>
                  </a:cubicBezTo>
                  <a:cubicBezTo>
                    <a:pt x="520" y="1440"/>
                    <a:pt x="635" y="1325"/>
                    <a:pt x="635" y="1184"/>
                  </a:cubicBezTo>
                  <a:close/>
                  <a:moveTo>
                    <a:pt x="581" y="1216"/>
                  </a:moveTo>
                  <a:cubicBezTo>
                    <a:pt x="528" y="1169"/>
                    <a:pt x="479" y="1124"/>
                    <a:pt x="434" y="1081"/>
                  </a:cubicBezTo>
                  <a:cubicBezTo>
                    <a:pt x="556" y="1081"/>
                    <a:pt x="556" y="1081"/>
                    <a:pt x="556" y="1081"/>
                  </a:cubicBezTo>
                  <a:cubicBezTo>
                    <a:pt x="580" y="1122"/>
                    <a:pt x="589" y="1170"/>
                    <a:pt x="581" y="1216"/>
                  </a:cubicBezTo>
                  <a:close/>
                  <a:moveTo>
                    <a:pt x="514" y="1030"/>
                  </a:moveTo>
                  <a:cubicBezTo>
                    <a:pt x="382" y="1030"/>
                    <a:pt x="382" y="1030"/>
                    <a:pt x="382" y="1030"/>
                  </a:cubicBezTo>
                  <a:cubicBezTo>
                    <a:pt x="366" y="1014"/>
                    <a:pt x="351" y="999"/>
                    <a:pt x="337" y="983"/>
                  </a:cubicBezTo>
                  <a:cubicBezTo>
                    <a:pt x="400" y="970"/>
                    <a:pt x="466" y="988"/>
                    <a:pt x="514" y="1030"/>
                  </a:cubicBezTo>
                  <a:close/>
                  <a:moveTo>
                    <a:pt x="180" y="1232"/>
                  </a:moveTo>
                  <a:cubicBezTo>
                    <a:pt x="158" y="1140"/>
                    <a:pt x="201" y="1045"/>
                    <a:pt x="285" y="1002"/>
                  </a:cubicBezTo>
                  <a:cubicBezTo>
                    <a:pt x="373" y="1096"/>
                    <a:pt x="466" y="1186"/>
                    <a:pt x="564" y="1270"/>
                  </a:cubicBezTo>
                  <a:cubicBezTo>
                    <a:pt x="531" y="1342"/>
                    <a:pt x="459" y="1388"/>
                    <a:pt x="379" y="1389"/>
                  </a:cubicBezTo>
                  <a:cubicBezTo>
                    <a:pt x="284" y="1389"/>
                    <a:pt x="202" y="1324"/>
                    <a:pt x="180" y="1232"/>
                  </a:cubicBezTo>
                  <a:close/>
                  <a:moveTo>
                    <a:pt x="682" y="1375"/>
                  </a:moveTo>
                  <a:cubicBezTo>
                    <a:pt x="703" y="1394"/>
                    <a:pt x="724" y="1413"/>
                    <a:pt x="746" y="1433"/>
                  </a:cubicBezTo>
                  <a:cubicBezTo>
                    <a:pt x="755" y="1442"/>
                    <a:pt x="770" y="1442"/>
                    <a:pt x="780" y="1433"/>
                  </a:cubicBezTo>
                  <a:cubicBezTo>
                    <a:pt x="836" y="1382"/>
                    <a:pt x="890" y="1334"/>
                    <a:pt x="940" y="1289"/>
                  </a:cubicBezTo>
                  <a:cubicBezTo>
                    <a:pt x="1219" y="1040"/>
                    <a:pt x="1403" y="876"/>
                    <a:pt x="1403" y="641"/>
                  </a:cubicBezTo>
                  <a:cubicBezTo>
                    <a:pt x="1405" y="540"/>
                    <a:pt x="1370" y="443"/>
                    <a:pt x="1304" y="367"/>
                  </a:cubicBezTo>
                  <a:cubicBezTo>
                    <a:pt x="1365" y="307"/>
                    <a:pt x="1365" y="307"/>
                    <a:pt x="1365" y="307"/>
                  </a:cubicBezTo>
                  <a:cubicBezTo>
                    <a:pt x="1426" y="368"/>
                    <a:pt x="1426" y="368"/>
                    <a:pt x="1426" y="368"/>
                  </a:cubicBezTo>
                  <a:cubicBezTo>
                    <a:pt x="1445" y="387"/>
                    <a:pt x="1473" y="395"/>
                    <a:pt x="1500" y="388"/>
                  </a:cubicBezTo>
                  <a:cubicBezTo>
                    <a:pt x="1526" y="381"/>
                    <a:pt x="1547" y="360"/>
                    <a:pt x="1554" y="334"/>
                  </a:cubicBezTo>
                  <a:cubicBezTo>
                    <a:pt x="1561" y="307"/>
                    <a:pt x="1554" y="279"/>
                    <a:pt x="1534" y="259"/>
                  </a:cubicBezTo>
                  <a:cubicBezTo>
                    <a:pt x="1473" y="198"/>
                    <a:pt x="1473" y="198"/>
                    <a:pt x="1473" y="198"/>
                  </a:cubicBezTo>
                  <a:cubicBezTo>
                    <a:pt x="1534" y="137"/>
                    <a:pt x="1534" y="137"/>
                    <a:pt x="1534" y="137"/>
                  </a:cubicBezTo>
                  <a:cubicBezTo>
                    <a:pt x="1548" y="123"/>
                    <a:pt x="1557" y="103"/>
                    <a:pt x="1557" y="83"/>
                  </a:cubicBezTo>
                  <a:cubicBezTo>
                    <a:pt x="1557" y="63"/>
                    <a:pt x="1548" y="43"/>
                    <a:pt x="1534" y="29"/>
                  </a:cubicBezTo>
                  <a:cubicBezTo>
                    <a:pt x="1504" y="0"/>
                    <a:pt x="1456" y="0"/>
                    <a:pt x="1426" y="29"/>
                  </a:cubicBezTo>
                  <a:cubicBezTo>
                    <a:pt x="1365" y="90"/>
                    <a:pt x="1365" y="90"/>
                    <a:pt x="1365" y="90"/>
                  </a:cubicBezTo>
                  <a:cubicBezTo>
                    <a:pt x="1304" y="29"/>
                    <a:pt x="1304" y="29"/>
                    <a:pt x="1304" y="29"/>
                  </a:cubicBezTo>
                  <a:cubicBezTo>
                    <a:pt x="1273" y="0"/>
                    <a:pt x="1226" y="0"/>
                    <a:pt x="1195" y="29"/>
                  </a:cubicBezTo>
                  <a:cubicBezTo>
                    <a:pt x="1181" y="43"/>
                    <a:pt x="1172" y="63"/>
                    <a:pt x="1172" y="83"/>
                  </a:cubicBezTo>
                  <a:cubicBezTo>
                    <a:pt x="1172" y="103"/>
                    <a:pt x="1181" y="123"/>
                    <a:pt x="1195" y="137"/>
                  </a:cubicBezTo>
                  <a:cubicBezTo>
                    <a:pt x="1256" y="198"/>
                    <a:pt x="1256" y="198"/>
                    <a:pt x="1256" y="198"/>
                  </a:cubicBezTo>
                  <a:cubicBezTo>
                    <a:pt x="1174" y="280"/>
                    <a:pt x="1174" y="280"/>
                    <a:pt x="1174" y="280"/>
                  </a:cubicBezTo>
                  <a:cubicBezTo>
                    <a:pt x="1141" y="268"/>
                    <a:pt x="1106" y="262"/>
                    <a:pt x="1070" y="262"/>
                  </a:cubicBezTo>
                  <a:cubicBezTo>
                    <a:pt x="903" y="262"/>
                    <a:pt x="804" y="375"/>
                    <a:pt x="763" y="437"/>
                  </a:cubicBezTo>
                  <a:cubicBezTo>
                    <a:pt x="722" y="375"/>
                    <a:pt x="623" y="262"/>
                    <a:pt x="456" y="262"/>
                  </a:cubicBezTo>
                  <a:cubicBezTo>
                    <a:pt x="266" y="262"/>
                    <a:pt x="123" y="425"/>
                    <a:pt x="123" y="641"/>
                  </a:cubicBezTo>
                  <a:cubicBezTo>
                    <a:pt x="123" y="725"/>
                    <a:pt x="148" y="807"/>
                    <a:pt x="193" y="878"/>
                  </a:cubicBezTo>
                  <a:cubicBezTo>
                    <a:pt x="66" y="954"/>
                    <a:pt x="0" y="1101"/>
                    <a:pt x="26" y="1247"/>
                  </a:cubicBezTo>
                  <a:cubicBezTo>
                    <a:pt x="52" y="1392"/>
                    <a:pt x="164" y="1507"/>
                    <a:pt x="310" y="1536"/>
                  </a:cubicBezTo>
                  <a:cubicBezTo>
                    <a:pt x="455" y="1564"/>
                    <a:pt x="603" y="1500"/>
                    <a:pt x="682" y="1375"/>
                  </a:cubicBezTo>
                  <a:close/>
                  <a:moveTo>
                    <a:pt x="906" y="1251"/>
                  </a:moveTo>
                  <a:cubicBezTo>
                    <a:pt x="861" y="1291"/>
                    <a:pt x="813" y="1334"/>
                    <a:pt x="763" y="1380"/>
                  </a:cubicBezTo>
                  <a:cubicBezTo>
                    <a:pt x="744" y="1362"/>
                    <a:pt x="725" y="1345"/>
                    <a:pt x="706" y="1328"/>
                  </a:cubicBezTo>
                  <a:cubicBezTo>
                    <a:pt x="719" y="1299"/>
                    <a:pt x="729" y="1267"/>
                    <a:pt x="733" y="1235"/>
                  </a:cubicBezTo>
                  <a:cubicBezTo>
                    <a:pt x="924" y="1235"/>
                    <a:pt x="924" y="1235"/>
                    <a:pt x="924" y="1235"/>
                  </a:cubicBezTo>
                  <a:cubicBezTo>
                    <a:pt x="918" y="1240"/>
                    <a:pt x="912" y="1246"/>
                    <a:pt x="906" y="1251"/>
                  </a:cubicBezTo>
                  <a:close/>
                  <a:moveTo>
                    <a:pt x="981" y="1184"/>
                  </a:moveTo>
                  <a:cubicBezTo>
                    <a:pt x="737" y="1184"/>
                    <a:pt x="737" y="1184"/>
                    <a:pt x="737" y="1184"/>
                  </a:cubicBezTo>
                  <a:cubicBezTo>
                    <a:pt x="737" y="1149"/>
                    <a:pt x="732" y="1115"/>
                    <a:pt x="722" y="1081"/>
                  </a:cubicBezTo>
                  <a:cubicBezTo>
                    <a:pt x="1092" y="1081"/>
                    <a:pt x="1092" y="1081"/>
                    <a:pt x="1092" y="1081"/>
                  </a:cubicBezTo>
                  <a:cubicBezTo>
                    <a:pt x="1057" y="1114"/>
                    <a:pt x="1020" y="1148"/>
                    <a:pt x="981" y="1184"/>
                  </a:cubicBezTo>
                  <a:close/>
                  <a:moveTo>
                    <a:pt x="1144" y="1030"/>
                  </a:moveTo>
                  <a:cubicBezTo>
                    <a:pt x="702" y="1030"/>
                    <a:pt x="702" y="1030"/>
                    <a:pt x="702" y="1030"/>
                  </a:cubicBezTo>
                  <a:cubicBezTo>
                    <a:pt x="702" y="1029"/>
                    <a:pt x="702" y="1029"/>
                    <a:pt x="702" y="1029"/>
                  </a:cubicBezTo>
                  <a:cubicBezTo>
                    <a:pt x="761" y="1023"/>
                    <a:pt x="811" y="984"/>
                    <a:pt x="831" y="928"/>
                  </a:cubicBezTo>
                  <a:cubicBezTo>
                    <a:pt x="1235" y="928"/>
                    <a:pt x="1235" y="928"/>
                    <a:pt x="1235" y="928"/>
                  </a:cubicBezTo>
                  <a:cubicBezTo>
                    <a:pt x="1207" y="964"/>
                    <a:pt x="1176" y="998"/>
                    <a:pt x="1144" y="1030"/>
                  </a:cubicBezTo>
                  <a:close/>
                  <a:moveTo>
                    <a:pt x="693" y="978"/>
                  </a:moveTo>
                  <a:cubicBezTo>
                    <a:pt x="788" y="883"/>
                    <a:pt x="788" y="883"/>
                    <a:pt x="788" y="883"/>
                  </a:cubicBezTo>
                  <a:cubicBezTo>
                    <a:pt x="784" y="934"/>
                    <a:pt x="744" y="975"/>
                    <a:pt x="693" y="978"/>
                  </a:cubicBezTo>
                  <a:close/>
                  <a:moveTo>
                    <a:pt x="1273" y="877"/>
                  </a:moveTo>
                  <a:cubicBezTo>
                    <a:pt x="840" y="877"/>
                    <a:pt x="840" y="877"/>
                    <a:pt x="840" y="877"/>
                  </a:cubicBezTo>
                  <a:cubicBezTo>
                    <a:pt x="840" y="857"/>
                    <a:pt x="836" y="838"/>
                    <a:pt x="829" y="821"/>
                  </a:cubicBezTo>
                  <a:cubicBezTo>
                    <a:pt x="829" y="821"/>
                    <a:pt x="829" y="821"/>
                    <a:pt x="829" y="821"/>
                  </a:cubicBezTo>
                  <a:cubicBezTo>
                    <a:pt x="822" y="804"/>
                    <a:pt x="813" y="788"/>
                    <a:pt x="800" y="774"/>
                  </a:cubicBezTo>
                  <a:cubicBezTo>
                    <a:pt x="1326" y="774"/>
                    <a:pt x="1326" y="774"/>
                    <a:pt x="1326" y="774"/>
                  </a:cubicBezTo>
                  <a:cubicBezTo>
                    <a:pt x="1312" y="810"/>
                    <a:pt x="1294" y="845"/>
                    <a:pt x="1273" y="877"/>
                  </a:cubicBezTo>
                  <a:close/>
                  <a:moveTo>
                    <a:pt x="1310" y="216"/>
                  </a:moveTo>
                  <a:cubicBezTo>
                    <a:pt x="1320" y="206"/>
                    <a:pt x="1320" y="190"/>
                    <a:pt x="1310" y="180"/>
                  </a:cubicBezTo>
                  <a:cubicBezTo>
                    <a:pt x="1231" y="101"/>
                    <a:pt x="1231" y="101"/>
                    <a:pt x="1231" y="101"/>
                  </a:cubicBezTo>
                  <a:cubicBezTo>
                    <a:pt x="1226" y="96"/>
                    <a:pt x="1224" y="90"/>
                    <a:pt x="1224" y="83"/>
                  </a:cubicBezTo>
                  <a:cubicBezTo>
                    <a:pt x="1224" y="76"/>
                    <a:pt x="1226" y="70"/>
                    <a:pt x="1231" y="65"/>
                  </a:cubicBezTo>
                  <a:cubicBezTo>
                    <a:pt x="1241" y="55"/>
                    <a:pt x="1257" y="55"/>
                    <a:pt x="1267" y="65"/>
                  </a:cubicBezTo>
                  <a:cubicBezTo>
                    <a:pt x="1346" y="144"/>
                    <a:pt x="1346" y="144"/>
                    <a:pt x="1346" y="144"/>
                  </a:cubicBezTo>
                  <a:cubicBezTo>
                    <a:pt x="1356" y="154"/>
                    <a:pt x="1373" y="154"/>
                    <a:pt x="1382" y="144"/>
                  </a:cubicBezTo>
                  <a:cubicBezTo>
                    <a:pt x="1462" y="65"/>
                    <a:pt x="1462" y="65"/>
                    <a:pt x="1462" y="65"/>
                  </a:cubicBezTo>
                  <a:cubicBezTo>
                    <a:pt x="1467" y="60"/>
                    <a:pt x="1473" y="57"/>
                    <a:pt x="1480" y="58"/>
                  </a:cubicBezTo>
                  <a:cubicBezTo>
                    <a:pt x="1487" y="58"/>
                    <a:pt x="1493" y="60"/>
                    <a:pt x="1498" y="65"/>
                  </a:cubicBezTo>
                  <a:cubicBezTo>
                    <a:pt x="1503" y="70"/>
                    <a:pt x="1505" y="76"/>
                    <a:pt x="1505" y="83"/>
                  </a:cubicBezTo>
                  <a:cubicBezTo>
                    <a:pt x="1505" y="90"/>
                    <a:pt x="1503" y="96"/>
                    <a:pt x="1498" y="101"/>
                  </a:cubicBezTo>
                  <a:cubicBezTo>
                    <a:pt x="1419" y="180"/>
                    <a:pt x="1419" y="180"/>
                    <a:pt x="1419" y="180"/>
                  </a:cubicBezTo>
                  <a:cubicBezTo>
                    <a:pt x="1409" y="190"/>
                    <a:pt x="1409" y="206"/>
                    <a:pt x="1419" y="216"/>
                  </a:cubicBezTo>
                  <a:cubicBezTo>
                    <a:pt x="1498" y="296"/>
                    <a:pt x="1498" y="296"/>
                    <a:pt x="1498" y="296"/>
                  </a:cubicBezTo>
                  <a:cubicBezTo>
                    <a:pt x="1503" y="300"/>
                    <a:pt x="1505" y="307"/>
                    <a:pt x="1505" y="313"/>
                  </a:cubicBezTo>
                  <a:cubicBezTo>
                    <a:pt x="1505" y="320"/>
                    <a:pt x="1503" y="327"/>
                    <a:pt x="1498" y="331"/>
                  </a:cubicBezTo>
                  <a:cubicBezTo>
                    <a:pt x="1488" y="341"/>
                    <a:pt x="1472" y="341"/>
                    <a:pt x="1462" y="331"/>
                  </a:cubicBezTo>
                  <a:cubicBezTo>
                    <a:pt x="1383" y="253"/>
                    <a:pt x="1383" y="253"/>
                    <a:pt x="1383" y="253"/>
                  </a:cubicBezTo>
                  <a:cubicBezTo>
                    <a:pt x="1373" y="243"/>
                    <a:pt x="1356" y="243"/>
                    <a:pt x="1346" y="253"/>
                  </a:cubicBezTo>
                  <a:cubicBezTo>
                    <a:pt x="1267" y="332"/>
                    <a:pt x="1267" y="332"/>
                    <a:pt x="1267" y="332"/>
                  </a:cubicBezTo>
                  <a:cubicBezTo>
                    <a:pt x="1254" y="321"/>
                    <a:pt x="1239" y="311"/>
                    <a:pt x="1224" y="302"/>
                  </a:cubicBezTo>
                  <a:lnTo>
                    <a:pt x="1310" y="216"/>
                  </a:lnTo>
                  <a:close/>
                  <a:moveTo>
                    <a:pt x="1070" y="313"/>
                  </a:moveTo>
                  <a:cubicBezTo>
                    <a:pt x="1152" y="314"/>
                    <a:pt x="1228" y="351"/>
                    <a:pt x="1278" y="416"/>
                  </a:cubicBezTo>
                  <a:cubicBezTo>
                    <a:pt x="845" y="416"/>
                    <a:pt x="845" y="416"/>
                    <a:pt x="845" y="416"/>
                  </a:cubicBezTo>
                  <a:cubicBezTo>
                    <a:pt x="902" y="351"/>
                    <a:pt x="984" y="314"/>
                    <a:pt x="1070" y="313"/>
                  </a:cubicBezTo>
                  <a:close/>
                  <a:moveTo>
                    <a:pt x="456" y="313"/>
                  </a:moveTo>
                  <a:cubicBezTo>
                    <a:pt x="542" y="314"/>
                    <a:pt x="624" y="351"/>
                    <a:pt x="681" y="416"/>
                  </a:cubicBezTo>
                  <a:cubicBezTo>
                    <a:pt x="248" y="416"/>
                    <a:pt x="248" y="416"/>
                    <a:pt x="248" y="416"/>
                  </a:cubicBezTo>
                  <a:cubicBezTo>
                    <a:pt x="298" y="351"/>
                    <a:pt x="374" y="314"/>
                    <a:pt x="456" y="313"/>
                  </a:cubicBezTo>
                  <a:close/>
                  <a:moveTo>
                    <a:pt x="215" y="467"/>
                  </a:moveTo>
                  <a:cubicBezTo>
                    <a:pt x="721" y="467"/>
                    <a:pt x="721" y="467"/>
                    <a:pt x="721" y="467"/>
                  </a:cubicBezTo>
                  <a:cubicBezTo>
                    <a:pt x="728" y="477"/>
                    <a:pt x="734" y="488"/>
                    <a:pt x="740" y="499"/>
                  </a:cubicBezTo>
                  <a:cubicBezTo>
                    <a:pt x="744" y="508"/>
                    <a:pt x="753" y="514"/>
                    <a:pt x="763" y="514"/>
                  </a:cubicBezTo>
                  <a:cubicBezTo>
                    <a:pt x="773" y="514"/>
                    <a:pt x="782" y="508"/>
                    <a:pt x="786" y="499"/>
                  </a:cubicBezTo>
                  <a:cubicBezTo>
                    <a:pt x="786" y="499"/>
                    <a:pt x="786" y="499"/>
                    <a:pt x="786" y="499"/>
                  </a:cubicBezTo>
                  <a:cubicBezTo>
                    <a:pt x="792" y="488"/>
                    <a:pt x="798" y="477"/>
                    <a:pt x="805" y="467"/>
                  </a:cubicBezTo>
                  <a:cubicBezTo>
                    <a:pt x="1311" y="467"/>
                    <a:pt x="1311" y="467"/>
                    <a:pt x="1311" y="467"/>
                  </a:cubicBezTo>
                  <a:cubicBezTo>
                    <a:pt x="1328" y="499"/>
                    <a:pt x="1339" y="534"/>
                    <a:pt x="1345" y="569"/>
                  </a:cubicBezTo>
                  <a:cubicBezTo>
                    <a:pt x="180" y="569"/>
                    <a:pt x="180" y="569"/>
                    <a:pt x="180" y="569"/>
                  </a:cubicBezTo>
                  <a:cubicBezTo>
                    <a:pt x="187" y="534"/>
                    <a:pt x="198" y="499"/>
                    <a:pt x="215" y="467"/>
                  </a:cubicBezTo>
                  <a:close/>
                  <a:moveTo>
                    <a:pt x="183" y="723"/>
                  </a:moveTo>
                  <a:cubicBezTo>
                    <a:pt x="177" y="696"/>
                    <a:pt x="174" y="668"/>
                    <a:pt x="174" y="641"/>
                  </a:cubicBezTo>
                  <a:cubicBezTo>
                    <a:pt x="174" y="634"/>
                    <a:pt x="175" y="627"/>
                    <a:pt x="175" y="621"/>
                  </a:cubicBezTo>
                  <a:cubicBezTo>
                    <a:pt x="1351" y="621"/>
                    <a:pt x="1351" y="621"/>
                    <a:pt x="1351" y="621"/>
                  </a:cubicBezTo>
                  <a:cubicBezTo>
                    <a:pt x="1351" y="627"/>
                    <a:pt x="1352" y="634"/>
                    <a:pt x="1352" y="641"/>
                  </a:cubicBezTo>
                  <a:cubicBezTo>
                    <a:pt x="1352" y="668"/>
                    <a:pt x="1348" y="696"/>
                    <a:pt x="1342" y="723"/>
                  </a:cubicBezTo>
                  <a:lnTo>
                    <a:pt x="183" y="723"/>
                  </a:lnTo>
                  <a:close/>
                  <a:moveTo>
                    <a:pt x="679" y="775"/>
                  </a:moveTo>
                  <a:cubicBezTo>
                    <a:pt x="584" y="870"/>
                    <a:pt x="584" y="870"/>
                    <a:pt x="584" y="870"/>
                  </a:cubicBezTo>
                  <a:cubicBezTo>
                    <a:pt x="588" y="819"/>
                    <a:pt x="628" y="778"/>
                    <a:pt x="679" y="775"/>
                  </a:cubicBezTo>
                  <a:close/>
                  <a:moveTo>
                    <a:pt x="572" y="774"/>
                  </a:moveTo>
                  <a:cubicBezTo>
                    <a:pt x="550" y="798"/>
                    <a:pt x="537" y="828"/>
                    <a:pt x="533" y="861"/>
                  </a:cubicBezTo>
                  <a:cubicBezTo>
                    <a:pt x="441" y="816"/>
                    <a:pt x="333" y="814"/>
                    <a:pt x="239" y="855"/>
                  </a:cubicBezTo>
                  <a:cubicBezTo>
                    <a:pt x="223" y="829"/>
                    <a:pt x="210" y="802"/>
                    <a:pt x="199" y="774"/>
                  </a:cubicBezTo>
                  <a:lnTo>
                    <a:pt x="572" y="774"/>
                  </a:lnTo>
                  <a:close/>
                  <a:moveTo>
                    <a:pt x="88" y="1283"/>
                  </a:moveTo>
                  <a:cubicBezTo>
                    <a:pt x="46" y="1159"/>
                    <a:pt x="87" y="1022"/>
                    <a:pt x="191" y="941"/>
                  </a:cubicBezTo>
                  <a:cubicBezTo>
                    <a:pt x="294" y="861"/>
                    <a:pt x="438" y="855"/>
                    <a:pt x="548" y="927"/>
                  </a:cubicBezTo>
                  <a:cubicBezTo>
                    <a:pt x="552" y="930"/>
                    <a:pt x="556" y="933"/>
                    <a:pt x="560" y="936"/>
                  </a:cubicBezTo>
                  <a:cubicBezTo>
                    <a:pt x="570" y="943"/>
                    <a:pt x="584" y="942"/>
                    <a:pt x="593" y="933"/>
                  </a:cubicBezTo>
                  <a:cubicBezTo>
                    <a:pt x="738" y="789"/>
                    <a:pt x="738" y="789"/>
                    <a:pt x="738" y="789"/>
                  </a:cubicBezTo>
                  <a:cubicBezTo>
                    <a:pt x="753" y="797"/>
                    <a:pt x="765" y="810"/>
                    <a:pt x="774" y="825"/>
                  </a:cubicBezTo>
                  <a:cubicBezTo>
                    <a:pt x="629" y="969"/>
                    <a:pt x="629" y="969"/>
                    <a:pt x="629" y="969"/>
                  </a:cubicBezTo>
                  <a:cubicBezTo>
                    <a:pt x="620" y="978"/>
                    <a:pt x="619" y="993"/>
                    <a:pt x="627" y="1003"/>
                  </a:cubicBezTo>
                  <a:cubicBezTo>
                    <a:pt x="630" y="1007"/>
                    <a:pt x="633" y="1011"/>
                    <a:pt x="636" y="1015"/>
                  </a:cubicBezTo>
                  <a:cubicBezTo>
                    <a:pt x="669" y="1065"/>
                    <a:pt x="686" y="1124"/>
                    <a:pt x="686" y="1184"/>
                  </a:cubicBezTo>
                  <a:cubicBezTo>
                    <a:pt x="686" y="1232"/>
                    <a:pt x="675" y="1280"/>
                    <a:pt x="653" y="1323"/>
                  </a:cubicBezTo>
                  <a:cubicBezTo>
                    <a:pt x="600" y="1426"/>
                    <a:pt x="494" y="1491"/>
                    <a:pt x="379" y="1491"/>
                  </a:cubicBezTo>
                  <a:cubicBezTo>
                    <a:pt x="248" y="1491"/>
                    <a:pt x="131" y="1408"/>
                    <a:pt x="88" y="1283"/>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p>
          </p:txBody>
        </p:sp>
      </p:grpSp>
      <p:grpSp>
        <p:nvGrpSpPr>
          <p:cNvPr id="27" name="Group 26"/>
          <p:cNvGrpSpPr/>
          <p:nvPr/>
        </p:nvGrpSpPr>
        <p:grpSpPr>
          <a:xfrm>
            <a:off x="838200" y="5171218"/>
            <a:ext cx="685800" cy="685800"/>
            <a:chOff x="838200" y="4954342"/>
            <a:chExt cx="685800" cy="685800"/>
          </a:xfrm>
        </p:grpSpPr>
        <p:sp>
          <p:nvSpPr>
            <p:cNvPr id="18" name="Oval 17"/>
            <p:cNvSpPr/>
            <p:nvPr/>
          </p:nvSpPr>
          <p:spPr>
            <a:xfrm>
              <a:off x="838200" y="4954342"/>
              <a:ext cx="685800" cy="6858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33" name="Freeform 12"/>
            <p:cNvSpPr>
              <a:spLocks noEditPoints="1"/>
            </p:cNvSpPr>
            <p:nvPr/>
          </p:nvSpPr>
          <p:spPr bwMode="auto">
            <a:xfrm>
              <a:off x="983782" y="5103782"/>
              <a:ext cx="394636" cy="386921"/>
            </a:xfrm>
            <a:custGeom>
              <a:avLst/>
              <a:gdLst>
                <a:gd name="T0" fmla="*/ 566 w 1566"/>
                <a:gd name="T1" fmla="*/ 993 h 1536"/>
                <a:gd name="T2" fmla="*/ 138 w 1566"/>
                <a:gd name="T3" fmla="*/ 1226 h 1536"/>
                <a:gd name="T4" fmla="*/ 590 w 1566"/>
                <a:gd name="T5" fmla="*/ 1210 h 1536"/>
                <a:gd name="T6" fmla="*/ 590 w 1566"/>
                <a:gd name="T7" fmla="*/ 1210 h 1536"/>
                <a:gd name="T8" fmla="*/ 347 w 1566"/>
                <a:gd name="T9" fmla="*/ 977 h 1536"/>
                <a:gd name="T10" fmla="*/ 187 w 1566"/>
                <a:gd name="T11" fmla="*/ 1213 h 1536"/>
                <a:gd name="T12" fmla="*/ 363 w 1566"/>
                <a:gd name="T13" fmla="*/ 1068 h 1536"/>
                <a:gd name="T14" fmla="*/ 691 w 1566"/>
                <a:gd name="T15" fmla="*/ 1369 h 1536"/>
                <a:gd name="T16" fmla="*/ 949 w 1566"/>
                <a:gd name="T17" fmla="*/ 1283 h 1536"/>
                <a:gd name="T18" fmla="*/ 1182 w 1566"/>
                <a:gd name="T19" fmla="*/ 1068 h 1536"/>
                <a:gd name="T20" fmla="*/ 1314 w 1566"/>
                <a:gd name="T21" fmla="*/ 361 h 1536"/>
                <a:gd name="T22" fmla="*/ 1566 w 1566"/>
                <a:gd name="T23" fmla="*/ 256 h 1536"/>
                <a:gd name="T24" fmla="*/ 1310 w 1566"/>
                <a:gd name="T25" fmla="*/ 0 h 1536"/>
                <a:gd name="T26" fmla="*/ 1184 w 1566"/>
                <a:gd name="T27" fmla="*/ 274 h 1536"/>
                <a:gd name="T28" fmla="*/ 465 w 1566"/>
                <a:gd name="T29" fmla="*/ 256 h 1536"/>
                <a:gd name="T30" fmla="*/ 43 w 1566"/>
                <a:gd name="T31" fmla="*/ 1274 h 1536"/>
                <a:gd name="T32" fmla="*/ 915 w 1566"/>
                <a:gd name="T33" fmla="*/ 1245 h 1536"/>
                <a:gd name="T34" fmla="*/ 743 w 1566"/>
                <a:gd name="T35" fmla="*/ 1229 h 1536"/>
                <a:gd name="T36" fmla="*/ 990 w 1566"/>
                <a:gd name="T37" fmla="*/ 1178 h 1536"/>
                <a:gd name="T38" fmla="*/ 1101 w 1566"/>
                <a:gd name="T39" fmla="*/ 1075 h 1536"/>
                <a:gd name="T40" fmla="*/ 712 w 1566"/>
                <a:gd name="T41" fmla="*/ 1024 h 1536"/>
                <a:gd name="T42" fmla="*/ 1245 w 1566"/>
                <a:gd name="T43" fmla="*/ 922 h 1536"/>
                <a:gd name="T44" fmla="*/ 797 w 1566"/>
                <a:gd name="T45" fmla="*/ 877 h 1536"/>
                <a:gd name="T46" fmla="*/ 849 w 1566"/>
                <a:gd name="T47" fmla="*/ 871 h 1536"/>
                <a:gd name="T48" fmla="*/ 810 w 1566"/>
                <a:gd name="T49" fmla="*/ 768 h 1536"/>
                <a:gd name="T50" fmla="*/ 1384 w 1566"/>
                <a:gd name="T51" fmla="*/ 146 h 1536"/>
                <a:gd name="T52" fmla="*/ 1310 w 1566"/>
                <a:gd name="T53" fmla="*/ 103 h 1536"/>
                <a:gd name="T54" fmla="*/ 1489 w 1566"/>
                <a:gd name="T55" fmla="*/ 51 h 1536"/>
                <a:gd name="T56" fmla="*/ 1489 w 1566"/>
                <a:gd name="T57" fmla="*/ 282 h 1536"/>
                <a:gd name="T58" fmla="*/ 1448 w 1566"/>
                <a:gd name="T59" fmla="*/ 177 h 1536"/>
                <a:gd name="T60" fmla="*/ 1233 w 1566"/>
                <a:gd name="T61" fmla="*/ 297 h 1536"/>
                <a:gd name="T62" fmla="*/ 1287 w 1566"/>
                <a:gd name="T63" fmla="*/ 410 h 1536"/>
                <a:gd name="T64" fmla="*/ 465 w 1566"/>
                <a:gd name="T65" fmla="*/ 307 h 1536"/>
                <a:gd name="T66" fmla="*/ 465 w 1566"/>
                <a:gd name="T67" fmla="*/ 307 h 1536"/>
                <a:gd name="T68" fmla="*/ 749 w 1566"/>
                <a:gd name="T69" fmla="*/ 493 h 1536"/>
                <a:gd name="T70" fmla="*/ 795 w 1566"/>
                <a:gd name="T71" fmla="*/ 493 h 1536"/>
                <a:gd name="T72" fmla="*/ 1355 w 1566"/>
                <a:gd name="T73" fmla="*/ 563 h 1536"/>
                <a:gd name="T74" fmla="*/ 193 w 1566"/>
                <a:gd name="T75" fmla="*/ 717 h 1536"/>
                <a:gd name="T76" fmla="*/ 1360 w 1566"/>
                <a:gd name="T77" fmla="*/ 615 h 1536"/>
                <a:gd name="T78" fmla="*/ 193 w 1566"/>
                <a:gd name="T79" fmla="*/ 717 h 1536"/>
                <a:gd name="T80" fmla="*/ 689 w 1566"/>
                <a:gd name="T81" fmla="*/ 769 h 1536"/>
                <a:gd name="T82" fmla="*/ 248 w 1566"/>
                <a:gd name="T83" fmla="*/ 849 h 1536"/>
                <a:gd name="T84" fmla="*/ 85 w 1566"/>
                <a:gd name="T85" fmla="*/ 1225 h 1536"/>
                <a:gd name="T86" fmla="*/ 557 w 1566"/>
                <a:gd name="T87" fmla="*/ 921 h 1536"/>
                <a:gd name="T88" fmla="*/ 748 w 1566"/>
                <a:gd name="T89" fmla="*/ 783 h 1536"/>
                <a:gd name="T90" fmla="*/ 637 w 1566"/>
                <a:gd name="T91" fmla="*/ 997 h 1536"/>
                <a:gd name="T92" fmla="*/ 672 w 1566"/>
                <a:gd name="T93" fmla="*/ 1060 h 1536"/>
                <a:gd name="T94" fmla="*/ 340 w 1566"/>
                <a:gd name="T95" fmla="*/ 1481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6" h="1536">
                  <a:moveTo>
                    <a:pt x="628" y="1267"/>
                  </a:moveTo>
                  <a:cubicBezTo>
                    <a:pt x="629" y="1266"/>
                    <a:pt x="629" y="1265"/>
                    <a:pt x="629" y="1264"/>
                  </a:cubicBezTo>
                  <a:cubicBezTo>
                    <a:pt x="663" y="1169"/>
                    <a:pt x="639" y="1063"/>
                    <a:pt x="566" y="993"/>
                  </a:cubicBezTo>
                  <a:cubicBezTo>
                    <a:pt x="494" y="924"/>
                    <a:pt x="387" y="903"/>
                    <a:pt x="294" y="940"/>
                  </a:cubicBezTo>
                  <a:cubicBezTo>
                    <a:pt x="293" y="940"/>
                    <a:pt x="293" y="940"/>
                    <a:pt x="293" y="940"/>
                  </a:cubicBezTo>
                  <a:cubicBezTo>
                    <a:pt x="180" y="986"/>
                    <a:pt x="114" y="1106"/>
                    <a:pt x="138" y="1226"/>
                  </a:cubicBezTo>
                  <a:cubicBezTo>
                    <a:pt x="161" y="1347"/>
                    <a:pt x="266" y="1434"/>
                    <a:pt x="388" y="1434"/>
                  </a:cubicBezTo>
                  <a:cubicBezTo>
                    <a:pt x="495" y="1434"/>
                    <a:pt x="591" y="1367"/>
                    <a:pt x="628" y="1267"/>
                  </a:cubicBezTo>
                  <a:close/>
                  <a:moveTo>
                    <a:pt x="590" y="1210"/>
                  </a:moveTo>
                  <a:cubicBezTo>
                    <a:pt x="538" y="1163"/>
                    <a:pt x="488" y="1118"/>
                    <a:pt x="444" y="1075"/>
                  </a:cubicBezTo>
                  <a:cubicBezTo>
                    <a:pt x="566" y="1075"/>
                    <a:pt x="566" y="1075"/>
                    <a:pt x="566" y="1075"/>
                  </a:cubicBezTo>
                  <a:cubicBezTo>
                    <a:pt x="589" y="1116"/>
                    <a:pt x="598" y="1164"/>
                    <a:pt x="590" y="1210"/>
                  </a:cubicBezTo>
                  <a:close/>
                  <a:moveTo>
                    <a:pt x="523" y="1024"/>
                  </a:moveTo>
                  <a:cubicBezTo>
                    <a:pt x="392" y="1024"/>
                    <a:pt x="392" y="1024"/>
                    <a:pt x="392" y="1024"/>
                  </a:cubicBezTo>
                  <a:cubicBezTo>
                    <a:pt x="376" y="1008"/>
                    <a:pt x="361" y="993"/>
                    <a:pt x="347" y="977"/>
                  </a:cubicBezTo>
                  <a:cubicBezTo>
                    <a:pt x="410" y="964"/>
                    <a:pt x="475" y="982"/>
                    <a:pt x="523" y="1024"/>
                  </a:cubicBezTo>
                  <a:close/>
                  <a:moveTo>
                    <a:pt x="361" y="1381"/>
                  </a:moveTo>
                  <a:cubicBezTo>
                    <a:pt x="273" y="1369"/>
                    <a:pt x="202" y="1301"/>
                    <a:pt x="187" y="1213"/>
                  </a:cubicBezTo>
                  <a:cubicBezTo>
                    <a:pt x="171" y="1125"/>
                    <a:pt x="215" y="1037"/>
                    <a:pt x="295" y="996"/>
                  </a:cubicBezTo>
                  <a:cubicBezTo>
                    <a:pt x="316" y="1019"/>
                    <a:pt x="338" y="1043"/>
                    <a:pt x="362" y="1068"/>
                  </a:cubicBezTo>
                  <a:cubicBezTo>
                    <a:pt x="363" y="1068"/>
                    <a:pt x="363" y="1068"/>
                    <a:pt x="363" y="1068"/>
                  </a:cubicBezTo>
                  <a:cubicBezTo>
                    <a:pt x="424" y="1130"/>
                    <a:pt x="495" y="1194"/>
                    <a:pt x="574" y="1264"/>
                  </a:cubicBezTo>
                  <a:cubicBezTo>
                    <a:pt x="536" y="1345"/>
                    <a:pt x="450" y="1393"/>
                    <a:pt x="361" y="1381"/>
                  </a:cubicBezTo>
                  <a:close/>
                  <a:moveTo>
                    <a:pt x="691" y="1369"/>
                  </a:moveTo>
                  <a:cubicBezTo>
                    <a:pt x="712" y="1388"/>
                    <a:pt x="733" y="1407"/>
                    <a:pt x="755" y="1427"/>
                  </a:cubicBezTo>
                  <a:cubicBezTo>
                    <a:pt x="765" y="1436"/>
                    <a:pt x="780" y="1436"/>
                    <a:pt x="790" y="1427"/>
                  </a:cubicBezTo>
                  <a:cubicBezTo>
                    <a:pt x="846" y="1376"/>
                    <a:pt x="899" y="1328"/>
                    <a:pt x="949" y="1283"/>
                  </a:cubicBezTo>
                  <a:cubicBezTo>
                    <a:pt x="973" y="1262"/>
                    <a:pt x="995" y="1242"/>
                    <a:pt x="1017" y="1223"/>
                  </a:cubicBezTo>
                  <a:cubicBezTo>
                    <a:pt x="1018" y="1222"/>
                    <a:pt x="1019" y="1221"/>
                    <a:pt x="1019" y="1221"/>
                  </a:cubicBezTo>
                  <a:cubicBezTo>
                    <a:pt x="1079" y="1167"/>
                    <a:pt x="1134" y="1116"/>
                    <a:pt x="1182" y="1068"/>
                  </a:cubicBezTo>
                  <a:cubicBezTo>
                    <a:pt x="1182" y="1068"/>
                    <a:pt x="1182" y="1068"/>
                    <a:pt x="1182" y="1068"/>
                  </a:cubicBezTo>
                  <a:cubicBezTo>
                    <a:pt x="1326" y="923"/>
                    <a:pt x="1412" y="795"/>
                    <a:pt x="1412" y="635"/>
                  </a:cubicBezTo>
                  <a:cubicBezTo>
                    <a:pt x="1415" y="534"/>
                    <a:pt x="1379" y="437"/>
                    <a:pt x="1314" y="361"/>
                  </a:cubicBezTo>
                  <a:cubicBezTo>
                    <a:pt x="1413" y="262"/>
                    <a:pt x="1413" y="262"/>
                    <a:pt x="1413" y="262"/>
                  </a:cubicBezTo>
                  <a:cubicBezTo>
                    <a:pt x="1416" y="303"/>
                    <a:pt x="1451" y="335"/>
                    <a:pt x="1492" y="333"/>
                  </a:cubicBezTo>
                  <a:cubicBezTo>
                    <a:pt x="1534" y="331"/>
                    <a:pt x="1566" y="298"/>
                    <a:pt x="1566" y="256"/>
                  </a:cubicBezTo>
                  <a:cubicBezTo>
                    <a:pt x="1566" y="77"/>
                    <a:pt x="1566" y="77"/>
                    <a:pt x="1566" y="77"/>
                  </a:cubicBezTo>
                  <a:cubicBezTo>
                    <a:pt x="1566" y="35"/>
                    <a:pt x="1532" y="0"/>
                    <a:pt x="1489" y="0"/>
                  </a:cubicBezTo>
                  <a:cubicBezTo>
                    <a:pt x="1310" y="0"/>
                    <a:pt x="1310" y="0"/>
                    <a:pt x="1310" y="0"/>
                  </a:cubicBezTo>
                  <a:cubicBezTo>
                    <a:pt x="1269" y="0"/>
                    <a:pt x="1235" y="33"/>
                    <a:pt x="1233" y="74"/>
                  </a:cubicBezTo>
                  <a:cubicBezTo>
                    <a:pt x="1232" y="115"/>
                    <a:pt x="1263" y="150"/>
                    <a:pt x="1304" y="154"/>
                  </a:cubicBezTo>
                  <a:cubicBezTo>
                    <a:pt x="1184" y="274"/>
                    <a:pt x="1184" y="274"/>
                    <a:pt x="1184" y="274"/>
                  </a:cubicBezTo>
                  <a:cubicBezTo>
                    <a:pt x="1150" y="262"/>
                    <a:pt x="1115" y="256"/>
                    <a:pt x="1080" y="256"/>
                  </a:cubicBezTo>
                  <a:cubicBezTo>
                    <a:pt x="912" y="256"/>
                    <a:pt x="814" y="369"/>
                    <a:pt x="772" y="431"/>
                  </a:cubicBezTo>
                  <a:cubicBezTo>
                    <a:pt x="731" y="369"/>
                    <a:pt x="633" y="256"/>
                    <a:pt x="465" y="256"/>
                  </a:cubicBezTo>
                  <a:cubicBezTo>
                    <a:pt x="276" y="256"/>
                    <a:pt x="132" y="419"/>
                    <a:pt x="132" y="635"/>
                  </a:cubicBezTo>
                  <a:cubicBezTo>
                    <a:pt x="133" y="719"/>
                    <a:pt x="157" y="801"/>
                    <a:pt x="202" y="872"/>
                  </a:cubicBezTo>
                  <a:cubicBezTo>
                    <a:pt x="65" y="955"/>
                    <a:pt x="0" y="1120"/>
                    <a:pt x="43" y="1274"/>
                  </a:cubicBezTo>
                  <a:cubicBezTo>
                    <a:pt x="87" y="1429"/>
                    <a:pt x="228" y="1536"/>
                    <a:pt x="388" y="1536"/>
                  </a:cubicBezTo>
                  <a:cubicBezTo>
                    <a:pt x="511" y="1536"/>
                    <a:pt x="626" y="1473"/>
                    <a:pt x="691" y="1369"/>
                  </a:cubicBezTo>
                  <a:close/>
                  <a:moveTo>
                    <a:pt x="915" y="1245"/>
                  </a:moveTo>
                  <a:cubicBezTo>
                    <a:pt x="870" y="1285"/>
                    <a:pt x="822" y="1328"/>
                    <a:pt x="772" y="1374"/>
                  </a:cubicBezTo>
                  <a:cubicBezTo>
                    <a:pt x="753" y="1356"/>
                    <a:pt x="734" y="1339"/>
                    <a:pt x="716" y="1322"/>
                  </a:cubicBezTo>
                  <a:cubicBezTo>
                    <a:pt x="729" y="1293"/>
                    <a:pt x="738" y="1261"/>
                    <a:pt x="743" y="1229"/>
                  </a:cubicBezTo>
                  <a:cubicBezTo>
                    <a:pt x="933" y="1229"/>
                    <a:pt x="933" y="1229"/>
                    <a:pt x="933" y="1229"/>
                  </a:cubicBezTo>
                  <a:cubicBezTo>
                    <a:pt x="927" y="1234"/>
                    <a:pt x="921" y="1240"/>
                    <a:pt x="915" y="1245"/>
                  </a:cubicBezTo>
                  <a:close/>
                  <a:moveTo>
                    <a:pt x="990" y="1178"/>
                  </a:moveTo>
                  <a:cubicBezTo>
                    <a:pt x="747" y="1178"/>
                    <a:pt x="747" y="1178"/>
                    <a:pt x="747" y="1178"/>
                  </a:cubicBezTo>
                  <a:cubicBezTo>
                    <a:pt x="747" y="1143"/>
                    <a:pt x="742" y="1109"/>
                    <a:pt x="732" y="1075"/>
                  </a:cubicBezTo>
                  <a:cubicBezTo>
                    <a:pt x="1101" y="1075"/>
                    <a:pt x="1101" y="1075"/>
                    <a:pt x="1101" y="1075"/>
                  </a:cubicBezTo>
                  <a:cubicBezTo>
                    <a:pt x="1067" y="1108"/>
                    <a:pt x="1030" y="1142"/>
                    <a:pt x="990" y="1178"/>
                  </a:cubicBezTo>
                  <a:close/>
                  <a:moveTo>
                    <a:pt x="1153" y="1024"/>
                  </a:moveTo>
                  <a:cubicBezTo>
                    <a:pt x="712" y="1024"/>
                    <a:pt x="712" y="1024"/>
                    <a:pt x="712" y="1024"/>
                  </a:cubicBezTo>
                  <a:cubicBezTo>
                    <a:pt x="712" y="1023"/>
                    <a:pt x="712" y="1023"/>
                    <a:pt x="712" y="1023"/>
                  </a:cubicBezTo>
                  <a:cubicBezTo>
                    <a:pt x="770" y="1017"/>
                    <a:pt x="820" y="978"/>
                    <a:pt x="840" y="922"/>
                  </a:cubicBezTo>
                  <a:cubicBezTo>
                    <a:pt x="1245" y="922"/>
                    <a:pt x="1245" y="922"/>
                    <a:pt x="1245" y="922"/>
                  </a:cubicBezTo>
                  <a:cubicBezTo>
                    <a:pt x="1216" y="958"/>
                    <a:pt x="1185" y="992"/>
                    <a:pt x="1153" y="1024"/>
                  </a:cubicBezTo>
                  <a:close/>
                  <a:moveTo>
                    <a:pt x="702" y="972"/>
                  </a:moveTo>
                  <a:cubicBezTo>
                    <a:pt x="797" y="877"/>
                    <a:pt x="797" y="877"/>
                    <a:pt x="797" y="877"/>
                  </a:cubicBezTo>
                  <a:cubicBezTo>
                    <a:pt x="794" y="928"/>
                    <a:pt x="753" y="969"/>
                    <a:pt x="702" y="972"/>
                  </a:cubicBezTo>
                  <a:close/>
                  <a:moveTo>
                    <a:pt x="1282" y="871"/>
                  </a:moveTo>
                  <a:cubicBezTo>
                    <a:pt x="849" y="871"/>
                    <a:pt x="849" y="871"/>
                    <a:pt x="849" y="871"/>
                  </a:cubicBezTo>
                  <a:cubicBezTo>
                    <a:pt x="849" y="851"/>
                    <a:pt x="846" y="832"/>
                    <a:pt x="839" y="815"/>
                  </a:cubicBezTo>
                  <a:cubicBezTo>
                    <a:pt x="839" y="814"/>
                    <a:pt x="839" y="814"/>
                    <a:pt x="839" y="814"/>
                  </a:cubicBezTo>
                  <a:cubicBezTo>
                    <a:pt x="832" y="797"/>
                    <a:pt x="822" y="782"/>
                    <a:pt x="810" y="768"/>
                  </a:cubicBezTo>
                  <a:cubicBezTo>
                    <a:pt x="1336" y="768"/>
                    <a:pt x="1336" y="768"/>
                    <a:pt x="1336" y="768"/>
                  </a:cubicBezTo>
                  <a:cubicBezTo>
                    <a:pt x="1322" y="804"/>
                    <a:pt x="1304" y="839"/>
                    <a:pt x="1282" y="871"/>
                  </a:cubicBezTo>
                  <a:close/>
                  <a:moveTo>
                    <a:pt x="1384" y="146"/>
                  </a:moveTo>
                  <a:cubicBezTo>
                    <a:pt x="1391" y="139"/>
                    <a:pt x="1393" y="128"/>
                    <a:pt x="1389" y="118"/>
                  </a:cubicBezTo>
                  <a:cubicBezTo>
                    <a:pt x="1385" y="109"/>
                    <a:pt x="1376" y="103"/>
                    <a:pt x="1366" y="103"/>
                  </a:cubicBezTo>
                  <a:cubicBezTo>
                    <a:pt x="1310" y="103"/>
                    <a:pt x="1310" y="103"/>
                    <a:pt x="1310" y="103"/>
                  </a:cubicBezTo>
                  <a:cubicBezTo>
                    <a:pt x="1296" y="103"/>
                    <a:pt x="1284" y="91"/>
                    <a:pt x="1284" y="77"/>
                  </a:cubicBezTo>
                  <a:cubicBezTo>
                    <a:pt x="1284" y="63"/>
                    <a:pt x="1296" y="51"/>
                    <a:pt x="1310" y="51"/>
                  </a:cubicBezTo>
                  <a:cubicBezTo>
                    <a:pt x="1489" y="51"/>
                    <a:pt x="1489" y="51"/>
                    <a:pt x="1489" y="51"/>
                  </a:cubicBezTo>
                  <a:cubicBezTo>
                    <a:pt x="1503" y="51"/>
                    <a:pt x="1515" y="63"/>
                    <a:pt x="1515" y="77"/>
                  </a:cubicBezTo>
                  <a:cubicBezTo>
                    <a:pt x="1515" y="256"/>
                    <a:pt x="1515" y="256"/>
                    <a:pt x="1515" y="256"/>
                  </a:cubicBezTo>
                  <a:cubicBezTo>
                    <a:pt x="1515" y="270"/>
                    <a:pt x="1503" y="282"/>
                    <a:pt x="1489" y="282"/>
                  </a:cubicBezTo>
                  <a:cubicBezTo>
                    <a:pt x="1475" y="282"/>
                    <a:pt x="1464" y="270"/>
                    <a:pt x="1464" y="256"/>
                  </a:cubicBezTo>
                  <a:cubicBezTo>
                    <a:pt x="1464" y="201"/>
                    <a:pt x="1464" y="201"/>
                    <a:pt x="1464" y="201"/>
                  </a:cubicBezTo>
                  <a:cubicBezTo>
                    <a:pt x="1464" y="190"/>
                    <a:pt x="1457" y="181"/>
                    <a:pt x="1448" y="177"/>
                  </a:cubicBezTo>
                  <a:cubicBezTo>
                    <a:pt x="1438" y="173"/>
                    <a:pt x="1427" y="175"/>
                    <a:pt x="1420" y="183"/>
                  </a:cubicBezTo>
                  <a:cubicBezTo>
                    <a:pt x="1277" y="326"/>
                    <a:pt x="1277" y="326"/>
                    <a:pt x="1277" y="326"/>
                  </a:cubicBezTo>
                  <a:cubicBezTo>
                    <a:pt x="1263" y="315"/>
                    <a:pt x="1249" y="305"/>
                    <a:pt x="1233" y="297"/>
                  </a:cubicBezTo>
                  <a:lnTo>
                    <a:pt x="1384" y="146"/>
                  </a:lnTo>
                  <a:close/>
                  <a:moveTo>
                    <a:pt x="1080" y="307"/>
                  </a:moveTo>
                  <a:cubicBezTo>
                    <a:pt x="1161" y="308"/>
                    <a:pt x="1238" y="345"/>
                    <a:pt x="1287" y="410"/>
                  </a:cubicBezTo>
                  <a:cubicBezTo>
                    <a:pt x="854" y="410"/>
                    <a:pt x="854" y="410"/>
                    <a:pt x="854" y="410"/>
                  </a:cubicBezTo>
                  <a:cubicBezTo>
                    <a:pt x="912" y="345"/>
                    <a:pt x="993" y="308"/>
                    <a:pt x="1080" y="307"/>
                  </a:cubicBezTo>
                  <a:close/>
                  <a:moveTo>
                    <a:pt x="465" y="307"/>
                  </a:moveTo>
                  <a:cubicBezTo>
                    <a:pt x="551" y="308"/>
                    <a:pt x="633" y="345"/>
                    <a:pt x="691" y="410"/>
                  </a:cubicBezTo>
                  <a:cubicBezTo>
                    <a:pt x="257" y="410"/>
                    <a:pt x="257" y="410"/>
                    <a:pt x="257" y="410"/>
                  </a:cubicBezTo>
                  <a:cubicBezTo>
                    <a:pt x="307" y="345"/>
                    <a:pt x="384" y="308"/>
                    <a:pt x="465" y="307"/>
                  </a:cubicBezTo>
                  <a:close/>
                  <a:moveTo>
                    <a:pt x="224" y="461"/>
                  </a:moveTo>
                  <a:cubicBezTo>
                    <a:pt x="731" y="461"/>
                    <a:pt x="731" y="461"/>
                    <a:pt x="731" y="461"/>
                  </a:cubicBezTo>
                  <a:cubicBezTo>
                    <a:pt x="738" y="471"/>
                    <a:pt x="744" y="482"/>
                    <a:pt x="749" y="493"/>
                  </a:cubicBezTo>
                  <a:cubicBezTo>
                    <a:pt x="754" y="502"/>
                    <a:pt x="763" y="508"/>
                    <a:pt x="772" y="508"/>
                  </a:cubicBezTo>
                  <a:cubicBezTo>
                    <a:pt x="782" y="508"/>
                    <a:pt x="791" y="502"/>
                    <a:pt x="796" y="493"/>
                  </a:cubicBezTo>
                  <a:cubicBezTo>
                    <a:pt x="795" y="493"/>
                    <a:pt x="795" y="493"/>
                    <a:pt x="795" y="493"/>
                  </a:cubicBezTo>
                  <a:cubicBezTo>
                    <a:pt x="801" y="482"/>
                    <a:pt x="807" y="471"/>
                    <a:pt x="814" y="461"/>
                  </a:cubicBezTo>
                  <a:cubicBezTo>
                    <a:pt x="1321" y="461"/>
                    <a:pt x="1321" y="461"/>
                    <a:pt x="1321" y="461"/>
                  </a:cubicBezTo>
                  <a:cubicBezTo>
                    <a:pt x="1337" y="493"/>
                    <a:pt x="1349" y="528"/>
                    <a:pt x="1355" y="563"/>
                  </a:cubicBezTo>
                  <a:cubicBezTo>
                    <a:pt x="190" y="563"/>
                    <a:pt x="190" y="563"/>
                    <a:pt x="190" y="563"/>
                  </a:cubicBezTo>
                  <a:cubicBezTo>
                    <a:pt x="196" y="528"/>
                    <a:pt x="208" y="493"/>
                    <a:pt x="224" y="461"/>
                  </a:cubicBezTo>
                  <a:close/>
                  <a:moveTo>
                    <a:pt x="193" y="717"/>
                  </a:moveTo>
                  <a:cubicBezTo>
                    <a:pt x="187" y="690"/>
                    <a:pt x="184" y="662"/>
                    <a:pt x="184" y="635"/>
                  </a:cubicBezTo>
                  <a:cubicBezTo>
                    <a:pt x="184" y="628"/>
                    <a:pt x="184" y="621"/>
                    <a:pt x="184" y="615"/>
                  </a:cubicBezTo>
                  <a:cubicBezTo>
                    <a:pt x="1360" y="615"/>
                    <a:pt x="1360" y="615"/>
                    <a:pt x="1360" y="615"/>
                  </a:cubicBezTo>
                  <a:cubicBezTo>
                    <a:pt x="1361" y="621"/>
                    <a:pt x="1361" y="628"/>
                    <a:pt x="1361" y="635"/>
                  </a:cubicBezTo>
                  <a:cubicBezTo>
                    <a:pt x="1361" y="662"/>
                    <a:pt x="1358" y="690"/>
                    <a:pt x="1352" y="717"/>
                  </a:cubicBezTo>
                  <a:lnTo>
                    <a:pt x="193" y="717"/>
                  </a:lnTo>
                  <a:close/>
                  <a:moveTo>
                    <a:pt x="689" y="769"/>
                  </a:moveTo>
                  <a:cubicBezTo>
                    <a:pt x="594" y="864"/>
                    <a:pt x="594" y="864"/>
                    <a:pt x="594" y="864"/>
                  </a:cubicBezTo>
                  <a:cubicBezTo>
                    <a:pt x="597" y="813"/>
                    <a:pt x="638" y="772"/>
                    <a:pt x="689" y="769"/>
                  </a:cubicBezTo>
                  <a:close/>
                  <a:moveTo>
                    <a:pt x="581" y="768"/>
                  </a:moveTo>
                  <a:cubicBezTo>
                    <a:pt x="560" y="792"/>
                    <a:pt x="546" y="822"/>
                    <a:pt x="543" y="855"/>
                  </a:cubicBezTo>
                  <a:cubicBezTo>
                    <a:pt x="450" y="810"/>
                    <a:pt x="343" y="808"/>
                    <a:pt x="248" y="849"/>
                  </a:cubicBezTo>
                  <a:cubicBezTo>
                    <a:pt x="233" y="823"/>
                    <a:pt x="219" y="796"/>
                    <a:pt x="208" y="768"/>
                  </a:cubicBezTo>
                  <a:lnTo>
                    <a:pt x="581" y="768"/>
                  </a:lnTo>
                  <a:close/>
                  <a:moveTo>
                    <a:pt x="85" y="1225"/>
                  </a:moveTo>
                  <a:cubicBezTo>
                    <a:pt x="64" y="1094"/>
                    <a:pt x="131" y="964"/>
                    <a:pt x="250" y="904"/>
                  </a:cubicBezTo>
                  <a:cubicBezTo>
                    <a:pt x="293" y="882"/>
                    <a:pt x="340" y="871"/>
                    <a:pt x="388" y="871"/>
                  </a:cubicBezTo>
                  <a:cubicBezTo>
                    <a:pt x="448" y="871"/>
                    <a:pt x="507" y="888"/>
                    <a:pt x="557" y="921"/>
                  </a:cubicBezTo>
                  <a:cubicBezTo>
                    <a:pt x="561" y="924"/>
                    <a:pt x="565" y="927"/>
                    <a:pt x="569" y="930"/>
                  </a:cubicBezTo>
                  <a:cubicBezTo>
                    <a:pt x="579" y="937"/>
                    <a:pt x="594" y="936"/>
                    <a:pt x="603" y="927"/>
                  </a:cubicBezTo>
                  <a:cubicBezTo>
                    <a:pt x="748" y="783"/>
                    <a:pt x="748" y="783"/>
                    <a:pt x="748" y="783"/>
                  </a:cubicBezTo>
                  <a:cubicBezTo>
                    <a:pt x="762" y="791"/>
                    <a:pt x="775" y="804"/>
                    <a:pt x="783" y="819"/>
                  </a:cubicBezTo>
                  <a:cubicBezTo>
                    <a:pt x="639" y="963"/>
                    <a:pt x="639" y="963"/>
                    <a:pt x="639" y="963"/>
                  </a:cubicBezTo>
                  <a:cubicBezTo>
                    <a:pt x="630" y="972"/>
                    <a:pt x="629" y="987"/>
                    <a:pt x="637" y="997"/>
                  </a:cubicBezTo>
                  <a:cubicBezTo>
                    <a:pt x="640" y="1001"/>
                    <a:pt x="642" y="1005"/>
                    <a:pt x="645" y="1009"/>
                  </a:cubicBezTo>
                  <a:cubicBezTo>
                    <a:pt x="656" y="1025"/>
                    <a:pt x="664" y="1042"/>
                    <a:pt x="672" y="1060"/>
                  </a:cubicBezTo>
                  <a:cubicBezTo>
                    <a:pt x="672" y="1060"/>
                    <a:pt x="672" y="1060"/>
                    <a:pt x="672" y="1060"/>
                  </a:cubicBezTo>
                  <a:cubicBezTo>
                    <a:pt x="688" y="1097"/>
                    <a:pt x="696" y="1137"/>
                    <a:pt x="696" y="1178"/>
                  </a:cubicBezTo>
                  <a:cubicBezTo>
                    <a:pt x="696" y="1226"/>
                    <a:pt x="684" y="1274"/>
                    <a:pt x="662" y="1317"/>
                  </a:cubicBezTo>
                  <a:cubicBezTo>
                    <a:pt x="602" y="1436"/>
                    <a:pt x="471" y="1502"/>
                    <a:pt x="340" y="1481"/>
                  </a:cubicBezTo>
                  <a:cubicBezTo>
                    <a:pt x="209" y="1460"/>
                    <a:pt x="106" y="1357"/>
                    <a:pt x="85" y="1225"/>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p>
          </p:txBody>
        </p:sp>
      </p:grpSp>
      <p:pic>
        <p:nvPicPr>
          <p:cNvPr id="1026" name="Picture 2" descr="How Leonardo da Vinci Changed Your Life - Biography">
            <a:extLst>
              <a:ext uri="{FF2B5EF4-FFF2-40B4-BE49-F238E27FC236}">
                <a16:creationId xmlns:a16="http://schemas.microsoft.com/office/drawing/2014/main" id="{B4255B02-67E2-4F8E-AF16-55F4E1677064}"/>
              </a:ext>
            </a:extLst>
          </p:cNvPr>
          <p:cNvPicPr>
            <a:picLocks noGrp="1" noChangeAspect="1" noChangeArrowheads="1"/>
          </p:cNvPicPr>
          <p:nvPr>
            <p:ph type="pic" sz="quarter" idx="10"/>
          </p:nvPr>
        </p:nvPicPr>
        <p:blipFill>
          <a:blip r:embed="rId2">
            <a:extLst>
              <a:ext uri="{28A0092B-C50C-407E-A947-70E740481C1C}">
                <a14:useLocalDpi xmlns:a14="http://schemas.microsoft.com/office/drawing/2010/main" val="0"/>
              </a:ext>
            </a:extLst>
          </a:blip>
          <a:srcRect t="1250" b="1250"/>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p:cNvGrpSpPr/>
          <p:nvPr/>
        </p:nvGrpSpPr>
        <p:grpSpPr>
          <a:xfrm rot="20683798">
            <a:off x="8882962" y="1790119"/>
            <a:ext cx="9973887" cy="5959420"/>
            <a:chOff x="-3894749" y="-2846439"/>
            <a:chExt cx="12991061" cy="7762189"/>
          </a:xfrm>
        </p:grpSpPr>
        <p:sp>
          <p:nvSpPr>
            <p:cNvPr id="4" name="Freeform 36"/>
            <p:cNvSpPr>
              <a:spLocks/>
            </p:cNvSpPr>
            <p:nvPr/>
          </p:nvSpPr>
          <p:spPr bwMode="auto">
            <a:xfrm>
              <a:off x="-3894749" y="-2846439"/>
              <a:ext cx="12011427" cy="5422301"/>
            </a:xfrm>
            <a:custGeom>
              <a:avLst/>
              <a:gdLst>
                <a:gd name="T0" fmla="*/ 19 w 1178"/>
                <a:gd name="T1" fmla="*/ 531 h 531"/>
                <a:gd name="T2" fmla="*/ 1178 w 1178"/>
                <a:gd name="T3" fmla="*/ 46 h 531"/>
                <a:gd name="T4" fmla="*/ 1159 w 1178"/>
                <a:gd name="T5" fmla="*/ 0 h 531"/>
                <a:gd name="T6" fmla="*/ 0 w 1178"/>
                <a:gd name="T7" fmla="*/ 485 h 531"/>
                <a:gd name="T8" fmla="*/ 19 w 1178"/>
                <a:gd name="T9" fmla="*/ 531 h 531"/>
              </a:gdLst>
              <a:ahLst/>
              <a:cxnLst>
                <a:cxn ang="0">
                  <a:pos x="T0" y="T1"/>
                </a:cxn>
                <a:cxn ang="0">
                  <a:pos x="T2" y="T3"/>
                </a:cxn>
                <a:cxn ang="0">
                  <a:pos x="T4" y="T5"/>
                </a:cxn>
                <a:cxn ang="0">
                  <a:pos x="T6" y="T7"/>
                </a:cxn>
                <a:cxn ang="0">
                  <a:pos x="T8" y="T9"/>
                </a:cxn>
              </a:cxnLst>
              <a:rect l="0" t="0" r="r" b="b"/>
              <a:pathLst>
                <a:path w="1178" h="531">
                  <a:moveTo>
                    <a:pt x="19" y="531"/>
                  </a:moveTo>
                  <a:cubicBezTo>
                    <a:pt x="311" y="144"/>
                    <a:pt x="886" y="432"/>
                    <a:pt x="1178" y="46"/>
                  </a:cubicBezTo>
                  <a:cubicBezTo>
                    <a:pt x="1172" y="30"/>
                    <a:pt x="1165" y="15"/>
                    <a:pt x="1159" y="0"/>
                  </a:cubicBezTo>
                  <a:cubicBezTo>
                    <a:pt x="867" y="387"/>
                    <a:pt x="292" y="98"/>
                    <a:pt x="0" y="485"/>
                  </a:cubicBezTo>
                  <a:cubicBezTo>
                    <a:pt x="6" y="500"/>
                    <a:pt x="13" y="516"/>
                    <a:pt x="19" y="53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 name="Freeform 37"/>
            <p:cNvSpPr>
              <a:spLocks/>
            </p:cNvSpPr>
            <p:nvPr/>
          </p:nvSpPr>
          <p:spPr bwMode="auto">
            <a:xfrm>
              <a:off x="-3701318" y="-2378461"/>
              <a:ext cx="12017667" cy="5422301"/>
            </a:xfrm>
            <a:custGeom>
              <a:avLst/>
              <a:gdLst>
                <a:gd name="T0" fmla="*/ 19 w 1178"/>
                <a:gd name="T1" fmla="*/ 531 h 531"/>
                <a:gd name="T2" fmla="*/ 1178 w 1178"/>
                <a:gd name="T3" fmla="*/ 45 h 531"/>
                <a:gd name="T4" fmla="*/ 1159 w 1178"/>
                <a:gd name="T5" fmla="*/ 0 h 531"/>
                <a:gd name="T6" fmla="*/ 0 w 1178"/>
                <a:gd name="T7" fmla="*/ 485 h 531"/>
                <a:gd name="T8" fmla="*/ 19 w 1178"/>
                <a:gd name="T9" fmla="*/ 531 h 531"/>
              </a:gdLst>
              <a:ahLst/>
              <a:cxnLst>
                <a:cxn ang="0">
                  <a:pos x="T0" y="T1"/>
                </a:cxn>
                <a:cxn ang="0">
                  <a:pos x="T2" y="T3"/>
                </a:cxn>
                <a:cxn ang="0">
                  <a:pos x="T4" y="T5"/>
                </a:cxn>
                <a:cxn ang="0">
                  <a:pos x="T6" y="T7"/>
                </a:cxn>
                <a:cxn ang="0">
                  <a:pos x="T8" y="T9"/>
                </a:cxn>
              </a:cxnLst>
              <a:rect l="0" t="0" r="r" b="b"/>
              <a:pathLst>
                <a:path w="1178" h="531">
                  <a:moveTo>
                    <a:pt x="19" y="531"/>
                  </a:moveTo>
                  <a:cubicBezTo>
                    <a:pt x="311" y="144"/>
                    <a:pt x="886" y="432"/>
                    <a:pt x="1178" y="45"/>
                  </a:cubicBezTo>
                  <a:cubicBezTo>
                    <a:pt x="1172" y="30"/>
                    <a:pt x="1166" y="15"/>
                    <a:pt x="1159" y="0"/>
                  </a:cubicBezTo>
                  <a:cubicBezTo>
                    <a:pt x="867" y="386"/>
                    <a:pt x="292" y="98"/>
                    <a:pt x="0" y="485"/>
                  </a:cubicBezTo>
                  <a:cubicBezTo>
                    <a:pt x="7" y="500"/>
                    <a:pt x="13" y="515"/>
                    <a:pt x="19" y="53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Freeform 38"/>
            <p:cNvSpPr>
              <a:spLocks/>
            </p:cNvSpPr>
            <p:nvPr/>
          </p:nvSpPr>
          <p:spPr bwMode="auto">
            <a:xfrm>
              <a:off x="-3507887" y="-1916723"/>
              <a:ext cx="12023906" cy="5422301"/>
            </a:xfrm>
            <a:custGeom>
              <a:avLst/>
              <a:gdLst>
                <a:gd name="T0" fmla="*/ 19 w 1179"/>
                <a:gd name="T1" fmla="*/ 531 h 531"/>
                <a:gd name="T2" fmla="*/ 1179 w 1179"/>
                <a:gd name="T3" fmla="*/ 46 h 531"/>
                <a:gd name="T4" fmla="*/ 1159 w 1179"/>
                <a:gd name="T5" fmla="*/ 0 h 531"/>
                <a:gd name="T6" fmla="*/ 0 w 1179"/>
                <a:gd name="T7" fmla="*/ 486 h 531"/>
                <a:gd name="T8" fmla="*/ 19 w 1179"/>
                <a:gd name="T9" fmla="*/ 531 h 531"/>
              </a:gdLst>
              <a:ahLst/>
              <a:cxnLst>
                <a:cxn ang="0">
                  <a:pos x="T0" y="T1"/>
                </a:cxn>
                <a:cxn ang="0">
                  <a:pos x="T2" y="T3"/>
                </a:cxn>
                <a:cxn ang="0">
                  <a:pos x="T4" y="T5"/>
                </a:cxn>
                <a:cxn ang="0">
                  <a:pos x="T6" y="T7"/>
                </a:cxn>
                <a:cxn ang="0">
                  <a:pos x="T8" y="T9"/>
                </a:cxn>
              </a:cxnLst>
              <a:rect l="0" t="0" r="r" b="b"/>
              <a:pathLst>
                <a:path w="1179" h="531">
                  <a:moveTo>
                    <a:pt x="19" y="531"/>
                  </a:moveTo>
                  <a:cubicBezTo>
                    <a:pt x="312" y="145"/>
                    <a:pt x="886" y="433"/>
                    <a:pt x="1179" y="46"/>
                  </a:cubicBezTo>
                  <a:cubicBezTo>
                    <a:pt x="1172" y="31"/>
                    <a:pt x="1166" y="16"/>
                    <a:pt x="1159" y="0"/>
                  </a:cubicBezTo>
                  <a:cubicBezTo>
                    <a:pt x="867" y="387"/>
                    <a:pt x="292" y="99"/>
                    <a:pt x="0" y="486"/>
                  </a:cubicBezTo>
                  <a:cubicBezTo>
                    <a:pt x="7" y="501"/>
                    <a:pt x="13" y="516"/>
                    <a:pt x="19" y="531"/>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Freeform 39"/>
            <p:cNvSpPr>
              <a:spLocks/>
            </p:cNvSpPr>
            <p:nvPr/>
          </p:nvSpPr>
          <p:spPr bwMode="auto">
            <a:xfrm>
              <a:off x="-3314457" y="-1448746"/>
              <a:ext cx="12023906" cy="5422301"/>
            </a:xfrm>
            <a:custGeom>
              <a:avLst/>
              <a:gdLst>
                <a:gd name="T0" fmla="*/ 20 w 1179"/>
                <a:gd name="T1" fmla="*/ 531 h 531"/>
                <a:gd name="T2" fmla="*/ 1179 w 1179"/>
                <a:gd name="T3" fmla="*/ 46 h 531"/>
                <a:gd name="T4" fmla="*/ 1160 w 1179"/>
                <a:gd name="T5" fmla="*/ 0 h 531"/>
                <a:gd name="T6" fmla="*/ 0 w 1179"/>
                <a:gd name="T7" fmla="*/ 485 h 531"/>
                <a:gd name="T8" fmla="*/ 20 w 1179"/>
                <a:gd name="T9" fmla="*/ 531 h 531"/>
              </a:gdLst>
              <a:ahLst/>
              <a:cxnLst>
                <a:cxn ang="0">
                  <a:pos x="T0" y="T1"/>
                </a:cxn>
                <a:cxn ang="0">
                  <a:pos x="T2" y="T3"/>
                </a:cxn>
                <a:cxn ang="0">
                  <a:pos x="T4" y="T5"/>
                </a:cxn>
                <a:cxn ang="0">
                  <a:pos x="T6" y="T7"/>
                </a:cxn>
                <a:cxn ang="0">
                  <a:pos x="T8" y="T9"/>
                </a:cxn>
              </a:cxnLst>
              <a:rect l="0" t="0" r="r" b="b"/>
              <a:pathLst>
                <a:path w="1179" h="531">
                  <a:moveTo>
                    <a:pt x="20" y="531"/>
                  </a:moveTo>
                  <a:cubicBezTo>
                    <a:pt x="312" y="144"/>
                    <a:pt x="887" y="433"/>
                    <a:pt x="1179" y="46"/>
                  </a:cubicBezTo>
                  <a:cubicBezTo>
                    <a:pt x="1172" y="31"/>
                    <a:pt x="1166" y="15"/>
                    <a:pt x="1160" y="0"/>
                  </a:cubicBezTo>
                  <a:cubicBezTo>
                    <a:pt x="867" y="387"/>
                    <a:pt x="293" y="99"/>
                    <a:pt x="0" y="485"/>
                  </a:cubicBezTo>
                  <a:cubicBezTo>
                    <a:pt x="7" y="501"/>
                    <a:pt x="13" y="516"/>
                    <a:pt x="20" y="531"/>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40"/>
            <p:cNvSpPr>
              <a:spLocks/>
            </p:cNvSpPr>
            <p:nvPr/>
          </p:nvSpPr>
          <p:spPr bwMode="auto">
            <a:xfrm>
              <a:off x="-3114786" y="-980768"/>
              <a:ext cx="12017667" cy="5428541"/>
            </a:xfrm>
            <a:custGeom>
              <a:avLst/>
              <a:gdLst>
                <a:gd name="T0" fmla="*/ 19 w 1178"/>
                <a:gd name="T1" fmla="*/ 531 h 531"/>
                <a:gd name="T2" fmla="*/ 1178 w 1178"/>
                <a:gd name="T3" fmla="*/ 46 h 531"/>
                <a:gd name="T4" fmla="*/ 1159 w 1178"/>
                <a:gd name="T5" fmla="*/ 0 h 531"/>
                <a:gd name="T6" fmla="*/ 0 w 1178"/>
                <a:gd name="T7" fmla="*/ 485 h 531"/>
                <a:gd name="T8" fmla="*/ 19 w 1178"/>
                <a:gd name="T9" fmla="*/ 531 h 531"/>
              </a:gdLst>
              <a:ahLst/>
              <a:cxnLst>
                <a:cxn ang="0">
                  <a:pos x="T0" y="T1"/>
                </a:cxn>
                <a:cxn ang="0">
                  <a:pos x="T2" y="T3"/>
                </a:cxn>
                <a:cxn ang="0">
                  <a:pos x="T4" y="T5"/>
                </a:cxn>
                <a:cxn ang="0">
                  <a:pos x="T6" y="T7"/>
                </a:cxn>
                <a:cxn ang="0">
                  <a:pos x="T8" y="T9"/>
                </a:cxn>
              </a:cxnLst>
              <a:rect l="0" t="0" r="r" b="b"/>
              <a:pathLst>
                <a:path w="1178" h="531">
                  <a:moveTo>
                    <a:pt x="19" y="531"/>
                  </a:moveTo>
                  <a:cubicBezTo>
                    <a:pt x="311" y="144"/>
                    <a:pt x="886" y="432"/>
                    <a:pt x="1178" y="46"/>
                  </a:cubicBezTo>
                  <a:cubicBezTo>
                    <a:pt x="1171" y="30"/>
                    <a:pt x="1165" y="15"/>
                    <a:pt x="1159" y="0"/>
                  </a:cubicBezTo>
                  <a:cubicBezTo>
                    <a:pt x="867" y="387"/>
                    <a:pt x="292" y="98"/>
                    <a:pt x="0" y="485"/>
                  </a:cubicBezTo>
                  <a:cubicBezTo>
                    <a:pt x="6" y="500"/>
                    <a:pt x="12" y="516"/>
                    <a:pt x="19" y="531"/>
                  </a:cubicBez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41"/>
            <p:cNvSpPr>
              <a:spLocks/>
            </p:cNvSpPr>
            <p:nvPr/>
          </p:nvSpPr>
          <p:spPr bwMode="auto">
            <a:xfrm>
              <a:off x="-2921355" y="-506551"/>
              <a:ext cx="12017667" cy="5422301"/>
            </a:xfrm>
            <a:custGeom>
              <a:avLst/>
              <a:gdLst>
                <a:gd name="T0" fmla="*/ 19 w 1178"/>
                <a:gd name="T1" fmla="*/ 531 h 531"/>
                <a:gd name="T2" fmla="*/ 1178 w 1178"/>
                <a:gd name="T3" fmla="*/ 45 h 531"/>
                <a:gd name="T4" fmla="*/ 1159 w 1178"/>
                <a:gd name="T5" fmla="*/ 0 h 531"/>
                <a:gd name="T6" fmla="*/ 0 w 1178"/>
                <a:gd name="T7" fmla="*/ 485 h 531"/>
                <a:gd name="T8" fmla="*/ 19 w 1178"/>
                <a:gd name="T9" fmla="*/ 531 h 531"/>
              </a:gdLst>
              <a:ahLst/>
              <a:cxnLst>
                <a:cxn ang="0">
                  <a:pos x="T0" y="T1"/>
                </a:cxn>
                <a:cxn ang="0">
                  <a:pos x="T2" y="T3"/>
                </a:cxn>
                <a:cxn ang="0">
                  <a:pos x="T4" y="T5"/>
                </a:cxn>
                <a:cxn ang="0">
                  <a:pos x="T6" y="T7"/>
                </a:cxn>
                <a:cxn ang="0">
                  <a:pos x="T8" y="T9"/>
                </a:cxn>
              </a:cxnLst>
              <a:rect l="0" t="0" r="r" b="b"/>
              <a:pathLst>
                <a:path w="1178" h="531">
                  <a:moveTo>
                    <a:pt x="19" y="531"/>
                  </a:moveTo>
                  <a:cubicBezTo>
                    <a:pt x="311" y="144"/>
                    <a:pt x="886" y="432"/>
                    <a:pt x="1178" y="45"/>
                  </a:cubicBezTo>
                  <a:cubicBezTo>
                    <a:pt x="1172" y="30"/>
                    <a:pt x="1165" y="15"/>
                    <a:pt x="1159" y="0"/>
                  </a:cubicBezTo>
                  <a:cubicBezTo>
                    <a:pt x="867" y="386"/>
                    <a:pt x="292" y="98"/>
                    <a:pt x="0" y="485"/>
                  </a:cubicBezTo>
                  <a:cubicBezTo>
                    <a:pt x="6" y="500"/>
                    <a:pt x="13" y="515"/>
                    <a:pt x="19" y="531"/>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850122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p:cTn id="15" dur="500" fill="hold"/>
                                        <p:tgtEl>
                                          <p:spTgt spid="26"/>
                                        </p:tgtEl>
                                        <p:attrNameLst>
                                          <p:attrName>ppt_w</p:attrName>
                                        </p:attrNameLst>
                                      </p:cBhvr>
                                      <p:tavLst>
                                        <p:tav tm="0">
                                          <p:val>
                                            <p:fltVal val="0"/>
                                          </p:val>
                                        </p:tav>
                                        <p:tav tm="100000">
                                          <p:val>
                                            <p:strVal val="#ppt_w"/>
                                          </p:val>
                                        </p:tav>
                                      </p:tavLst>
                                    </p:anim>
                                    <p:anim calcmode="lin" valueType="num">
                                      <p:cBhvr>
                                        <p:cTn id="16" dur="500" fill="hold"/>
                                        <p:tgtEl>
                                          <p:spTgt spid="26"/>
                                        </p:tgtEl>
                                        <p:attrNameLst>
                                          <p:attrName>ppt_h</p:attrName>
                                        </p:attrNameLst>
                                      </p:cBhvr>
                                      <p:tavLst>
                                        <p:tav tm="0">
                                          <p:val>
                                            <p:fltVal val="0"/>
                                          </p:val>
                                        </p:tav>
                                        <p:tav tm="100000">
                                          <p:val>
                                            <p:strVal val="#ppt_h"/>
                                          </p:val>
                                        </p:tav>
                                      </p:tavLst>
                                    </p:anim>
                                    <p:animEffect transition="in" filter="fade">
                                      <p:cBhvr>
                                        <p:cTn id="17" dur="500"/>
                                        <p:tgtEl>
                                          <p:spTgt spid="26"/>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500" fill="hold"/>
                                        <p:tgtEl>
                                          <p:spTgt spid="27"/>
                                        </p:tgtEl>
                                        <p:attrNameLst>
                                          <p:attrName>ppt_w</p:attrName>
                                        </p:attrNameLst>
                                      </p:cBhvr>
                                      <p:tavLst>
                                        <p:tav tm="0">
                                          <p:val>
                                            <p:fltVal val="0"/>
                                          </p:val>
                                        </p:tav>
                                        <p:tav tm="100000">
                                          <p:val>
                                            <p:strVal val="#ppt_w"/>
                                          </p:val>
                                        </p:tav>
                                      </p:tavLst>
                                    </p:anim>
                                    <p:anim calcmode="lin" valueType="num">
                                      <p:cBhvr>
                                        <p:cTn id="25" dur="500" fill="hold"/>
                                        <p:tgtEl>
                                          <p:spTgt spid="27"/>
                                        </p:tgtEl>
                                        <p:attrNameLst>
                                          <p:attrName>ppt_h</p:attrName>
                                        </p:attrNameLst>
                                      </p:cBhvr>
                                      <p:tavLst>
                                        <p:tav tm="0">
                                          <p:val>
                                            <p:fltVal val="0"/>
                                          </p:val>
                                        </p:tav>
                                        <p:tav tm="100000">
                                          <p:val>
                                            <p:strVal val="#ppt_h"/>
                                          </p:val>
                                        </p:tav>
                                      </p:tavLst>
                                    </p:anim>
                                    <p:animEffect transition="in" filter="fade">
                                      <p:cBhvr>
                                        <p:cTn id="26" dur="500"/>
                                        <p:tgtEl>
                                          <p:spTgt spid="27"/>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832316" y="517357"/>
            <a:ext cx="4572000" cy="1096372"/>
            <a:chOff x="838200" y="942576"/>
            <a:chExt cx="4572000" cy="1096372"/>
          </a:xfrm>
        </p:grpSpPr>
        <p:sp>
          <p:nvSpPr>
            <p:cNvPr id="11" name="TextBox 10"/>
            <p:cNvSpPr txBox="1"/>
            <p:nvPr/>
          </p:nvSpPr>
          <p:spPr>
            <a:xfrm>
              <a:off x="838200" y="942576"/>
              <a:ext cx="4572000" cy="769441"/>
            </a:xfrm>
            <a:prstGeom prst="rect">
              <a:avLst/>
            </a:prstGeom>
            <a:noFill/>
          </p:spPr>
          <p:txBody>
            <a:bodyPr wrap="square" lIns="91440" tIns="45720" rIns="91440" bIns="45720" rtlCol="0" anchor="b">
              <a:spAutoFit/>
            </a:bodyPr>
            <a:lstStyle/>
            <a:p>
              <a:r>
                <a:rPr lang="en-US" sz="4400" dirty="0">
                  <a:solidFill>
                    <a:schemeClr val="accent1"/>
                  </a:solidFill>
                  <a:latin typeface="+mj-lt"/>
                </a:rPr>
                <a:t>Florence Nightingale</a:t>
              </a:r>
            </a:p>
          </p:txBody>
        </p:sp>
        <p:sp>
          <p:nvSpPr>
            <p:cNvPr id="12" name="TextBox 11"/>
            <p:cNvSpPr txBox="1"/>
            <p:nvPr/>
          </p:nvSpPr>
          <p:spPr>
            <a:xfrm>
              <a:off x="838200" y="1623963"/>
              <a:ext cx="4572000" cy="414985"/>
            </a:xfrm>
            <a:prstGeom prst="rect">
              <a:avLst/>
            </a:prstGeom>
            <a:noFill/>
          </p:spPr>
          <p:txBody>
            <a:bodyPr wrap="square" lIns="91440" tIns="45720" rIns="91440" bIns="45720" rtlCol="0">
              <a:spAutoFit/>
            </a:bodyPr>
            <a:lstStyle/>
            <a:p>
              <a:pPr>
                <a:lnSpc>
                  <a:spcPct val="130000"/>
                </a:lnSpc>
              </a:pPr>
              <a:r>
                <a:rPr lang="en-US" dirty="0">
                  <a:solidFill>
                    <a:schemeClr val="tx2"/>
                  </a:solidFill>
                </a:rPr>
                <a:t>(1820-1910)</a:t>
              </a:r>
            </a:p>
          </p:txBody>
        </p:sp>
      </p:grpSp>
      <p:sp>
        <p:nvSpPr>
          <p:cNvPr id="13" name="Rectangle 12"/>
          <p:cNvSpPr/>
          <p:nvPr/>
        </p:nvSpPr>
        <p:spPr>
          <a:xfrm>
            <a:off x="837759" y="1652024"/>
            <a:ext cx="5258241" cy="1738681"/>
          </a:xfrm>
          <a:prstGeom prst="rect">
            <a:avLst/>
          </a:prstGeom>
        </p:spPr>
        <p:txBody>
          <a:bodyPr wrap="square">
            <a:spAutoFit/>
          </a:bodyPr>
          <a:lstStyle/>
          <a:p>
            <a:pPr>
              <a:lnSpc>
                <a:spcPct val="130000"/>
              </a:lnSpc>
            </a:pPr>
            <a:r>
              <a:rPr lang="en-US" sz="1400" dirty="0">
                <a:solidFill>
                  <a:schemeClr val="tx2"/>
                </a:solidFill>
              </a:rPr>
              <a:t>Nightingale is hailed as the founder of modern nursing. She rose to prominence as a manager and trainer of nurses during the Crimean War. Nightingale was a skilled statistician who conducted comprehensive statistical studies of sanitation in rural India, working to reform sanitation and sewage treatment in the country.</a:t>
            </a:r>
          </a:p>
        </p:txBody>
      </p:sp>
      <p:sp>
        <p:nvSpPr>
          <p:cNvPr id="16" name="Rectangle 15"/>
          <p:cNvSpPr/>
          <p:nvPr/>
        </p:nvSpPr>
        <p:spPr>
          <a:xfrm>
            <a:off x="1689241" y="3429000"/>
            <a:ext cx="4341256" cy="1178528"/>
          </a:xfrm>
          <a:prstGeom prst="rect">
            <a:avLst/>
          </a:prstGeom>
        </p:spPr>
        <p:txBody>
          <a:bodyPr wrap="square">
            <a:spAutoFit/>
          </a:bodyPr>
          <a:lstStyle/>
          <a:p>
            <a:pPr>
              <a:lnSpc>
                <a:spcPct val="130000"/>
              </a:lnSpc>
            </a:pPr>
            <a:r>
              <a:rPr lang="en-US" sz="1400" dirty="0">
                <a:solidFill>
                  <a:schemeClr val="tx2"/>
                </a:solidFill>
              </a:rPr>
              <a:t>Nightingale never married, and some say she remained celibate throughout her life. She had close relationships with women, describing them with language that we would read today as overly romantic. </a:t>
            </a:r>
          </a:p>
        </p:txBody>
      </p:sp>
      <p:grpSp>
        <p:nvGrpSpPr>
          <p:cNvPr id="26" name="Group 25"/>
          <p:cNvGrpSpPr/>
          <p:nvPr/>
        </p:nvGrpSpPr>
        <p:grpSpPr>
          <a:xfrm>
            <a:off x="905455" y="3661124"/>
            <a:ext cx="685800" cy="685800"/>
            <a:chOff x="838200" y="3680155"/>
            <a:chExt cx="685800" cy="685800"/>
          </a:xfrm>
        </p:grpSpPr>
        <p:sp>
          <p:nvSpPr>
            <p:cNvPr id="15" name="Oval 14"/>
            <p:cNvSpPr/>
            <p:nvPr/>
          </p:nvSpPr>
          <p:spPr>
            <a:xfrm>
              <a:off x="838200" y="3680155"/>
              <a:ext cx="685800" cy="6858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32" name="Freeform 11"/>
            <p:cNvSpPr>
              <a:spLocks noEditPoints="1"/>
            </p:cNvSpPr>
            <p:nvPr/>
          </p:nvSpPr>
          <p:spPr bwMode="auto">
            <a:xfrm>
              <a:off x="984477" y="3826046"/>
              <a:ext cx="393247" cy="394018"/>
            </a:xfrm>
            <a:custGeom>
              <a:avLst/>
              <a:gdLst>
                <a:gd name="T0" fmla="*/ 123 w 1561"/>
                <a:gd name="T1" fmla="*/ 1184 h 1564"/>
                <a:gd name="T2" fmla="*/ 581 w 1561"/>
                <a:gd name="T3" fmla="*/ 1216 h 1564"/>
                <a:gd name="T4" fmla="*/ 581 w 1561"/>
                <a:gd name="T5" fmla="*/ 1216 h 1564"/>
                <a:gd name="T6" fmla="*/ 337 w 1561"/>
                <a:gd name="T7" fmla="*/ 983 h 1564"/>
                <a:gd name="T8" fmla="*/ 285 w 1561"/>
                <a:gd name="T9" fmla="*/ 1002 h 1564"/>
                <a:gd name="T10" fmla="*/ 180 w 1561"/>
                <a:gd name="T11" fmla="*/ 1232 h 1564"/>
                <a:gd name="T12" fmla="*/ 780 w 1561"/>
                <a:gd name="T13" fmla="*/ 1433 h 1564"/>
                <a:gd name="T14" fmla="*/ 1304 w 1561"/>
                <a:gd name="T15" fmla="*/ 367 h 1564"/>
                <a:gd name="T16" fmla="*/ 1500 w 1561"/>
                <a:gd name="T17" fmla="*/ 388 h 1564"/>
                <a:gd name="T18" fmla="*/ 1473 w 1561"/>
                <a:gd name="T19" fmla="*/ 198 h 1564"/>
                <a:gd name="T20" fmla="*/ 1534 w 1561"/>
                <a:gd name="T21" fmla="*/ 29 h 1564"/>
                <a:gd name="T22" fmla="*/ 1304 w 1561"/>
                <a:gd name="T23" fmla="*/ 29 h 1564"/>
                <a:gd name="T24" fmla="*/ 1195 w 1561"/>
                <a:gd name="T25" fmla="*/ 137 h 1564"/>
                <a:gd name="T26" fmla="*/ 1070 w 1561"/>
                <a:gd name="T27" fmla="*/ 262 h 1564"/>
                <a:gd name="T28" fmla="*/ 123 w 1561"/>
                <a:gd name="T29" fmla="*/ 641 h 1564"/>
                <a:gd name="T30" fmla="*/ 310 w 1561"/>
                <a:gd name="T31" fmla="*/ 1536 h 1564"/>
                <a:gd name="T32" fmla="*/ 763 w 1561"/>
                <a:gd name="T33" fmla="*/ 1380 h 1564"/>
                <a:gd name="T34" fmla="*/ 924 w 1561"/>
                <a:gd name="T35" fmla="*/ 1235 h 1564"/>
                <a:gd name="T36" fmla="*/ 737 w 1561"/>
                <a:gd name="T37" fmla="*/ 1184 h 1564"/>
                <a:gd name="T38" fmla="*/ 981 w 1561"/>
                <a:gd name="T39" fmla="*/ 1184 h 1564"/>
                <a:gd name="T40" fmla="*/ 702 w 1561"/>
                <a:gd name="T41" fmla="*/ 1029 h 1564"/>
                <a:gd name="T42" fmla="*/ 1144 w 1561"/>
                <a:gd name="T43" fmla="*/ 1030 h 1564"/>
                <a:gd name="T44" fmla="*/ 693 w 1561"/>
                <a:gd name="T45" fmla="*/ 978 h 1564"/>
                <a:gd name="T46" fmla="*/ 829 w 1561"/>
                <a:gd name="T47" fmla="*/ 821 h 1564"/>
                <a:gd name="T48" fmla="*/ 1326 w 1561"/>
                <a:gd name="T49" fmla="*/ 774 h 1564"/>
                <a:gd name="T50" fmla="*/ 1310 w 1561"/>
                <a:gd name="T51" fmla="*/ 180 h 1564"/>
                <a:gd name="T52" fmla="*/ 1231 w 1561"/>
                <a:gd name="T53" fmla="*/ 65 h 1564"/>
                <a:gd name="T54" fmla="*/ 1382 w 1561"/>
                <a:gd name="T55" fmla="*/ 144 h 1564"/>
                <a:gd name="T56" fmla="*/ 1498 w 1561"/>
                <a:gd name="T57" fmla="*/ 65 h 1564"/>
                <a:gd name="T58" fmla="*/ 1419 w 1561"/>
                <a:gd name="T59" fmla="*/ 180 h 1564"/>
                <a:gd name="T60" fmla="*/ 1505 w 1561"/>
                <a:gd name="T61" fmla="*/ 313 h 1564"/>
                <a:gd name="T62" fmla="*/ 1383 w 1561"/>
                <a:gd name="T63" fmla="*/ 253 h 1564"/>
                <a:gd name="T64" fmla="*/ 1224 w 1561"/>
                <a:gd name="T65" fmla="*/ 302 h 1564"/>
                <a:gd name="T66" fmla="*/ 1278 w 1561"/>
                <a:gd name="T67" fmla="*/ 416 h 1564"/>
                <a:gd name="T68" fmla="*/ 456 w 1561"/>
                <a:gd name="T69" fmla="*/ 313 h 1564"/>
                <a:gd name="T70" fmla="*/ 456 w 1561"/>
                <a:gd name="T71" fmla="*/ 313 h 1564"/>
                <a:gd name="T72" fmla="*/ 740 w 1561"/>
                <a:gd name="T73" fmla="*/ 499 h 1564"/>
                <a:gd name="T74" fmla="*/ 786 w 1561"/>
                <a:gd name="T75" fmla="*/ 499 h 1564"/>
                <a:gd name="T76" fmla="*/ 1345 w 1561"/>
                <a:gd name="T77" fmla="*/ 569 h 1564"/>
                <a:gd name="T78" fmla="*/ 183 w 1561"/>
                <a:gd name="T79" fmla="*/ 723 h 1564"/>
                <a:gd name="T80" fmla="*/ 1351 w 1561"/>
                <a:gd name="T81" fmla="*/ 621 h 1564"/>
                <a:gd name="T82" fmla="*/ 183 w 1561"/>
                <a:gd name="T83" fmla="*/ 723 h 1564"/>
                <a:gd name="T84" fmla="*/ 679 w 1561"/>
                <a:gd name="T85" fmla="*/ 775 h 1564"/>
                <a:gd name="T86" fmla="*/ 239 w 1561"/>
                <a:gd name="T87" fmla="*/ 855 h 1564"/>
                <a:gd name="T88" fmla="*/ 88 w 1561"/>
                <a:gd name="T89" fmla="*/ 1283 h 1564"/>
                <a:gd name="T90" fmla="*/ 560 w 1561"/>
                <a:gd name="T91" fmla="*/ 936 h 1564"/>
                <a:gd name="T92" fmla="*/ 774 w 1561"/>
                <a:gd name="T93" fmla="*/ 825 h 1564"/>
                <a:gd name="T94" fmla="*/ 636 w 1561"/>
                <a:gd name="T95" fmla="*/ 1015 h 1564"/>
                <a:gd name="T96" fmla="*/ 379 w 1561"/>
                <a:gd name="T97" fmla="*/ 1491 h 1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61" h="1564">
                  <a:moveTo>
                    <a:pt x="635" y="1184"/>
                  </a:moveTo>
                  <a:cubicBezTo>
                    <a:pt x="635" y="1042"/>
                    <a:pt x="520" y="928"/>
                    <a:pt x="379" y="928"/>
                  </a:cubicBezTo>
                  <a:cubicBezTo>
                    <a:pt x="238" y="928"/>
                    <a:pt x="123" y="1042"/>
                    <a:pt x="123" y="1184"/>
                  </a:cubicBezTo>
                  <a:cubicBezTo>
                    <a:pt x="123" y="1325"/>
                    <a:pt x="238" y="1440"/>
                    <a:pt x="379" y="1440"/>
                  </a:cubicBezTo>
                  <a:cubicBezTo>
                    <a:pt x="520" y="1440"/>
                    <a:pt x="635" y="1325"/>
                    <a:pt x="635" y="1184"/>
                  </a:cubicBezTo>
                  <a:close/>
                  <a:moveTo>
                    <a:pt x="581" y="1216"/>
                  </a:moveTo>
                  <a:cubicBezTo>
                    <a:pt x="528" y="1169"/>
                    <a:pt x="479" y="1124"/>
                    <a:pt x="434" y="1081"/>
                  </a:cubicBezTo>
                  <a:cubicBezTo>
                    <a:pt x="556" y="1081"/>
                    <a:pt x="556" y="1081"/>
                    <a:pt x="556" y="1081"/>
                  </a:cubicBezTo>
                  <a:cubicBezTo>
                    <a:pt x="580" y="1122"/>
                    <a:pt x="589" y="1170"/>
                    <a:pt x="581" y="1216"/>
                  </a:cubicBezTo>
                  <a:close/>
                  <a:moveTo>
                    <a:pt x="514" y="1030"/>
                  </a:moveTo>
                  <a:cubicBezTo>
                    <a:pt x="382" y="1030"/>
                    <a:pt x="382" y="1030"/>
                    <a:pt x="382" y="1030"/>
                  </a:cubicBezTo>
                  <a:cubicBezTo>
                    <a:pt x="366" y="1014"/>
                    <a:pt x="351" y="999"/>
                    <a:pt x="337" y="983"/>
                  </a:cubicBezTo>
                  <a:cubicBezTo>
                    <a:pt x="400" y="970"/>
                    <a:pt x="466" y="988"/>
                    <a:pt x="514" y="1030"/>
                  </a:cubicBezTo>
                  <a:close/>
                  <a:moveTo>
                    <a:pt x="180" y="1232"/>
                  </a:moveTo>
                  <a:cubicBezTo>
                    <a:pt x="158" y="1140"/>
                    <a:pt x="201" y="1045"/>
                    <a:pt x="285" y="1002"/>
                  </a:cubicBezTo>
                  <a:cubicBezTo>
                    <a:pt x="373" y="1096"/>
                    <a:pt x="466" y="1186"/>
                    <a:pt x="564" y="1270"/>
                  </a:cubicBezTo>
                  <a:cubicBezTo>
                    <a:pt x="531" y="1342"/>
                    <a:pt x="459" y="1388"/>
                    <a:pt x="379" y="1389"/>
                  </a:cubicBezTo>
                  <a:cubicBezTo>
                    <a:pt x="284" y="1389"/>
                    <a:pt x="202" y="1324"/>
                    <a:pt x="180" y="1232"/>
                  </a:cubicBezTo>
                  <a:close/>
                  <a:moveTo>
                    <a:pt x="682" y="1375"/>
                  </a:moveTo>
                  <a:cubicBezTo>
                    <a:pt x="703" y="1394"/>
                    <a:pt x="724" y="1413"/>
                    <a:pt x="746" y="1433"/>
                  </a:cubicBezTo>
                  <a:cubicBezTo>
                    <a:pt x="755" y="1442"/>
                    <a:pt x="770" y="1442"/>
                    <a:pt x="780" y="1433"/>
                  </a:cubicBezTo>
                  <a:cubicBezTo>
                    <a:pt x="836" y="1382"/>
                    <a:pt x="890" y="1334"/>
                    <a:pt x="940" y="1289"/>
                  </a:cubicBezTo>
                  <a:cubicBezTo>
                    <a:pt x="1219" y="1040"/>
                    <a:pt x="1403" y="876"/>
                    <a:pt x="1403" y="641"/>
                  </a:cubicBezTo>
                  <a:cubicBezTo>
                    <a:pt x="1405" y="540"/>
                    <a:pt x="1370" y="443"/>
                    <a:pt x="1304" y="367"/>
                  </a:cubicBezTo>
                  <a:cubicBezTo>
                    <a:pt x="1365" y="307"/>
                    <a:pt x="1365" y="307"/>
                    <a:pt x="1365" y="307"/>
                  </a:cubicBezTo>
                  <a:cubicBezTo>
                    <a:pt x="1426" y="368"/>
                    <a:pt x="1426" y="368"/>
                    <a:pt x="1426" y="368"/>
                  </a:cubicBezTo>
                  <a:cubicBezTo>
                    <a:pt x="1445" y="387"/>
                    <a:pt x="1473" y="395"/>
                    <a:pt x="1500" y="388"/>
                  </a:cubicBezTo>
                  <a:cubicBezTo>
                    <a:pt x="1526" y="381"/>
                    <a:pt x="1547" y="360"/>
                    <a:pt x="1554" y="334"/>
                  </a:cubicBezTo>
                  <a:cubicBezTo>
                    <a:pt x="1561" y="307"/>
                    <a:pt x="1554" y="279"/>
                    <a:pt x="1534" y="259"/>
                  </a:cubicBezTo>
                  <a:cubicBezTo>
                    <a:pt x="1473" y="198"/>
                    <a:pt x="1473" y="198"/>
                    <a:pt x="1473" y="198"/>
                  </a:cubicBezTo>
                  <a:cubicBezTo>
                    <a:pt x="1534" y="137"/>
                    <a:pt x="1534" y="137"/>
                    <a:pt x="1534" y="137"/>
                  </a:cubicBezTo>
                  <a:cubicBezTo>
                    <a:pt x="1548" y="123"/>
                    <a:pt x="1557" y="103"/>
                    <a:pt x="1557" y="83"/>
                  </a:cubicBezTo>
                  <a:cubicBezTo>
                    <a:pt x="1557" y="63"/>
                    <a:pt x="1548" y="43"/>
                    <a:pt x="1534" y="29"/>
                  </a:cubicBezTo>
                  <a:cubicBezTo>
                    <a:pt x="1504" y="0"/>
                    <a:pt x="1456" y="0"/>
                    <a:pt x="1426" y="29"/>
                  </a:cubicBezTo>
                  <a:cubicBezTo>
                    <a:pt x="1365" y="90"/>
                    <a:pt x="1365" y="90"/>
                    <a:pt x="1365" y="90"/>
                  </a:cubicBezTo>
                  <a:cubicBezTo>
                    <a:pt x="1304" y="29"/>
                    <a:pt x="1304" y="29"/>
                    <a:pt x="1304" y="29"/>
                  </a:cubicBezTo>
                  <a:cubicBezTo>
                    <a:pt x="1273" y="0"/>
                    <a:pt x="1226" y="0"/>
                    <a:pt x="1195" y="29"/>
                  </a:cubicBezTo>
                  <a:cubicBezTo>
                    <a:pt x="1181" y="43"/>
                    <a:pt x="1172" y="63"/>
                    <a:pt x="1172" y="83"/>
                  </a:cubicBezTo>
                  <a:cubicBezTo>
                    <a:pt x="1172" y="103"/>
                    <a:pt x="1181" y="123"/>
                    <a:pt x="1195" y="137"/>
                  </a:cubicBezTo>
                  <a:cubicBezTo>
                    <a:pt x="1256" y="198"/>
                    <a:pt x="1256" y="198"/>
                    <a:pt x="1256" y="198"/>
                  </a:cubicBezTo>
                  <a:cubicBezTo>
                    <a:pt x="1174" y="280"/>
                    <a:pt x="1174" y="280"/>
                    <a:pt x="1174" y="280"/>
                  </a:cubicBezTo>
                  <a:cubicBezTo>
                    <a:pt x="1141" y="268"/>
                    <a:pt x="1106" y="262"/>
                    <a:pt x="1070" y="262"/>
                  </a:cubicBezTo>
                  <a:cubicBezTo>
                    <a:pt x="903" y="262"/>
                    <a:pt x="804" y="375"/>
                    <a:pt x="763" y="437"/>
                  </a:cubicBezTo>
                  <a:cubicBezTo>
                    <a:pt x="722" y="375"/>
                    <a:pt x="623" y="262"/>
                    <a:pt x="456" y="262"/>
                  </a:cubicBezTo>
                  <a:cubicBezTo>
                    <a:pt x="266" y="262"/>
                    <a:pt x="123" y="425"/>
                    <a:pt x="123" y="641"/>
                  </a:cubicBezTo>
                  <a:cubicBezTo>
                    <a:pt x="123" y="725"/>
                    <a:pt x="148" y="807"/>
                    <a:pt x="193" y="878"/>
                  </a:cubicBezTo>
                  <a:cubicBezTo>
                    <a:pt x="66" y="954"/>
                    <a:pt x="0" y="1101"/>
                    <a:pt x="26" y="1247"/>
                  </a:cubicBezTo>
                  <a:cubicBezTo>
                    <a:pt x="52" y="1392"/>
                    <a:pt x="164" y="1507"/>
                    <a:pt x="310" y="1536"/>
                  </a:cubicBezTo>
                  <a:cubicBezTo>
                    <a:pt x="455" y="1564"/>
                    <a:pt x="603" y="1500"/>
                    <a:pt x="682" y="1375"/>
                  </a:cubicBezTo>
                  <a:close/>
                  <a:moveTo>
                    <a:pt x="906" y="1251"/>
                  </a:moveTo>
                  <a:cubicBezTo>
                    <a:pt x="861" y="1291"/>
                    <a:pt x="813" y="1334"/>
                    <a:pt x="763" y="1380"/>
                  </a:cubicBezTo>
                  <a:cubicBezTo>
                    <a:pt x="744" y="1362"/>
                    <a:pt x="725" y="1345"/>
                    <a:pt x="706" y="1328"/>
                  </a:cubicBezTo>
                  <a:cubicBezTo>
                    <a:pt x="719" y="1299"/>
                    <a:pt x="729" y="1267"/>
                    <a:pt x="733" y="1235"/>
                  </a:cubicBezTo>
                  <a:cubicBezTo>
                    <a:pt x="924" y="1235"/>
                    <a:pt x="924" y="1235"/>
                    <a:pt x="924" y="1235"/>
                  </a:cubicBezTo>
                  <a:cubicBezTo>
                    <a:pt x="918" y="1240"/>
                    <a:pt x="912" y="1246"/>
                    <a:pt x="906" y="1251"/>
                  </a:cubicBezTo>
                  <a:close/>
                  <a:moveTo>
                    <a:pt x="981" y="1184"/>
                  </a:moveTo>
                  <a:cubicBezTo>
                    <a:pt x="737" y="1184"/>
                    <a:pt x="737" y="1184"/>
                    <a:pt x="737" y="1184"/>
                  </a:cubicBezTo>
                  <a:cubicBezTo>
                    <a:pt x="737" y="1149"/>
                    <a:pt x="732" y="1115"/>
                    <a:pt x="722" y="1081"/>
                  </a:cubicBezTo>
                  <a:cubicBezTo>
                    <a:pt x="1092" y="1081"/>
                    <a:pt x="1092" y="1081"/>
                    <a:pt x="1092" y="1081"/>
                  </a:cubicBezTo>
                  <a:cubicBezTo>
                    <a:pt x="1057" y="1114"/>
                    <a:pt x="1020" y="1148"/>
                    <a:pt x="981" y="1184"/>
                  </a:cubicBezTo>
                  <a:close/>
                  <a:moveTo>
                    <a:pt x="1144" y="1030"/>
                  </a:moveTo>
                  <a:cubicBezTo>
                    <a:pt x="702" y="1030"/>
                    <a:pt x="702" y="1030"/>
                    <a:pt x="702" y="1030"/>
                  </a:cubicBezTo>
                  <a:cubicBezTo>
                    <a:pt x="702" y="1029"/>
                    <a:pt x="702" y="1029"/>
                    <a:pt x="702" y="1029"/>
                  </a:cubicBezTo>
                  <a:cubicBezTo>
                    <a:pt x="761" y="1023"/>
                    <a:pt x="811" y="984"/>
                    <a:pt x="831" y="928"/>
                  </a:cubicBezTo>
                  <a:cubicBezTo>
                    <a:pt x="1235" y="928"/>
                    <a:pt x="1235" y="928"/>
                    <a:pt x="1235" y="928"/>
                  </a:cubicBezTo>
                  <a:cubicBezTo>
                    <a:pt x="1207" y="964"/>
                    <a:pt x="1176" y="998"/>
                    <a:pt x="1144" y="1030"/>
                  </a:cubicBezTo>
                  <a:close/>
                  <a:moveTo>
                    <a:pt x="693" y="978"/>
                  </a:moveTo>
                  <a:cubicBezTo>
                    <a:pt x="788" y="883"/>
                    <a:pt x="788" y="883"/>
                    <a:pt x="788" y="883"/>
                  </a:cubicBezTo>
                  <a:cubicBezTo>
                    <a:pt x="784" y="934"/>
                    <a:pt x="744" y="975"/>
                    <a:pt x="693" y="978"/>
                  </a:cubicBezTo>
                  <a:close/>
                  <a:moveTo>
                    <a:pt x="1273" y="877"/>
                  </a:moveTo>
                  <a:cubicBezTo>
                    <a:pt x="840" y="877"/>
                    <a:pt x="840" y="877"/>
                    <a:pt x="840" y="877"/>
                  </a:cubicBezTo>
                  <a:cubicBezTo>
                    <a:pt x="840" y="857"/>
                    <a:pt x="836" y="838"/>
                    <a:pt x="829" y="821"/>
                  </a:cubicBezTo>
                  <a:cubicBezTo>
                    <a:pt x="829" y="821"/>
                    <a:pt x="829" y="821"/>
                    <a:pt x="829" y="821"/>
                  </a:cubicBezTo>
                  <a:cubicBezTo>
                    <a:pt x="822" y="804"/>
                    <a:pt x="813" y="788"/>
                    <a:pt x="800" y="774"/>
                  </a:cubicBezTo>
                  <a:cubicBezTo>
                    <a:pt x="1326" y="774"/>
                    <a:pt x="1326" y="774"/>
                    <a:pt x="1326" y="774"/>
                  </a:cubicBezTo>
                  <a:cubicBezTo>
                    <a:pt x="1312" y="810"/>
                    <a:pt x="1294" y="845"/>
                    <a:pt x="1273" y="877"/>
                  </a:cubicBezTo>
                  <a:close/>
                  <a:moveTo>
                    <a:pt x="1310" y="216"/>
                  </a:moveTo>
                  <a:cubicBezTo>
                    <a:pt x="1320" y="206"/>
                    <a:pt x="1320" y="190"/>
                    <a:pt x="1310" y="180"/>
                  </a:cubicBezTo>
                  <a:cubicBezTo>
                    <a:pt x="1231" y="101"/>
                    <a:pt x="1231" y="101"/>
                    <a:pt x="1231" y="101"/>
                  </a:cubicBezTo>
                  <a:cubicBezTo>
                    <a:pt x="1226" y="96"/>
                    <a:pt x="1224" y="90"/>
                    <a:pt x="1224" y="83"/>
                  </a:cubicBezTo>
                  <a:cubicBezTo>
                    <a:pt x="1224" y="76"/>
                    <a:pt x="1226" y="70"/>
                    <a:pt x="1231" y="65"/>
                  </a:cubicBezTo>
                  <a:cubicBezTo>
                    <a:pt x="1241" y="55"/>
                    <a:pt x="1257" y="55"/>
                    <a:pt x="1267" y="65"/>
                  </a:cubicBezTo>
                  <a:cubicBezTo>
                    <a:pt x="1346" y="144"/>
                    <a:pt x="1346" y="144"/>
                    <a:pt x="1346" y="144"/>
                  </a:cubicBezTo>
                  <a:cubicBezTo>
                    <a:pt x="1356" y="154"/>
                    <a:pt x="1373" y="154"/>
                    <a:pt x="1382" y="144"/>
                  </a:cubicBezTo>
                  <a:cubicBezTo>
                    <a:pt x="1462" y="65"/>
                    <a:pt x="1462" y="65"/>
                    <a:pt x="1462" y="65"/>
                  </a:cubicBezTo>
                  <a:cubicBezTo>
                    <a:pt x="1467" y="60"/>
                    <a:pt x="1473" y="57"/>
                    <a:pt x="1480" y="58"/>
                  </a:cubicBezTo>
                  <a:cubicBezTo>
                    <a:pt x="1487" y="58"/>
                    <a:pt x="1493" y="60"/>
                    <a:pt x="1498" y="65"/>
                  </a:cubicBezTo>
                  <a:cubicBezTo>
                    <a:pt x="1503" y="70"/>
                    <a:pt x="1505" y="76"/>
                    <a:pt x="1505" y="83"/>
                  </a:cubicBezTo>
                  <a:cubicBezTo>
                    <a:pt x="1505" y="90"/>
                    <a:pt x="1503" y="96"/>
                    <a:pt x="1498" y="101"/>
                  </a:cubicBezTo>
                  <a:cubicBezTo>
                    <a:pt x="1419" y="180"/>
                    <a:pt x="1419" y="180"/>
                    <a:pt x="1419" y="180"/>
                  </a:cubicBezTo>
                  <a:cubicBezTo>
                    <a:pt x="1409" y="190"/>
                    <a:pt x="1409" y="206"/>
                    <a:pt x="1419" y="216"/>
                  </a:cubicBezTo>
                  <a:cubicBezTo>
                    <a:pt x="1498" y="296"/>
                    <a:pt x="1498" y="296"/>
                    <a:pt x="1498" y="296"/>
                  </a:cubicBezTo>
                  <a:cubicBezTo>
                    <a:pt x="1503" y="300"/>
                    <a:pt x="1505" y="307"/>
                    <a:pt x="1505" y="313"/>
                  </a:cubicBezTo>
                  <a:cubicBezTo>
                    <a:pt x="1505" y="320"/>
                    <a:pt x="1503" y="327"/>
                    <a:pt x="1498" y="331"/>
                  </a:cubicBezTo>
                  <a:cubicBezTo>
                    <a:pt x="1488" y="341"/>
                    <a:pt x="1472" y="341"/>
                    <a:pt x="1462" y="331"/>
                  </a:cubicBezTo>
                  <a:cubicBezTo>
                    <a:pt x="1383" y="253"/>
                    <a:pt x="1383" y="253"/>
                    <a:pt x="1383" y="253"/>
                  </a:cubicBezTo>
                  <a:cubicBezTo>
                    <a:pt x="1373" y="243"/>
                    <a:pt x="1356" y="243"/>
                    <a:pt x="1346" y="253"/>
                  </a:cubicBezTo>
                  <a:cubicBezTo>
                    <a:pt x="1267" y="332"/>
                    <a:pt x="1267" y="332"/>
                    <a:pt x="1267" y="332"/>
                  </a:cubicBezTo>
                  <a:cubicBezTo>
                    <a:pt x="1254" y="321"/>
                    <a:pt x="1239" y="311"/>
                    <a:pt x="1224" y="302"/>
                  </a:cubicBezTo>
                  <a:lnTo>
                    <a:pt x="1310" y="216"/>
                  </a:lnTo>
                  <a:close/>
                  <a:moveTo>
                    <a:pt x="1070" y="313"/>
                  </a:moveTo>
                  <a:cubicBezTo>
                    <a:pt x="1152" y="314"/>
                    <a:pt x="1228" y="351"/>
                    <a:pt x="1278" y="416"/>
                  </a:cubicBezTo>
                  <a:cubicBezTo>
                    <a:pt x="845" y="416"/>
                    <a:pt x="845" y="416"/>
                    <a:pt x="845" y="416"/>
                  </a:cubicBezTo>
                  <a:cubicBezTo>
                    <a:pt x="902" y="351"/>
                    <a:pt x="984" y="314"/>
                    <a:pt x="1070" y="313"/>
                  </a:cubicBezTo>
                  <a:close/>
                  <a:moveTo>
                    <a:pt x="456" y="313"/>
                  </a:moveTo>
                  <a:cubicBezTo>
                    <a:pt x="542" y="314"/>
                    <a:pt x="624" y="351"/>
                    <a:pt x="681" y="416"/>
                  </a:cubicBezTo>
                  <a:cubicBezTo>
                    <a:pt x="248" y="416"/>
                    <a:pt x="248" y="416"/>
                    <a:pt x="248" y="416"/>
                  </a:cubicBezTo>
                  <a:cubicBezTo>
                    <a:pt x="298" y="351"/>
                    <a:pt x="374" y="314"/>
                    <a:pt x="456" y="313"/>
                  </a:cubicBezTo>
                  <a:close/>
                  <a:moveTo>
                    <a:pt x="215" y="467"/>
                  </a:moveTo>
                  <a:cubicBezTo>
                    <a:pt x="721" y="467"/>
                    <a:pt x="721" y="467"/>
                    <a:pt x="721" y="467"/>
                  </a:cubicBezTo>
                  <a:cubicBezTo>
                    <a:pt x="728" y="477"/>
                    <a:pt x="734" y="488"/>
                    <a:pt x="740" y="499"/>
                  </a:cubicBezTo>
                  <a:cubicBezTo>
                    <a:pt x="744" y="508"/>
                    <a:pt x="753" y="514"/>
                    <a:pt x="763" y="514"/>
                  </a:cubicBezTo>
                  <a:cubicBezTo>
                    <a:pt x="773" y="514"/>
                    <a:pt x="782" y="508"/>
                    <a:pt x="786" y="499"/>
                  </a:cubicBezTo>
                  <a:cubicBezTo>
                    <a:pt x="786" y="499"/>
                    <a:pt x="786" y="499"/>
                    <a:pt x="786" y="499"/>
                  </a:cubicBezTo>
                  <a:cubicBezTo>
                    <a:pt x="792" y="488"/>
                    <a:pt x="798" y="477"/>
                    <a:pt x="805" y="467"/>
                  </a:cubicBezTo>
                  <a:cubicBezTo>
                    <a:pt x="1311" y="467"/>
                    <a:pt x="1311" y="467"/>
                    <a:pt x="1311" y="467"/>
                  </a:cubicBezTo>
                  <a:cubicBezTo>
                    <a:pt x="1328" y="499"/>
                    <a:pt x="1339" y="534"/>
                    <a:pt x="1345" y="569"/>
                  </a:cubicBezTo>
                  <a:cubicBezTo>
                    <a:pt x="180" y="569"/>
                    <a:pt x="180" y="569"/>
                    <a:pt x="180" y="569"/>
                  </a:cubicBezTo>
                  <a:cubicBezTo>
                    <a:pt x="187" y="534"/>
                    <a:pt x="198" y="499"/>
                    <a:pt x="215" y="467"/>
                  </a:cubicBezTo>
                  <a:close/>
                  <a:moveTo>
                    <a:pt x="183" y="723"/>
                  </a:moveTo>
                  <a:cubicBezTo>
                    <a:pt x="177" y="696"/>
                    <a:pt x="174" y="668"/>
                    <a:pt x="174" y="641"/>
                  </a:cubicBezTo>
                  <a:cubicBezTo>
                    <a:pt x="174" y="634"/>
                    <a:pt x="175" y="627"/>
                    <a:pt x="175" y="621"/>
                  </a:cubicBezTo>
                  <a:cubicBezTo>
                    <a:pt x="1351" y="621"/>
                    <a:pt x="1351" y="621"/>
                    <a:pt x="1351" y="621"/>
                  </a:cubicBezTo>
                  <a:cubicBezTo>
                    <a:pt x="1351" y="627"/>
                    <a:pt x="1352" y="634"/>
                    <a:pt x="1352" y="641"/>
                  </a:cubicBezTo>
                  <a:cubicBezTo>
                    <a:pt x="1352" y="668"/>
                    <a:pt x="1348" y="696"/>
                    <a:pt x="1342" y="723"/>
                  </a:cubicBezTo>
                  <a:lnTo>
                    <a:pt x="183" y="723"/>
                  </a:lnTo>
                  <a:close/>
                  <a:moveTo>
                    <a:pt x="679" y="775"/>
                  </a:moveTo>
                  <a:cubicBezTo>
                    <a:pt x="584" y="870"/>
                    <a:pt x="584" y="870"/>
                    <a:pt x="584" y="870"/>
                  </a:cubicBezTo>
                  <a:cubicBezTo>
                    <a:pt x="588" y="819"/>
                    <a:pt x="628" y="778"/>
                    <a:pt x="679" y="775"/>
                  </a:cubicBezTo>
                  <a:close/>
                  <a:moveTo>
                    <a:pt x="572" y="774"/>
                  </a:moveTo>
                  <a:cubicBezTo>
                    <a:pt x="550" y="798"/>
                    <a:pt x="537" y="828"/>
                    <a:pt x="533" y="861"/>
                  </a:cubicBezTo>
                  <a:cubicBezTo>
                    <a:pt x="441" y="816"/>
                    <a:pt x="333" y="814"/>
                    <a:pt x="239" y="855"/>
                  </a:cubicBezTo>
                  <a:cubicBezTo>
                    <a:pt x="223" y="829"/>
                    <a:pt x="210" y="802"/>
                    <a:pt x="199" y="774"/>
                  </a:cubicBezTo>
                  <a:lnTo>
                    <a:pt x="572" y="774"/>
                  </a:lnTo>
                  <a:close/>
                  <a:moveTo>
                    <a:pt x="88" y="1283"/>
                  </a:moveTo>
                  <a:cubicBezTo>
                    <a:pt x="46" y="1159"/>
                    <a:pt x="87" y="1022"/>
                    <a:pt x="191" y="941"/>
                  </a:cubicBezTo>
                  <a:cubicBezTo>
                    <a:pt x="294" y="861"/>
                    <a:pt x="438" y="855"/>
                    <a:pt x="548" y="927"/>
                  </a:cubicBezTo>
                  <a:cubicBezTo>
                    <a:pt x="552" y="930"/>
                    <a:pt x="556" y="933"/>
                    <a:pt x="560" y="936"/>
                  </a:cubicBezTo>
                  <a:cubicBezTo>
                    <a:pt x="570" y="943"/>
                    <a:pt x="584" y="942"/>
                    <a:pt x="593" y="933"/>
                  </a:cubicBezTo>
                  <a:cubicBezTo>
                    <a:pt x="738" y="789"/>
                    <a:pt x="738" y="789"/>
                    <a:pt x="738" y="789"/>
                  </a:cubicBezTo>
                  <a:cubicBezTo>
                    <a:pt x="753" y="797"/>
                    <a:pt x="765" y="810"/>
                    <a:pt x="774" y="825"/>
                  </a:cubicBezTo>
                  <a:cubicBezTo>
                    <a:pt x="629" y="969"/>
                    <a:pt x="629" y="969"/>
                    <a:pt x="629" y="969"/>
                  </a:cubicBezTo>
                  <a:cubicBezTo>
                    <a:pt x="620" y="978"/>
                    <a:pt x="619" y="993"/>
                    <a:pt x="627" y="1003"/>
                  </a:cubicBezTo>
                  <a:cubicBezTo>
                    <a:pt x="630" y="1007"/>
                    <a:pt x="633" y="1011"/>
                    <a:pt x="636" y="1015"/>
                  </a:cubicBezTo>
                  <a:cubicBezTo>
                    <a:pt x="669" y="1065"/>
                    <a:pt x="686" y="1124"/>
                    <a:pt x="686" y="1184"/>
                  </a:cubicBezTo>
                  <a:cubicBezTo>
                    <a:pt x="686" y="1232"/>
                    <a:pt x="675" y="1280"/>
                    <a:pt x="653" y="1323"/>
                  </a:cubicBezTo>
                  <a:cubicBezTo>
                    <a:pt x="600" y="1426"/>
                    <a:pt x="494" y="1491"/>
                    <a:pt x="379" y="1491"/>
                  </a:cubicBezTo>
                  <a:cubicBezTo>
                    <a:pt x="248" y="1491"/>
                    <a:pt x="131" y="1408"/>
                    <a:pt x="88" y="1283"/>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p>
          </p:txBody>
        </p:sp>
      </p:grpSp>
      <p:pic>
        <p:nvPicPr>
          <p:cNvPr id="4098" name="Picture 2" descr="Florence Nightingale - Wikipedia">
            <a:extLst>
              <a:ext uri="{FF2B5EF4-FFF2-40B4-BE49-F238E27FC236}">
                <a16:creationId xmlns:a16="http://schemas.microsoft.com/office/drawing/2014/main" id="{E1E96BFB-BF59-430C-800A-0F87251679EB}"/>
              </a:ext>
            </a:extLst>
          </p:cNvPr>
          <p:cNvPicPr>
            <a:picLocks noGrp="1" noChangeAspect="1" noChangeArrowheads="1"/>
          </p:cNvPicPr>
          <p:nvPr>
            <p:ph type="pic" sz="quarter" idx="10"/>
          </p:nvPr>
        </p:nvPicPr>
        <p:blipFill>
          <a:blip r:embed="rId2">
            <a:extLst>
              <a:ext uri="{28A0092B-C50C-407E-A947-70E740481C1C}">
                <a14:useLocalDpi xmlns:a14="http://schemas.microsoft.com/office/drawing/2010/main" val="0"/>
              </a:ext>
            </a:extLst>
          </a:blip>
          <a:srcRect t="7957" b="7957"/>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p:cNvGrpSpPr/>
          <p:nvPr/>
        </p:nvGrpSpPr>
        <p:grpSpPr>
          <a:xfrm rot="20683798">
            <a:off x="8882962" y="1790119"/>
            <a:ext cx="9973887" cy="5959420"/>
            <a:chOff x="-3894749" y="-2846439"/>
            <a:chExt cx="12991061" cy="7762189"/>
          </a:xfrm>
        </p:grpSpPr>
        <p:sp>
          <p:nvSpPr>
            <p:cNvPr id="4" name="Freeform 36"/>
            <p:cNvSpPr>
              <a:spLocks/>
            </p:cNvSpPr>
            <p:nvPr/>
          </p:nvSpPr>
          <p:spPr bwMode="auto">
            <a:xfrm>
              <a:off x="-3894749" y="-2846439"/>
              <a:ext cx="12011427" cy="5422301"/>
            </a:xfrm>
            <a:custGeom>
              <a:avLst/>
              <a:gdLst>
                <a:gd name="T0" fmla="*/ 19 w 1178"/>
                <a:gd name="T1" fmla="*/ 531 h 531"/>
                <a:gd name="T2" fmla="*/ 1178 w 1178"/>
                <a:gd name="T3" fmla="*/ 46 h 531"/>
                <a:gd name="T4" fmla="*/ 1159 w 1178"/>
                <a:gd name="T5" fmla="*/ 0 h 531"/>
                <a:gd name="T6" fmla="*/ 0 w 1178"/>
                <a:gd name="T7" fmla="*/ 485 h 531"/>
                <a:gd name="T8" fmla="*/ 19 w 1178"/>
                <a:gd name="T9" fmla="*/ 531 h 531"/>
              </a:gdLst>
              <a:ahLst/>
              <a:cxnLst>
                <a:cxn ang="0">
                  <a:pos x="T0" y="T1"/>
                </a:cxn>
                <a:cxn ang="0">
                  <a:pos x="T2" y="T3"/>
                </a:cxn>
                <a:cxn ang="0">
                  <a:pos x="T4" y="T5"/>
                </a:cxn>
                <a:cxn ang="0">
                  <a:pos x="T6" y="T7"/>
                </a:cxn>
                <a:cxn ang="0">
                  <a:pos x="T8" y="T9"/>
                </a:cxn>
              </a:cxnLst>
              <a:rect l="0" t="0" r="r" b="b"/>
              <a:pathLst>
                <a:path w="1178" h="531">
                  <a:moveTo>
                    <a:pt x="19" y="531"/>
                  </a:moveTo>
                  <a:cubicBezTo>
                    <a:pt x="311" y="144"/>
                    <a:pt x="886" y="432"/>
                    <a:pt x="1178" y="46"/>
                  </a:cubicBezTo>
                  <a:cubicBezTo>
                    <a:pt x="1172" y="30"/>
                    <a:pt x="1165" y="15"/>
                    <a:pt x="1159" y="0"/>
                  </a:cubicBezTo>
                  <a:cubicBezTo>
                    <a:pt x="867" y="387"/>
                    <a:pt x="292" y="98"/>
                    <a:pt x="0" y="485"/>
                  </a:cubicBezTo>
                  <a:cubicBezTo>
                    <a:pt x="6" y="500"/>
                    <a:pt x="13" y="516"/>
                    <a:pt x="19" y="53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 name="Freeform 37"/>
            <p:cNvSpPr>
              <a:spLocks/>
            </p:cNvSpPr>
            <p:nvPr/>
          </p:nvSpPr>
          <p:spPr bwMode="auto">
            <a:xfrm>
              <a:off x="-3701318" y="-2378461"/>
              <a:ext cx="12017667" cy="5422301"/>
            </a:xfrm>
            <a:custGeom>
              <a:avLst/>
              <a:gdLst>
                <a:gd name="T0" fmla="*/ 19 w 1178"/>
                <a:gd name="T1" fmla="*/ 531 h 531"/>
                <a:gd name="T2" fmla="*/ 1178 w 1178"/>
                <a:gd name="T3" fmla="*/ 45 h 531"/>
                <a:gd name="T4" fmla="*/ 1159 w 1178"/>
                <a:gd name="T5" fmla="*/ 0 h 531"/>
                <a:gd name="T6" fmla="*/ 0 w 1178"/>
                <a:gd name="T7" fmla="*/ 485 h 531"/>
                <a:gd name="T8" fmla="*/ 19 w 1178"/>
                <a:gd name="T9" fmla="*/ 531 h 531"/>
              </a:gdLst>
              <a:ahLst/>
              <a:cxnLst>
                <a:cxn ang="0">
                  <a:pos x="T0" y="T1"/>
                </a:cxn>
                <a:cxn ang="0">
                  <a:pos x="T2" y="T3"/>
                </a:cxn>
                <a:cxn ang="0">
                  <a:pos x="T4" y="T5"/>
                </a:cxn>
                <a:cxn ang="0">
                  <a:pos x="T6" y="T7"/>
                </a:cxn>
                <a:cxn ang="0">
                  <a:pos x="T8" y="T9"/>
                </a:cxn>
              </a:cxnLst>
              <a:rect l="0" t="0" r="r" b="b"/>
              <a:pathLst>
                <a:path w="1178" h="531">
                  <a:moveTo>
                    <a:pt x="19" y="531"/>
                  </a:moveTo>
                  <a:cubicBezTo>
                    <a:pt x="311" y="144"/>
                    <a:pt x="886" y="432"/>
                    <a:pt x="1178" y="45"/>
                  </a:cubicBezTo>
                  <a:cubicBezTo>
                    <a:pt x="1172" y="30"/>
                    <a:pt x="1166" y="15"/>
                    <a:pt x="1159" y="0"/>
                  </a:cubicBezTo>
                  <a:cubicBezTo>
                    <a:pt x="867" y="386"/>
                    <a:pt x="292" y="98"/>
                    <a:pt x="0" y="485"/>
                  </a:cubicBezTo>
                  <a:cubicBezTo>
                    <a:pt x="7" y="500"/>
                    <a:pt x="13" y="515"/>
                    <a:pt x="19" y="53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Freeform 38"/>
            <p:cNvSpPr>
              <a:spLocks/>
            </p:cNvSpPr>
            <p:nvPr/>
          </p:nvSpPr>
          <p:spPr bwMode="auto">
            <a:xfrm>
              <a:off x="-3507887" y="-1916723"/>
              <a:ext cx="12023906" cy="5422301"/>
            </a:xfrm>
            <a:custGeom>
              <a:avLst/>
              <a:gdLst>
                <a:gd name="T0" fmla="*/ 19 w 1179"/>
                <a:gd name="T1" fmla="*/ 531 h 531"/>
                <a:gd name="T2" fmla="*/ 1179 w 1179"/>
                <a:gd name="T3" fmla="*/ 46 h 531"/>
                <a:gd name="T4" fmla="*/ 1159 w 1179"/>
                <a:gd name="T5" fmla="*/ 0 h 531"/>
                <a:gd name="T6" fmla="*/ 0 w 1179"/>
                <a:gd name="T7" fmla="*/ 486 h 531"/>
                <a:gd name="T8" fmla="*/ 19 w 1179"/>
                <a:gd name="T9" fmla="*/ 531 h 531"/>
              </a:gdLst>
              <a:ahLst/>
              <a:cxnLst>
                <a:cxn ang="0">
                  <a:pos x="T0" y="T1"/>
                </a:cxn>
                <a:cxn ang="0">
                  <a:pos x="T2" y="T3"/>
                </a:cxn>
                <a:cxn ang="0">
                  <a:pos x="T4" y="T5"/>
                </a:cxn>
                <a:cxn ang="0">
                  <a:pos x="T6" y="T7"/>
                </a:cxn>
                <a:cxn ang="0">
                  <a:pos x="T8" y="T9"/>
                </a:cxn>
              </a:cxnLst>
              <a:rect l="0" t="0" r="r" b="b"/>
              <a:pathLst>
                <a:path w="1179" h="531">
                  <a:moveTo>
                    <a:pt x="19" y="531"/>
                  </a:moveTo>
                  <a:cubicBezTo>
                    <a:pt x="312" y="145"/>
                    <a:pt x="886" y="433"/>
                    <a:pt x="1179" y="46"/>
                  </a:cubicBezTo>
                  <a:cubicBezTo>
                    <a:pt x="1172" y="31"/>
                    <a:pt x="1166" y="16"/>
                    <a:pt x="1159" y="0"/>
                  </a:cubicBezTo>
                  <a:cubicBezTo>
                    <a:pt x="867" y="387"/>
                    <a:pt x="292" y="99"/>
                    <a:pt x="0" y="486"/>
                  </a:cubicBezTo>
                  <a:cubicBezTo>
                    <a:pt x="7" y="501"/>
                    <a:pt x="13" y="516"/>
                    <a:pt x="19" y="531"/>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Freeform 39"/>
            <p:cNvSpPr>
              <a:spLocks/>
            </p:cNvSpPr>
            <p:nvPr/>
          </p:nvSpPr>
          <p:spPr bwMode="auto">
            <a:xfrm>
              <a:off x="-3314457" y="-1448746"/>
              <a:ext cx="12023906" cy="5422301"/>
            </a:xfrm>
            <a:custGeom>
              <a:avLst/>
              <a:gdLst>
                <a:gd name="T0" fmla="*/ 20 w 1179"/>
                <a:gd name="T1" fmla="*/ 531 h 531"/>
                <a:gd name="T2" fmla="*/ 1179 w 1179"/>
                <a:gd name="T3" fmla="*/ 46 h 531"/>
                <a:gd name="T4" fmla="*/ 1160 w 1179"/>
                <a:gd name="T5" fmla="*/ 0 h 531"/>
                <a:gd name="T6" fmla="*/ 0 w 1179"/>
                <a:gd name="T7" fmla="*/ 485 h 531"/>
                <a:gd name="T8" fmla="*/ 20 w 1179"/>
                <a:gd name="T9" fmla="*/ 531 h 531"/>
              </a:gdLst>
              <a:ahLst/>
              <a:cxnLst>
                <a:cxn ang="0">
                  <a:pos x="T0" y="T1"/>
                </a:cxn>
                <a:cxn ang="0">
                  <a:pos x="T2" y="T3"/>
                </a:cxn>
                <a:cxn ang="0">
                  <a:pos x="T4" y="T5"/>
                </a:cxn>
                <a:cxn ang="0">
                  <a:pos x="T6" y="T7"/>
                </a:cxn>
                <a:cxn ang="0">
                  <a:pos x="T8" y="T9"/>
                </a:cxn>
              </a:cxnLst>
              <a:rect l="0" t="0" r="r" b="b"/>
              <a:pathLst>
                <a:path w="1179" h="531">
                  <a:moveTo>
                    <a:pt x="20" y="531"/>
                  </a:moveTo>
                  <a:cubicBezTo>
                    <a:pt x="312" y="144"/>
                    <a:pt x="887" y="433"/>
                    <a:pt x="1179" y="46"/>
                  </a:cubicBezTo>
                  <a:cubicBezTo>
                    <a:pt x="1172" y="31"/>
                    <a:pt x="1166" y="15"/>
                    <a:pt x="1160" y="0"/>
                  </a:cubicBezTo>
                  <a:cubicBezTo>
                    <a:pt x="867" y="387"/>
                    <a:pt x="293" y="99"/>
                    <a:pt x="0" y="485"/>
                  </a:cubicBezTo>
                  <a:cubicBezTo>
                    <a:pt x="7" y="501"/>
                    <a:pt x="13" y="516"/>
                    <a:pt x="20" y="531"/>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40"/>
            <p:cNvSpPr>
              <a:spLocks/>
            </p:cNvSpPr>
            <p:nvPr/>
          </p:nvSpPr>
          <p:spPr bwMode="auto">
            <a:xfrm>
              <a:off x="-3114786" y="-980768"/>
              <a:ext cx="12017667" cy="5428541"/>
            </a:xfrm>
            <a:custGeom>
              <a:avLst/>
              <a:gdLst>
                <a:gd name="T0" fmla="*/ 19 w 1178"/>
                <a:gd name="T1" fmla="*/ 531 h 531"/>
                <a:gd name="T2" fmla="*/ 1178 w 1178"/>
                <a:gd name="T3" fmla="*/ 46 h 531"/>
                <a:gd name="T4" fmla="*/ 1159 w 1178"/>
                <a:gd name="T5" fmla="*/ 0 h 531"/>
                <a:gd name="T6" fmla="*/ 0 w 1178"/>
                <a:gd name="T7" fmla="*/ 485 h 531"/>
                <a:gd name="T8" fmla="*/ 19 w 1178"/>
                <a:gd name="T9" fmla="*/ 531 h 531"/>
              </a:gdLst>
              <a:ahLst/>
              <a:cxnLst>
                <a:cxn ang="0">
                  <a:pos x="T0" y="T1"/>
                </a:cxn>
                <a:cxn ang="0">
                  <a:pos x="T2" y="T3"/>
                </a:cxn>
                <a:cxn ang="0">
                  <a:pos x="T4" y="T5"/>
                </a:cxn>
                <a:cxn ang="0">
                  <a:pos x="T6" y="T7"/>
                </a:cxn>
                <a:cxn ang="0">
                  <a:pos x="T8" y="T9"/>
                </a:cxn>
              </a:cxnLst>
              <a:rect l="0" t="0" r="r" b="b"/>
              <a:pathLst>
                <a:path w="1178" h="531">
                  <a:moveTo>
                    <a:pt x="19" y="531"/>
                  </a:moveTo>
                  <a:cubicBezTo>
                    <a:pt x="311" y="144"/>
                    <a:pt x="886" y="432"/>
                    <a:pt x="1178" y="46"/>
                  </a:cubicBezTo>
                  <a:cubicBezTo>
                    <a:pt x="1171" y="30"/>
                    <a:pt x="1165" y="15"/>
                    <a:pt x="1159" y="0"/>
                  </a:cubicBezTo>
                  <a:cubicBezTo>
                    <a:pt x="867" y="387"/>
                    <a:pt x="292" y="98"/>
                    <a:pt x="0" y="485"/>
                  </a:cubicBezTo>
                  <a:cubicBezTo>
                    <a:pt x="6" y="500"/>
                    <a:pt x="12" y="516"/>
                    <a:pt x="19" y="531"/>
                  </a:cubicBez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41"/>
            <p:cNvSpPr>
              <a:spLocks/>
            </p:cNvSpPr>
            <p:nvPr/>
          </p:nvSpPr>
          <p:spPr bwMode="auto">
            <a:xfrm>
              <a:off x="-2921355" y="-506551"/>
              <a:ext cx="12017667" cy="5422301"/>
            </a:xfrm>
            <a:custGeom>
              <a:avLst/>
              <a:gdLst>
                <a:gd name="T0" fmla="*/ 19 w 1178"/>
                <a:gd name="T1" fmla="*/ 531 h 531"/>
                <a:gd name="T2" fmla="*/ 1178 w 1178"/>
                <a:gd name="T3" fmla="*/ 45 h 531"/>
                <a:gd name="T4" fmla="*/ 1159 w 1178"/>
                <a:gd name="T5" fmla="*/ 0 h 531"/>
                <a:gd name="T6" fmla="*/ 0 w 1178"/>
                <a:gd name="T7" fmla="*/ 485 h 531"/>
                <a:gd name="T8" fmla="*/ 19 w 1178"/>
                <a:gd name="T9" fmla="*/ 531 h 531"/>
              </a:gdLst>
              <a:ahLst/>
              <a:cxnLst>
                <a:cxn ang="0">
                  <a:pos x="T0" y="T1"/>
                </a:cxn>
                <a:cxn ang="0">
                  <a:pos x="T2" y="T3"/>
                </a:cxn>
                <a:cxn ang="0">
                  <a:pos x="T4" y="T5"/>
                </a:cxn>
                <a:cxn ang="0">
                  <a:pos x="T6" y="T7"/>
                </a:cxn>
                <a:cxn ang="0">
                  <a:pos x="T8" y="T9"/>
                </a:cxn>
              </a:cxnLst>
              <a:rect l="0" t="0" r="r" b="b"/>
              <a:pathLst>
                <a:path w="1178" h="531">
                  <a:moveTo>
                    <a:pt x="19" y="531"/>
                  </a:moveTo>
                  <a:cubicBezTo>
                    <a:pt x="311" y="144"/>
                    <a:pt x="886" y="432"/>
                    <a:pt x="1178" y="45"/>
                  </a:cubicBezTo>
                  <a:cubicBezTo>
                    <a:pt x="1172" y="30"/>
                    <a:pt x="1165" y="15"/>
                    <a:pt x="1159" y="0"/>
                  </a:cubicBezTo>
                  <a:cubicBezTo>
                    <a:pt x="867" y="386"/>
                    <a:pt x="292" y="98"/>
                    <a:pt x="0" y="485"/>
                  </a:cubicBezTo>
                  <a:cubicBezTo>
                    <a:pt x="6" y="500"/>
                    <a:pt x="13" y="515"/>
                    <a:pt x="19" y="531"/>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9" name="Group 18">
            <a:extLst>
              <a:ext uri="{FF2B5EF4-FFF2-40B4-BE49-F238E27FC236}">
                <a16:creationId xmlns:a16="http://schemas.microsoft.com/office/drawing/2014/main" id="{096B1598-D144-4CB4-928F-DEE6EEE2E97A}"/>
              </a:ext>
            </a:extLst>
          </p:cNvPr>
          <p:cNvGrpSpPr/>
          <p:nvPr/>
        </p:nvGrpSpPr>
        <p:grpSpPr>
          <a:xfrm>
            <a:off x="927064" y="4973456"/>
            <a:ext cx="685800" cy="685800"/>
            <a:chOff x="838200" y="3680155"/>
            <a:chExt cx="685800" cy="685800"/>
          </a:xfrm>
        </p:grpSpPr>
        <p:sp>
          <p:nvSpPr>
            <p:cNvPr id="20" name="Oval 19">
              <a:extLst>
                <a:ext uri="{FF2B5EF4-FFF2-40B4-BE49-F238E27FC236}">
                  <a16:creationId xmlns:a16="http://schemas.microsoft.com/office/drawing/2014/main" id="{7D6E539F-D85C-4616-93F5-D5721A3FB801}"/>
                </a:ext>
              </a:extLst>
            </p:cNvPr>
            <p:cNvSpPr/>
            <p:nvPr/>
          </p:nvSpPr>
          <p:spPr>
            <a:xfrm>
              <a:off x="838200" y="3680155"/>
              <a:ext cx="685800" cy="6858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22" name="Freeform 11">
              <a:extLst>
                <a:ext uri="{FF2B5EF4-FFF2-40B4-BE49-F238E27FC236}">
                  <a16:creationId xmlns:a16="http://schemas.microsoft.com/office/drawing/2014/main" id="{A9DCBBCC-1C8E-48D3-8BE7-AE9886BA9930}"/>
                </a:ext>
              </a:extLst>
            </p:cNvPr>
            <p:cNvSpPr>
              <a:spLocks noEditPoints="1"/>
            </p:cNvSpPr>
            <p:nvPr/>
          </p:nvSpPr>
          <p:spPr bwMode="auto">
            <a:xfrm>
              <a:off x="984477" y="3826046"/>
              <a:ext cx="393247" cy="394018"/>
            </a:xfrm>
            <a:custGeom>
              <a:avLst/>
              <a:gdLst>
                <a:gd name="T0" fmla="*/ 123 w 1561"/>
                <a:gd name="T1" fmla="*/ 1184 h 1564"/>
                <a:gd name="T2" fmla="*/ 581 w 1561"/>
                <a:gd name="T3" fmla="*/ 1216 h 1564"/>
                <a:gd name="T4" fmla="*/ 581 w 1561"/>
                <a:gd name="T5" fmla="*/ 1216 h 1564"/>
                <a:gd name="T6" fmla="*/ 337 w 1561"/>
                <a:gd name="T7" fmla="*/ 983 h 1564"/>
                <a:gd name="T8" fmla="*/ 285 w 1561"/>
                <a:gd name="T9" fmla="*/ 1002 h 1564"/>
                <a:gd name="T10" fmla="*/ 180 w 1561"/>
                <a:gd name="T11" fmla="*/ 1232 h 1564"/>
                <a:gd name="T12" fmla="*/ 780 w 1561"/>
                <a:gd name="T13" fmla="*/ 1433 h 1564"/>
                <a:gd name="T14" fmla="*/ 1304 w 1561"/>
                <a:gd name="T15" fmla="*/ 367 h 1564"/>
                <a:gd name="T16" fmla="*/ 1500 w 1561"/>
                <a:gd name="T17" fmla="*/ 388 h 1564"/>
                <a:gd name="T18" fmla="*/ 1473 w 1561"/>
                <a:gd name="T19" fmla="*/ 198 h 1564"/>
                <a:gd name="T20" fmla="*/ 1534 w 1561"/>
                <a:gd name="T21" fmla="*/ 29 h 1564"/>
                <a:gd name="T22" fmla="*/ 1304 w 1561"/>
                <a:gd name="T23" fmla="*/ 29 h 1564"/>
                <a:gd name="T24" fmla="*/ 1195 w 1561"/>
                <a:gd name="T25" fmla="*/ 137 h 1564"/>
                <a:gd name="T26" fmla="*/ 1070 w 1561"/>
                <a:gd name="T27" fmla="*/ 262 h 1564"/>
                <a:gd name="T28" fmla="*/ 123 w 1561"/>
                <a:gd name="T29" fmla="*/ 641 h 1564"/>
                <a:gd name="T30" fmla="*/ 310 w 1561"/>
                <a:gd name="T31" fmla="*/ 1536 h 1564"/>
                <a:gd name="T32" fmla="*/ 763 w 1561"/>
                <a:gd name="T33" fmla="*/ 1380 h 1564"/>
                <a:gd name="T34" fmla="*/ 924 w 1561"/>
                <a:gd name="T35" fmla="*/ 1235 h 1564"/>
                <a:gd name="T36" fmla="*/ 737 w 1561"/>
                <a:gd name="T37" fmla="*/ 1184 h 1564"/>
                <a:gd name="T38" fmla="*/ 981 w 1561"/>
                <a:gd name="T39" fmla="*/ 1184 h 1564"/>
                <a:gd name="T40" fmla="*/ 702 w 1561"/>
                <a:gd name="T41" fmla="*/ 1029 h 1564"/>
                <a:gd name="T42" fmla="*/ 1144 w 1561"/>
                <a:gd name="T43" fmla="*/ 1030 h 1564"/>
                <a:gd name="T44" fmla="*/ 693 w 1561"/>
                <a:gd name="T45" fmla="*/ 978 h 1564"/>
                <a:gd name="T46" fmla="*/ 829 w 1561"/>
                <a:gd name="T47" fmla="*/ 821 h 1564"/>
                <a:gd name="T48" fmla="*/ 1326 w 1561"/>
                <a:gd name="T49" fmla="*/ 774 h 1564"/>
                <a:gd name="T50" fmla="*/ 1310 w 1561"/>
                <a:gd name="T51" fmla="*/ 180 h 1564"/>
                <a:gd name="T52" fmla="*/ 1231 w 1561"/>
                <a:gd name="T53" fmla="*/ 65 h 1564"/>
                <a:gd name="T54" fmla="*/ 1382 w 1561"/>
                <a:gd name="T55" fmla="*/ 144 h 1564"/>
                <a:gd name="T56" fmla="*/ 1498 w 1561"/>
                <a:gd name="T57" fmla="*/ 65 h 1564"/>
                <a:gd name="T58" fmla="*/ 1419 w 1561"/>
                <a:gd name="T59" fmla="*/ 180 h 1564"/>
                <a:gd name="T60" fmla="*/ 1505 w 1561"/>
                <a:gd name="T61" fmla="*/ 313 h 1564"/>
                <a:gd name="T62" fmla="*/ 1383 w 1561"/>
                <a:gd name="T63" fmla="*/ 253 h 1564"/>
                <a:gd name="T64" fmla="*/ 1224 w 1561"/>
                <a:gd name="T65" fmla="*/ 302 h 1564"/>
                <a:gd name="T66" fmla="*/ 1278 w 1561"/>
                <a:gd name="T67" fmla="*/ 416 h 1564"/>
                <a:gd name="T68" fmla="*/ 456 w 1561"/>
                <a:gd name="T69" fmla="*/ 313 h 1564"/>
                <a:gd name="T70" fmla="*/ 456 w 1561"/>
                <a:gd name="T71" fmla="*/ 313 h 1564"/>
                <a:gd name="T72" fmla="*/ 740 w 1561"/>
                <a:gd name="T73" fmla="*/ 499 h 1564"/>
                <a:gd name="T74" fmla="*/ 786 w 1561"/>
                <a:gd name="T75" fmla="*/ 499 h 1564"/>
                <a:gd name="T76" fmla="*/ 1345 w 1561"/>
                <a:gd name="T77" fmla="*/ 569 h 1564"/>
                <a:gd name="T78" fmla="*/ 183 w 1561"/>
                <a:gd name="T79" fmla="*/ 723 h 1564"/>
                <a:gd name="T80" fmla="*/ 1351 w 1561"/>
                <a:gd name="T81" fmla="*/ 621 h 1564"/>
                <a:gd name="T82" fmla="*/ 183 w 1561"/>
                <a:gd name="T83" fmla="*/ 723 h 1564"/>
                <a:gd name="T84" fmla="*/ 679 w 1561"/>
                <a:gd name="T85" fmla="*/ 775 h 1564"/>
                <a:gd name="T86" fmla="*/ 239 w 1561"/>
                <a:gd name="T87" fmla="*/ 855 h 1564"/>
                <a:gd name="T88" fmla="*/ 88 w 1561"/>
                <a:gd name="T89" fmla="*/ 1283 h 1564"/>
                <a:gd name="T90" fmla="*/ 560 w 1561"/>
                <a:gd name="T91" fmla="*/ 936 h 1564"/>
                <a:gd name="T92" fmla="*/ 774 w 1561"/>
                <a:gd name="T93" fmla="*/ 825 h 1564"/>
                <a:gd name="T94" fmla="*/ 636 w 1561"/>
                <a:gd name="T95" fmla="*/ 1015 h 1564"/>
                <a:gd name="T96" fmla="*/ 379 w 1561"/>
                <a:gd name="T97" fmla="*/ 1491 h 1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61" h="1564">
                  <a:moveTo>
                    <a:pt x="635" y="1184"/>
                  </a:moveTo>
                  <a:cubicBezTo>
                    <a:pt x="635" y="1042"/>
                    <a:pt x="520" y="928"/>
                    <a:pt x="379" y="928"/>
                  </a:cubicBezTo>
                  <a:cubicBezTo>
                    <a:pt x="238" y="928"/>
                    <a:pt x="123" y="1042"/>
                    <a:pt x="123" y="1184"/>
                  </a:cubicBezTo>
                  <a:cubicBezTo>
                    <a:pt x="123" y="1325"/>
                    <a:pt x="238" y="1440"/>
                    <a:pt x="379" y="1440"/>
                  </a:cubicBezTo>
                  <a:cubicBezTo>
                    <a:pt x="520" y="1440"/>
                    <a:pt x="635" y="1325"/>
                    <a:pt x="635" y="1184"/>
                  </a:cubicBezTo>
                  <a:close/>
                  <a:moveTo>
                    <a:pt x="581" y="1216"/>
                  </a:moveTo>
                  <a:cubicBezTo>
                    <a:pt x="528" y="1169"/>
                    <a:pt x="479" y="1124"/>
                    <a:pt x="434" y="1081"/>
                  </a:cubicBezTo>
                  <a:cubicBezTo>
                    <a:pt x="556" y="1081"/>
                    <a:pt x="556" y="1081"/>
                    <a:pt x="556" y="1081"/>
                  </a:cubicBezTo>
                  <a:cubicBezTo>
                    <a:pt x="580" y="1122"/>
                    <a:pt x="589" y="1170"/>
                    <a:pt x="581" y="1216"/>
                  </a:cubicBezTo>
                  <a:close/>
                  <a:moveTo>
                    <a:pt x="514" y="1030"/>
                  </a:moveTo>
                  <a:cubicBezTo>
                    <a:pt x="382" y="1030"/>
                    <a:pt x="382" y="1030"/>
                    <a:pt x="382" y="1030"/>
                  </a:cubicBezTo>
                  <a:cubicBezTo>
                    <a:pt x="366" y="1014"/>
                    <a:pt x="351" y="999"/>
                    <a:pt x="337" y="983"/>
                  </a:cubicBezTo>
                  <a:cubicBezTo>
                    <a:pt x="400" y="970"/>
                    <a:pt x="466" y="988"/>
                    <a:pt x="514" y="1030"/>
                  </a:cubicBezTo>
                  <a:close/>
                  <a:moveTo>
                    <a:pt x="180" y="1232"/>
                  </a:moveTo>
                  <a:cubicBezTo>
                    <a:pt x="158" y="1140"/>
                    <a:pt x="201" y="1045"/>
                    <a:pt x="285" y="1002"/>
                  </a:cubicBezTo>
                  <a:cubicBezTo>
                    <a:pt x="373" y="1096"/>
                    <a:pt x="466" y="1186"/>
                    <a:pt x="564" y="1270"/>
                  </a:cubicBezTo>
                  <a:cubicBezTo>
                    <a:pt x="531" y="1342"/>
                    <a:pt x="459" y="1388"/>
                    <a:pt x="379" y="1389"/>
                  </a:cubicBezTo>
                  <a:cubicBezTo>
                    <a:pt x="284" y="1389"/>
                    <a:pt x="202" y="1324"/>
                    <a:pt x="180" y="1232"/>
                  </a:cubicBezTo>
                  <a:close/>
                  <a:moveTo>
                    <a:pt x="682" y="1375"/>
                  </a:moveTo>
                  <a:cubicBezTo>
                    <a:pt x="703" y="1394"/>
                    <a:pt x="724" y="1413"/>
                    <a:pt x="746" y="1433"/>
                  </a:cubicBezTo>
                  <a:cubicBezTo>
                    <a:pt x="755" y="1442"/>
                    <a:pt x="770" y="1442"/>
                    <a:pt x="780" y="1433"/>
                  </a:cubicBezTo>
                  <a:cubicBezTo>
                    <a:pt x="836" y="1382"/>
                    <a:pt x="890" y="1334"/>
                    <a:pt x="940" y="1289"/>
                  </a:cubicBezTo>
                  <a:cubicBezTo>
                    <a:pt x="1219" y="1040"/>
                    <a:pt x="1403" y="876"/>
                    <a:pt x="1403" y="641"/>
                  </a:cubicBezTo>
                  <a:cubicBezTo>
                    <a:pt x="1405" y="540"/>
                    <a:pt x="1370" y="443"/>
                    <a:pt x="1304" y="367"/>
                  </a:cubicBezTo>
                  <a:cubicBezTo>
                    <a:pt x="1365" y="307"/>
                    <a:pt x="1365" y="307"/>
                    <a:pt x="1365" y="307"/>
                  </a:cubicBezTo>
                  <a:cubicBezTo>
                    <a:pt x="1426" y="368"/>
                    <a:pt x="1426" y="368"/>
                    <a:pt x="1426" y="368"/>
                  </a:cubicBezTo>
                  <a:cubicBezTo>
                    <a:pt x="1445" y="387"/>
                    <a:pt x="1473" y="395"/>
                    <a:pt x="1500" y="388"/>
                  </a:cubicBezTo>
                  <a:cubicBezTo>
                    <a:pt x="1526" y="381"/>
                    <a:pt x="1547" y="360"/>
                    <a:pt x="1554" y="334"/>
                  </a:cubicBezTo>
                  <a:cubicBezTo>
                    <a:pt x="1561" y="307"/>
                    <a:pt x="1554" y="279"/>
                    <a:pt x="1534" y="259"/>
                  </a:cubicBezTo>
                  <a:cubicBezTo>
                    <a:pt x="1473" y="198"/>
                    <a:pt x="1473" y="198"/>
                    <a:pt x="1473" y="198"/>
                  </a:cubicBezTo>
                  <a:cubicBezTo>
                    <a:pt x="1534" y="137"/>
                    <a:pt x="1534" y="137"/>
                    <a:pt x="1534" y="137"/>
                  </a:cubicBezTo>
                  <a:cubicBezTo>
                    <a:pt x="1548" y="123"/>
                    <a:pt x="1557" y="103"/>
                    <a:pt x="1557" y="83"/>
                  </a:cubicBezTo>
                  <a:cubicBezTo>
                    <a:pt x="1557" y="63"/>
                    <a:pt x="1548" y="43"/>
                    <a:pt x="1534" y="29"/>
                  </a:cubicBezTo>
                  <a:cubicBezTo>
                    <a:pt x="1504" y="0"/>
                    <a:pt x="1456" y="0"/>
                    <a:pt x="1426" y="29"/>
                  </a:cubicBezTo>
                  <a:cubicBezTo>
                    <a:pt x="1365" y="90"/>
                    <a:pt x="1365" y="90"/>
                    <a:pt x="1365" y="90"/>
                  </a:cubicBezTo>
                  <a:cubicBezTo>
                    <a:pt x="1304" y="29"/>
                    <a:pt x="1304" y="29"/>
                    <a:pt x="1304" y="29"/>
                  </a:cubicBezTo>
                  <a:cubicBezTo>
                    <a:pt x="1273" y="0"/>
                    <a:pt x="1226" y="0"/>
                    <a:pt x="1195" y="29"/>
                  </a:cubicBezTo>
                  <a:cubicBezTo>
                    <a:pt x="1181" y="43"/>
                    <a:pt x="1172" y="63"/>
                    <a:pt x="1172" y="83"/>
                  </a:cubicBezTo>
                  <a:cubicBezTo>
                    <a:pt x="1172" y="103"/>
                    <a:pt x="1181" y="123"/>
                    <a:pt x="1195" y="137"/>
                  </a:cubicBezTo>
                  <a:cubicBezTo>
                    <a:pt x="1256" y="198"/>
                    <a:pt x="1256" y="198"/>
                    <a:pt x="1256" y="198"/>
                  </a:cubicBezTo>
                  <a:cubicBezTo>
                    <a:pt x="1174" y="280"/>
                    <a:pt x="1174" y="280"/>
                    <a:pt x="1174" y="280"/>
                  </a:cubicBezTo>
                  <a:cubicBezTo>
                    <a:pt x="1141" y="268"/>
                    <a:pt x="1106" y="262"/>
                    <a:pt x="1070" y="262"/>
                  </a:cubicBezTo>
                  <a:cubicBezTo>
                    <a:pt x="903" y="262"/>
                    <a:pt x="804" y="375"/>
                    <a:pt x="763" y="437"/>
                  </a:cubicBezTo>
                  <a:cubicBezTo>
                    <a:pt x="722" y="375"/>
                    <a:pt x="623" y="262"/>
                    <a:pt x="456" y="262"/>
                  </a:cubicBezTo>
                  <a:cubicBezTo>
                    <a:pt x="266" y="262"/>
                    <a:pt x="123" y="425"/>
                    <a:pt x="123" y="641"/>
                  </a:cubicBezTo>
                  <a:cubicBezTo>
                    <a:pt x="123" y="725"/>
                    <a:pt x="148" y="807"/>
                    <a:pt x="193" y="878"/>
                  </a:cubicBezTo>
                  <a:cubicBezTo>
                    <a:pt x="66" y="954"/>
                    <a:pt x="0" y="1101"/>
                    <a:pt x="26" y="1247"/>
                  </a:cubicBezTo>
                  <a:cubicBezTo>
                    <a:pt x="52" y="1392"/>
                    <a:pt x="164" y="1507"/>
                    <a:pt x="310" y="1536"/>
                  </a:cubicBezTo>
                  <a:cubicBezTo>
                    <a:pt x="455" y="1564"/>
                    <a:pt x="603" y="1500"/>
                    <a:pt x="682" y="1375"/>
                  </a:cubicBezTo>
                  <a:close/>
                  <a:moveTo>
                    <a:pt x="906" y="1251"/>
                  </a:moveTo>
                  <a:cubicBezTo>
                    <a:pt x="861" y="1291"/>
                    <a:pt x="813" y="1334"/>
                    <a:pt x="763" y="1380"/>
                  </a:cubicBezTo>
                  <a:cubicBezTo>
                    <a:pt x="744" y="1362"/>
                    <a:pt x="725" y="1345"/>
                    <a:pt x="706" y="1328"/>
                  </a:cubicBezTo>
                  <a:cubicBezTo>
                    <a:pt x="719" y="1299"/>
                    <a:pt x="729" y="1267"/>
                    <a:pt x="733" y="1235"/>
                  </a:cubicBezTo>
                  <a:cubicBezTo>
                    <a:pt x="924" y="1235"/>
                    <a:pt x="924" y="1235"/>
                    <a:pt x="924" y="1235"/>
                  </a:cubicBezTo>
                  <a:cubicBezTo>
                    <a:pt x="918" y="1240"/>
                    <a:pt x="912" y="1246"/>
                    <a:pt x="906" y="1251"/>
                  </a:cubicBezTo>
                  <a:close/>
                  <a:moveTo>
                    <a:pt x="981" y="1184"/>
                  </a:moveTo>
                  <a:cubicBezTo>
                    <a:pt x="737" y="1184"/>
                    <a:pt x="737" y="1184"/>
                    <a:pt x="737" y="1184"/>
                  </a:cubicBezTo>
                  <a:cubicBezTo>
                    <a:pt x="737" y="1149"/>
                    <a:pt x="732" y="1115"/>
                    <a:pt x="722" y="1081"/>
                  </a:cubicBezTo>
                  <a:cubicBezTo>
                    <a:pt x="1092" y="1081"/>
                    <a:pt x="1092" y="1081"/>
                    <a:pt x="1092" y="1081"/>
                  </a:cubicBezTo>
                  <a:cubicBezTo>
                    <a:pt x="1057" y="1114"/>
                    <a:pt x="1020" y="1148"/>
                    <a:pt x="981" y="1184"/>
                  </a:cubicBezTo>
                  <a:close/>
                  <a:moveTo>
                    <a:pt x="1144" y="1030"/>
                  </a:moveTo>
                  <a:cubicBezTo>
                    <a:pt x="702" y="1030"/>
                    <a:pt x="702" y="1030"/>
                    <a:pt x="702" y="1030"/>
                  </a:cubicBezTo>
                  <a:cubicBezTo>
                    <a:pt x="702" y="1029"/>
                    <a:pt x="702" y="1029"/>
                    <a:pt x="702" y="1029"/>
                  </a:cubicBezTo>
                  <a:cubicBezTo>
                    <a:pt x="761" y="1023"/>
                    <a:pt x="811" y="984"/>
                    <a:pt x="831" y="928"/>
                  </a:cubicBezTo>
                  <a:cubicBezTo>
                    <a:pt x="1235" y="928"/>
                    <a:pt x="1235" y="928"/>
                    <a:pt x="1235" y="928"/>
                  </a:cubicBezTo>
                  <a:cubicBezTo>
                    <a:pt x="1207" y="964"/>
                    <a:pt x="1176" y="998"/>
                    <a:pt x="1144" y="1030"/>
                  </a:cubicBezTo>
                  <a:close/>
                  <a:moveTo>
                    <a:pt x="693" y="978"/>
                  </a:moveTo>
                  <a:cubicBezTo>
                    <a:pt x="788" y="883"/>
                    <a:pt x="788" y="883"/>
                    <a:pt x="788" y="883"/>
                  </a:cubicBezTo>
                  <a:cubicBezTo>
                    <a:pt x="784" y="934"/>
                    <a:pt x="744" y="975"/>
                    <a:pt x="693" y="978"/>
                  </a:cubicBezTo>
                  <a:close/>
                  <a:moveTo>
                    <a:pt x="1273" y="877"/>
                  </a:moveTo>
                  <a:cubicBezTo>
                    <a:pt x="840" y="877"/>
                    <a:pt x="840" y="877"/>
                    <a:pt x="840" y="877"/>
                  </a:cubicBezTo>
                  <a:cubicBezTo>
                    <a:pt x="840" y="857"/>
                    <a:pt x="836" y="838"/>
                    <a:pt x="829" y="821"/>
                  </a:cubicBezTo>
                  <a:cubicBezTo>
                    <a:pt x="829" y="821"/>
                    <a:pt x="829" y="821"/>
                    <a:pt x="829" y="821"/>
                  </a:cubicBezTo>
                  <a:cubicBezTo>
                    <a:pt x="822" y="804"/>
                    <a:pt x="813" y="788"/>
                    <a:pt x="800" y="774"/>
                  </a:cubicBezTo>
                  <a:cubicBezTo>
                    <a:pt x="1326" y="774"/>
                    <a:pt x="1326" y="774"/>
                    <a:pt x="1326" y="774"/>
                  </a:cubicBezTo>
                  <a:cubicBezTo>
                    <a:pt x="1312" y="810"/>
                    <a:pt x="1294" y="845"/>
                    <a:pt x="1273" y="877"/>
                  </a:cubicBezTo>
                  <a:close/>
                  <a:moveTo>
                    <a:pt x="1310" y="216"/>
                  </a:moveTo>
                  <a:cubicBezTo>
                    <a:pt x="1320" y="206"/>
                    <a:pt x="1320" y="190"/>
                    <a:pt x="1310" y="180"/>
                  </a:cubicBezTo>
                  <a:cubicBezTo>
                    <a:pt x="1231" y="101"/>
                    <a:pt x="1231" y="101"/>
                    <a:pt x="1231" y="101"/>
                  </a:cubicBezTo>
                  <a:cubicBezTo>
                    <a:pt x="1226" y="96"/>
                    <a:pt x="1224" y="90"/>
                    <a:pt x="1224" y="83"/>
                  </a:cubicBezTo>
                  <a:cubicBezTo>
                    <a:pt x="1224" y="76"/>
                    <a:pt x="1226" y="70"/>
                    <a:pt x="1231" y="65"/>
                  </a:cubicBezTo>
                  <a:cubicBezTo>
                    <a:pt x="1241" y="55"/>
                    <a:pt x="1257" y="55"/>
                    <a:pt x="1267" y="65"/>
                  </a:cubicBezTo>
                  <a:cubicBezTo>
                    <a:pt x="1346" y="144"/>
                    <a:pt x="1346" y="144"/>
                    <a:pt x="1346" y="144"/>
                  </a:cubicBezTo>
                  <a:cubicBezTo>
                    <a:pt x="1356" y="154"/>
                    <a:pt x="1373" y="154"/>
                    <a:pt x="1382" y="144"/>
                  </a:cubicBezTo>
                  <a:cubicBezTo>
                    <a:pt x="1462" y="65"/>
                    <a:pt x="1462" y="65"/>
                    <a:pt x="1462" y="65"/>
                  </a:cubicBezTo>
                  <a:cubicBezTo>
                    <a:pt x="1467" y="60"/>
                    <a:pt x="1473" y="57"/>
                    <a:pt x="1480" y="58"/>
                  </a:cubicBezTo>
                  <a:cubicBezTo>
                    <a:pt x="1487" y="58"/>
                    <a:pt x="1493" y="60"/>
                    <a:pt x="1498" y="65"/>
                  </a:cubicBezTo>
                  <a:cubicBezTo>
                    <a:pt x="1503" y="70"/>
                    <a:pt x="1505" y="76"/>
                    <a:pt x="1505" y="83"/>
                  </a:cubicBezTo>
                  <a:cubicBezTo>
                    <a:pt x="1505" y="90"/>
                    <a:pt x="1503" y="96"/>
                    <a:pt x="1498" y="101"/>
                  </a:cubicBezTo>
                  <a:cubicBezTo>
                    <a:pt x="1419" y="180"/>
                    <a:pt x="1419" y="180"/>
                    <a:pt x="1419" y="180"/>
                  </a:cubicBezTo>
                  <a:cubicBezTo>
                    <a:pt x="1409" y="190"/>
                    <a:pt x="1409" y="206"/>
                    <a:pt x="1419" y="216"/>
                  </a:cubicBezTo>
                  <a:cubicBezTo>
                    <a:pt x="1498" y="296"/>
                    <a:pt x="1498" y="296"/>
                    <a:pt x="1498" y="296"/>
                  </a:cubicBezTo>
                  <a:cubicBezTo>
                    <a:pt x="1503" y="300"/>
                    <a:pt x="1505" y="307"/>
                    <a:pt x="1505" y="313"/>
                  </a:cubicBezTo>
                  <a:cubicBezTo>
                    <a:pt x="1505" y="320"/>
                    <a:pt x="1503" y="327"/>
                    <a:pt x="1498" y="331"/>
                  </a:cubicBezTo>
                  <a:cubicBezTo>
                    <a:pt x="1488" y="341"/>
                    <a:pt x="1472" y="341"/>
                    <a:pt x="1462" y="331"/>
                  </a:cubicBezTo>
                  <a:cubicBezTo>
                    <a:pt x="1383" y="253"/>
                    <a:pt x="1383" y="253"/>
                    <a:pt x="1383" y="253"/>
                  </a:cubicBezTo>
                  <a:cubicBezTo>
                    <a:pt x="1373" y="243"/>
                    <a:pt x="1356" y="243"/>
                    <a:pt x="1346" y="253"/>
                  </a:cubicBezTo>
                  <a:cubicBezTo>
                    <a:pt x="1267" y="332"/>
                    <a:pt x="1267" y="332"/>
                    <a:pt x="1267" y="332"/>
                  </a:cubicBezTo>
                  <a:cubicBezTo>
                    <a:pt x="1254" y="321"/>
                    <a:pt x="1239" y="311"/>
                    <a:pt x="1224" y="302"/>
                  </a:cubicBezTo>
                  <a:lnTo>
                    <a:pt x="1310" y="216"/>
                  </a:lnTo>
                  <a:close/>
                  <a:moveTo>
                    <a:pt x="1070" y="313"/>
                  </a:moveTo>
                  <a:cubicBezTo>
                    <a:pt x="1152" y="314"/>
                    <a:pt x="1228" y="351"/>
                    <a:pt x="1278" y="416"/>
                  </a:cubicBezTo>
                  <a:cubicBezTo>
                    <a:pt x="845" y="416"/>
                    <a:pt x="845" y="416"/>
                    <a:pt x="845" y="416"/>
                  </a:cubicBezTo>
                  <a:cubicBezTo>
                    <a:pt x="902" y="351"/>
                    <a:pt x="984" y="314"/>
                    <a:pt x="1070" y="313"/>
                  </a:cubicBezTo>
                  <a:close/>
                  <a:moveTo>
                    <a:pt x="456" y="313"/>
                  </a:moveTo>
                  <a:cubicBezTo>
                    <a:pt x="542" y="314"/>
                    <a:pt x="624" y="351"/>
                    <a:pt x="681" y="416"/>
                  </a:cubicBezTo>
                  <a:cubicBezTo>
                    <a:pt x="248" y="416"/>
                    <a:pt x="248" y="416"/>
                    <a:pt x="248" y="416"/>
                  </a:cubicBezTo>
                  <a:cubicBezTo>
                    <a:pt x="298" y="351"/>
                    <a:pt x="374" y="314"/>
                    <a:pt x="456" y="313"/>
                  </a:cubicBezTo>
                  <a:close/>
                  <a:moveTo>
                    <a:pt x="215" y="467"/>
                  </a:moveTo>
                  <a:cubicBezTo>
                    <a:pt x="721" y="467"/>
                    <a:pt x="721" y="467"/>
                    <a:pt x="721" y="467"/>
                  </a:cubicBezTo>
                  <a:cubicBezTo>
                    <a:pt x="728" y="477"/>
                    <a:pt x="734" y="488"/>
                    <a:pt x="740" y="499"/>
                  </a:cubicBezTo>
                  <a:cubicBezTo>
                    <a:pt x="744" y="508"/>
                    <a:pt x="753" y="514"/>
                    <a:pt x="763" y="514"/>
                  </a:cubicBezTo>
                  <a:cubicBezTo>
                    <a:pt x="773" y="514"/>
                    <a:pt x="782" y="508"/>
                    <a:pt x="786" y="499"/>
                  </a:cubicBezTo>
                  <a:cubicBezTo>
                    <a:pt x="786" y="499"/>
                    <a:pt x="786" y="499"/>
                    <a:pt x="786" y="499"/>
                  </a:cubicBezTo>
                  <a:cubicBezTo>
                    <a:pt x="792" y="488"/>
                    <a:pt x="798" y="477"/>
                    <a:pt x="805" y="467"/>
                  </a:cubicBezTo>
                  <a:cubicBezTo>
                    <a:pt x="1311" y="467"/>
                    <a:pt x="1311" y="467"/>
                    <a:pt x="1311" y="467"/>
                  </a:cubicBezTo>
                  <a:cubicBezTo>
                    <a:pt x="1328" y="499"/>
                    <a:pt x="1339" y="534"/>
                    <a:pt x="1345" y="569"/>
                  </a:cubicBezTo>
                  <a:cubicBezTo>
                    <a:pt x="180" y="569"/>
                    <a:pt x="180" y="569"/>
                    <a:pt x="180" y="569"/>
                  </a:cubicBezTo>
                  <a:cubicBezTo>
                    <a:pt x="187" y="534"/>
                    <a:pt x="198" y="499"/>
                    <a:pt x="215" y="467"/>
                  </a:cubicBezTo>
                  <a:close/>
                  <a:moveTo>
                    <a:pt x="183" y="723"/>
                  </a:moveTo>
                  <a:cubicBezTo>
                    <a:pt x="177" y="696"/>
                    <a:pt x="174" y="668"/>
                    <a:pt x="174" y="641"/>
                  </a:cubicBezTo>
                  <a:cubicBezTo>
                    <a:pt x="174" y="634"/>
                    <a:pt x="175" y="627"/>
                    <a:pt x="175" y="621"/>
                  </a:cubicBezTo>
                  <a:cubicBezTo>
                    <a:pt x="1351" y="621"/>
                    <a:pt x="1351" y="621"/>
                    <a:pt x="1351" y="621"/>
                  </a:cubicBezTo>
                  <a:cubicBezTo>
                    <a:pt x="1351" y="627"/>
                    <a:pt x="1352" y="634"/>
                    <a:pt x="1352" y="641"/>
                  </a:cubicBezTo>
                  <a:cubicBezTo>
                    <a:pt x="1352" y="668"/>
                    <a:pt x="1348" y="696"/>
                    <a:pt x="1342" y="723"/>
                  </a:cubicBezTo>
                  <a:lnTo>
                    <a:pt x="183" y="723"/>
                  </a:lnTo>
                  <a:close/>
                  <a:moveTo>
                    <a:pt x="679" y="775"/>
                  </a:moveTo>
                  <a:cubicBezTo>
                    <a:pt x="584" y="870"/>
                    <a:pt x="584" y="870"/>
                    <a:pt x="584" y="870"/>
                  </a:cubicBezTo>
                  <a:cubicBezTo>
                    <a:pt x="588" y="819"/>
                    <a:pt x="628" y="778"/>
                    <a:pt x="679" y="775"/>
                  </a:cubicBezTo>
                  <a:close/>
                  <a:moveTo>
                    <a:pt x="572" y="774"/>
                  </a:moveTo>
                  <a:cubicBezTo>
                    <a:pt x="550" y="798"/>
                    <a:pt x="537" y="828"/>
                    <a:pt x="533" y="861"/>
                  </a:cubicBezTo>
                  <a:cubicBezTo>
                    <a:pt x="441" y="816"/>
                    <a:pt x="333" y="814"/>
                    <a:pt x="239" y="855"/>
                  </a:cubicBezTo>
                  <a:cubicBezTo>
                    <a:pt x="223" y="829"/>
                    <a:pt x="210" y="802"/>
                    <a:pt x="199" y="774"/>
                  </a:cubicBezTo>
                  <a:lnTo>
                    <a:pt x="572" y="774"/>
                  </a:lnTo>
                  <a:close/>
                  <a:moveTo>
                    <a:pt x="88" y="1283"/>
                  </a:moveTo>
                  <a:cubicBezTo>
                    <a:pt x="46" y="1159"/>
                    <a:pt x="87" y="1022"/>
                    <a:pt x="191" y="941"/>
                  </a:cubicBezTo>
                  <a:cubicBezTo>
                    <a:pt x="294" y="861"/>
                    <a:pt x="438" y="855"/>
                    <a:pt x="548" y="927"/>
                  </a:cubicBezTo>
                  <a:cubicBezTo>
                    <a:pt x="552" y="930"/>
                    <a:pt x="556" y="933"/>
                    <a:pt x="560" y="936"/>
                  </a:cubicBezTo>
                  <a:cubicBezTo>
                    <a:pt x="570" y="943"/>
                    <a:pt x="584" y="942"/>
                    <a:pt x="593" y="933"/>
                  </a:cubicBezTo>
                  <a:cubicBezTo>
                    <a:pt x="738" y="789"/>
                    <a:pt x="738" y="789"/>
                    <a:pt x="738" y="789"/>
                  </a:cubicBezTo>
                  <a:cubicBezTo>
                    <a:pt x="753" y="797"/>
                    <a:pt x="765" y="810"/>
                    <a:pt x="774" y="825"/>
                  </a:cubicBezTo>
                  <a:cubicBezTo>
                    <a:pt x="629" y="969"/>
                    <a:pt x="629" y="969"/>
                    <a:pt x="629" y="969"/>
                  </a:cubicBezTo>
                  <a:cubicBezTo>
                    <a:pt x="620" y="978"/>
                    <a:pt x="619" y="993"/>
                    <a:pt x="627" y="1003"/>
                  </a:cubicBezTo>
                  <a:cubicBezTo>
                    <a:pt x="630" y="1007"/>
                    <a:pt x="633" y="1011"/>
                    <a:pt x="636" y="1015"/>
                  </a:cubicBezTo>
                  <a:cubicBezTo>
                    <a:pt x="669" y="1065"/>
                    <a:pt x="686" y="1124"/>
                    <a:pt x="686" y="1184"/>
                  </a:cubicBezTo>
                  <a:cubicBezTo>
                    <a:pt x="686" y="1232"/>
                    <a:pt x="675" y="1280"/>
                    <a:pt x="653" y="1323"/>
                  </a:cubicBezTo>
                  <a:cubicBezTo>
                    <a:pt x="600" y="1426"/>
                    <a:pt x="494" y="1491"/>
                    <a:pt x="379" y="1491"/>
                  </a:cubicBezTo>
                  <a:cubicBezTo>
                    <a:pt x="248" y="1491"/>
                    <a:pt x="131" y="1408"/>
                    <a:pt x="88" y="1283"/>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p>
          </p:txBody>
        </p:sp>
      </p:grpSp>
      <p:sp>
        <p:nvSpPr>
          <p:cNvPr id="14" name="Rectangle 13">
            <a:extLst>
              <a:ext uri="{FF2B5EF4-FFF2-40B4-BE49-F238E27FC236}">
                <a16:creationId xmlns:a16="http://schemas.microsoft.com/office/drawing/2014/main" id="{54CA2021-C655-461F-AAF2-D99CF3C65752}"/>
              </a:ext>
            </a:extLst>
          </p:cNvPr>
          <p:cNvSpPr/>
          <p:nvPr/>
        </p:nvSpPr>
        <p:spPr>
          <a:xfrm>
            <a:off x="1703216" y="4607528"/>
            <a:ext cx="4341256" cy="2018758"/>
          </a:xfrm>
          <a:prstGeom prst="rect">
            <a:avLst/>
          </a:prstGeom>
        </p:spPr>
        <p:txBody>
          <a:bodyPr wrap="square">
            <a:spAutoFit/>
          </a:bodyPr>
          <a:lstStyle/>
          <a:p>
            <a:pPr>
              <a:lnSpc>
                <a:spcPct val="130000"/>
              </a:lnSpc>
            </a:pPr>
            <a:r>
              <a:rPr lang="en-US" sz="1400" dirty="0">
                <a:solidFill>
                  <a:schemeClr val="tx2"/>
                </a:solidFill>
              </a:rPr>
              <a:t>The language of the Victorian Era, as well as the strict religious prudence of the time, makes it challenging to understand Nightingale’s sexuality. </a:t>
            </a:r>
          </a:p>
          <a:p>
            <a:pPr>
              <a:lnSpc>
                <a:spcPct val="130000"/>
              </a:lnSpc>
            </a:pPr>
            <a:r>
              <a:rPr lang="en-US" sz="1400" dirty="0">
                <a:solidFill>
                  <a:schemeClr val="tx2"/>
                </a:solidFill>
              </a:rPr>
              <a:t>However, much of her lifestyle would today be perceived as queer — she rejected the gendered sexual politics of Victorian marriage, and she chose to live with other women on her own terms.</a:t>
            </a:r>
          </a:p>
        </p:txBody>
      </p:sp>
    </p:spTree>
    <p:extLst>
      <p:ext uri="{BB962C8B-B14F-4D97-AF65-F5344CB8AC3E}">
        <p14:creationId xmlns:p14="http://schemas.microsoft.com/office/powerpoint/2010/main" val="3399564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p:cTn id="15" dur="500" fill="hold"/>
                                        <p:tgtEl>
                                          <p:spTgt spid="26"/>
                                        </p:tgtEl>
                                        <p:attrNameLst>
                                          <p:attrName>ppt_w</p:attrName>
                                        </p:attrNameLst>
                                      </p:cBhvr>
                                      <p:tavLst>
                                        <p:tav tm="0">
                                          <p:val>
                                            <p:fltVal val="0"/>
                                          </p:val>
                                        </p:tav>
                                        <p:tav tm="100000">
                                          <p:val>
                                            <p:strVal val="#ppt_w"/>
                                          </p:val>
                                        </p:tav>
                                      </p:tavLst>
                                    </p:anim>
                                    <p:anim calcmode="lin" valueType="num">
                                      <p:cBhvr>
                                        <p:cTn id="16" dur="500" fill="hold"/>
                                        <p:tgtEl>
                                          <p:spTgt spid="26"/>
                                        </p:tgtEl>
                                        <p:attrNameLst>
                                          <p:attrName>ppt_h</p:attrName>
                                        </p:attrNameLst>
                                      </p:cBhvr>
                                      <p:tavLst>
                                        <p:tav tm="0">
                                          <p:val>
                                            <p:fltVal val="0"/>
                                          </p:val>
                                        </p:tav>
                                        <p:tav tm="100000">
                                          <p:val>
                                            <p:strVal val="#ppt_h"/>
                                          </p:val>
                                        </p:tav>
                                      </p:tavLst>
                                    </p:anim>
                                    <p:animEffect transition="in" filter="fade">
                                      <p:cBhvr>
                                        <p:cTn id="17" dur="500"/>
                                        <p:tgtEl>
                                          <p:spTgt spid="26"/>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838200" y="462582"/>
            <a:ext cx="4572000" cy="1096372"/>
            <a:chOff x="838200" y="942576"/>
            <a:chExt cx="4572000" cy="1096372"/>
          </a:xfrm>
        </p:grpSpPr>
        <p:sp>
          <p:nvSpPr>
            <p:cNvPr id="11" name="TextBox 10"/>
            <p:cNvSpPr txBox="1"/>
            <p:nvPr/>
          </p:nvSpPr>
          <p:spPr>
            <a:xfrm>
              <a:off x="838200" y="942576"/>
              <a:ext cx="4572000" cy="769441"/>
            </a:xfrm>
            <a:prstGeom prst="rect">
              <a:avLst/>
            </a:prstGeom>
            <a:noFill/>
          </p:spPr>
          <p:txBody>
            <a:bodyPr wrap="square" lIns="91440" tIns="45720" rIns="91440" bIns="45720" rtlCol="0" anchor="b">
              <a:spAutoFit/>
            </a:bodyPr>
            <a:lstStyle/>
            <a:p>
              <a:r>
                <a:rPr lang="en-US" sz="4400" dirty="0">
                  <a:solidFill>
                    <a:schemeClr val="accent1"/>
                  </a:solidFill>
                  <a:latin typeface="+mj-lt"/>
                </a:rPr>
                <a:t>Alan Hart</a:t>
              </a:r>
            </a:p>
          </p:txBody>
        </p:sp>
        <p:sp>
          <p:nvSpPr>
            <p:cNvPr id="12" name="TextBox 11"/>
            <p:cNvSpPr txBox="1"/>
            <p:nvPr/>
          </p:nvSpPr>
          <p:spPr>
            <a:xfrm>
              <a:off x="838200" y="1623963"/>
              <a:ext cx="4572000" cy="414985"/>
            </a:xfrm>
            <a:prstGeom prst="rect">
              <a:avLst/>
            </a:prstGeom>
            <a:noFill/>
          </p:spPr>
          <p:txBody>
            <a:bodyPr wrap="square" lIns="91440" tIns="45720" rIns="91440" bIns="45720" rtlCol="0">
              <a:spAutoFit/>
            </a:bodyPr>
            <a:lstStyle/>
            <a:p>
              <a:pPr>
                <a:lnSpc>
                  <a:spcPct val="130000"/>
                </a:lnSpc>
              </a:pPr>
              <a:r>
                <a:rPr lang="en-US" dirty="0">
                  <a:solidFill>
                    <a:schemeClr val="tx2"/>
                  </a:solidFill>
                </a:rPr>
                <a:t>(1890-1962)</a:t>
              </a:r>
            </a:p>
          </p:txBody>
        </p:sp>
      </p:grpSp>
      <p:sp>
        <p:nvSpPr>
          <p:cNvPr id="13" name="Rectangle 12"/>
          <p:cNvSpPr/>
          <p:nvPr/>
        </p:nvSpPr>
        <p:spPr>
          <a:xfrm>
            <a:off x="845046" y="1610015"/>
            <a:ext cx="4566557" cy="1738681"/>
          </a:xfrm>
          <a:prstGeom prst="rect">
            <a:avLst/>
          </a:prstGeom>
        </p:spPr>
        <p:txBody>
          <a:bodyPr wrap="square">
            <a:spAutoFit/>
          </a:bodyPr>
          <a:lstStyle/>
          <a:p>
            <a:pPr>
              <a:lnSpc>
                <a:spcPct val="130000"/>
              </a:lnSpc>
            </a:pPr>
            <a:r>
              <a:rPr lang="en-US" sz="1400" dirty="0">
                <a:solidFill>
                  <a:schemeClr val="tx2"/>
                </a:solidFill>
              </a:rPr>
              <a:t>Hart was a doctor, radiologist, author, and pioneer of tuberculosis screening. He created the practice of using x-ray photography to detect tuberculosis, and implemented screenings that saved thousands of lives. He also wrote many works of fiction, including novels and short stories..</a:t>
            </a:r>
          </a:p>
        </p:txBody>
      </p:sp>
      <p:sp>
        <p:nvSpPr>
          <p:cNvPr id="16" name="Rectangle 15"/>
          <p:cNvSpPr/>
          <p:nvPr/>
        </p:nvSpPr>
        <p:spPr>
          <a:xfrm>
            <a:off x="1800373" y="3726688"/>
            <a:ext cx="4106773" cy="2298834"/>
          </a:xfrm>
          <a:prstGeom prst="rect">
            <a:avLst/>
          </a:prstGeom>
        </p:spPr>
        <p:txBody>
          <a:bodyPr wrap="square">
            <a:spAutoFit/>
          </a:bodyPr>
          <a:lstStyle/>
          <a:p>
            <a:pPr>
              <a:lnSpc>
                <a:spcPct val="130000"/>
              </a:lnSpc>
            </a:pPr>
            <a:r>
              <a:rPr lang="en-US" sz="1400" dirty="0">
                <a:solidFill>
                  <a:schemeClr val="tx2"/>
                </a:solidFill>
              </a:rPr>
              <a:t>While Hart was assigned female at birth, he started presenting as a boy in early childhood. He enjoyed dressing in clothes, playing games, and choosing toys that were traditionally for boys his age. Upon reaching adulthood, Hart sought doctors that would help him medically transition. He underwent a hysterectomy – removal of the uterus – and legally changed his name.</a:t>
            </a:r>
          </a:p>
        </p:txBody>
      </p:sp>
      <p:grpSp>
        <p:nvGrpSpPr>
          <p:cNvPr id="26" name="Group 25"/>
          <p:cNvGrpSpPr/>
          <p:nvPr/>
        </p:nvGrpSpPr>
        <p:grpSpPr>
          <a:xfrm>
            <a:off x="939645" y="3973052"/>
            <a:ext cx="685800" cy="685800"/>
            <a:chOff x="838200" y="3680155"/>
            <a:chExt cx="685800" cy="685800"/>
          </a:xfrm>
        </p:grpSpPr>
        <p:sp>
          <p:nvSpPr>
            <p:cNvPr id="15" name="Oval 14"/>
            <p:cNvSpPr/>
            <p:nvPr/>
          </p:nvSpPr>
          <p:spPr>
            <a:xfrm>
              <a:off x="838200" y="3680155"/>
              <a:ext cx="685800" cy="6858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32" name="Freeform 11"/>
            <p:cNvSpPr>
              <a:spLocks noEditPoints="1"/>
            </p:cNvSpPr>
            <p:nvPr/>
          </p:nvSpPr>
          <p:spPr bwMode="auto">
            <a:xfrm>
              <a:off x="984477" y="3826046"/>
              <a:ext cx="393247" cy="394018"/>
            </a:xfrm>
            <a:custGeom>
              <a:avLst/>
              <a:gdLst>
                <a:gd name="T0" fmla="*/ 123 w 1561"/>
                <a:gd name="T1" fmla="*/ 1184 h 1564"/>
                <a:gd name="T2" fmla="*/ 581 w 1561"/>
                <a:gd name="T3" fmla="*/ 1216 h 1564"/>
                <a:gd name="T4" fmla="*/ 581 w 1561"/>
                <a:gd name="T5" fmla="*/ 1216 h 1564"/>
                <a:gd name="T6" fmla="*/ 337 w 1561"/>
                <a:gd name="T7" fmla="*/ 983 h 1564"/>
                <a:gd name="T8" fmla="*/ 285 w 1561"/>
                <a:gd name="T9" fmla="*/ 1002 h 1564"/>
                <a:gd name="T10" fmla="*/ 180 w 1561"/>
                <a:gd name="T11" fmla="*/ 1232 h 1564"/>
                <a:gd name="T12" fmla="*/ 780 w 1561"/>
                <a:gd name="T13" fmla="*/ 1433 h 1564"/>
                <a:gd name="T14" fmla="*/ 1304 w 1561"/>
                <a:gd name="T15" fmla="*/ 367 h 1564"/>
                <a:gd name="T16" fmla="*/ 1500 w 1561"/>
                <a:gd name="T17" fmla="*/ 388 h 1564"/>
                <a:gd name="T18" fmla="*/ 1473 w 1561"/>
                <a:gd name="T19" fmla="*/ 198 h 1564"/>
                <a:gd name="T20" fmla="*/ 1534 w 1561"/>
                <a:gd name="T21" fmla="*/ 29 h 1564"/>
                <a:gd name="T22" fmla="*/ 1304 w 1561"/>
                <a:gd name="T23" fmla="*/ 29 h 1564"/>
                <a:gd name="T24" fmla="*/ 1195 w 1561"/>
                <a:gd name="T25" fmla="*/ 137 h 1564"/>
                <a:gd name="T26" fmla="*/ 1070 w 1561"/>
                <a:gd name="T27" fmla="*/ 262 h 1564"/>
                <a:gd name="T28" fmla="*/ 123 w 1561"/>
                <a:gd name="T29" fmla="*/ 641 h 1564"/>
                <a:gd name="T30" fmla="*/ 310 w 1561"/>
                <a:gd name="T31" fmla="*/ 1536 h 1564"/>
                <a:gd name="T32" fmla="*/ 763 w 1561"/>
                <a:gd name="T33" fmla="*/ 1380 h 1564"/>
                <a:gd name="T34" fmla="*/ 924 w 1561"/>
                <a:gd name="T35" fmla="*/ 1235 h 1564"/>
                <a:gd name="T36" fmla="*/ 737 w 1561"/>
                <a:gd name="T37" fmla="*/ 1184 h 1564"/>
                <a:gd name="T38" fmla="*/ 981 w 1561"/>
                <a:gd name="T39" fmla="*/ 1184 h 1564"/>
                <a:gd name="T40" fmla="*/ 702 w 1561"/>
                <a:gd name="T41" fmla="*/ 1029 h 1564"/>
                <a:gd name="T42" fmla="*/ 1144 w 1561"/>
                <a:gd name="T43" fmla="*/ 1030 h 1564"/>
                <a:gd name="T44" fmla="*/ 693 w 1561"/>
                <a:gd name="T45" fmla="*/ 978 h 1564"/>
                <a:gd name="T46" fmla="*/ 829 w 1561"/>
                <a:gd name="T47" fmla="*/ 821 h 1564"/>
                <a:gd name="T48" fmla="*/ 1326 w 1561"/>
                <a:gd name="T49" fmla="*/ 774 h 1564"/>
                <a:gd name="T50" fmla="*/ 1310 w 1561"/>
                <a:gd name="T51" fmla="*/ 180 h 1564"/>
                <a:gd name="T52" fmla="*/ 1231 w 1561"/>
                <a:gd name="T53" fmla="*/ 65 h 1564"/>
                <a:gd name="T54" fmla="*/ 1382 w 1561"/>
                <a:gd name="T55" fmla="*/ 144 h 1564"/>
                <a:gd name="T56" fmla="*/ 1498 w 1561"/>
                <a:gd name="T57" fmla="*/ 65 h 1564"/>
                <a:gd name="T58" fmla="*/ 1419 w 1561"/>
                <a:gd name="T59" fmla="*/ 180 h 1564"/>
                <a:gd name="T60" fmla="*/ 1505 w 1561"/>
                <a:gd name="T61" fmla="*/ 313 h 1564"/>
                <a:gd name="T62" fmla="*/ 1383 w 1561"/>
                <a:gd name="T63" fmla="*/ 253 h 1564"/>
                <a:gd name="T64" fmla="*/ 1224 w 1561"/>
                <a:gd name="T65" fmla="*/ 302 h 1564"/>
                <a:gd name="T66" fmla="*/ 1278 w 1561"/>
                <a:gd name="T67" fmla="*/ 416 h 1564"/>
                <a:gd name="T68" fmla="*/ 456 w 1561"/>
                <a:gd name="T69" fmla="*/ 313 h 1564"/>
                <a:gd name="T70" fmla="*/ 456 w 1561"/>
                <a:gd name="T71" fmla="*/ 313 h 1564"/>
                <a:gd name="T72" fmla="*/ 740 w 1561"/>
                <a:gd name="T73" fmla="*/ 499 h 1564"/>
                <a:gd name="T74" fmla="*/ 786 w 1561"/>
                <a:gd name="T75" fmla="*/ 499 h 1564"/>
                <a:gd name="T76" fmla="*/ 1345 w 1561"/>
                <a:gd name="T77" fmla="*/ 569 h 1564"/>
                <a:gd name="T78" fmla="*/ 183 w 1561"/>
                <a:gd name="T79" fmla="*/ 723 h 1564"/>
                <a:gd name="T80" fmla="*/ 1351 w 1561"/>
                <a:gd name="T81" fmla="*/ 621 h 1564"/>
                <a:gd name="T82" fmla="*/ 183 w 1561"/>
                <a:gd name="T83" fmla="*/ 723 h 1564"/>
                <a:gd name="T84" fmla="*/ 679 w 1561"/>
                <a:gd name="T85" fmla="*/ 775 h 1564"/>
                <a:gd name="T86" fmla="*/ 239 w 1561"/>
                <a:gd name="T87" fmla="*/ 855 h 1564"/>
                <a:gd name="T88" fmla="*/ 88 w 1561"/>
                <a:gd name="T89" fmla="*/ 1283 h 1564"/>
                <a:gd name="T90" fmla="*/ 560 w 1561"/>
                <a:gd name="T91" fmla="*/ 936 h 1564"/>
                <a:gd name="T92" fmla="*/ 774 w 1561"/>
                <a:gd name="T93" fmla="*/ 825 h 1564"/>
                <a:gd name="T94" fmla="*/ 636 w 1561"/>
                <a:gd name="T95" fmla="*/ 1015 h 1564"/>
                <a:gd name="T96" fmla="*/ 379 w 1561"/>
                <a:gd name="T97" fmla="*/ 1491 h 1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61" h="1564">
                  <a:moveTo>
                    <a:pt x="635" y="1184"/>
                  </a:moveTo>
                  <a:cubicBezTo>
                    <a:pt x="635" y="1042"/>
                    <a:pt x="520" y="928"/>
                    <a:pt x="379" y="928"/>
                  </a:cubicBezTo>
                  <a:cubicBezTo>
                    <a:pt x="238" y="928"/>
                    <a:pt x="123" y="1042"/>
                    <a:pt x="123" y="1184"/>
                  </a:cubicBezTo>
                  <a:cubicBezTo>
                    <a:pt x="123" y="1325"/>
                    <a:pt x="238" y="1440"/>
                    <a:pt x="379" y="1440"/>
                  </a:cubicBezTo>
                  <a:cubicBezTo>
                    <a:pt x="520" y="1440"/>
                    <a:pt x="635" y="1325"/>
                    <a:pt x="635" y="1184"/>
                  </a:cubicBezTo>
                  <a:close/>
                  <a:moveTo>
                    <a:pt x="581" y="1216"/>
                  </a:moveTo>
                  <a:cubicBezTo>
                    <a:pt x="528" y="1169"/>
                    <a:pt x="479" y="1124"/>
                    <a:pt x="434" y="1081"/>
                  </a:cubicBezTo>
                  <a:cubicBezTo>
                    <a:pt x="556" y="1081"/>
                    <a:pt x="556" y="1081"/>
                    <a:pt x="556" y="1081"/>
                  </a:cubicBezTo>
                  <a:cubicBezTo>
                    <a:pt x="580" y="1122"/>
                    <a:pt x="589" y="1170"/>
                    <a:pt x="581" y="1216"/>
                  </a:cubicBezTo>
                  <a:close/>
                  <a:moveTo>
                    <a:pt x="514" y="1030"/>
                  </a:moveTo>
                  <a:cubicBezTo>
                    <a:pt x="382" y="1030"/>
                    <a:pt x="382" y="1030"/>
                    <a:pt x="382" y="1030"/>
                  </a:cubicBezTo>
                  <a:cubicBezTo>
                    <a:pt x="366" y="1014"/>
                    <a:pt x="351" y="999"/>
                    <a:pt x="337" y="983"/>
                  </a:cubicBezTo>
                  <a:cubicBezTo>
                    <a:pt x="400" y="970"/>
                    <a:pt x="466" y="988"/>
                    <a:pt x="514" y="1030"/>
                  </a:cubicBezTo>
                  <a:close/>
                  <a:moveTo>
                    <a:pt x="180" y="1232"/>
                  </a:moveTo>
                  <a:cubicBezTo>
                    <a:pt x="158" y="1140"/>
                    <a:pt x="201" y="1045"/>
                    <a:pt x="285" y="1002"/>
                  </a:cubicBezTo>
                  <a:cubicBezTo>
                    <a:pt x="373" y="1096"/>
                    <a:pt x="466" y="1186"/>
                    <a:pt x="564" y="1270"/>
                  </a:cubicBezTo>
                  <a:cubicBezTo>
                    <a:pt x="531" y="1342"/>
                    <a:pt x="459" y="1388"/>
                    <a:pt x="379" y="1389"/>
                  </a:cubicBezTo>
                  <a:cubicBezTo>
                    <a:pt x="284" y="1389"/>
                    <a:pt x="202" y="1324"/>
                    <a:pt x="180" y="1232"/>
                  </a:cubicBezTo>
                  <a:close/>
                  <a:moveTo>
                    <a:pt x="682" y="1375"/>
                  </a:moveTo>
                  <a:cubicBezTo>
                    <a:pt x="703" y="1394"/>
                    <a:pt x="724" y="1413"/>
                    <a:pt x="746" y="1433"/>
                  </a:cubicBezTo>
                  <a:cubicBezTo>
                    <a:pt x="755" y="1442"/>
                    <a:pt x="770" y="1442"/>
                    <a:pt x="780" y="1433"/>
                  </a:cubicBezTo>
                  <a:cubicBezTo>
                    <a:pt x="836" y="1382"/>
                    <a:pt x="890" y="1334"/>
                    <a:pt x="940" y="1289"/>
                  </a:cubicBezTo>
                  <a:cubicBezTo>
                    <a:pt x="1219" y="1040"/>
                    <a:pt x="1403" y="876"/>
                    <a:pt x="1403" y="641"/>
                  </a:cubicBezTo>
                  <a:cubicBezTo>
                    <a:pt x="1405" y="540"/>
                    <a:pt x="1370" y="443"/>
                    <a:pt x="1304" y="367"/>
                  </a:cubicBezTo>
                  <a:cubicBezTo>
                    <a:pt x="1365" y="307"/>
                    <a:pt x="1365" y="307"/>
                    <a:pt x="1365" y="307"/>
                  </a:cubicBezTo>
                  <a:cubicBezTo>
                    <a:pt x="1426" y="368"/>
                    <a:pt x="1426" y="368"/>
                    <a:pt x="1426" y="368"/>
                  </a:cubicBezTo>
                  <a:cubicBezTo>
                    <a:pt x="1445" y="387"/>
                    <a:pt x="1473" y="395"/>
                    <a:pt x="1500" y="388"/>
                  </a:cubicBezTo>
                  <a:cubicBezTo>
                    <a:pt x="1526" y="381"/>
                    <a:pt x="1547" y="360"/>
                    <a:pt x="1554" y="334"/>
                  </a:cubicBezTo>
                  <a:cubicBezTo>
                    <a:pt x="1561" y="307"/>
                    <a:pt x="1554" y="279"/>
                    <a:pt x="1534" y="259"/>
                  </a:cubicBezTo>
                  <a:cubicBezTo>
                    <a:pt x="1473" y="198"/>
                    <a:pt x="1473" y="198"/>
                    <a:pt x="1473" y="198"/>
                  </a:cubicBezTo>
                  <a:cubicBezTo>
                    <a:pt x="1534" y="137"/>
                    <a:pt x="1534" y="137"/>
                    <a:pt x="1534" y="137"/>
                  </a:cubicBezTo>
                  <a:cubicBezTo>
                    <a:pt x="1548" y="123"/>
                    <a:pt x="1557" y="103"/>
                    <a:pt x="1557" y="83"/>
                  </a:cubicBezTo>
                  <a:cubicBezTo>
                    <a:pt x="1557" y="63"/>
                    <a:pt x="1548" y="43"/>
                    <a:pt x="1534" y="29"/>
                  </a:cubicBezTo>
                  <a:cubicBezTo>
                    <a:pt x="1504" y="0"/>
                    <a:pt x="1456" y="0"/>
                    <a:pt x="1426" y="29"/>
                  </a:cubicBezTo>
                  <a:cubicBezTo>
                    <a:pt x="1365" y="90"/>
                    <a:pt x="1365" y="90"/>
                    <a:pt x="1365" y="90"/>
                  </a:cubicBezTo>
                  <a:cubicBezTo>
                    <a:pt x="1304" y="29"/>
                    <a:pt x="1304" y="29"/>
                    <a:pt x="1304" y="29"/>
                  </a:cubicBezTo>
                  <a:cubicBezTo>
                    <a:pt x="1273" y="0"/>
                    <a:pt x="1226" y="0"/>
                    <a:pt x="1195" y="29"/>
                  </a:cubicBezTo>
                  <a:cubicBezTo>
                    <a:pt x="1181" y="43"/>
                    <a:pt x="1172" y="63"/>
                    <a:pt x="1172" y="83"/>
                  </a:cubicBezTo>
                  <a:cubicBezTo>
                    <a:pt x="1172" y="103"/>
                    <a:pt x="1181" y="123"/>
                    <a:pt x="1195" y="137"/>
                  </a:cubicBezTo>
                  <a:cubicBezTo>
                    <a:pt x="1256" y="198"/>
                    <a:pt x="1256" y="198"/>
                    <a:pt x="1256" y="198"/>
                  </a:cubicBezTo>
                  <a:cubicBezTo>
                    <a:pt x="1174" y="280"/>
                    <a:pt x="1174" y="280"/>
                    <a:pt x="1174" y="280"/>
                  </a:cubicBezTo>
                  <a:cubicBezTo>
                    <a:pt x="1141" y="268"/>
                    <a:pt x="1106" y="262"/>
                    <a:pt x="1070" y="262"/>
                  </a:cubicBezTo>
                  <a:cubicBezTo>
                    <a:pt x="903" y="262"/>
                    <a:pt x="804" y="375"/>
                    <a:pt x="763" y="437"/>
                  </a:cubicBezTo>
                  <a:cubicBezTo>
                    <a:pt x="722" y="375"/>
                    <a:pt x="623" y="262"/>
                    <a:pt x="456" y="262"/>
                  </a:cubicBezTo>
                  <a:cubicBezTo>
                    <a:pt x="266" y="262"/>
                    <a:pt x="123" y="425"/>
                    <a:pt x="123" y="641"/>
                  </a:cubicBezTo>
                  <a:cubicBezTo>
                    <a:pt x="123" y="725"/>
                    <a:pt x="148" y="807"/>
                    <a:pt x="193" y="878"/>
                  </a:cubicBezTo>
                  <a:cubicBezTo>
                    <a:pt x="66" y="954"/>
                    <a:pt x="0" y="1101"/>
                    <a:pt x="26" y="1247"/>
                  </a:cubicBezTo>
                  <a:cubicBezTo>
                    <a:pt x="52" y="1392"/>
                    <a:pt x="164" y="1507"/>
                    <a:pt x="310" y="1536"/>
                  </a:cubicBezTo>
                  <a:cubicBezTo>
                    <a:pt x="455" y="1564"/>
                    <a:pt x="603" y="1500"/>
                    <a:pt x="682" y="1375"/>
                  </a:cubicBezTo>
                  <a:close/>
                  <a:moveTo>
                    <a:pt x="906" y="1251"/>
                  </a:moveTo>
                  <a:cubicBezTo>
                    <a:pt x="861" y="1291"/>
                    <a:pt x="813" y="1334"/>
                    <a:pt x="763" y="1380"/>
                  </a:cubicBezTo>
                  <a:cubicBezTo>
                    <a:pt x="744" y="1362"/>
                    <a:pt x="725" y="1345"/>
                    <a:pt x="706" y="1328"/>
                  </a:cubicBezTo>
                  <a:cubicBezTo>
                    <a:pt x="719" y="1299"/>
                    <a:pt x="729" y="1267"/>
                    <a:pt x="733" y="1235"/>
                  </a:cubicBezTo>
                  <a:cubicBezTo>
                    <a:pt x="924" y="1235"/>
                    <a:pt x="924" y="1235"/>
                    <a:pt x="924" y="1235"/>
                  </a:cubicBezTo>
                  <a:cubicBezTo>
                    <a:pt x="918" y="1240"/>
                    <a:pt x="912" y="1246"/>
                    <a:pt x="906" y="1251"/>
                  </a:cubicBezTo>
                  <a:close/>
                  <a:moveTo>
                    <a:pt x="981" y="1184"/>
                  </a:moveTo>
                  <a:cubicBezTo>
                    <a:pt x="737" y="1184"/>
                    <a:pt x="737" y="1184"/>
                    <a:pt x="737" y="1184"/>
                  </a:cubicBezTo>
                  <a:cubicBezTo>
                    <a:pt x="737" y="1149"/>
                    <a:pt x="732" y="1115"/>
                    <a:pt x="722" y="1081"/>
                  </a:cubicBezTo>
                  <a:cubicBezTo>
                    <a:pt x="1092" y="1081"/>
                    <a:pt x="1092" y="1081"/>
                    <a:pt x="1092" y="1081"/>
                  </a:cubicBezTo>
                  <a:cubicBezTo>
                    <a:pt x="1057" y="1114"/>
                    <a:pt x="1020" y="1148"/>
                    <a:pt x="981" y="1184"/>
                  </a:cubicBezTo>
                  <a:close/>
                  <a:moveTo>
                    <a:pt x="1144" y="1030"/>
                  </a:moveTo>
                  <a:cubicBezTo>
                    <a:pt x="702" y="1030"/>
                    <a:pt x="702" y="1030"/>
                    <a:pt x="702" y="1030"/>
                  </a:cubicBezTo>
                  <a:cubicBezTo>
                    <a:pt x="702" y="1029"/>
                    <a:pt x="702" y="1029"/>
                    <a:pt x="702" y="1029"/>
                  </a:cubicBezTo>
                  <a:cubicBezTo>
                    <a:pt x="761" y="1023"/>
                    <a:pt x="811" y="984"/>
                    <a:pt x="831" y="928"/>
                  </a:cubicBezTo>
                  <a:cubicBezTo>
                    <a:pt x="1235" y="928"/>
                    <a:pt x="1235" y="928"/>
                    <a:pt x="1235" y="928"/>
                  </a:cubicBezTo>
                  <a:cubicBezTo>
                    <a:pt x="1207" y="964"/>
                    <a:pt x="1176" y="998"/>
                    <a:pt x="1144" y="1030"/>
                  </a:cubicBezTo>
                  <a:close/>
                  <a:moveTo>
                    <a:pt x="693" y="978"/>
                  </a:moveTo>
                  <a:cubicBezTo>
                    <a:pt x="788" y="883"/>
                    <a:pt x="788" y="883"/>
                    <a:pt x="788" y="883"/>
                  </a:cubicBezTo>
                  <a:cubicBezTo>
                    <a:pt x="784" y="934"/>
                    <a:pt x="744" y="975"/>
                    <a:pt x="693" y="978"/>
                  </a:cubicBezTo>
                  <a:close/>
                  <a:moveTo>
                    <a:pt x="1273" y="877"/>
                  </a:moveTo>
                  <a:cubicBezTo>
                    <a:pt x="840" y="877"/>
                    <a:pt x="840" y="877"/>
                    <a:pt x="840" y="877"/>
                  </a:cubicBezTo>
                  <a:cubicBezTo>
                    <a:pt x="840" y="857"/>
                    <a:pt x="836" y="838"/>
                    <a:pt x="829" y="821"/>
                  </a:cubicBezTo>
                  <a:cubicBezTo>
                    <a:pt x="829" y="821"/>
                    <a:pt x="829" y="821"/>
                    <a:pt x="829" y="821"/>
                  </a:cubicBezTo>
                  <a:cubicBezTo>
                    <a:pt x="822" y="804"/>
                    <a:pt x="813" y="788"/>
                    <a:pt x="800" y="774"/>
                  </a:cubicBezTo>
                  <a:cubicBezTo>
                    <a:pt x="1326" y="774"/>
                    <a:pt x="1326" y="774"/>
                    <a:pt x="1326" y="774"/>
                  </a:cubicBezTo>
                  <a:cubicBezTo>
                    <a:pt x="1312" y="810"/>
                    <a:pt x="1294" y="845"/>
                    <a:pt x="1273" y="877"/>
                  </a:cubicBezTo>
                  <a:close/>
                  <a:moveTo>
                    <a:pt x="1310" y="216"/>
                  </a:moveTo>
                  <a:cubicBezTo>
                    <a:pt x="1320" y="206"/>
                    <a:pt x="1320" y="190"/>
                    <a:pt x="1310" y="180"/>
                  </a:cubicBezTo>
                  <a:cubicBezTo>
                    <a:pt x="1231" y="101"/>
                    <a:pt x="1231" y="101"/>
                    <a:pt x="1231" y="101"/>
                  </a:cubicBezTo>
                  <a:cubicBezTo>
                    <a:pt x="1226" y="96"/>
                    <a:pt x="1224" y="90"/>
                    <a:pt x="1224" y="83"/>
                  </a:cubicBezTo>
                  <a:cubicBezTo>
                    <a:pt x="1224" y="76"/>
                    <a:pt x="1226" y="70"/>
                    <a:pt x="1231" y="65"/>
                  </a:cubicBezTo>
                  <a:cubicBezTo>
                    <a:pt x="1241" y="55"/>
                    <a:pt x="1257" y="55"/>
                    <a:pt x="1267" y="65"/>
                  </a:cubicBezTo>
                  <a:cubicBezTo>
                    <a:pt x="1346" y="144"/>
                    <a:pt x="1346" y="144"/>
                    <a:pt x="1346" y="144"/>
                  </a:cubicBezTo>
                  <a:cubicBezTo>
                    <a:pt x="1356" y="154"/>
                    <a:pt x="1373" y="154"/>
                    <a:pt x="1382" y="144"/>
                  </a:cubicBezTo>
                  <a:cubicBezTo>
                    <a:pt x="1462" y="65"/>
                    <a:pt x="1462" y="65"/>
                    <a:pt x="1462" y="65"/>
                  </a:cubicBezTo>
                  <a:cubicBezTo>
                    <a:pt x="1467" y="60"/>
                    <a:pt x="1473" y="57"/>
                    <a:pt x="1480" y="58"/>
                  </a:cubicBezTo>
                  <a:cubicBezTo>
                    <a:pt x="1487" y="58"/>
                    <a:pt x="1493" y="60"/>
                    <a:pt x="1498" y="65"/>
                  </a:cubicBezTo>
                  <a:cubicBezTo>
                    <a:pt x="1503" y="70"/>
                    <a:pt x="1505" y="76"/>
                    <a:pt x="1505" y="83"/>
                  </a:cubicBezTo>
                  <a:cubicBezTo>
                    <a:pt x="1505" y="90"/>
                    <a:pt x="1503" y="96"/>
                    <a:pt x="1498" y="101"/>
                  </a:cubicBezTo>
                  <a:cubicBezTo>
                    <a:pt x="1419" y="180"/>
                    <a:pt x="1419" y="180"/>
                    <a:pt x="1419" y="180"/>
                  </a:cubicBezTo>
                  <a:cubicBezTo>
                    <a:pt x="1409" y="190"/>
                    <a:pt x="1409" y="206"/>
                    <a:pt x="1419" y="216"/>
                  </a:cubicBezTo>
                  <a:cubicBezTo>
                    <a:pt x="1498" y="296"/>
                    <a:pt x="1498" y="296"/>
                    <a:pt x="1498" y="296"/>
                  </a:cubicBezTo>
                  <a:cubicBezTo>
                    <a:pt x="1503" y="300"/>
                    <a:pt x="1505" y="307"/>
                    <a:pt x="1505" y="313"/>
                  </a:cubicBezTo>
                  <a:cubicBezTo>
                    <a:pt x="1505" y="320"/>
                    <a:pt x="1503" y="327"/>
                    <a:pt x="1498" y="331"/>
                  </a:cubicBezTo>
                  <a:cubicBezTo>
                    <a:pt x="1488" y="341"/>
                    <a:pt x="1472" y="341"/>
                    <a:pt x="1462" y="331"/>
                  </a:cubicBezTo>
                  <a:cubicBezTo>
                    <a:pt x="1383" y="253"/>
                    <a:pt x="1383" y="253"/>
                    <a:pt x="1383" y="253"/>
                  </a:cubicBezTo>
                  <a:cubicBezTo>
                    <a:pt x="1373" y="243"/>
                    <a:pt x="1356" y="243"/>
                    <a:pt x="1346" y="253"/>
                  </a:cubicBezTo>
                  <a:cubicBezTo>
                    <a:pt x="1267" y="332"/>
                    <a:pt x="1267" y="332"/>
                    <a:pt x="1267" y="332"/>
                  </a:cubicBezTo>
                  <a:cubicBezTo>
                    <a:pt x="1254" y="321"/>
                    <a:pt x="1239" y="311"/>
                    <a:pt x="1224" y="302"/>
                  </a:cubicBezTo>
                  <a:lnTo>
                    <a:pt x="1310" y="216"/>
                  </a:lnTo>
                  <a:close/>
                  <a:moveTo>
                    <a:pt x="1070" y="313"/>
                  </a:moveTo>
                  <a:cubicBezTo>
                    <a:pt x="1152" y="314"/>
                    <a:pt x="1228" y="351"/>
                    <a:pt x="1278" y="416"/>
                  </a:cubicBezTo>
                  <a:cubicBezTo>
                    <a:pt x="845" y="416"/>
                    <a:pt x="845" y="416"/>
                    <a:pt x="845" y="416"/>
                  </a:cubicBezTo>
                  <a:cubicBezTo>
                    <a:pt x="902" y="351"/>
                    <a:pt x="984" y="314"/>
                    <a:pt x="1070" y="313"/>
                  </a:cubicBezTo>
                  <a:close/>
                  <a:moveTo>
                    <a:pt x="456" y="313"/>
                  </a:moveTo>
                  <a:cubicBezTo>
                    <a:pt x="542" y="314"/>
                    <a:pt x="624" y="351"/>
                    <a:pt x="681" y="416"/>
                  </a:cubicBezTo>
                  <a:cubicBezTo>
                    <a:pt x="248" y="416"/>
                    <a:pt x="248" y="416"/>
                    <a:pt x="248" y="416"/>
                  </a:cubicBezTo>
                  <a:cubicBezTo>
                    <a:pt x="298" y="351"/>
                    <a:pt x="374" y="314"/>
                    <a:pt x="456" y="313"/>
                  </a:cubicBezTo>
                  <a:close/>
                  <a:moveTo>
                    <a:pt x="215" y="467"/>
                  </a:moveTo>
                  <a:cubicBezTo>
                    <a:pt x="721" y="467"/>
                    <a:pt x="721" y="467"/>
                    <a:pt x="721" y="467"/>
                  </a:cubicBezTo>
                  <a:cubicBezTo>
                    <a:pt x="728" y="477"/>
                    <a:pt x="734" y="488"/>
                    <a:pt x="740" y="499"/>
                  </a:cubicBezTo>
                  <a:cubicBezTo>
                    <a:pt x="744" y="508"/>
                    <a:pt x="753" y="514"/>
                    <a:pt x="763" y="514"/>
                  </a:cubicBezTo>
                  <a:cubicBezTo>
                    <a:pt x="773" y="514"/>
                    <a:pt x="782" y="508"/>
                    <a:pt x="786" y="499"/>
                  </a:cubicBezTo>
                  <a:cubicBezTo>
                    <a:pt x="786" y="499"/>
                    <a:pt x="786" y="499"/>
                    <a:pt x="786" y="499"/>
                  </a:cubicBezTo>
                  <a:cubicBezTo>
                    <a:pt x="792" y="488"/>
                    <a:pt x="798" y="477"/>
                    <a:pt x="805" y="467"/>
                  </a:cubicBezTo>
                  <a:cubicBezTo>
                    <a:pt x="1311" y="467"/>
                    <a:pt x="1311" y="467"/>
                    <a:pt x="1311" y="467"/>
                  </a:cubicBezTo>
                  <a:cubicBezTo>
                    <a:pt x="1328" y="499"/>
                    <a:pt x="1339" y="534"/>
                    <a:pt x="1345" y="569"/>
                  </a:cubicBezTo>
                  <a:cubicBezTo>
                    <a:pt x="180" y="569"/>
                    <a:pt x="180" y="569"/>
                    <a:pt x="180" y="569"/>
                  </a:cubicBezTo>
                  <a:cubicBezTo>
                    <a:pt x="187" y="534"/>
                    <a:pt x="198" y="499"/>
                    <a:pt x="215" y="467"/>
                  </a:cubicBezTo>
                  <a:close/>
                  <a:moveTo>
                    <a:pt x="183" y="723"/>
                  </a:moveTo>
                  <a:cubicBezTo>
                    <a:pt x="177" y="696"/>
                    <a:pt x="174" y="668"/>
                    <a:pt x="174" y="641"/>
                  </a:cubicBezTo>
                  <a:cubicBezTo>
                    <a:pt x="174" y="634"/>
                    <a:pt x="175" y="627"/>
                    <a:pt x="175" y="621"/>
                  </a:cubicBezTo>
                  <a:cubicBezTo>
                    <a:pt x="1351" y="621"/>
                    <a:pt x="1351" y="621"/>
                    <a:pt x="1351" y="621"/>
                  </a:cubicBezTo>
                  <a:cubicBezTo>
                    <a:pt x="1351" y="627"/>
                    <a:pt x="1352" y="634"/>
                    <a:pt x="1352" y="641"/>
                  </a:cubicBezTo>
                  <a:cubicBezTo>
                    <a:pt x="1352" y="668"/>
                    <a:pt x="1348" y="696"/>
                    <a:pt x="1342" y="723"/>
                  </a:cubicBezTo>
                  <a:lnTo>
                    <a:pt x="183" y="723"/>
                  </a:lnTo>
                  <a:close/>
                  <a:moveTo>
                    <a:pt x="679" y="775"/>
                  </a:moveTo>
                  <a:cubicBezTo>
                    <a:pt x="584" y="870"/>
                    <a:pt x="584" y="870"/>
                    <a:pt x="584" y="870"/>
                  </a:cubicBezTo>
                  <a:cubicBezTo>
                    <a:pt x="588" y="819"/>
                    <a:pt x="628" y="778"/>
                    <a:pt x="679" y="775"/>
                  </a:cubicBezTo>
                  <a:close/>
                  <a:moveTo>
                    <a:pt x="572" y="774"/>
                  </a:moveTo>
                  <a:cubicBezTo>
                    <a:pt x="550" y="798"/>
                    <a:pt x="537" y="828"/>
                    <a:pt x="533" y="861"/>
                  </a:cubicBezTo>
                  <a:cubicBezTo>
                    <a:pt x="441" y="816"/>
                    <a:pt x="333" y="814"/>
                    <a:pt x="239" y="855"/>
                  </a:cubicBezTo>
                  <a:cubicBezTo>
                    <a:pt x="223" y="829"/>
                    <a:pt x="210" y="802"/>
                    <a:pt x="199" y="774"/>
                  </a:cubicBezTo>
                  <a:lnTo>
                    <a:pt x="572" y="774"/>
                  </a:lnTo>
                  <a:close/>
                  <a:moveTo>
                    <a:pt x="88" y="1283"/>
                  </a:moveTo>
                  <a:cubicBezTo>
                    <a:pt x="46" y="1159"/>
                    <a:pt x="87" y="1022"/>
                    <a:pt x="191" y="941"/>
                  </a:cubicBezTo>
                  <a:cubicBezTo>
                    <a:pt x="294" y="861"/>
                    <a:pt x="438" y="855"/>
                    <a:pt x="548" y="927"/>
                  </a:cubicBezTo>
                  <a:cubicBezTo>
                    <a:pt x="552" y="930"/>
                    <a:pt x="556" y="933"/>
                    <a:pt x="560" y="936"/>
                  </a:cubicBezTo>
                  <a:cubicBezTo>
                    <a:pt x="570" y="943"/>
                    <a:pt x="584" y="942"/>
                    <a:pt x="593" y="933"/>
                  </a:cubicBezTo>
                  <a:cubicBezTo>
                    <a:pt x="738" y="789"/>
                    <a:pt x="738" y="789"/>
                    <a:pt x="738" y="789"/>
                  </a:cubicBezTo>
                  <a:cubicBezTo>
                    <a:pt x="753" y="797"/>
                    <a:pt x="765" y="810"/>
                    <a:pt x="774" y="825"/>
                  </a:cubicBezTo>
                  <a:cubicBezTo>
                    <a:pt x="629" y="969"/>
                    <a:pt x="629" y="969"/>
                    <a:pt x="629" y="969"/>
                  </a:cubicBezTo>
                  <a:cubicBezTo>
                    <a:pt x="620" y="978"/>
                    <a:pt x="619" y="993"/>
                    <a:pt x="627" y="1003"/>
                  </a:cubicBezTo>
                  <a:cubicBezTo>
                    <a:pt x="630" y="1007"/>
                    <a:pt x="633" y="1011"/>
                    <a:pt x="636" y="1015"/>
                  </a:cubicBezTo>
                  <a:cubicBezTo>
                    <a:pt x="669" y="1065"/>
                    <a:pt x="686" y="1124"/>
                    <a:pt x="686" y="1184"/>
                  </a:cubicBezTo>
                  <a:cubicBezTo>
                    <a:pt x="686" y="1232"/>
                    <a:pt x="675" y="1280"/>
                    <a:pt x="653" y="1323"/>
                  </a:cubicBezTo>
                  <a:cubicBezTo>
                    <a:pt x="600" y="1426"/>
                    <a:pt x="494" y="1491"/>
                    <a:pt x="379" y="1491"/>
                  </a:cubicBezTo>
                  <a:cubicBezTo>
                    <a:pt x="248" y="1491"/>
                    <a:pt x="131" y="1408"/>
                    <a:pt x="88" y="1283"/>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p>
          </p:txBody>
        </p:sp>
      </p:grpSp>
      <p:pic>
        <p:nvPicPr>
          <p:cNvPr id="5124" name="Picture 4" descr="Born in 1891, This Transgender Oregonian Was a Man ahead of His Time |  Portland Monthly">
            <a:extLst>
              <a:ext uri="{FF2B5EF4-FFF2-40B4-BE49-F238E27FC236}">
                <a16:creationId xmlns:a16="http://schemas.microsoft.com/office/drawing/2014/main" id="{86440747-FB59-4BC4-A1DB-30EA07DA0285}"/>
              </a:ext>
            </a:extLst>
          </p:cNvPr>
          <p:cNvPicPr>
            <a:picLocks noGrp="1" noChangeAspect="1" noChangeArrowheads="1"/>
          </p:cNvPicPr>
          <p:nvPr>
            <p:ph type="pic" sz="quarter" idx="10"/>
          </p:nvPr>
        </p:nvPicPr>
        <p:blipFill>
          <a:blip r:embed="rId3">
            <a:extLst>
              <a:ext uri="{28A0092B-C50C-407E-A947-70E740481C1C}">
                <a14:useLocalDpi xmlns:a14="http://schemas.microsoft.com/office/drawing/2010/main" val="0"/>
              </a:ext>
            </a:extLst>
          </a:blip>
          <a:srcRect t="5789" b="5789"/>
          <a:stretch>
            <a:fillRect/>
          </a:stretch>
        </p:blipFill>
        <p:spPr bwMode="auto">
          <a:xfrm>
            <a:off x="6324600" y="0"/>
            <a:ext cx="58674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p:cNvGrpSpPr/>
          <p:nvPr/>
        </p:nvGrpSpPr>
        <p:grpSpPr>
          <a:xfrm rot="20683798">
            <a:off x="8882962" y="1790119"/>
            <a:ext cx="9973887" cy="5959420"/>
            <a:chOff x="-3894749" y="-2846439"/>
            <a:chExt cx="12991061" cy="7762189"/>
          </a:xfrm>
        </p:grpSpPr>
        <p:sp>
          <p:nvSpPr>
            <p:cNvPr id="4" name="Freeform 36"/>
            <p:cNvSpPr>
              <a:spLocks/>
            </p:cNvSpPr>
            <p:nvPr/>
          </p:nvSpPr>
          <p:spPr bwMode="auto">
            <a:xfrm>
              <a:off x="-3894749" y="-2846439"/>
              <a:ext cx="12011427" cy="5422301"/>
            </a:xfrm>
            <a:custGeom>
              <a:avLst/>
              <a:gdLst>
                <a:gd name="T0" fmla="*/ 19 w 1178"/>
                <a:gd name="T1" fmla="*/ 531 h 531"/>
                <a:gd name="T2" fmla="*/ 1178 w 1178"/>
                <a:gd name="T3" fmla="*/ 46 h 531"/>
                <a:gd name="T4" fmla="*/ 1159 w 1178"/>
                <a:gd name="T5" fmla="*/ 0 h 531"/>
                <a:gd name="T6" fmla="*/ 0 w 1178"/>
                <a:gd name="T7" fmla="*/ 485 h 531"/>
                <a:gd name="T8" fmla="*/ 19 w 1178"/>
                <a:gd name="T9" fmla="*/ 531 h 531"/>
              </a:gdLst>
              <a:ahLst/>
              <a:cxnLst>
                <a:cxn ang="0">
                  <a:pos x="T0" y="T1"/>
                </a:cxn>
                <a:cxn ang="0">
                  <a:pos x="T2" y="T3"/>
                </a:cxn>
                <a:cxn ang="0">
                  <a:pos x="T4" y="T5"/>
                </a:cxn>
                <a:cxn ang="0">
                  <a:pos x="T6" y="T7"/>
                </a:cxn>
                <a:cxn ang="0">
                  <a:pos x="T8" y="T9"/>
                </a:cxn>
              </a:cxnLst>
              <a:rect l="0" t="0" r="r" b="b"/>
              <a:pathLst>
                <a:path w="1178" h="531">
                  <a:moveTo>
                    <a:pt x="19" y="531"/>
                  </a:moveTo>
                  <a:cubicBezTo>
                    <a:pt x="311" y="144"/>
                    <a:pt x="886" y="432"/>
                    <a:pt x="1178" y="46"/>
                  </a:cubicBezTo>
                  <a:cubicBezTo>
                    <a:pt x="1172" y="30"/>
                    <a:pt x="1165" y="15"/>
                    <a:pt x="1159" y="0"/>
                  </a:cubicBezTo>
                  <a:cubicBezTo>
                    <a:pt x="867" y="387"/>
                    <a:pt x="292" y="98"/>
                    <a:pt x="0" y="485"/>
                  </a:cubicBezTo>
                  <a:cubicBezTo>
                    <a:pt x="6" y="500"/>
                    <a:pt x="13" y="516"/>
                    <a:pt x="19" y="53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 name="Freeform 37"/>
            <p:cNvSpPr>
              <a:spLocks/>
            </p:cNvSpPr>
            <p:nvPr/>
          </p:nvSpPr>
          <p:spPr bwMode="auto">
            <a:xfrm>
              <a:off x="-3701318" y="-2378461"/>
              <a:ext cx="12017667" cy="5422301"/>
            </a:xfrm>
            <a:custGeom>
              <a:avLst/>
              <a:gdLst>
                <a:gd name="T0" fmla="*/ 19 w 1178"/>
                <a:gd name="T1" fmla="*/ 531 h 531"/>
                <a:gd name="T2" fmla="*/ 1178 w 1178"/>
                <a:gd name="T3" fmla="*/ 45 h 531"/>
                <a:gd name="T4" fmla="*/ 1159 w 1178"/>
                <a:gd name="T5" fmla="*/ 0 h 531"/>
                <a:gd name="T6" fmla="*/ 0 w 1178"/>
                <a:gd name="T7" fmla="*/ 485 h 531"/>
                <a:gd name="T8" fmla="*/ 19 w 1178"/>
                <a:gd name="T9" fmla="*/ 531 h 531"/>
              </a:gdLst>
              <a:ahLst/>
              <a:cxnLst>
                <a:cxn ang="0">
                  <a:pos x="T0" y="T1"/>
                </a:cxn>
                <a:cxn ang="0">
                  <a:pos x="T2" y="T3"/>
                </a:cxn>
                <a:cxn ang="0">
                  <a:pos x="T4" y="T5"/>
                </a:cxn>
                <a:cxn ang="0">
                  <a:pos x="T6" y="T7"/>
                </a:cxn>
                <a:cxn ang="0">
                  <a:pos x="T8" y="T9"/>
                </a:cxn>
              </a:cxnLst>
              <a:rect l="0" t="0" r="r" b="b"/>
              <a:pathLst>
                <a:path w="1178" h="531">
                  <a:moveTo>
                    <a:pt x="19" y="531"/>
                  </a:moveTo>
                  <a:cubicBezTo>
                    <a:pt x="311" y="144"/>
                    <a:pt x="886" y="432"/>
                    <a:pt x="1178" y="45"/>
                  </a:cubicBezTo>
                  <a:cubicBezTo>
                    <a:pt x="1172" y="30"/>
                    <a:pt x="1166" y="15"/>
                    <a:pt x="1159" y="0"/>
                  </a:cubicBezTo>
                  <a:cubicBezTo>
                    <a:pt x="867" y="386"/>
                    <a:pt x="292" y="98"/>
                    <a:pt x="0" y="485"/>
                  </a:cubicBezTo>
                  <a:cubicBezTo>
                    <a:pt x="7" y="500"/>
                    <a:pt x="13" y="515"/>
                    <a:pt x="19" y="53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Freeform 38"/>
            <p:cNvSpPr>
              <a:spLocks/>
            </p:cNvSpPr>
            <p:nvPr/>
          </p:nvSpPr>
          <p:spPr bwMode="auto">
            <a:xfrm>
              <a:off x="-3507887" y="-1916723"/>
              <a:ext cx="12023906" cy="5422301"/>
            </a:xfrm>
            <a:custGeom>
              <a:avLst/>
              <a:gdLst>
                <a:gd name="T0" fmla="*/ 19 w 1179"/>
                <a:gd name="T1" fmla="*/ 531 h 531"/>
                <a:gd name="T2" fmla="*/ 1179 w 1179"/>
                <a:gd name="T3" fmla="*/ 46 h 531"/>
                <a:gd name="T4" fmla="*/ 1159 w 1179"/>
                <a:gd name="T5" fmla="*/ 0 h 531"/>
                <a:gd name="T6" fmla="*/ 0 w 1179"/>
                <a:gd name="T7" fmla="*/ 486 h 531"/>
                <a:gd name="T8" fmla="*/ 19 w 1179"/>
                <a:gd name="T9" fmla="*/ 531 h 531"/>
              </a:gdLst>
              <a:ahLst/>
              <a:cxnLst>
                <a:cxn ang="0">
                  <a:pos x="T0" y="T1"/>
                </a:cxn>
                <a:cxn ang="0">
                  <a:pos x="T2" y="T3"/>
                </a:cxn>
                <a:cxn ang="0">
                  <a:pos x="T4" y="T5"/>
                </a:cxn>
                <a:cxn ang="0">
                  <a:pos x="T6" y="T7"/>
                </a:cxn>
                <a:cxn ang="0">
                  <a:pos x="T8" y="T9"/>
                </a:cxn>
              </a:cxnLst>
              <a:rect l="0" t="0" r="r" b="b"/>
              <a:pathLst>
                <a:path w="1179" h="531">
                  <a:moveTo>
                    <a:pt x="19" y="531"/>
                  </a:moveTo>
                  <a:cubicBezTo>
                    <a:pt x="312" y="145"/>
                    <a:pt x="886" y="433"/>
                    <a:pt x="1179" y="46"/>
                  </a:cubicBezTo>
                  <a:cubicBezTo>
                    <a:pt x="1172" y="31"/>
                    <a:pt x="1166" y="16"/>
                    <a:pt x="1159" y="0"/>
                  </a:cubicBezTo>
                  <a:cubicBezTo>
                    <a:pt x="867" y="387"/>
                    <a:pt x="292" y="99"/>
                    <a:pt x="0" y="486"/>
                  </a:cubicBezTo>
                  <a:cubicBezTo>
                    <a:pt x="7" y="501"/>
                    <a:pt x="13" y="516"/>
                    <a:pt x="19" y="531"/>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Freeform 39"/>
            <p:cNvSpPr>
              <a:spLocks/>
            </p:cNvSpPr>
            <p:nvPr/>
          </p:nvSpPr>
          <p:spPr bwMode="auto">
            <a:xfrm>
              <a:off x="-3314457" y="-1448746"/>
              <a:ext cx="12023906" cy="5422301"/>
            </a:xfrm>
            <a:custGeom>
              <a:avLst/>
              <a:gdLst>
                <a:gd name="T0" fmla="*/ 20 w 1179"/>
                <a:gd name="T1" fmla="*/ 531 h 531"/>
                <a:gd name="T2" fmla="*/ 1179 w 1179"/>
                <a:gd name="T3" fmla="*/ 46 h 531"/>
                <a:gd name="T4" fmla="*/ 1160 w 1179"/>
                <a:gd name="T5" fmla="*/ 0 h 531"/>
                <a:gd name="T6" fmla="*/ 0 w 1179"/>
                <a:gd name="T7" fmla="*/ 485 h 531"/>
                <a:gd name="T8" fmla="*/ 20 w 1179"/>
                <a:gd name="T9" fmla="*/ 531 h 531"/>
              </a:gdLst>
              <a:ahLst/>
              <a:cxnLst>
                <a:cxn ang="0">
                  <a:pos x="T0" y="T1"/>
                </a:cxn>
                <a:cxn ang="0">
                  <a:pos x="T2" y="T3"/>
                </a:cxn>
                <a:cxn ang="0">
                  <a:pos x="T4" y="T5"/>
                </a:cxn>
                <a:cxn ang="0">
                  <a:pos x="T6" y="T7"/>
                </a:cxn>
                <a:cxn ang="0">
                  <a:pos x="T8" y="T9"/>
                </a:cxn>
              </a:cxnLst>
              <a:rect l="0" t="0" r="r" b="b"/>
              <a:pathLst>
                <a:path w="1179" h="531">
                  <a:moveTo>
                    <a:pt x="20" y="531"/>
                  </a:moveTo>
                  <a:cubicBezTo>
                    <a:pt x="312" y="144"/>
                    <a:pt x="887" y="433"/>
                    <a:pt x="1179" y="46"/>
                  </a:cubicBezTo>
                  <a:cubicBezTo>
                    <a:pt x="1172" y="31"/>
                    <a:pt x="1166" y="15"/>
                    <a:pt x="1160" y="0"/>
                  </a:cubicBezTo>
                  <a:cubicBezTo>
                    <a:pt x="867" y="387"/>
                    <a:pt x="293" y="99"/>
                    <a:pt x="0" y="485"/>
                  </a:cubicBezTo>
                  <a:cubicBezTo>
                    <a:pt x="7" y="501"/>
                    <a:pt x="13" y="516"/>
                    <a:pt x="20" y="531"/>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40"/>
            <p:cNvSpPr>
              <a:spLocks/>
            </p:cNvSpPr>
            <p:nvPr/>
          </p:nvSpPr>
          <p:spPr bwMode="auto">
            <a:xfrm>
              <a:off x="-3114786" y="-980768"/>
              <a:ext cx="12017667" cy="5428541"/>
            </a:xfrm>
            <a:custGeom>
              <a:avLst/>
              <a:gdLst>
                <a:gd name="T0" fmla="*/ 19 w 1178"/>
                <a:gd name="T1" fmla="*/ 531 h 531"/>
                <a:gd name="T2" fmla="*/ 1178 w 1178"/>
                <a:gd name="T3" fmla="*/ 46 h 531"/>
                <a:gd name="T4" fmla="*/ 1159 w 1178"/>
                <a:gd name="T5" fmla="*/ 0 h 531"/>
                <a:gd name="T6" fmla="*/ 0 w 1178"/>
                <a:gd name="T7" fmla="*/ 485 h 531"/>
                <a:gd name="T8" fmla="*/ 19 w 1178"/>
                <a:gd name="T9" fmla="*/ 531 h 531"/>
              </a:gdLst>
              <a:ahLst/>
              <a:cxnLst>
                <a:cxn ang="0">
                  <a:pos x="T0" y="T1"/>
                </a:cxn>
                <a:cxn ang="0">
                  <a:pos x="T2" y="T3"/>
                </a:cxn>
                <a:cxn ang="0">
                  <a:pos x="T4" y="T5"/>
                </a:cxn>
                <a:cxn ang="0">
                  <a:pos x="T6" y="T7"/>
                </a:cxn>
                <a:cxn ang="0">
                  <a:pos x="T8" y="T9"/>
                </a:cxn>
              </a:cxnLst>
              <a:rect l="0" t="0" r="r" b="b"/>
              <a:pathLst>
                <a:path w="1178" h="531">
                  <a:moveTo>
                    <a:pt x="19" y="531"/>
                  </a:moveTo>
                  <a:cubicBezTo>
                    <a:pt x="311" y="144"/>
                    <a:pt x="886" y="432"/>
                    <a:pt x="1178" y="46"/>
                  </a:cubicBezTo>
                  <a:cubicBezTo>
                    <a:pt x="1171" y="30"/>
                    <a:pt x="1165" y="15"/>
                    <a:pt x="1159" y="0"/>
                  </a:cubicBezTo>
                  <a:cubicBezTo>
                    <a:pt x="867" y="387"/>
                    <a:pt x="292" y="98"/>
                    <a:pt x="0" y="485"/>
                  </a:cubicBezTo>
                  <a:cubicBezTo>
                    <a:pt x="6" y="500"/>
                    <a:pt x="12" y="516"/>
                    <a:pt x="19" y="531"/>
                  </a:cubicBez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41"/>
            <p:cNvSpPr>
              <a:spLocks/>
            </p:cNvSpPr>
            <p:nvPr/>
          </p:nvSpPr>
          <p:spPr bwMode="auto">
            <a:xfrm>
              <a:off x="-2921355" y="-506551"/>
              <a:ext cx="12017667" cy="5422301"/>
            </a:xfrm>
            <a:custGeom>
              <a:avLst/>
              <a:gdLst>
                <a:gd name="T0" fmla="*/ 19 w 1178"/>
                <a:gd name="T1" fmla="*/ 531 h 531"/>
                <a:gd name="T2" fmla="*/ 1178 w 1178"/>
                <a:gd name="T3" fmla="*/ 45 h 531"/>
                <a:gd name="T4" fmla="*/ 1159 w 1178"/>
                <a:gd name="T5" fmla="*/ 0 h 531"/>
                <a:gd name="T6" fmla="*/ 0 w 1178"/>
                <a:gd name="T7" fmla="*/ 485 h 531"/>
                <a:gd name="T8" fmla="*/ 19 w 1178"/>
                <a:gd name="T9" fmla="*/ 531 h 531"/>
              </a:gdLst>
              <a:ahLst/>
              <a:cxnLst>
                <a:cxn ang="0">
                  <a:pos x="T0" y="T1"/>
                </a:cxn>
                <a:cxn ang="0">
                  <a:pos x="T2" y="T3"/>
                </a:cxn>
                <a:cxn ang="0">
                  <a:pos x="T4" y="T5"/>
                </a:cxn>
                <a:cxn ang="0">
                  <a:pos x="T6" y="T7"/>
                </a:cxn>
                <a:cxn ang="0">
                  <a:pos x="T8" y="T9"/>
                </a:cxn>
              </a:cxnLst>
              <a:rect l="0" t="0" r="r" b="b"/>
              <a:pathLst>
                <a:path w="1178" h="531">
                  <a:moveTo>
                    <a:pt x="19" y="531"/>
                  </a:moveTo>
                  <a:cubicBezTo>
                    <a:pt x="311" y="144"/>
                    <a:pt x="886" y="432"/>
                    <a:pt x="1178" y="45"/>
                  </a:cubicBezTo>
                  <a:cubicBezTo>
                    <a:pt x="1172" y="30"/>
                    <a:pt x="1165" y="15"/>
                    <a:pt x="1159" y="0"/>
                  </a:cubicBezTo>
                  <a:cubicBezTo>
                    <a:pt x="867" y="386"/>
                    <a:pt x="292" y="98"/>
                    <a:pt x="0" y="485"/>
                  </a:cubicBezTo>
                  <a:cubicBezTo>
                    <a:pt x="6" y="500"/>
                    <a:pt x="13" y="515"/>
                    <a:pt x="19" y="531"/>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556818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p:cTn id="15" dur="500" fill="hold"/>
                                        <p:tgtEl>
                                          <p:spTgt spid="26"/>
                                        </p:tgtEl>
                                        <p:attrNameLst>
                                          <p:attrName>ppt_w</p:attrName>
                                        </p:attrNameLst>
                                      </p:cBhvr>
                                      <p:tavLst>
                                        <p:tav tm="0">
                                          <p:val>
                                            <p:fltVal val="0"/>
                                          </p:val>
                                        </p:tav>
                                        <p:tav tm="100000">
                                          <p:val>
                                            <p:strVal val="#ppt_w"/>
                                          </p:val>
                                        </p:tav>
                                      </p:tavLst>
                                    </p:anim>
                                    <p:anim calcmode="lin" valueType="num">
                                      <p:cBhvr>
                                        <p:cTn id="16" dur="500" fill="hold"/>
                                        <p:tgtEl>
                                          <p:spTgt spid="26"/>
                                        </p:tgtEl>
                                        <p:attrNameLst>
                                          <p:attrName>ppt_h</p:attrName>
                                        </p:attrNameLst>
                                      </p:cBhvr>
                                      <p:tavLst>
                                        <p:tav tm="0">
                                          <p:val>
                                            <p:fltVal val="0"/>
                                          </p:val>
                                        </p:tav>
                                        <p:tav tm="100000">
                                          <p:val>
                                            <p:strVal val="#ppt_h"/>
                                          </p:val>
                                        </p:tav>
                                      </p:tavLst>
                                    </p:anim>
                                    <p:animEffect transition="in" filter="fade">
                                      <p:cBhvr>
                                        <p:cTn id="17" dur="500"/>
                                        <p:tgtEl>
                                          <p:spTgt spid="26"/>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832316" y="943162"/>
            <a:ext cx="5371531" cy="1096372"/>
            <a:chOff x="838199" y="942576"/>
            <a:chExt cx="5371531" cy="1096372"/>
          </a:xfrm>
        </p:grpSpPr>
        <p:sp>
          <p:nvSpPr>
            <p:cNvPr id="11" name="TextBox 10"/>
            <p:cNvSpPr txBox="1"/>
            <p:nvPr/>
          </p:nvSpPr>
          <p:spPr>
            <a:xfrm>
              <a:off x="838199" y="942576"/>
              <a:ext cx="5371531" cy="769441"/>
            </a:xfrm>
            <a:prstGeom prst="rect">
              <a:avLst/>
            </a:prstGeom>
            <a:noFill/>
          </p:spPr>
          <p:txBody>
            <a:bodyPr wrap="square" lIns="91440" tIns="45720" rIns="91440" bIns="45720" rtlCol="0" anchor="b">
              <a:spAutoFit/>
            </a:bodyPr>
            <a:lstStyle/>
            <a:p>
              <a:r>
                <a:rPr lang="en-US" sz="4400" dirty="0">
                  <a:solidFill>
                    <a:schemeClr val="accent1"/>
                  </a:solidFill>
                  <a:latin typeface="+mj-lt"/>
                </a:rPr>
                <a:t>Sophia Jex-Blake</a:t>
              </a:r>
            </a:p>
          </p:txBody>
        </p:sp>
        <p:sp>
          <p:nvSpPr>
            <p:cNvPr id="12" name="TextBox 11"/>
            <p:cNvSpPr txBox="1"/>
            <p:nvPr/>
          </p:nvSpPr>
          <p:spPr>
            <a:xfrm>
              <a:off x="838200" y="1623963"/>
              <a:ext cx="4572000" cy="414985"/>
            </a:xfrm>
            <a:prstGeom prst="rect">
              <a:avLst/>
            </a:prstGeom>
            <a:noFill/>
          </p:spPr>
          <p:txBody>
            <a:bodyPr wrap="square" lIns="91440" tIns="45720" rIns="91440" bIns="45720" rtlCol="0">
              <a:spAutoFit/>
            </a:bodyPr>
            <a:lstStyle/>
            <a:p>
              <a:pPr>
                <a:lnSpc>
                  <a:spcPct val="130000"/>
                </a:lnSpc>
              </a:pPr>
              <a:r>
                <a:rPr lang="en-US" dirty="0">
                  <a:solidFill>
                    <a:schemeClr val="tx2"/>
                  </a:solidFill>
                </a:rPr>
                <a:t>(1840-1912)</a:t>
              </a:r>
            </a:p>
          </p:txBody>
        </p:sp>
      </p:grpSp>
      <p:sp>
        <p:nvSpPr>
          <p:cNvPr id="13" name="Rectangle 12"/>
          <p:cNvSpPr/>
          <p:nvPr/>
        </p:nvSpPr>
        <p:spPr>
          <a:xfrm>
            <a:off x="832316" y="2165068"/>
            <a:ext cx="4566557" cy="2018758"/>
          </a:xfrm>
          <a:prstGeom prst="rect">
            <a:avLst/>
          </a:prstGeom>
        </p:spPr>
        <p:txBody>
          <a:bodyPr wrap="square">
            <a:spAutoFit/>
          </a:bodyPr>
          <a:lstStyle/>
          <a:p>
            <a:pPr>
              <a:lnSpc>
                <a:spcPct val="130000"/>
              </a:lnSpc>
            </a:pPr>
            <a:r>
              <a:rPr lang="en-US" sz="1400" dirty="0">
                <a:solidFill>
                  <a:schemeClr val="tx2"/>
                </a:solidFill>
              </a:rPr>
              <a:t>Sophia Jex-Blake was the first woman doctor in Scotland. She led the campaign to secure women access to a University education when she and six other women, collectively known as the Edinburgh Seven, began studying medicine at the University of Edinburgh in 1869. Jex-Blake was in a romantic relationship with Dr Margaret Todd.</a:t>
            </a:r>
          </a:p>
        </p:txBody>
      </p:sp>
      <p:sp>
        <p:nvSpPr>
          <p:cNvPr id="16" name="Rectangle 15"/>
          <p:cNvSpPr/>
          <p:nvPr/>
        </p:nvSpPr>
        <p:spPr>
          <a:xfrm>
            <a:off x="1760628" y="4842349"/>
            <a:ext cx="4106773" cy="898451"/>
          </a:xfrm>
          <a:prstGeom prst="rect">
            <a:avLst/>
          </a:prstGeom>
        </p:spPr>
        <p:txBody>
          <a:bodyPr wrap="square">
            <a:spAutoFit/>
          </a:bodyPr>
          <a:lstStyle/>
          <a:p>
            <a:pPr>
              <a:lnSpc>
                <a:spcPct val="130000"/>
              </a:lnSpc>
            </a:pPr>
            <a:r>
              <a:rPr lang="en-US" sz="1400" dirty="0">
                <a:solidFill>
                  <a:schemeClr val="tx2"/>
                </a:solidFill>
              </a:rPr>
              <a:t>Jex-Blake was in a romantic relationship with Dr Margaret Todd, who wrote a detailed biography of Jex-Blake’s life after her death. </a:t>
            </a:r>
          </a:p>
        </p:txBody>
      </p:sp>
      <p:grpSp>
        <p:nvGrpSpPr>
          <p:cNvPr id="26" name="Group 25"/>
          <p:cNvGrpSpPr/>
          <p:nvPr/>
        </p:nvGrpSpPr>
        <p:grpSpPr>
          <a:xfrm>
            <a:off x="832316" y="5005645"/>
            <a:ext cx="685800" cy="685800"/>
            <a:chOff x="838200" y="3680155"/>
            <a:chExt cx="685800" cy="685800"/>
          </a:xfrm>
        </p:grpSpPr>
        <p:sp>
          <p:nvSpPr>
            <p:cNvPr id="15" name="Oval 14"/>
            <p:cNvSpPr/>
            <p:nvPr/>
          </p:nvSpPr>
          <p:spPr>
            <a:xfrm>
              <a:off x="838200" y="3680155"/>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32" name="Freeform 11"/>
            <p:cNvSpPr>
              <a:spLocks noEditPoints="1"/>
            </p:cNvSpPr>
            <p:nvPr/>
          </p:nvSpPr>
          <p:spPr bwMode="auto">
            <a:xfrm>
              <a:off x="984477" y="3826046"/>
              <a:ext cx="393247" cy="394018"/>
            </a:xfrm>
            <a:custGeom>
              <a:avLst/>
              <a:gdLst>
                <a:gd name="T0" fmla="*/ 123 w 1561"/>
                <a:gd name="T1" fmla="*/ 1184 h 1564"/>
                <a:gd name="T2" fmla="*/ 581 w 1561"/>
                <a:gd name="T3" fmla="*/ 1216 h 1564"/>
                <a:gd name="T4" fmla="*/ 581 w 1561"/>
                <a:gd name="T5" fmla="*/ 1216 h 1564"/>
                <a:gd name="T6" fmla="*/ 337 w 1561"/>
                <a:gd name="T7" fmla="*/ 983 h 1564"/>
                <a:gd name="T8" fmla="*/ 285 w 1561"/>
                <a:gd name="T9" fmla="*/ 1002 h 1564"/>
                <a:gd name="T10" fmla="*/ 180 w 1561"/>
                <a:gd name="T11" fmla="*/ 1232 h 1564"/>
                <a:gd name="T12" fmla="*/ 780 w 1561"/>
                <a:gd name="T13" fmla="*/ 1433 h 1564"/>
                <a:gd name="T14" fmla="*/ 1304 w 1561"/>
                <a:gd name="T15" fmla="*/ 367 h 1564"/>
                <a:gd name="T16" fmla="*/ 1500 w 1561"/>
                <a:gd name="T17" fmla="*/ 388 h 1564"/>
                <a:gd name="T18" fmla="*/ 1473 w 1561"/>
                <a:gd name="T19" fmla="*/ 198 h 1564"/>
                <a:gd name="T20" fmla="*/ 1534 w 1561"/>
                <a:gd name="T21" fmla="*/ 29 h 1564"/>
                <a:gd name="T22" fmla="*/ 1304 w 1561"/>
                <a:gd name="T23" fmla="*/ 29 h 1564"/>
                <a:gd name="T24" fmla="*/ 1195 w 1561"/>
                <a:gd name="T25" fmla="*/ 137 h 1564"/>
                <a:gd name="T26" fmla="*/ 1070 w 1561"/>
                <a:gd name="T27" fmla="*/ 262 h 1564"/>
                <a:gd name="T28" fmla="*/ 123 w 1561"/>
                <a:gd name="T29" fmla="*/ 641 h 1564"/>
                <a:gd name="T30" fmla="*/ 310 w 1561"/>
                <a:gd name="T31" fmla="*/ 1536 h 1564"/>
                <a:gd name="T32" fmla="*/ 763 w 1561"/>
                <a:gd name="T33" fmla="*/ 1380 h 1564"/>
                <a:gd name="T34" fmla="*/ 924 w 1561"/>
                <a:gd name="T35" fmla="*/ 1235 h 1564"/>
                <a:gd name="T36" fmla="*/ 737 w 1561"/>
                <a:gd name="T37" fmla="*/ 1184 h 1564"/>
                <a:gd name="T38" fmla="*/ 981 w 1561"/>
                <a:gd name="T39" fmla="*/ 1184 h 1564"/>
                <a:gd name="T40" fmla="*/ 702 w 1561"/>
                <a:gd name="T41" fmla="*/ 1029 h 1564"/>
                <a:gd name="T42" fmla="*/ 1144 w 1561"/>
                <a:gd name="T43" fmla="*/ 1030 h 1564"/>
                <a:gd name="T44" fmla="*/ 693 w 1561"/>
                <a:gd name="T45" fmla="*/ 978 h 1564"/>
                <a:gd name="T46" fmla="*/ 829 w 1561"/>
                <a:gd name="T47" fmla="*/ 821 h 1564"/>
                <a:gd name="T48" fmla="*/ 1326 w 1561"/>
                <a:gd name="T49" fmla="*/ 774 h 1564"/>
                <a:gd name="T50" fmla="*/ 1310 w 1561"/>
                <a:gd name="T51" fmla="*/ 180 h 1564"/>
                <a:gd name="T52" fmla="*/ 1231 w 1561"/>
                <a:gd name="T53" fmla="*/ 65 h 1564"/>
                <a:gd name="T54" fmla="*/ 1382 w 1561"/>
                <a:gd name="T55" fmla="*/ 144 h 1564"/>
                <a:gd name="T56" fmla="*/ 1498 w 1561"/>
                <a:gd name="T57" fmla="*/ 65 h 1564"/>
                <a:gd name="T58" fmla="*/ 1419 w 1561"/>
                <a:gd name="T59" fmla="*/ 180 h 1564"/>
                <a:gd name="T60" fmla="*/ 1505 w 1561"/>
                <a:gd name="T61" fmla="*/ 313 h 1564"/>
                <a:gd name="T62" fmla="*/ 1383 w 1561"/>
                <a:gd name="T63" fmla="*/ 253 h 1564"/>
                <a:gd name="T64" fmla="*/ 1224 w 1561"/>
                <a:gd name="T65" fmla="*/ 302 h 1564"/>
                <a:gd name="T66" fmla="*/ 1278 w 1561"/>
                <a:gd name="T67" fmla="*/ 416 h 1564"/>
                <a:gd name="T68" fmla="*/ 456 w 1561"/>
                <a:gd name="T69" fmla="*/ 313 h 1564"/>
                <a:gd name="T70" fmla="*/ 456 w 1561"/>
                <a:gd name="T71" fmla="*/ 313 h 1564"/>
                <a:gd name="T72" fmla="*/ 740 w 1561"/>
                <a:gd name="T73" fmla="*/ 499 h 1564"/>
                <a:gd name="T74" fmla="*/ 786 w 1561"/>
                <a:gd name="T75" fmla="*/ 499 h 1564"/>
                <a:gd name="T76" fmla="*/ 1345 w 1561"/>
                <a:gd name="T77" fmla="*/ 569 h 1564"/>
                <a:gd name="T78" fmla="*/ 183 w 1561"/>
                <a:gd name="T79" fmla="*/ 723 h 1564"/>
                <a:gd name="T80" fmla="*/ 1351 w 1561"/>
                <a:gd name="T81" fmla="*/ 621 h 1564"/>
                <a:gd name="T82" fmla="*/ 183 w 1561"/>
                <a:gd name="T83" fmla="*/ 723 h 1564"/>
                <a:gd name="T84" fmla="*/ 679 w 1561"/>
                <a:gd name="T85" fmla="*/ 775 h 1564"/>
                <a:gd name="T86" fmla="*/ 239 w 1561"/>
                <a:gd name="T87" fmla="*/ 855 h 1564"/>
                <a:gd name="T88" fmla="*/ 88 w 1561"/>
                <a:gd name="T89" fmla="*/ 1283 h 1564"/>
                <a:gd name="T90" fmla="*/ 560 w 1561"/>
                <a:gd name="T91" fmla="*/ 936 h 1564"/>
                <a:gd name="T92" fmla="*/ 774 w 1561"/>
                <a:gd name="T93" fmla="*/ 825 h 1564"/>
                <a:gd name="T94" fmla="*/ 636 w 1561"/>
                <a:gd name="T95" fmla="*/ 1015 h 1564"/>
                <a:gd name="T96" fmla="*/ 379 w 1561"/>
                <a:gd name="T97" fmla="*/ 1491 h 1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61" h="1564">
                  <a:moveTo>
                    <a:pt x="635" y="1184"/>
                  </a:moveTo>
                  <a:cubicBezTo>
                    <a:pt x="635" y="1042"/>
                    <a:pt x="520" y="928"/>
                    <a:pt x="379" y="928"/>
                  </a:cubicBezTo>
                  <a:cubicBezTo>
                    <a:pt x="238" y="928"/>
                    <a:pt x="123" y="1042"/>
                    <a:pt x="123" y="1184"/>
                  </a:cubicBezTo>
                  <a:cubicBezTo>
                    <a:pt x="123" y="1325"/>
                    <a:pt x="238" y="1440"/>
                    <a:pt x="379" y="1440"/>
                  </a:cubicBezTo>
                  <a:cubicBezTo>
                    <a:pt x="520" y="1440"/>
                    <a:pt x="635" y="1325"/>
                    <a:pt x="635" y="1184"/>
                  </a:cubicBezTo>
                  <a:close/>
                  <a:moveTo>
                    <a:pt x="581" y="1216"/>
                  </a:moveTo>
                  <a:cubicBezTo>
                    <a:pt x="528" y="1169"/>
                    <a:pt x="479" y="1124"/>
                    <a:pt x="434" y="1081"/>
                  </a:cubicBezTo>
                  <a:cubicBezTo>
                    <a:pt x="556" y="1081"/>
                    <a:pt x="556" y="1081"/>
                    <a:pt x="556" y="1081"/>
                  </a:cubicBezTo>
                  <a:cubicBezTo>
                    <a:pt x="580" y="1122"/>
                    <a:pt x="589" y="1170"/>
                    <a:pt x="581" y="1216"/>
                  </a:cubicBezTo>
                  <a:close/>
                  <a:moveTo>
                    <a:pt x="514" y="1030"/>
                  </a:moveTo>
                  <a:cubicBezTo>
                    <a:pt x="382" y="1030"/>
                    <a:pt x="382" y="1030"/>
                    <a:pt x="382" y="1030"/>
                  </a:cubicBezTo>
                  <a:cubicBezTo>
                    <a:pt x="366" y="1014"/>
                    <a:pt x="351" y="999"/>
                    <a:pt x="337" y="983"/>
                  </a:cubicBezTo>
                  <a:cubicBezTo>
                    <a:pt x="400" y="970"/>
                    <a:pt x="466" y="988"/>
                    <a:pt x="514" y="1030"/>
                  </a:cubicBezTo>
                  <a:close/>
                  <a:moveTo>
                    <a:pt x="180" y="1232"/>
                  </a:moveTo>
                  <a:cubicBezTo>
                    <a:pt x="158" y="1140"/>
                    <a:pt x="201" y="1045"/>
                    <a:pt x="285" y="1002"/>
                  </a:cubicBezTo>
                  <a:cubicBezTo>
                    <a:pt x="373" y="1096"/>
                    <a:pt x="466" y="1186"/>
                    <a:pt x="564" y="1270"/>
                  </a:cubicBezTo>
                  <a:cubicBezTo>
                    <a:pt x="531" y="1342"/>
                    <a:pt x="459" y="1388"/>
                    <a:pt x="379" y="1389"/>
                  </a:cubicBezTo>
                  <a:cubicBezTo>
                    <a:pt x="284" y="1389"/>
                    <a:pt x="202" y="1324"/>
                    <a:pt x="180" y="1232"/>
                  </a:cubicBezTo>
                  <a:close/>
                  <a:moveTo>
                    <a:pt x="682" y="1375"/>
                  </a:moveTo>
                  <a:cubicBezTo>
                    <a:pt x="703" y="1394"/>
                    <a:pt x="724" y="1413"/>
                    <a:pt x="746" y="1433"/>
                  </a:cubicBezTo>
                  <a:cubicBezTo>
                    <a:pt x="755" y="1442"/>
                    <a:pt x="770" y="1442"/>
                    <a:pt x="780" y="1433"/>
                  </a:cubicBezTo>
                  <a:cubicBezTo>
                    <a:pt x="836" y="1382"/>
                    <a:pt x="890" y="1334"/>
                    <a:pt x="940" y="1289"/>
                  </a:cubicBezTo>
                  <a:cubicBezTo>
                    <a:pt x="1219" y="1040"/>
                    <a:pt x="1403" y="876"/>
                    <a:pt x="1403" y="641"/>
                  </a:cubicBezTo>
                  <a:cubicBezTo>
                    <a:pt x="1405" y="540"/>
                    <a:pt x="1370" y="443"/>
                    <a:pt x="1304" y="367"/>
                  </a:cubicBezTo>
                  <a:cubicBezTo>
                    <a:pt x="1365" y="307"/>
                    <a:pt x="1365" y="307"/>
                    <a:pt x="1365" y="307"/>
                  </a:cubicBezTo>
                  <a:cubicBezTo>
                    <a:pt x="1426" y="368"/>
                    <a:pt x="1426" y="368"/>
                    <a:pt x="1426" y="368"/>
                  </a:cubicBezTo>
                  <a:cubicBezTo>
                    <a:pt x="1445" y="387"/>
                    <a:pt x="1473" y="395"/>
                    <a:pt x="1500" y="388"/>
                  </a:cubicBezTo>
                  <a:cubicBezTo>
                    <a:pt x="1526" y="381"/>
                    <a:pt x="1547" y="360"/>
                    <a:pt x="1554" y="334"/>
                  </a:cubicBezTo>
                  <a:cubicBezTo>
                    <a:pt x="1561" y="307"/>
                    <a:pt x="1554" y="279"/>
                    <a:pt x="1534" y="259"/>
                  </a:cubicBezTo>
                  <a:cubicBezTo>
                    <a:pt x="1473" y="198"/>
                    <a:pt x="1473" y="198"/>
                    <a:pt x="1473" y="198"/>
                  </a:cubicBezTo>
                  <a:cubicBezTo>
                    <a:pt x="1534" y="137"/>
                    <a:pt x="1534" y="137"/>
                    <a:pt x="1534" y="137"/>
                  </a:cubicBezTo>
                  <a:cubicBezTo>
                    <a:pt x="1548" y="123"/>
                    <a:pt x="1557" y="103"/>
                    <a:pt x="1557" y="83"/>
                  </a:cubicBezTo>
                  <a:cubicBezTo>
                    <a:pt x="1557" y="63"/>
                    <a:pt x="1548" y="43"/>
                    <a:pt x="1534" y="29"/>
                  </a:cubicBezTo>
                  <a:cubicBezTo>
                    <a:pt x="1504" y="0"/>
                    <a:pt x="1456" y="0"/>
                    <a:pt x="1426" y="29"/>
                  </a:cubicBezTo>
                  <a:cubicBezTo>
                    <a:pt x="1365" y="90"/>
                    <a:pt x="1365" y="90"/>
                    <a:pt x="1365" y="90"/>
                  </a:cubicBezTo>
                  <a:cubicBezTo>
                    <a:pt x="1304" y="29"/>
                    <a:pt x="1304" y="29"/>
                    <a:pt x="1304" y="29"/>
                  </a:cubicBezTo>
                  <a:cubicBezTo>
                    <a:pt x="1273" y="0"/>
                    <a:pt x="1226" y="0"/>
                    <a:pt x="1195" y="29"/>
                  </a:cubicBezTo>
                  <a:cubicBezTo>
                    <a:pt x="1181" y="43"/>
                    <a:pt x="1172" y="63"/>
                    <a:pt x="1172" y="83"/>
                  </a:cubicBezTo>
                  <a:cubicBezTo>
                    <a:pt x="1172" y="103"/>
                    <a:pt x="1181" y="123"/>
                    <a:pt x="1195" y="137"/>
                  </a:cubicBezTo>
                  <a:cubicBezTo>
                    <a:pt x="1256" y="198"/>
                    <a:pt x="1256" y="198"/>
                    <a:pt x="1256" y="198"/>
                  </a:cubicBezTo>
                  <a:cubicBezTo>
                    <a:pt x="1174" y="280"/>
                    <a:pt x="1174" y="280"/>
                    <a:pt x="1174" y="280"/>
                  </a:cubicBezTo>
                  <a:cubicBezTo>
                    <a:pt x="1141" y="268"/>
                    <a:pt x="1106" y="262"/>
                    <a:pt x="1070" y="262"/>
                  </a:cubicBezTo>
                  <a:cubicBezTo>
                    <a:pt x="903" y="262"/>
                    <a:pt x="804" y="375"/>
                    <a:pt x="763" y="437"/>
                  </a:cubicBezTo>
                  <a:cubicBezTo>
                    <a:pt x="722" y="375"/>
                    <a:pt x="623" y="262"/>
                    <a:pt x="456" y="262"/>
                  </a:cubicBezTo>
                  <a:cubicBezTo>
                    <a:pt x="266" y="262"/>
                    <a:pt x="123" y="425"/>
                    <a:pt x="123" y="641"/>
                  </a:cubicBezTo>
                  <a:cubicBezTo>
                    <a:pt x="123" y="725"/>
                    <a:pt x="148" y="807"/>
                    <a:pt x="193" y="878"/>
                  </a:cubicBezTo>
                  <a:cubicBezTo>
                    <a:pt x="66" y="954"/>
                    <a:pt x="0" y="1101"/>
                    <a:pt x="26" y="1247"/>
                  </a:cubicBezTo>
                  <a:cubicBezTo>
                    <a:pt x="52" y="1392"/>
                    <a:pt x="164" y="1507"/>
                    <a:pt x="310" y="1536"/>
                  </a:cubicBezTo>
                  <a:cubicBezTo>
                    <a:pt x="455" y="1564"/>
                    <a:pt x="603" y="1500"/>
                    <a:pt x="682" y="1375"/>
                  </a:cubicBezTo>
                  <a:close/>
                  <a:moveTo>
                    <a:pt x="906" y="1251"/>
                  </a:moveTo>
                  <a:cubicBezTo>
                    <a:pt x="861" y="1291"/>
                    <a:pt x="813" y="1334"/>
                    <a:pt x="763" y="1380"/>
                  </a:cubicBezTo>
                  <a:cubicBezTo>
                    <a:pt x="744" y="1362"/>
                    <a:pt x="725" y="1345"/>
                    <a:pt x="706" y="1328"/>
                  </a:cubicBezTo>
                  <a:cubicBezTo>
                    <a:pt x="719" y="1299"/>
                    <a:pt x="729" y="1267"/>
                    <a:pt x="733" y="1235"/>
                  </a:cubicBezTo>
                  <a:cubicBezTo>
                    <a:pt x="924" y="1235"/>
                    <a:pt x="924" y="1235"/>
                    <a:pt x="924" y="1235"/>
                  </a:cubicBezTo>
                  <a:cubicBezTo>
                    <a:pt x="918" y="1240"/>
                    <a:pt x="912" y="1246"/>
                    <a:pt x="906" y="1251"/>
                  </a:cubicBezTo>
                  <a:close/>
                  <a:moveTo>
                    <a:pt x="981" y="1184"/>
                  </a:moveTo>
                  <a:cubicBezTo>
                    <a:pt x="737" y="1184"/>
                    <a:pt x="737" y="1184"/>
                    <a:pt x="737" y="1184"/>
                  </a:cubicBezTo>
                  <a:cubicBezTo>
                    <a:pt x="737" y="1149"/>
                    <a:pt x="732" y="1115"/>
                    <a:pt x="722" y="1081"/>
                  </a:cubicBezTo>
                  <a:cubicBezTo>
                    <a:pt x="1092" y="1081"/>
                    <a:pt x="1092" y="1081"/>
                    <a:pt x="1092" y="1081"/>
                  </a:cubicBezTo>
                  <a:cubicBezTo>
                    <a:pt x="1057" y="1114"/>
                    <a:pt x="1020" y="1148"/>
                    <a:pt x="981" y="1184"/>
                  </a:cubicBezTo>
                  <a:close/>
                  <a:moveTo>
                    <a:pt x="1144" y="1030"/>
                  </a:moveTo>
                  <a:cubicBezTo>
                    <a:pt x="702" y="1030"/>
                    <a:pt x="702" y="1030"/>
                    <a:pt x="702" y="1030"/>
                  </a:cubicBezTo>
                  <a:cubicBezTo>
                    <a:pt x="702" y="1029"/>
                    <a:pt x="702" y="1029"/>
                    <a:pt x="702" y="1029"/>
                  </a:cubicBezTo>
                  <a:cubicBezTo>
                    <a:pt x="761" y="1023"/>
                    <a:pt x="811" y="984"/>
                    <a:pt x="831" y="928"/>
                  </a:cubicBezTo>
                  <a:cubicBezTo>
                    <a:pt x="1235" y="928"/>
                    <a:pt x="1235" y="928"/>
                    <a:pt x="1235" y="928"/>
                  </a:cubicBezTo>
                  <a:cubicBezTo>
                    <a:pt x="1207" y="964"/>
                    <a:pt x="1176" y="998"/>
                    <a:pt x="1144" y="1030"/>
                  </a:cubicBezTo>
                  <a:close/>
                  <a:moveTo>
                    <a:pt x="693" y="978"/>
                  </a:moveTo>
                  <a:cubicBezTo>
                    <a:pt x="788" y="883"/>
                    <a:pt x="788" y="883"/>
                    <a:pt x="788" y="883"/>
                  </a:cubicBezTo>
                  <a:cubicBezTo>
                    <a:pt x="784" y="934"/>
                    <a:pt x="744" y="975"/>
                    <a:pt x="693" y="978"/>
                  </a:cubicBezTo>
                  <a:close/>
                  <a:moveTo>
                    <a:pt x="1273" y="877"/>
                  </a:moveTo>
                  <a:cubicBezTo>
                    <a:pt x="840" y="877"/>
                    <a:pt x="840" y="877"/>
                    <a:pt x="840" y="877"/>
                  </a:cubicBezTo>
                  <a:cubicBezTo>
                    <a:pt x="840" y="857"/>
                    <a:pt x="836" y="838"/>
                    <a:pt x="829" y="821"/>
                  </a:cubicBezTo>
                  <a:cubicBezTo>
                    <a:pt x="829" y="821"/>
                    <a:pt x="829" y="821"/>
                    <a:pt x="829" y="821"/>
                  </a:cubicBezTo>
                  <a:cubicBezTo>
                    <a:pt x="822" y="804"/>
                    <a:pt x="813" y="788"/>
                    <a:pt x="800" y="774"/>
                  </a:cubicBezTo>
                  <a:cubicBezTo>
                    <a:pt x="1326" y="774"/>
                    <a:pt x="1326" y="774"/>
                    <a:pt x="1326" y="774"/>
                  </a:cubicBezTo>
                  <a:cubicBezTo>
                    <a:pt x="1312" y="810"/>
                    <a:pt x="1294" y="845"/>
                    <a:pt x="1273" y="877"/>
                  </a:cubicBezTo>
                  <a:close/>
                  <a:moveTo>
                    <a:pt x="1310" y="216"/>
                  </a:moveTo>
                  <a:cubicBezTo>
                    <a:pt x="1320" y="206"/>
                    <a:pt x="1320" y="190"/>
                    <a:pt x="1310" y="180"/>
                  </a:cubicBezTo>
                  <a:cubicBezTo>
                    <a:pt x="1231" y="101"/>
                    <a:pt x="1231" y="101"/>
                    <a:pt x="1231" y="101"/>
                  </a:cubicBezTo>
                  <a:cubicBezTo>
                    <a:pt x="1226" y="96"/>
                    <a:pt x="1224" y="90"/>
                    <a:pt x="1224" y="83"/>
                  </a:cubicBezTo>
                  <a:cubicBezTo>
                    <a:pt x="1224" y="76"/>
                    <a:pt x="1226" y="70"/>
                    <a:pt x="1231" y="65"/>
                  </a:cubicBezTo>
                  <a:cubicBezTo>
                    <a:pt x="1241" y="55"/>
                    <a:pt x="1257" y="55"/>
                    <a:pt x="1267" y="65"/>
                  </a:cubicBezTo>
                  <a:cubicBezTo>
                    <a:pt x="1346" y="144"/>
                    <a:pt x="1346" y="144"/>
                    <a:pt x="1346" y="144"/>
                  </a:cubicBezTo>
                  <a:cubicBezTo>
                    <a:pt x="1356" y="154"/>
                    <a:pt x="1373" y="154"/>
                    <a:pt x="1382" y="144"/>
                  </a:cubicBezTo>
                  <a:cubicBezTo>
                    <a:pt x="1462" y="65"/>
                    <a:pt x="1462" y="65"/>
                    <a:pt x="1462" y="65"/>
                  </a:cubicBezTo>
                  <a:cubicBezTo>
                    <a:pt x="1467" y="60"/>
                    <a:pt x="1473" y="57"/>
                    <a:pt x="1480" y="58"/>
                  </a:cubicBezTo>
                  <a:cubicBezTo>
                    <a:pt x="1487" y="58"/>
                    <a:pt x="1493" y="60"/>
                    <a:pt x="1498" y="65"/>
                  </a:cubicBezTo>
                  <a:cubicBezTo>
                    <a:pt x="1503" y="70"/>
                    <a:pt x="1505" y="76"/>
                    <a:pt x="1505" y="83"/>
                  </a:cubicBezTo>
                  <a:cubicBezTo>
                    <a:pt x="1505" y="90"/>
                    <a:pt x="1503" y="96"/>
                    <a:pt x="1498" y="101"/>
                  </a:cubicBezTo>
                  <a:cubicBezTo>
                    <a:pt x="1419" y="180"/>
                    <a:pt x="1419" y="180"/>
                    <a:pt x="1419" y="180"/>
                  </a:cubicBezTo>
                  <a:cubicBezTo>
                    <a:pt x="1409" y="190"/>
                    <a:pt x="1409" y="206"/>
                    <a:pt x="1419" y="216"/>
                  </a:cubicBezTo>
                  <a:cubicBezTo>
                    <a:pt x="1498" y="296"/>
                    <a:pt x="1498" y="296"/>
                    <a:pt x="1498" y="296"/>
                  </a:cubicBezTo>
                  <a:cubicBezTo>
                    <a:pt x="1503" y="300"/>
                    <a:pt x="1505" y="307"/>
                    <a:pt x="1505" y="313"/>
                  </a:cubicBezTo>
                  <a:cubicBezTo>
                    <a:pt x="1505" y="320"/>
                    <a:pt x="1503" y="327"/>
                    <a:pt x="1498" y="331"/>
                  </a:cubicBezTo>
                  <a:cubicBezTo>
                    <a:pt x="1488" y="341"/>
                    <a:pt x="1472" y="341"/>
                    <a:pt x="1462" y="331"/>
                  </a:cubicBezTo>
                  <a:cubicBezTo>
                    <a:pt x="1383" y="253"/>
                    <a:pt x="1383" y="253"/>
                    <a:pt x="1383" y="253"/>
                  </a:cubicBezTo>
                  <a:cubicBezTo>
                    <a:pt x="1373" y="243"/>
                    <a:pt x="1356" y="243"/>
                    <a:pt x="1346" y="253"/>
                  </a:cubicBezTo>
                  <a:cubicBezTo>
                    <a:pt x="1267" y="332"/>
                    <a:pt x="1267" y="332"/>
                    <a:pt x="1267" y="332"/>
                  </a:cubicBezTo>
                  <a:cubicBezTo>
                    <a:pt x="1254" y="321"/>
                    <a:pt x="1239" y="311"/>
                    <a:pt x="1224" y="302"/>
                  </a:cubicBezTo>
                  <a:lnTo>
                    <a:pt x="1310" y="216"/>
                  </a:lnTo>
                  <a:close/>
                  <a:moveTo>
                    <a:pt x="1070" y="313"/>
                  </a:moveTo>
                  <a:cubicBezTo>
                    <a:pt x="1152" y="314"/>
                    <a:pt x="1228" y="351"/>
                    <a:pt x="1278" y="416"/>
                  </a:cubicBezTo>
                  <a:cubicBezTo>
                    <a:pt x="845" y="416"/>
                    <a:pt x="845" y="416"/>
                    <a:pt x="845" y="416"/>
                  </a:cubicBezTo>
                  <a:cubicBezTo>
                    <a:pt x="902" y="351"/>
                    <a:pt x="984" y="314"/>
                    <a:pt x="1070" y="313"/>
                  </a:cubicBezTo>
                  <a:close/>
                  <a:moveTo>
                    <a:pt x="456" y="313"/>
                  </a:moveTo>
                  <a:cubicBezTo>
                    <a:pt x="542" y="314"/>
                    <a:pt x="624" y="351"/>
                    <a:pt x="681" y="416"/>
                  </a:cubicBezTo>
                  <a:cubicBezTo>
                    <a:pt x="248" y="416"/>
                    <a:pt x="248" y="416"/>
                    <a:pt x="248" y="416"/>
                  </a:cubicBezTo>
                  <a:cubicBezTo>
                    <a:pt x="298" y="351"/>
                    <a:pt x="374" y="314"/>
                    <a:pt x="456" y="313"/>
                  </a:cubicBezTo>
                  <a:close/>
                  <a:moveTo>
                    <a:pt x="215" y="467"/>
                  </a:moveTo>
                  <a:cubicBezTo>
                    <a:pt x="721" y="467"/>
                    <a:pt x="721" y="467"/>
                    <a:pt x="721" y="467"/>
                  </a:cubicBezTo>
                  <a:cubicBezTo>
                    <a:pt x="728" y="477"/>
                    <a:pt x="734" y="488"/>
                    <a:pt x="740" y="499"/>
                  </a:cubicBezTo>
                  <a:cubicBezTo>
                    <a:pt x="744" y="508"/>
                    <a:pt x="753" y="514"/>
                    <a:pt x="763" y="514"/>
                  </a:cubicBezTo>
                  <a:cubicBezTo>
                    <a:pt x="773" y="514"/>
                    <a:pt x="782" y="508"/>
                    <a:pt x="786" y="499"/>
                  </a:cubicBezTo>
                  <a:cubicBezTo>
                    <a:pt x="786" y="499"/>
                    <a:pt x="786" y="499"/>
                    <a:pt x="786" y="499"/>
                  </a:cubicBezTo>
                  <a:cubicBezTo>
                    <a:pt x="792" y="488"/>
                    <a:pt x="798" y="477"/>
                    <a:pt x="805" y="467"/>
                  </a:cubicBezTo>
                  <a:cubicBezTo>
                    <a:pt x="1311" y="467"/>
                    <a:pt x="1311" y="467"/>
                    <a:pt x="1311" y="467"/>
                  </a:cubicBezTo>
                  <a:cubicBezTo>
                    <a:pt x="1328" y="499"/>
                    <a:pt x="1339" y="534"/>
                    <a:pt x="1345" y="569"/>
                  </a:cubicBezTo>
                  <a:cubicBezTo>
                    <a:pt x="180" y="569"/>
                    <a:pt x="180" y="569"/>
                    <a:pt x="180" y="569"/>
                  </a:cubicBezTo>
                  <a:cubicBezTo>
                    <a:pt x="187" y="534"/>
                    <a:pt x="198" y="499"/>
                    <a:pt x="215" y="467"/>
                  </a:cubicBezTo>
                  <a:close/>
                  <a:moveTo>
                    <a:pt x="183" y="723"/>
                  </a:moveTo>
                  <a:cubicBezTo>
                    <a:pt x="177" y="696"/>
                    <a:pt x="174" y="668"/>
                    <a:pt x="174" y="641"/>
                  </a:cubicBezTo>
                  <a:cubicBezTo>
                    <a:pt x="174" y="634"/>
                    <a:pt x="175" y="627"/>
                    <a:pt x="175" y="621"/>
                  </a:cubicBezTo>
                  <a:cubicBezTo>
                    <a:pt x="1351" y="621"/>
                    <a:pt x="1351" y="621"/>
                    <a:pt x="1351" y="621"/>
                  </a:cubicBezTo>
                  <a:cubicBezTo>
                    <a:pt x="1351" y="627"/>
                    <a:pt x="1352" y="634"/>
                    <a:pt x="1352" y="641"/>
                  </a:cubicBezTo>
                  <a:cubicBezTo>
                    <a:pt x="1352" y="668"/>
                    <a:pt x="1348" y="696"/>
                    <a:pt x="1342" y="723"/>
                  </a:cubicBezTo>
                  <a:lnTo>
                    <a:pt x="183" y="723"/>
                  </a:lnTo>
                  <a:close/>
                  <a:moveTo>
                    <a:pt x="679" y="775"/>
                  </a:moveTo>
                  <a:cubicBezTo>
                    <a:pt x="584" y="870"/>
                    <a:pt x="584" y="870"/>
                    <a:pt x="584" y="870"/>
                  </a:cubicBezTo>
                  <a:cubicBezTo>
                    <a:pt x="588" y="819"/>
                    <a:pt x="628" y="778"/>
                    <a:pt x="679" y="775"/>
                  </a:cubicBezTo>
                  <a:close/>
                  <a:moveTo>
                    <a:pt x="572" y="774"/>
                  </a:moveTo>
                  <a:cubicBezTo>
                    <a:pt x="550" y="798"/>
                    <a:pt x="537" y="828"/>
                    <a:pt x="533" y="861"/>
                  </a:cubicBezTo>
                  <a:cubicBezTo>
                    <a:pt x="441" y="816"/>
                    <a:pt x="333" y="814"/>
                    <a:pt x="239" y="855"/>
                  </a:cubicBezTo>
                  <a:cubicBezTo>
                    <a:pt x="223" y="829"/>
                    <a:pt x="210" y="802"/>
                    <a:pt x="199" y="774"/>
                  </a:cubicBezTo>
                  <a:lnTo>
                    <a:pt x="572" y="774"/>
                  </a:lnTo>
                  <a:close/>
                  <a:moveTo>
                    <a:pt x="88" y="1283"/>
                  </a:moveTo>
                  <a:cubicBezTo>
                    <a:pt x="46" y="1159"/>
                    <a:pt x="87" y="1022"/>
                    <a:pt x="191" y="941"/>
                  </a:cubicBezTo>
                  <a:cubicBezTo>
                    <a:pt x="294" y="861"/>
                    <a:pt x="438" y="855"/>
                    <a:pt x="548" y="927"/>
                  </a:cubicBezTo>
                  <a:cubicBezTo>
                    <a:pt x="552" y="930"/>
                    <a:pt x="556" y="933"/>
                    <a:pt x="560" y="936"/>
                  </a:cubicBezTo>
                  <a:cubicBezTo>
                    <a:pt x="570" y="943"/>
                    <a:pt x="584" y="942"/>
                    <a:pt x="593" y="933"/>
                  </a:cubicBezTo>
                  <a:cubicBezTo>
                    <a:pt x="738" y="789"/>
                    <a:pt x="738" y="789"/>
                    <a:pt x="738" y="789"/>
                  </a:cubicBezTo>
                  <a:cubicBezTo>
                    <a:pt x="753" y="797"/>
                    <a:pt x="765" y="810"/>
                    <a:pt x="774" y="825"/>
                  </a:cubicBezTo>
                  <a:cubicBezTo>
                    <a:pt x="629" y="969"/>
                    <a:pt x="629" y="969"/>
                    <a:pt x="629" y="969"/>
                  </a:cubicBezTo>
                  <a:cubicBezTo>
                    <a:pt x="620" y="978"/>
                    <a:pt x="619" y="993"/>
                    <a:pt x="627" y="1003"/>
                  </a:cubicBezTo>
                  <a:cubicBezTo>
                    <a:pt x="630" y="1007"/>
                    <a:pt x="633" y="1011"/>
                    <a:pt x="636" y="1015"/>
                  </a:cubicBezTo>
                  <a:cubicBezTo>
                    <a:pt x="669" y="1065"/>
                    <a:pt x="686" y="1124"/>
                    <a:pt x="686" y="1184"/>
                  </a:cubicBezTo>
                  <a:cubicBezTo>
                    <a:pt x="686" y="1232"/>
                    <a:pt x="675" y="1280"/>
                    <a:pt x="653" y="1323"/>
                  </a:cubicBezTo>
                  <a:cubicBezTo>
                    <a:pt x="600" y="1426"/>
                    <a:pt x="494" y="1491"/>
                    <a:pt x="379" y="1491"/>
                  </a:cubicBezTo>
                  <a:cubicBezTo>
                    <a:pt x="248" y="1491"/>
                    <a:pt x="131" y="1408"/>
                    <a:pt x="88" y="1283"/>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p>
          </p:txBody>
        </p:sp>
      </p:grpSp>
      <p:pic>
        <p:nvPicPr>
          <p:cNvPr id="12292" name="Picture 4" descr="Sophia Jex-Blake Aged 25.jpg">
            <a:extLst>
              <a:ext uri="{FF2B5EF4-FFF2-40B4-BE49-F238E27FC236}">
                <a16:creationId xmlns:a16="http://schemas.microsoft.com/office/drawing/2014/main" id="{ECA0E34E-F762-4B25-BB32-D7D70CD4E33F}"/>
              </a:ext>
            </a:extLst>
          </p:cNvPr>
          <p:cNvPicPr>
            <a:picLocks noGrp="1" noChangeAspect="1" noChangeArrowheads="1"/>
          </p:cNvPicPr>
          <p:nvPr>
            <p:ph type="pic" sz="quarter" idx="10"/>
          </p:nvPr>
        </p:nvPicPr>
        <p:blipFill>
          <a:blip r:embed="rId2">
            <a:extLst>
              <a:ext uri="{28A0092B-C50C-407E-A947-70E740481C1C}">
                <a14:useLocalDpi xmlns:a14="http://schemas.microsoft.com/office/drawing/2010/main" val="0"/>
              </a:ext>
            </a:extLst>
          </a:blip>
          <a:srcRect t="4407" b="4407"/>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p:cNvGrpSpPr/>
          <p:nvPr/>
        </p:nvGrpSpPr>
        <p:grpSpPr>
          <a:xfrm rot="20683798">
            <a:off x="8882962" y="1790119"/>
            <a:ext cx="9973887" cy="5959420"/>
            <a:chOff x="-3894749" y="-2846439"/>
            <a:chExt cx="12991061" cy="7762189"/>
          </a:xfrm>
        </p:grpSpPr>
        <p:sp>
          <p:nvSpPr>
            <p:cNvPr id="4" name="Freeform 36"/>
            <p:cNvSpPr>
              <a:spLocks/>
            </p:cNvSpPr>
            <p:nvPr/>
          </p:nvSpPr>
          <p:spPr bwMode="auto">
            <a:xfrm>
              <a:off x="-3894749" y="-2846439"/>
              <a:ext cx="12011427" cy="5422301"/>
            </a:xfrm>
            <a:custGeom>
              <a:avLst/>
              <a:gdLst>
                <a:gd name="T0" fmla="*/ 19 w 1178"/>
                <a:gd name="T1" fmla="*/ 531 h 531"/>
                <a:gd name="T2" fmla="*/ 1178 w 1178"/>
                <a:gd name="T3" fmla="*/ 46 h 531"/>
                <a:gd name="T4" fmla="*/ 1159 w 1178"/>
                <a:gd name="T5" fmla="*/ 0 h 531"/>
                <a:gd name="T6" fmla="*/ 0 w 1178"/>
                <a:gd name="T7" fmla="*/ 485 h 531"/>
                <a:gd name="T8" fmla="*/ 19 w 1178"/>
                <a:gd name="T9" fmla="*/ 531 h 531"/>
              </a:gdLst>
              <a:ahLst/>
              <a:cxnLst>
                <a:cxn ang="0">
                  <a:pos x="T0" y="T1"/>
                </a:cxn>
                <a:cxn ang="0">
                  <a:pos x="T2" y="T3"/>
                </a:cxn>
                <a:cxn ang="0">
                  <a:pos x="T4" y="T5"/>
                </a:cxn>
                <a:cxn ang="0">
                  <a:pos x="T6" y="T7"/>
                </a:cxn>
                <a:cxn ang="0">
                  <a:pos x="T8" y="T9"/>
                </a:cxn>
              </a:cxnLst>
              <a:rect l="0" t="0" r="r" b="b"/>
              <a:pathLst>
                <a:path w="1178" h="531">
                  <a:moveTo>
                    <a:pt x="19" y="531"/>
                  </a:moveTo>
                  <a:cubicBezTo>
                    <a:pt x="311" y="144"/>
                    <a:pt x="886" y="432"/>
                    <a:pt x="1178" y="46"/>
                  </a:cubicBezTo>
                  <a:cubicBezTo>
                    <a:pt x="1172" y="30"/>
                    <a:pt x="1165" y="15"/>
                    <a:pt x="1159" y="0"/>
                  </a:cubicBezTo>
                  <a:cubicBezTo>
                    <a:pt x="867" y="387"/>
                    <a:pt x="292" y="98"/>
                    <a:pt x="0" y="485"/>
                  </a:cubicBezTo>
                  <a:cubicBezTo>
                    <a:pt x="6" y="500"/>
                    <a:pt x="13" y="516"/>
                    <a:pt x="19" y="53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 name="Freeform 37"/>
            <p:cNvSpPr>
              <a:spLocks/>
            </p:cNvSpPr>
            <p:nvPr/>
          </p:nvSpPr>
          <p:spPr bwMode="auto">
            <a:xfrm>
              <a:off x="-3701318" y="-2378461"/>
              <a:ext cx="12017667" cy="5422301"/>
            </a:xfrm>
            <a:custGeom>
              <a:avLst/>
              <a:gdLst>
                <a:gd name="T0" fmla="*/ 19 w 1178"/>
                <a:gd name="T1" fmla="*/ 531 h 531"/>
                <a:gd name="T2" fmla="*/ 1178 w 1178"/>
                <a:gd name="T3" fmla="*/ 45 h 531"/>
                <a:gd name="T4" fmla="*/ 1159 w 1178"/>
                <a:gd name="T5" fmla="*/ 0 h 531"/>
                <a:gd name="T6" fmla="*/ 0 w 1178"/>
                <a:gd name="T7" fmla="*/ 485 h 531"/>
                <a:gd name="T8" fmla="*/ 19 w 1178"/>
                <a:gd name="T9" fmla="*/ 531 h 531"/>
              </a:gdLst>
              <a:ahLst/>
              <a:cxnLst>
                <a:cxn ang="0">
                  <a:pos x="T0" y="T1"/>
                </a:cxn>
                <a:cxn ang="0">
                  <a:pos x="T2" y="T3"/>
                </a:cxn>
                <a:cxn ang="0">
                  <a:pos x="T4" y="T5"/>
                </a:cxn>
                <a:cxn ang="0">
                  <a:pos x="T6" y="T7"/>
                </a:cxn>
                <a:cxn ang="0">
                  <a:pos x="T8" y="T9"/>
                </a:cxn>
              </a:cxnLst>
              <a:rect l="0" t="0" r="r" b="b"/>
              <a:pathLst>
                <a:path w="1178" h="531">
                  <a:moveTo>
                    <a:pt x="19" y="531"/>
                  </a:moveTo>
                  <a:cubicBezTo>
                    <a:pt x="311" y="144"/>
                    <a:pt x="886" y="432"/>
                    <a:pt x="1178" y="45"/>
                  </a:cubicBezTo>
                  <a:cubicBezTo>
                    <a:pt x="1172" y="30"/>
                    <a:pt x="1166" y="15"/>
                    <a:pt x="1159" y="0"/>
                  </a:cubicBezTo>
                  <a:cubicBezTo>
                    <a:pt x="867" y="386"/>
                    <a:pt x="292" y="98"/>
                    <a:pt x="0" y="485"/>
                  </a:cubicBezTo>
                  <a:cubicBezTo>
                    <a:pt x="7" y="500"/>
                    <a:pt x="13" y="515"/>
                    <a:pt x="19" y="53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Freeform 38"/>
            <p:cNvSpPr>
              <a:spLocks/>
            </p:cNvSpPr>
            <p:nvPr/>
          </p:nvSpPr>
          <p:spPr bwMode="auto">
            <a:xfrm>
              <a:off x="-3507887" y="-1916723"/>
              <a:ext cx="12023906" cy="5422301"/>
            </a:xfrm>
            <a:custGeom>
              <a:avLst/>
              <a:gdLst>
                <a:gd name="T0" fmla="*/ 19 w 1179"/>
                <a:gd name="T1" fmla="*/ 531 h 531"/>
                <a:gd name="T2" fmla="*/ 1179 w 1179"/>
                <a:gd name="T3" fmla="*/ 46 h 531"/>
                <a:gd name="T4" fmla="*/ 1159 w 1179"/>
                <a:gd name="T5" fmla="*/ 0 h 531"/>
                <a:gd name="T6" fmla="*/ 0 w 1179"/>
                <a:gd name="T7" fmla="*/ 486 h 531"/>
                <a:gd name="T8" fmla="*/ 19 w 1179"/>
                <a:gd name="T9" fmla="*/ 531 h 531"/>
              </a:gdLst>
              <a:ahLst/>
              <a:cxnLst>
                <a:cxn ang="0">
                  <a:pos x="T0" y="T1"/>
                </a:cxn>
                <a:cxn ang="0">
                  <a:pos x="T2" y="T3"/>
                </a:cxn>
                <a:cxn ang="0">
                  <a:pos x="T4" y="T5"/>
                </a:cxn>
                <a:cxn ang="0">
                  <a:pos x="T6" y="T7"/>
                </a:cxn>
                <a:cxn ang="0">
                  <a:pos x="T8" y="T9"/>
                </a:cxn>
              </a:cxnLst>
              <a:rect l="0" t="0" r="r" b="b"/>
              <a:pathLst>
                <a:path w="1179" h="531">
                  <a:moveTo>
                    <a:pt x="19" y="531"/>
                  </a:moveTo>
                  <a:cubicBezTo>
                    <a:pt x="312" y="145"/>
                    <a:pt x="886" y="433"/>
                    <a:pt x="1179" y="46"/>
                  </a:cubicBezTo>
                  <a:cubicBezTo>
                    <a:pt x="1172" y="31"/>
                    <a:pt x="1166" y="16"/>
                    <a:pt x="1159" y="0"/>
                  </a:cubicBezTo>
                  <a:cubicBezTo>
                    <a:pt x="867" y="387"/>
                    <a:pt x="292" y="99"/>
                    <a:pt x="0" y="486"/>
                  </a:cubicBezTo>
                  <a:cubicBezTo>
                    <a:pt x="7" y="501"/>
                    <a:pt x="13" y="516"/>
                    <a:pt x="19" y="531"/>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Freeform 39"/>
            <p:cNvSpPr>
              <a:spLocks/>
            </p:cNvSpPr>
            <p:nvPr/>
          </p:nvSpPr>
          <p:spPr bwMode="auto">
            <a:xfrm>
              <a:off x="-3314457" y="-1448746"/>
              <a:ext cx="12023906" cy="5422301"/>
            </a:xfrm>
            <a:custGeom>
              <a:avLst/>
              <a:gdLst>
                <a:gd name="T0" fmla="*/ 20 w 1179"/>
                <a:gd name="T1" fmla="*/ 531 h 531"/>
                <a:gd name="T2" fmla="*/ 1179 w 1179"/>
                <a:gd name="T3" fmla="*/ 46 h 531"/>
                <a:gd name="T4" fmla="*/ 1160 w 1179"/>
                <a:gd name="T5" fmla="*/ 0 h 531"/>
                <a:gd name="T6" fmla="*/ 0 w 1179"/>
                <a:gd name="T7" fmla="*/ 485 h 531"/>
                <a:gd name="T8" fmla="*/ 20 w 1179"/>
                <a:gd name="T9" fmla="*/ 531 h 531"/>
              </a:gdLst>
              <a:ahLst/>
              <a:cxnLst>
                <a:cxn ang="0">
                  <a:pos x="T0" y="T1"/>
                </a:cxn>
                <a:cxn ang="0">
                  <a:pos x="T2" y="T3"/>
                </a:cxn>
                <a:cxn ang="0">
                  <a:pos x="T4" y="T5"/>
                </a:cxn>
                <a:cxn ang="0">
                  <a:pos x="T6" y="T7"/>
                </a:cxn>
                <a:cxn ang="0">
                  <a:pos x="T8" y="T9"/>
                </a:cxn>
              </a:cxnLst>
              <a:rect l="0" t="0" r="r" b="b"/>
              <a:pathLst>
                <a:path w="1179" h="531">
                  <a:moveTo>
                    <a:pt x="20" y="531"/>
                  </a:moveTo>
                  <a:cubicBezTo>
                    <a:pt x="312" y="144"/>
                    <a:pt x="887" y="433"/>
                    <a:pt x="1179" y="46"/>
                  </a:cubicBezTo>
                  <a:cubicBezTo>
                    <a:pt x="1172" y="31"/>
                    <a:pt x="1166" y="15"/>
                    <a:pt x="1160" y="0"/>
                  </a:cubicBezTo>
                  <a:cubicBezTo>
                    <a:pt x="867" y="387"/>
                    <a:pt x="293" y="99"/>
                    <a:pt x="0" y="485"/>
                  </a:cubicBezTo>
                  <a:cubicBezTo>
                    <a:pt x="7" y="501"/>
                    <a:pt x="13" y="516"/>
                    <a:pt x="20" y="531"/>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40"/>
            <p:cNvSpPr>
              <a:spLocks/>
            </p:cNvSpPr>
            <p:nvPr/>
          </p:nvSpPr>
          <p:spPr bwMode="auto">
            <a:xfrm>
              <a:off x="-3114786" y="-980768"/>
              <a:ext cx="12017667" cy="5428541"/>
            </a:xfrm>
            <a:custGeom>
              <a:avLst/>
              <a:gdLst>
                <a:gd name="T0" fmla="*/ 19 w 1178"/>
                <a:gd name="T1" fmla="*/ 531 h 531"/>
                <a:gd name="T2" fmla="*/ 1178 w 1178"/>
                <a:gd name="T3" fmla="*/ 46 h 531"/>
                <a:gd name="T4" fmla="*/ 1159 w 1178"/>
                <a:gd name="T5" fmla="*/ 0 h 531"/>
                <a:gd name="T6" fmla="*/ 0 w 1178"/>
                <a:gd name="T7" fmla="*/ 485 h 531"/>
                <a:gd name="T8" fmla="*/ 19 w 1178"/>
                <a:gd name="T9" fmla="*/ 531 h 531"/>
              </a:gdLst>
              <a:ahLst/>
              <a:cxnLst>
                <a:cxn ang="0">
                  <a:pos x="T0" y="T1"/>
                </a:cxn>
                <a:cxn ang="0">
                  <a:pos x="T2" y="T3"/>
                </a:cxn>
                <a:cxn ang="0">
                  <a:pos x="T4" y="T5"/>
                </a:cxn>
                <a:cxn ang="0">
                  <a:pos x="T6" y="T7"/>
                </a:cxn>
                <a:cxn ang="0">
                  <a:pos x="T8" y="T9"/>
                </a:cxn>
              </a:cxnLst>
              <a:rect l="0" t="0" r="r" b="b"/>
              <a:pathLst>
                <a:path w="1178" h="531">
                  <a:moveTo>
                    <a:pt x="19" y="531"/>
                  </a:moveTo>
                  <a:cubicBezTo>
                    <a:pt x="311" y="144"/>
                    <a:pt x="886" y="432"/>
                    <a:pt x="1178" y="46"/>
                  </a:cubicBezTo>
                  <a:cubicBezTo>
                    <a:pt x="1171" y="30"/>
                    <a:pt x="1165" y="15"/>
                    <a:pt x="1159" y="0"/>
                  </a:cubicBezTo>
                  <a:cubicBezTo>
                    <a:pt x="867" y="387"/>
                    <a:pt x="292" y="98"/>
                    <a:pt x="0" y="485"/>
                  </a:cubicBezTo>
                  <a:cubicBezTo>
                    <a:pt x="6" y="500"/>
                    <a:pt x="12" y="516"/>
                    <a:pt x="19" y="531"/>
                  </a:cubicBez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41"/>
            <p:cNvSpPr>
              <a:spLocks/>
            </p:cNvSpPr>
            <p:nvPr/>
          </p:nvSpPr>
          <p:spPr bwMode="auto">
            <a:xfrm>
              <a:off x="-2921355" y="-506551"/>
              <a:ext cx="12017667" cy="5422301"/>
            </a:xfrm>
            <a:custGeom>
              <a:avLst/>
              <a:gdLst>
                <a:gd name="T0" fmla="*/ 19 w 1178"/>
                <a:gd name="T1" fmla="*/ 531 h 531"/>
                <a:gd name="T2" fmla="*/ 1178 w 1178"/>
                <a:gd name="T3" fmla="*/ 45 h 531"/>
                <a:gd name="T4" fmla="*/ 1159 w 1178"/>
                <a:gd name="T5" fmla="*/ 0 h 531"/>
                <a:gd name="T6" fmla="*/ 0 w 1178"/>
                <a:gd name="T7" fmla="*/ 485 h 531"/>
                <a:gd name="T8" fmla="*/ 19 w 1178"/>
                <a:gd name="T9" fmla="*/ 531 h 531"/>
              </a:gdLst>
              <a:ahLst/>
              <a:cxnLst>
                <a:cxn ang="0">
                  <a:pos x="T0" y="T1"/>
                </a:cxn>
                <a:cxn ang="0">
                  <a:pos x="T2" y="T3"/>
                </a:cxn>
                <a:cxn ang="0">
                  <a:pos x="T4" y="T5"/>
                </a:cxn>
                <a:cxn ang="0">
                  <a:pos x="T6" y="T7"/>
                </a:cxn>
                <a:cxn ang="0">
                  <a:pos x="T8" y="T9"/>
                </a:cxn>
              </a:cxnLst>
              <a:rect l="0" t="0" r="r" b="b"/>
              <a:pathLst>
                <a:path w="1178" h="531">
                  <a:moveTo>
                    <a:pt x="19" y="531"/>
                  </a:moveTo>
                  <a:cubicBezTo>
                    <a:pt x="311" y="144"/>
                    <a:pt x="886" y="432"/>
                    <a:pt x="1178" y="45"/>
                  </a:cubicBezTo>
                  <a:cubicBezTo>
                    <a:pt x="1172" y="30"/>
                    <a:pt x="1165" y="15"/>
                    <a:pt x="1159" y="0"/>
                  </a:cubicBezTo>
                  <a:cubicBezTo>
                    <a:pt x="867" y="386"/>
                    <a:pt x="292" y="98"/>
                    <a:pt x="0" y="485"/>
                  </a:cubicBezTo>
                  <a:cubicBezTo>
                    <a:pt x="6" y="500"/>
                    <a:pt x="13" y="515"/>
                    <a:pt x="19" y="531"/>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708217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p:cTn id="15" dur="500" fill="hold"/>
                                        <p:tgtEl>
                                          <p:spTgt spid="26"/>
                                        </p:tgtEl>
                                        <p:attrNameLst>
                                          <p:attrName>ppt_w</p:attrName>
                                        </p:attrNameLst>
                                      </p:cBhvr>
                                      <p:tavLst>
                                        <p:tav tm="0">
                                          <p:val>
                                            <p:fltVal val="0"/>
                                          </p:val>
                                        </p:tav>
                                        <p:tav tm="100000">
                                          <p:val>
                                            <p:strVal val="#ppt_w"/>
                                          </p:val>
                                        </p:tav>
                                      </p:tavLst>
                                    </p:anim>
                                    <p:anim calcmode="lin" valueType="num">
                                      <p:cBhvr>
                                        <p:cTn id="16" dur="500" fill="hold"/>
                                        <p:tgtEl>
                                          <p:spTgt spid="26"/>
                                        </p:tgtEl>
                                        <p:attrNameLst>
                                          <p:attrName>ppt_h</p:attrName>
                                        </p:attrNameLst>
                                      </p:cBhvr>
                                      <p:tavLst>
                                        <p:tav tm="0">
                                          <p:val>
                                            <p:fltVal val="0"/>
                                          </p:val>
                                        </p:tav>
                                        <p:tav tm="100000">
                                          <p:val>
                                            <p:strVal val="#ppt_h"/>
                                          </p:val>
                                        </p:tav>
                                      </p:tavLst>
                                    </p:anim>
                                    <p:animEffect transition="in" filter="fade">
                                      <p:cBhvr>
                                        <p:cTn id="17" dur="500"/>
                                        <p:tgtEl>
                                          <p:spTgt spid="26"/>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838200" y="942576"/>
            <a:ext cx="4572000" cy="1096372"/>
            <a:chOff x="838200" y="942576"/>
            <a:chExt cx="4572000" cy="1096372"/>
          </a:xfrm>
        </p:grpSpPr>
        <p:sp>
          <p:nvSpPr>
            <p:cNvPr id="11" name="TextBox 10"/>
            <p:cNvSpPr txBox="1"/>
            <p:nvPr/>
          </p:nvSpPr>
          <p:spPr>
            <a:xfrm>
              <a:off x="838200" y="942576"/>
              <a:ext cx="4572000" cy="769441"/>
            </a:xfrm>
            <a:prstGeom prst="rect">
              <a:avLst/>
            </a:prstGeom>
            <a:noFill/>
          </p:spPr>
          <p:txBody>
            <a:bodyPr wrap="square" lIns="91440" tIns="45720" rIns="91440" bIns="45720" rtlCol="0" anchor="b">
              <a:spAutoFit/>
            </a:bodyPr>
            <a:lstStyle/>
            <a:p>
              <a:r>
                <a:rPr lang="en-US" sz="4400" dirty="0">
                  <a:solidFill>
                    <a:schemeClr val="accent1"/>
                  </a:solidFill>
                  <a:latin typeface="+mj-lt"/>
                </a:rPr>
                <a:t>Don Shirley</a:t>
              </a:r>
            </a:p>
          </p:txBody>
        </p:sp>
        <p:sp>
          <p:nvSpPr>
            <p:cNvPr id="12" name="TextBox 11"/>
            <p:cNvSpPr txBox="1"/>
            <p:nvPr/>
          </p:nvSpPr>
          <p:spPr>
            <a:xfrm>
              <a:off x="838200" y="1623963"/>
              <a:ext cx="4572000" cy="414985"/>
            </a:xfrm>
            <a:prstGeom prst="rect">
              <a:avLst/>
            </a:prstGeom>
            <a:noFill/>
          </p:spPr>
          <p:txBody>
            <a:bodyPr wrap="square" lIns="91440" tIns="45720" rIns="91440" bIns="45720" rtlCol="0">
              <a:spAutoFit/>
            </a:bodyPr>
            <a:lstStyle/>
            <a:p>
              <a:pPr>
                <a:lnSpc>
                  <a:spcPct val="130000"/>
                </a:lnSpc>
              </a:pPr>
              <a:r>
                <a:rPr lang="en-US" dirty="0">
                  <a:solidFill>
                    <a:schemeClr val="tx2"/>
                  </a:solidFill>
                </a:rPr>
                <a:t>(1927-2013)</a:t>
              </a:r>
            </a:p>
          </p:txBody>
        </p:sp>
      </p:grpSp>
      <p:sp>
        <p:nvSpPr>
          <p:cNvPr id="13" name="Rectangle 12"/>
          <p:cNvSpPr/>
          <p:nvPr/>
        </p:nvSpPr>
        <p:spPr>
          <a:xfrm>
            <a:off x="843643" y="2314938"/>
            <a:ext cx="4566557" cy="2018758"/>
          </a:xfrm>
          <a:prstGeom prst="rect">
            <a:avLst/>
          </a:prstGeom>
        </p:spPr>
        <p:txBody>
          <a:bodyPr wrap="square">
            <a:spAutoFit/>
          </a:bodyPr>
          <a:lstStyle/>
          <a:p>
            <a:pPr>
              <a:lnSpc>
                <a:spcPct val="130000"/>
              </a:lnSpc>
            </a:pPr>
            <a:r>
              <a:rPr lang="en-US" sz="1400" dirty="0">
                <a:solidFill>
                  <a:schemeClr val="tx2"/>
                </a:solidFill>
              </a:rPr>
              <a:t>Shirley was a classical and jazz pianist and composer. He wrote organ symphonies, piano concertos, a cello concerto, three string quartets, a one-act opera, and countless other works for organ, piano, and violin. While he isn’t well-known for his scientific </a:t>
            </a:r>
            <a:r>
              <a:rPr lang="en-US" sz="1400" dirty="0" err="1">
                <a:solidFill>
                  <a:schemeClr val="tx2"/>
                </a:solidFill>
              </a:rPr>
              <a:t>endeavours</a:t>
            </a:r>
            <a:r>
              <a:rPr lang="en-US" sz="1400" dirty="0">
                <a:solidFill>
                  <a:schemeClr val="tx2"/>
                </a:solidFill>
              </a:rPr>
              <a:t>, Shirley earned a PhD in Music, Psychology, and Liturgical Arts — definitely worth a mention on this list of queer scientists!</a:t>
            </a:r>
          </a:p>
        </p:txBody>
      </p:sp>
      <p:sp>
        <p:nvSpPr>
          <p:cNvPr id="16" name="Rectangle 15"/>
          <p:cNvSpPr/>
          <p:nvPr/>
        </p:nvSpPr>
        <p:spPr>
          <a:xfrm>
            <a:off x="1664393" y="4918954"/>
            <a:ext cx="4106773" cy="898451"/>
          </a:xfrm>
          <a:prstGeom prst="rect">
            <a:avLst/>
          </a:prstGeom>
        </p:spPr>
        <p:txBody>
          <a:bodyPr wrap="square">
            <a:spAutoFit/>
          </a:bodyPr>
          <a:lstStyle/>
          <a:p>
            <a:pPr>
              <a:lnSpc>
                <a:spcPct val="130000"/>
              </a:lnSpc>
            </a:pPr>
            <a:r>
              <a:rPr lang="en-US" sz="1400" dirty="0">
                <a:solidFill>
                  <a:schemeClr val="tx2"/>
                </a:solidFill>
              </a:rPr>
              <a:t>The story of his life is portrayed in the movie Green Book, in which only one scene depicts a gay sexual experience</a:t>
            </a:r>
          </a:p>
        </p:txBody>
      </p:sp>
      <p:grpSp>
        <p:nvGrpSpPr>
          <p:cNvPr id="26" name="Group 25"/>
          <p:cNvGrpSpPr/>
          <p:nvPr/>
        </p:nvGrpSpPr>
        <p:grpSpPr>
          <a:xfrm>
            <a:off x="832316" y="5005645"/>
            <a:ext cx="685800" cy="685800"/>
            <a:chOff x="838200" y="3680155"/>
            <a:chExt cx="685800" cy="685800"/>
          </a:xfrm>
        </p:grpSpPr>
        <p:sp>
          <p:nvSpPr>
            <p:cNvPr id="15" name="Oval 14"/>
            <p:cNvSpPr/>
            <p:nvPr/>
          </p:nvSpPr>
          <p:spPr>
            <a:xfrm>
              <a:off x="838200" y="3680155"/>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32" name="Freeform 11"/>
            <p:cNvSpPr>
              <a:spLocks noEditPoints="1"/>
            </p:cNvSpPr>
            <p:nvPr/>
          </p:nvSpPr>
          <p:spPr bwMode="auto">
            <a:xfrm>
              <a:off x="984477" y="3826046"/>
              <a:ext cx="393247" cy="394018"/>
            </a:xfrm>
            <a:custGeom>
              <a:avLst/>
              <a:gdLst>
                <a:gd name="T0" fmla="*/ 123 w 1561"/>
                <a:gd name="T1" fmla="*/ 1184 h 1564"/>
                <a:gd name="T2" fmla="*/ 581 w 1561"/>
                <a:gd name="T3" fmla="*/ 1216 h 1564"/>
                <a:gd name="T4" fmla="*/ 581 w 1561"/>
                <a:gd name="T5" fmla="*/ 1216 h 1564"/>
                <a:gd name="T6" fmla="*/ 337 w 1561"/>
                <a:gd name="T7" fmla="*/ 983 h 1564"/>
                <a:gd name="T8" fmla="*/ 285 w 1561"/>
                <a:gd name="T9" fmla="*/ 1002 h 1564"/>
                <a:gd name="T10" fmla="*/ 180 w 1561"/>
                <a:gd name="T11" fmla="*/ 1232 h 1564"/>
                <a:gd name="T12" fmla="*/ 780 w 1561"/>
                <a:gd name="T13" fmla="*/ 1433 h 1564"/>
                <a:gd name="T14" fmla="*/ 1304 w 1561"/>
                <a:gd name="T15" fmla="*/ 367 h 1564"/>
                <a:gd name="T16" fmla="*/ 1500 w 1561"/>
                <a:gd name="T17" fmla="*/ 388 h 1564"/>
                <a:gd name="T18" fmla="*/ 1473 w 1561"/>
                <a:gd name="T19" fmla="*/ 198 h 1564"/>
                <a:gd name="T20" fmla="*/ 1534 w 1561"/>
                <a:gd name="T21" fmla="*/ 29 h 1564"/>
                <a:gd name="T22" fmla="*/ 1304 w 1561"/>
                <a:gd name="T23" fmla="*/ 29 h 1564"/>
                <a:gd name="T24" fmla="*/ 1195 w 1561"/>
                <a:gd name="T25" fmla="*/ 137 h 1564"/>
                <a:gd name="T26" fmla="*/ 1070 w 1561"/>
                <a:gd name="T27" fmla="*/ 262 h 1564"/>
                <a:gd name="T28" fmla="*/ 123 w 1561"/>
                <a:gd name="T29" fmla="*/ 641 h 1564"/>
                <a:gd name="T30" fmla="*/ 310 w 1561"/>
                <a:gd name="T31" fmla="*/ 1536 h 1564"/>
                <a:gd name="T32" fmla="*/ 763 w 1561"/>
                <a:gd name="T33" fmla="*/ 1380 h 1564"/>
                <a:gd name="T34" fmla="*/ 924 w 1561"/>
                <a:gd name="T35" fmla="*/ 1235 h 1564"/>
                <a:gd name="T36" fmla="*/ 737 w 1561"/>
                <a:gd name="T37" fmla="*/ 1184 h 1564"/>
                <a:gd name="T38" fmla="*/ 981 w 1561"/>
                <a:gd name="T39" fmla="*/ 1184 h 1564"/>
                <a:gd name="T40" fmla="*/ 702 w 1561"/>
                <a:gd name="T41" fmla="*/ 1029 h 1564"/>
                <a:gd name="T42" fmla="*/ 1144 w 1561"/>
                <a:gd name="T43" fmla="*/ 1030 h 1564"/>
                <a:gd name="T44" fmla="*/ 693 w 1561"/>
                <a:gd name="T45" fmla="*/ 978 h 1564"/>
                <a:gd name="T46" fmla="*/ 829 w 1561"/>
                <a:gd name="T47" fmla="*/ 821 h 1564"/>
                <a:gd name="T48" fmla="*/ 1326 w 1561"/>
                <a:gd name="T49" fmla="*/ 774 h 1564"/>
                <a:gd name="T50" fmla="*/ 1310 w 1561"/>
                <a:gd name="T51" fmla="*/ 180 h 1564"/>
                <a:gd name="T52" fmla="*/ 1231 w 1561"/>
                <a:gd name="T53" fmla="*/ 65 h 1564"/>
                <a:gd name="T54" fmla="*/ 1382 w 1561"/>
                <a:gd name="T55" fmla="*/ 144 h 1564"/>
                <a:gd name="T56" fmla="*/ 1498 w 1561"/>
                <a:gd name="T57" fmla="*/ 65 h 1564"/>
                <a:gd name="T58" fmla="*/ 1419 w 1561"/>
                <a:gd name="T59" fmla="*/ 180 h 1564"/>
                <a:gd name="T60" fmla="*/ 1505 w 1561"/>
                <a:gd name="T61" fmla="*/ 313 h 1564"/>
                <a:gd name="T62" fmla="*/ 1383 w 1561"/>
                <a:gd name="T63" fmla="*/ 253 h 1564"/>
                <a:gd name="T64" fmla="*/ 1224 w 1561"/>
                <a:gd name="T65" fmla="*/ 302 h 1564"/>
                <a:gd name="T66" fmla="*/ 1278 w 1561"/>
                <a:gd name="T67" fmla="*/ 416 h 1564"/>
                <a:gd name="T68" fmla="*/ 456 w 1561"/>
                <a:gd name="T69" fmla="*/ 313 h 1564"/>
                <a:gd name="T70" fmla="*/ 456 w 1561"/>
                <a:gd name="T71" fmla="*/ 313 h 1564"/>
                <a:gd name="T72" fmla="*/ 740 w 1561"/>
                <a:gd name="T73" fmla="*/ 499 h 1564"/>
                <a:gd name="T74" fmla="*/ 786 w 1561"/>
                <a:gd name="T75" fmla="*/ 499 h 1564"/>
                <a:gd name="T76" fmla="*/ 1345 w 1561"/>
                <a:gd name="T77" fmla="*/ 569 h 1564"/>
                <a:gd name="T78" fmla="*/ 183 w 1561"/>
                <a:gd name="T79" fmla="*/ 723 h 1564"/>
                <a:gd name="T80" fmla="*/ 1351 w 1561"/>
                <a:gd name="T81" fmla="*/ 621 h 1564"/>
                <a:gd name="T82" fmla="*/ 183 w 1561"/>
                <a:gd name="T83" fmla="*/ 723 h 1564"/>
                <a:gd name="T84" fmla="*/ 679 w 1561"/>
                <a:gd name="T85" fmla="*/ 775 h 1564"/>
                <a:gd name="T86" fmla="*/ 239 w 1561"/>
                <a:gd name="T87" fmla="*/ 855 h 1564"/>
                <a:gd name="T88" fmla="*/ 88 w 1561"/>
                <a:gd name="T89" fmla="*/ 1283 h 1564"/>
                <a:gd name="T90" fmla="*/ 560 w 1561"/>
                <a:gd name="T91" fmla="*/ 936 h 1564"/>
                <a:gd name="T92" fmla="*/ 774 w 1561"/>
                <a:gd name="T93" fmla="*/ 825 h 1564"/>
                <a:gd name="T94" fmla="*/ 636 w 1561"/>
                <a:gd name="T95" fmla="*/ 1015 h 1564"/>
                <a:gd name="T96" fmla="*/ 379 w 1561"/>
                <a:gd name="T97" fmla="*/ 1491 h 1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61" h="1564">
                  <a:moveTo>
                    <a:pt x="635" y="1184"/>
                  </a:moveTo>
                  <a:cubicBezTo>
                    <a:pt x="635" y="1042"/>
                    <a:pt x="520" y="928"/>
                    <a:pt x="379" y="928"/>
                  </a:cubicBezTo>
                  <a:cubicBezTo>
                    <a:pt x="238" y="928"/>
                    <a:pt x="123" y="1042"/>
                    <a:pt x="123" y="1184"/>
                  </a:cubicBezTo>
                  <a:cubicBezTo>
                    <a:pt x="123" y="1325"/>
                    <a:pt x="238" y="1440"/>
                    <a:pt x="379" y="1440"/>
                  </a:cubicBezTo>
                  <a:cubicBezTo>
                    <a:pt x="520" y="1440"/>
                    <a:pt x="635" y="1325"/>
                    <a:pt x="635" y="1184"/>
                  </a:cubicBezTo>
                  <a:close/>
                  <a:moveTo>
                    <a:pt x="581" y="1216"/>
                  </a:moveTo>
                  <a:cubicBezTo>
                    <a:pt x="528" y="1169"/>
                    <a:pt x="479" y="1124"/>
                    <a:pt x="434" y="1081"/>
                  </a:cubicBezTo>
                  <a:cubicBezTo>
                    <a:pt x="556" y="1081"/>
                    <a:pt x="556" y="1081"/>
                    <a:pt x="556" y="1081"/>
                  </a:cubicBezTo>
                  <a:cubicBezTo>
                    <a:pt x="580" y="1122"/>
                    <a:pt x="589" y="1170"/>
                    <a:pt x="581" y="1216"/>
                  </a:cubicBezTo>
                  <a:close/>
                  <a:moveTo>
                    <a:pt x="514" y="1030"/>
                  </a:moveTo>
                  <a:cubicBezTo>
                    <a:pt x="382" y="1030"/>
                    <a:pt x="382" y="1030"/>
                    <a:pt x="382" y="1030"/>
                  </a:cubicBezTo>
                  <a:cubicBezTo>
                    <a:pt x="366" y="1014"/>
                    <a:pt x="351" y="999"/>
                    <a:pt x="337" y="983"/>
                  </a:cubicBezTo>
                  <a:cubicBezTo>
                    <a:pt x="400" y="970"/>
                    <a:pt x="466" y="988"/>
                    <a:pt x="514" y="1030"/>
                  </a:cubicBezTo>
                  <a:close/>
                  <a:moveTo>
                    <a:pt x="180" y="1232"/>
                  </a:moveTo>
                  <a:cubicBezTo>
                    <a:pt x="158" y="1140"/>
                    <a:pt x="201" y="1045"/>
                    <a:pt x="285" y="1002"/>
                  </a:cubicBezTo>
                  <a:cubicBezTo>
                    <a:pt x="373" y="1096"/>
                    <a:pt x="466" y="1186"/>
                    <a:pt x="564" y="1270"/>
                  </a:cubicBezTo>
                  <a:cubicBezTo>
                    <a:pt x="531" y="1342"/>
                    <a:pt x="459" y="1388"/>
                    <a:pt x="379" y="1389"/>
                  </a:cubicBezTo>
                  <a:cubicBezTo>
                    <a:pt x="284" y="1389"/>
                    <a:pt x="202" y="1324"/>
                    <a:pt x="180" y="1232"/>
                  </a:cubicBezTo>
                  <a:close/>
                  <a:moveTo>
                    <a:pt x="682" y="1375"/>
                  </a:moveTo>
                  <a:cubicBezTo>
                    <a:pt x="703" y="1394"/>
                    <a:pt x="724" y="1413"/>
                    <a:pt x="746" y="1433"/>
                  </a:cubicBezTo>
                  <a:cubicBezTo>
                    <a:pt x="755" y="1442"/>
                    <a:pt x="770" y="1442"/>
                    <a:pt x="780" y="1433"/>
                  </a:cubicBezTo>
                  <a:cubicBezTo>
                    <a:pt x="836" y="1382"/>
                    <a:pt x="890" y="1334"/>
                    <a:pt x="940" y="1289"/>
                  </a:cubicBezTo>
                  <a:cubicBezTo>
                    <a:pt x="1219" y="1040"/>
                    <a:pt x="1403" y="876"/>
                    <a:pt x="1403" y="641"/>
                  </a:cubicBezTo>
                  <a:cubicBezTo>
                    <a:pt x="1405" y="540"/>
                    <a:pt x="1370" y="443"/>
                    <a:pt x="1304" y="367"/>
                  </a:cubicBezTo>
                  <a:cubicBezTo>
                    <a:pt x="1365" y="307"/>
                    <a:pt x="1365" y="307"/>
                    <a:pt x="1365" y="307"/>
                  </a:cubicBezTo>
                  <a:cubicBezTo>
                    <a:pt x="1426" y="368"/>
                    <a:pt x="1426" y="368"/>
                    <a:pt x="1426" y="368"/>
                  </a:cubicBezTo>
                  <a:cubicBezTo>
                    <a:pt x="1445" y="387"/>
                    <a:pt x="1473" y="395"/>
                    <a:pt x="1500" y="388"/>
                  </a:cubicBezTo>
                  <a:cubicBezTo>
                    <a:pt x="1526" y="381"/>
                    <a:pt x="1547" y="360"/>
                    <a:pt x="1554" y="334"/>
                  </a:cubicBezTo>
                  <a:cubicBezTo>
                    <a:pt x="1561" y="307"/>
                    <a:pt x="1554" y="279"/>
                    <a:pt x="1534" y="259"/>
                  </a:cubicBezTo>
                  <a:cubicBezTo>
                    <a:pt x="1473" y="198"/>
                    <a:pt x="1473" y="198"/>
                    <a:pt x="1473" y="198"/>
                  </a:cubicBezTo>
                  <a:cubicBezTo>
                    <a:pt x="1534" y="137"/>
                    <a:pt x="1534" y="137"/>
                    <a:pt x="1534" y="137"/>
                  </a:cubicBezTo>
                  <a:cubicBezTo>
                    <a:pt x="1548" y="123"/>
                    <a:pt x="1557" y="103"/>
                    <a:pt x="1557" y="83"/>
                  </a:cubicBezTo>
                  <a:cubicBezTo>
                    <a:pt x="1557" y="63"/>
                    <a:pt x="1548" y="43"/>
                    <a:pt x="1534" y="29"/>
                  </a:cubicBezTo>
                  <a:cubicBezTo>
                    <a:pt x="1504" y="0"/>
                    <a:pt x="1456" y="0"/>
                    <a:pt x="1426" y="29"/>
                  </a:cubicBezTo>
                  <a:cubicBezTo>
                    <a:pt x="1365" y="90"/>
                    <a:pt x="1365" y="90"/>
                    <a:pt x="1365" y="90"/>
                  </a:cubicBezTo>
                  <a:cubicBezTo>
                    <a:pt x="1304" y="29"/>
                    <a:pt x="1304" y="29"/>
                    <a:pt x="1304" y="29"/>
                  </a:cubicBezTo>
                  <a:cubicBezTo>
                    <a:pt x="1273" y="0"/>
                    <a:pt x="1226" y="0"/>
                    <a:pt x="1195" y="29"/>
                  </a:cubicBezTo>
                  <a:cubicBezTo>
                    <a:pt x="1181" y="43"/>
                    <a:pt x="1172" y="63"/>
                    <a:pt x="1172" y="83"/>
                  </a:cubicBezTo>
                  <a:cubicBezTo>
                    <a:pt x="1172" y="103"/>
                    <a:pt x="1181" y="123"/>
                    <a:pt x="1195" y="137"/>
                  </a:cubicBezTo>
                  <a:cubicBezTo>
                    <a:pt x="1256" y="198"/>
                    <a:pt x="1256" y="198"/>
                    <a:pt x="1256" y="198"/>
                  </a:cubicBezTo>
                  <a:cubicBezTo>
                    <a:pt x="1174" y="280"/>
                    <a:pt x="1174" y="280"/>
                    <a:pt x="1174" y="280"/>
                  </a:cubicBezTo>
                  <a:cubicBezTo>
                    <a:pt x="1141" y="268"/>
                    <a:pt x="1106" y="262"/>
                    <a:pt x="1070" y="262"/>
                  </a:cubicBezTo>
                  <a:cubicBezTo>
                    <a:pt x="903" y="262"/>
                    <a:pt x="804" y="375"/>
                    <a:pt x="763" y="437"/>
                  </a:cubicBezTo>
                  <a:cubicBezTo>
                    <a:pt x="722" y="375"/>
                    <a:pt x="623" y="262"/>
                    <a:pt x="456" y="262"/>
                  </a:cubicBezTo>
                  <a:cubicBezTo>
                    <a:pt x="266" y="262"/>
                    <a:pt x="123" y="425"/>
                    <a:pt x="123" y="641"/>
                  </a:cubicBezTo>
                  <a:cubicBezTo>
                    <a:pt x="123" y="725"/>
                    <a:pt x="148" y="807"/>
                    <a:pt x="193" y="878"/>
                  </a:cubicBezTo>
                  <a:cubicBezTo>
                    <a:pt x="66" y="954"/>
                    <a:pt x="0" y="1101"/>
                    <a:pt x="26" y="1247"/>
                  </a:cubicBezTo>
                  <a:cubicBezTo>
                    <a:pt x="52" y="1392"/>
                    <a:pt x="164" y="1507"/>
                    <a:pt x="310" y="1536"/>
                  </a:cubicBezTo>
                  <a:cubicBezTo>
                    <a:pt x="455" y="1564"/>
                    <a:pt x="603" y="1500"/>
                    <a:pt x="682" y="1375"/>
                  </a:cubicBezTo>
                  <a:close/>
                  <a:moveTo>
                    <a:pt x="906" y="1251"/>
                  </a:moveTo>
                  <a:cubicBezTo>
                    <a:pt x="861" y="1291"/>
                    <a:pt x="813" y="1334"/>
                    <a:pt x="763" y="1380"/>
                  </a:cubicBezTo>
                  <a:cubicBezTo>
                    <a:pt x="744" y="1362"/>
                    <a:pt x="725" y="1345"/>
                    <a:pt x="706" y="1328"/>
                  </a:cubicBezTo>
                  <a:cubicBezTo>
                    <a:pt x="719" y="1299"/>
                    <a:pt x="729" y="1267"/>
                    <a:pt x="733" y="1235"/>
                  </a:cubicBezTo>
                  <a:cubicBezTo>
                    <a:pt x="924" y="1235"/>
                    <a:pt x="924" y="1235"/>
                    <a:pt x="924" y="1235"/>
                  </a:cubicBezTo>
                  <a:cubicBezTo>
                    <a:pt x="918" y="1240"/>
                    <a:pt x="912" y="1246"/>
                    <a:pt x="906" y="1251"/>
                  </a:cubicBezTo>
                  <a:close/>
                  <a:moveTo>
                    <a:pt x="981" y="1184"/>
                  </a:moveTo>
                  <a:cubicBezTo>
                    <a:pt x="737" y="1184"/>
                    <a:pt x="737" y="1184"/>
                    <a:pt x="737" y="1184"/>
                  </a:cubicBezTo>
                  <a:cubicBezTo>
                    <a:pt x="737" y="1149"/>
                    <a:pt x="732" y="1115"/>
                    <a:pt x="722" y="1081"/>
                  </a:cubicBezTo>
                  <a:cubicBezTo>
                    <a:pt x="1092" y="1081"/>
                    <a:pt x="1092" y="1081"/>
                    <a:pt x="1092" y="1081"/>
                  </a:cubicBezTo>
                  <a:cubicBezTo>
                    <a:pt x="1057" y="1114"/>
                    <a:pt x="1020" y="1148"/>
                    <a:pt x="981" y="1184"/>
                  </a:cubicBezTo>
                  <a:close/>
                  <a:moveTo>
                    <a:pt x="1144" y="1030"/>
                  </a:moveTo>
                  <a:cubicBezTo>
                    <a:pt x="702" y="1030"/>
                    <a:pt x="702" y="1030"/>
                    <a:pt x="702" y="1030"/>
                  </a:cubicBezTo>
                  <a:cubicBezTo>
                    <a:pt x="702" y="1029"/>
                    <a:pt x="702" y="1029"/>
                    <a:pt x="702" y="1029"/>
                  </a:cubicBezTo>
                  <a:cubicBezTo>
                    <a:pt x="761" y="1023"/>
                    <a:pt x="811" y="984"/>
                    <a:pt x="831" y="928"/>
                  </a:cubicBezTo>
                  <a:cubicBezTo>
                    <a:pt x="1235" y="928"/>
                    <a:pt x="1235" y="928"/>
                    <a:pt x="1235" y="928"/>
                  </a:cubicBezTo>
                  <a:cubicBezTo>
                    <a:pt x="1207" y="964"/>
                    <a:pt x="1176" y="998"/>
                    <a:pt x="1144" y="1030"/>
                  </a:cubicBezTo>
                  <a:close/>
                  <a:moveTo>
                    <a:pt x="693" y="978"/>
                  </a:moveTo>
                  <a:cubicBezTo>
                    <a:pt x="788" y="883"/>
                    <a:pt x="788" y="883"/>
                    <a:pt x="788" y="883"/>
                  </a:cubicBezTo>
                  <a:cubicBezTo>
                    <a:pt x="784" y="934"/>
                    <a:pt x="744" y="975"/>
                    <a:pt x="693" y="978"/>
                  </a:cubicBezTo>
                  <a:close/>
                  <a:moveTo>
                    <a:pt x="1273" y="877"/>
                  </a:moveTo>
                  <a:cubicBezTo>
                    <a:pt x="840" y="877"/>
                    <a:pt x="840" y="877"/>
                    <a:pt x="840" y="877"/>
                  </a:cubicBezTo>
                  <a:cubicBezTo>
                    <a:pt x="840" y="857"/>
                    <a:pt x="836" y="838"/>
                    <a:pt x="829" y="821"/>
                  </a:cubicBezTo>
                  <a:cubicBezTo>
                    <a:pt x="829" y="821"/>
                    <a:pt x="829" y="821"/>
                    <a:pt x="829" y="821"/>
                  </a:cubicBezTo>
                  <a:cubicBezTo>
                    <a:pt x="822" y="804"/>
                    <a:pt x="813" y="788"/>
                    <a:pt x="800" y="774"/>
                  </a:cubicBezTo>
                  <a:cubicBezTo>
                    <a:pt x="1326" y="774"/>
                    <a:pt x="1326" y="774"/>
                    <a:pt x="1326" y="774"/>
                  </a:cubicBezTo>
                  <a:cubicBezTo>
                    <a:pt x="1312" y="810"/>
                    <a:pt x="1294" y="845"/>
                    <a:pt x="1273" y="877"/>
                  </a:cubicBezTo>
                  <a:close/>
                  <a:moveTo>
                    <a:pt x="1310" y="216"/>
                  </a:moveTo>
                  <a:cubicBezTo>
                    <a:pt x="1320" y="206"/>
                    <a:pt x="1320" y="190"/>
                    <a:pt x="1310" y="180"/>
                  </a:cubicBezTo>
                  <a:cubicBezTo>
                    <a:pt x="1231" y="101"/>
                    <a:pt x="1231" y="101"/>
                    <a:pt x="1231" y="101"/>
                  </a:cubicBezTo>
                  <a:cubicBezTo>
                    <a:pt x="1226" y="96"/>
                    <a:pt x="1224" y="90"/>
                    <a:pt x="1224" y="83"/>
                  </a:cubicBezTo>
                  <a:cubicBezTo>
                    <a:pt x="1224" y="76"/>
                    <a:pt x="1226" y="70"/>
                    <a:pt x="1231" y="65"/>
                  </a:cubicBezTo>
                  <a:cubicBezTo>
                    <a:pt x="1241" y="55"/>
                    <a:pt x="1257" y="55"/>
                    <a:pt x="1267" y="65"/>
                  </a:cubicBezTo>
                  <a:cubicBezTo>
                    <a:pt x="1346" y="144"/>
                    <a:pt x="1346" y="144"/>
                    <a:pt x="1346" y="144"/>
                  </a:cubicBezTo>
                  <a:cubicBezTo>
                    <a:pt x="1356" y="154"/>
                    <a:pt x="1373" y="154"/>
                    <a:pt x="1382" y="144"/>
                  </a:cubicBezTo>
                  <a:cubicBezTo>
                    <a:pt x="1462" y="65"/>
                    <a:pt x="1462" y="65"/>
                    <a:pt x="1462" y="65"/>
                  </a:cubicBezTo>
                  <a:cubicBezTo>
                    <a:pt x="1467" y="60"/>
                    <a:pt x="1473" y="57"/>
                    <a:pt x="1480" y="58"/>
                  </a:cubicBezTo>
                  <a:cubicBezTo>
                    <a:pt x="1487" y="58"/>
                    <a:pt x="1493" y="60"/>
                    <a:pt x="1498" y="65"/>
                  </a:cubicBezTo>
                  <a:cubicBezTo>
                    <a:pt x="1503" y="70"/>
                    <a:pt x="1505" y="76"/>
                    <a:pt x="1505" y="83"/>
                  </a:cubicBezTo>
                  <a:cubicBezTo>
                    <a:pt x="1505" y="90"/>
                    <a:pt x="1503" y="96"/>
                    <a:pt x="1498" y="101"/>
                  </a:cubicBezTo>
                  <a:cubicBezTo>
                    <a:pt x="1419" y="180"/>
                    <a:pt x="1419" y="180"/>
                    <a:pt x="1419" y="180"/>
                  </a:cubicBezTo>
                  <a:cubicBezTo>
                    <a:pt x="1409" y="190"/>
                    <a:pt x="1409" y="206"/>
                    <a:pt x="1419" y="216"/>
                  </a:cubicBezTo>
                  <a:cubicBezTo>
                    <a:pt x="1498" y="296"/>
                    <a:pt x="1498" y="296"/>
                    <a:pt x="1498" y="296"/>
                  </a:cubicBezTo>
                  <a:cubicBezTo>
                    <a:pt x="1503" y="300"/>
                    <a:pt x="1505" y="307"/>
                    <a:pt x="1505" y="313"/>
                  </a:cubicBezTo>
                  <a:cubicBezTo>
                    <a:pt x="1505" y="320"/>
                    <a:pt x="1503" y="327"/>
                    <a:pt x="1498" y="331"/>
                  </a:cubicBezTo>
                  <a:cubicBezTo>
                    <a:pt x="1488" y="341"/>
                    <a:pt x="1472" y="341"/>
                    <a:pt x="1462" y="331"/>
                  </a:cubicBezTo>
                  <a:cubicBezTo>
                    <a:pt x="1383" y="253"/>
                    <a:pt x="1383" y="253"/>
                    <a:pt x="1383" y="253"/>
                  </a:cubicBezTo>
                  <a:cubicBezTo>
                    <a:pt x="1373" y="243"/>
                    <a:pt x="1356" y="243"/>
                    <a:pt x="1346" y="253"/>
                  </a:cubicBezTo>
                  <a:cubicBezTo>
                    <a:pt x="1267" y="332"/>
                    <a:pt x="1267" y="332"/>
                    <a:pt x="1267" y="332"/>
                  </a:cubicBezTo>
                  <a:cubicBezTo>
                    <a:pt x="1254" y="321"/>
                    <a:pt x="1239" y="311"/>
                    <a:pt x="1224" y="302"/>
                  </a:cubicBezTo>
                  <a:lnTo>
                    <a:pt x="1310" y="216"/>
                  </a:lnTo>
                  <a:close/>
                  <a:moveTo>
                    <a:pt x="1070" y="313"/>
                  </a:moveTo>
                  <a:cubicBezTo>
                    <a:pt x="1152" y="314"/>
                    <a:pt x="1228" y="351"/>
                    <a:pt x="1278" y="416"/>
                  </a:cubicBezTo>
                  <a:cubicBezTo>
                    <a:pt x="845" y="416"/>
                    <a:pt x="845" y="416"/>
                    <a:pt x="845" y="416"/>
                  </a:cubicBezTo>
                  <a:cubicBezTo>
                    <a:pt x="902" y="351"/>
                    <a:pt x="984" y="314"/>
                    <a:pt x="1070" y="313"/>
                  </a:cubicBezTo>
                  <a:close/>
                  <a:moveTo>
                    <a:pt x="456" y="313"/>
                  </a:moveTo>
                  <a:cubicBezTo>
                    <a:pt x="542" y="314"/>
                    <a:pt x="624" y="351"/>
                    <a:pt x="681" y="416"/>
                  </a:cubicBezTo>
                  <a:cubicBezTo>
                    <a:pt x="248" y="416"/>
                    <a:pt x="248" y="416"/>
                    <a:pt x="248" y="416"/>
                  </a:cubicBezTo>
                  <a:cubicBezTo>
                    <a:pt x="298" y="351"/>
                    <a:pt x="374" y="314"/>
                    <a:pt x="456" y="313"/>
                  </a:cubicBezTo>
                  <a:close/>
                  <a:moveTo>
                    <a:pt x="215" y="467"/>
                  </a:moveTo>
                  <a:cubicBezTo>
                    <a:pt x="721" y="467"/>
                    <a:pt x="721" y="467"/>
                    <a:pt x="721" y="467"/>
                  </a:cubicBezTo>
                  <a:cubicBezTo>
                    <a:pt x="728" y="477"/>
                    <a:pt x="734" y="488"/>
                    <a:pt x="740" y="499"/>
                  </a:cubicBezTo>
                  <a:cubicBezTo>
                    <a:pt x="744" y="508"/>
                    <a:pt x="753" y="514"/>
                    <a:pt x="763" y="514"/>
                  </a:cubicBezTo>
                  <a:cubicBezTo>
                    <a:pt x="773" y="514"/>
                    <a:pt x="782" y="508"/>
                    <a:pt x="786" y="499"/>
                  </a:cubicBezTo>
                  <a:cubicBezTo>
                    <a:pt x="786" y="499"/>
                    <a:pt x="786" y="499"/>
                    <a:pt x="786" y="499"/>
                  </a:cubicBezTo>
                  <a:cubicBezTo>
                    <a:pt x="792" y="488"/>
                    <a:pt x="798" y="477"/>
                    <a:pt x="805" y="467"/>
                  </a:cubicBezTo>
                  <a:cubicBezTo>
                    <a:pt x="1311" y="467"/>
                    <a:pt x="1311" y="467"/>
                    <a:pt x="1311" y="467"/>
                  </a:cubicBezTo>
                  <a:cubicBezTo>
                    <a:pt x="1328" y="499"/>
                    <a:pt x="1339" y="534"/>
                    <a:pt x="1345" y="569"/>
                  </a:cubicBezTo>
                  <a:cubicBezTo>
                    <a:pt x="180" y="569"/>
                    <a:pt x="180" y="569"/>
                    <a:pt x="180" y="569"/>
                  </a:cubicBezTo>
                  <a:cubicBezTo>
                    <a:pt x="187" y="534"/>
                    <a:pt x="198" y="499"/>
                    <a:pt x="215" y="467"/>
                  </a:cubicBezTo>
                  <a:close/>
                  <a:moveTo>
                    <a:pt x="183" y="723"/>
                  </a:moveTo>
                  <a:cubicBezTo>
                    <a:pt x="177" y="696"/>
                    <a:pt x="174" y="668"/>
                    <a:pt x="174" y="641"/>
                  </a:cubicBezTo>
                  <a:cubicBezTo>
                    <a:pt x="174" y="634"/>
                    <a:pt x="175" y="627"/>
                    <a:pt x="175" y="621"/>
                  </a:cubicBezTo>
                  <a:cubicBezTo>
                    <a:pt x="1351" y="621"/>
                    <a:pt x="1351" y="621"/>
                    <a:pt x="1351" y="621"/>
                  </a:cubicBezTo>
                  <a:cubicBezTo>
                    <a:pt x="1351" y="627"/>
                    <a:pt x="1352" y="634"/>
                    <a:pt x="1352" y="641"/>
                  </a:cubicBezTo>
                  <a:cubicBezTo>
                    <a:pt x="1352" y="668"/>
                    <a:pt x="1348" y="696"/>
                    <a:pt x="1342" y="723"/>
                  </a:cubicBezTo>
                  <a:lnTo>
                    <a:pt x="183" y="723"/>
                  </a:lnTo>
                  <a:close/>
                  <a:moveTo>
                    <a:pt x="679" y="775"/>
                  </a:moveTo>
                  <a:cubicBezTo>
                    <a:pt x="584" y="870"/>
                    <a:pt x="584" y="870"/>
                    <a:pt x="584" y="870"/>
                  </a:cubicBezTo>
                  <a:cubicBezTo>
                    <a:pt x="588" y="819"/>
                    <a:pt x="628" y="778"/>
                    <a:pt x="679" y="775"/>
                  </a:cubicBezTo>
                  <a:close/>
                  <a:moveTo>
                    <a:pt x="572" y="774"/>
                  </a:moveTo>
                  <a:cubicBezTo>
                    <a:pt x="550" y="798"/>
                    <a:pt x="537" y="828"/>
                    <a:pt x="533" y="861"/>
                  </a:cubicBezTo>
                  <a:cubicBezTo>
                    <a:pt x="441" y="816"/>
                    <a:pt x="333" y="814"/>
                    <a:pt x="239" y="855"/>
                  </a:cubicBezTo>
                  <a:cubicBezTo>
                    <a:pt x="223" y="829"/>
                    <a:pt x="210" y="802"/>
                    <a:pt x="199" y="774"/>
                  </a:cubicBezTo>
                  <a:lnTo>
                    <a:pt x="572" y="774"/>
                  </a:lnTo>
                  <a:close/>
                  <a:moveTo>
                    <a:pt x="88" y="1283"/>
                  </a:moveTo>
                  <a:cubicBezTo>
                    <a:pt x="46" y="1159"/>
                    <a:pt x="87" y="1022"/>
                    <a:pt x="191" y="941"/>
                  </a:cubicBezTo>
                  <a:cubicBezTo>
                    <a:pt x="294" y="861"/>
                    <a:pt x="438" y="855"/>
                    <a:pt x="548" y="927"/>
                  </a:cubicBezTo>
                  <a:cubicBezTo>
                    <a:pt x="552" y="930"/>
                    <a:pt x="556" y="933"/>
                    <a:pt x="560" y="936"/>
                  </a:cubicBezTo>
                  <a:cubicBezTo>
                    <a:pt x="570" y="943"/>
                    <a:pt x="584" y="942"/>
                    <a:pt x="593" y="933"/>
                  </a:cubicBezTo>
                  <a:cubicBezTo>
                    <a:pt x="738" y="789"/>
                    <a:pt x="738" y="789"/>
                    <a:pt x="738" y="789"/>
                  </a:cubicBezTo>
                  <a:cubicBezTo>
                    <a:pt x="753" y="797"/>
                    <a:pt x="765" y="810"/>
                    <a:pt x="774" y="825"/>
                  </a:cubicBezTo>
                  <a:cubicBezTo>
                    <a:pt x="629" y="969"/>
                    <a:pt x="629" y="969"/>
                    <a:pt x="629" y="969"/>
                  </a:cubicBezTo>
                  <a:cubicBezTo>
                    <a:pt x="620" y="978"/>
                    <a:pt x="619" y="993"/>
                    <a:pt x="627" y="1003"/>
                  </a:cubicBezTo>
                  <a:cubicBezTo>
                    <a:pt x="630" y="1007"/>
                    <a:pt x="633" y="1011"/>
                    <a:pt x="636" y="1015"/>
                  </a:cubicBezTo>
                  <a:cubicBezTo>
                    <a:pt x="669" y="1065"/>
                    <a:pt x="686" y="1124"/>
                    <a:pt x="686" y="1184"/>
                  </a:cubicBezTo>
                  <a:cubicBezTo>
                    <a:pt x="686" y="1232"/>
                    <a:pt x="675" y="1280"/>
                    <a:pt x="653" y="1323"/>
                  </a:cubicBezTo>
                  <a:cubicBezTo>
                    <a:pt x="600" y="1426"/>
                    <a:pt x="494" y="1491"/>
                    <a:pt x="379" y="1491"/>
                  </a:cubicBezTo>
                  <a:cubicBezTo>
                    <a:pt x="248" y="1491"/>
                    <a:pt x="131" y="1408"/>
                    <a:pt x="88" y="1283"/>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p>
          </p:txBody>
        </p:sp>
      </p:grpSp>
      <p:pic>
        <p:nvPicPr>
          <p:cNvPr id="6146" name="Picture 2" descr="Don Shirley - Wikipedia">
            <a:extLst>
              <a:ext uri="{FF2B5EF4-FFF2-40B4-BE49-F238E27FC236}">
                <a16:creationId xmlns:a16="http://schemas.microsoft.com/office/drawing/2014/main" id="{73179ACE-E9FD-482A-91F7-AEA0E7D81594}"/>
              </a:ext>
            </a:extLst>
          </p:cNvPr>
          <p:cNvPicPr>
            <a:picLocks noGrp="1" noChangeAspect="1" noChangeArrowheads="1"/>
          </p:cNvPicPr>
          <p:nvPr>
            <p:ph type="pic" sz="quarter" idx="10"/>
          </p:nvPr>
        </p:nvPicPr>
        <p:blipFill>
          <a:blip r:embed="rId2">
            <a:extLst>
              <a:ext uri="{28A0092B-C50C-407E-A947-70E740481C1C}">
                <a14:useLocalDpi xmlns:a14="http://schemas.microsoft.com/office/drawing/2010/main" val="0"/>
              </a:ext>
            </a:extLst>
          </a:blip>
          <a:srcRect t="7696" b="7696"/>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p:cNvGrpSpPr/>
          <p:nvPr/>
        </p:nvGrpSpPr>
        <p:grpSpPr>
          <a:xfrm rot="20683798">
            <a:off x="8882962" y="1790119"/>
            <a:ext cx="9973887" cy="5959420"/>
            <a:chOff x="-3894749" y="-2846439"/>
            <a:chExt cx="12991061" cy="7762189"/>
          </a:xfrm>
        </p:grpSpPr>
        <p:sp>
          <p:nvSpPr>
            <p:cNvPr id="4" name="Freeform 36"/>
            <p:cNvSpPr>
              <a:spLocks/>
            </p:cNvSpPr>
            <p:nvPr/>
          </p:nvSpPr>
          <p:spPr bwMode="auto">
            <a:xfrm>
              <a:off x="-3894749" y="-2846439"/>
              <a:ext cx="12011427" cy="5422301"/>
            </a:xfrm>
            <a:custGeom>
              <a:avLst/>
              <a:gdLst>
                <a:gd name="T0" fmla="*/ 19 w 1178"/>
                <a:gd name="T1" fmla="*/ 531 h 531"/>
                <a:gd name="T2" fmla="*/ 1178 w 1178"/>
                <a:gd name="T3" fmla="*/ 46 h 531"/>
                <a:gd name="T4" fmla="*/ 1159 w 1178"/>
                <a:gd name="T5" fmla="*/ 0 h 531"/>
                <a:gd name="T6" fmla="*/ 0 w 1178"/>
                <a:gd name="T7" fmla="*/ 485 h 531"/>
                <a:gd name="T8" fmla="*/ 19 w 1178"/>
                <a:gd name="T9" fmla="*/ 531 h 531"/>
              </a:gdLst>
              <a:ahLst/>
              <a:cxnLst>
                <a:cxn ang="0">
                  <a:pos x="T0" y="T1"/>
                </a:cxn>
                <a:cxn ang="0">
                  <a:pos x="T2" y="T3"/>
                </a:cxn>
                <a:cxn ang="0">
                  <a:pos x="T4" y="T5"/>
                </a:cxn>
                <a:cxn ang="0">
                  <a:pos x="T6" y="T7"/>
                </a:cxn>
                <a:cxn ang="0">
                  <a:pos x="T8" y="T9"/>
                </a:cxn>
              </a:cxnLst>
              <a:rect l="0" t="0" r="r" b="b"/>
              <a:pathLst>
                <a:path w="1178" h="531">
                  <a:moveTo>
                    <a:pt x="19" y="531"/>
                  </a:moveTo>
                  <a:cubicBezTo>
                    <a:pt x="311" y="144"/>
                    <a:pt x="886" y="432"/>
                    <a:pt x="1178" y="46"/>
                  </a:cubicBezTo>
                  <a:cubicBezTo>
                    <a:pt x="1172" y="30"/>
                    <a:pt x="1165" y="15"/>
                    <a:pt x="1159" y="0"/>
                  </a:cubicBezTo>
                  <a:cubicBezTo>
                    <a:pt x="867" y="387"/>
                    <a:pt x="292" y="98"/>
                    <a:pt x="0" y="485"/>
                  </a:cubicBezTo>
                  <a:cubicBezTo>
                    <a:pt x="6" y="500"/>
                    <a:pt x="13" y="516"/>
                    <a:pt x="19" y="53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 name="Freeform 37"/>
            <p:cNvSpPr>
              <a:spLocks/>
            </p:cNvSpPr>
            <p:nvPr/>
          </p:nvSpPr>
          <p:spPr bwMode="auto">
            <a:xfrm>
              <a:off x="-3701318" y="-2378461"/>
              <a:ext cx="12017667" cy="5422301"/>
            </a:xfrm>
            <a:custGeom>
              <a:avLst/>
              <a:gdLst>
                <a:gd name="T0" fmla="*/ 19 w 1178"/>
                <a:gd name="T1" fmla="*/ 531 h 531"/>
                <a:gd name="T2" fmla="*/ 1178 w 1178"/>
                <a:gd name="T3" fmla="*/ 45 h 531"/>
                <a:gd name="T4" fmla="*/ 1159 w 1178"/>
                <a:gd name="T5" fmla="*/ 0 h 531"/>
                <a:gd name="T6" fmla="*/ 0 w 1178"/>
                <a:gd name="T7" fmla="*/ 485 h 531"/>
                <a:gd name="T8" fmla="*/ 19 w 1178"/>
                <a:gd name="T9" fmla="*/ 531 h 531"/>
              </a:gdLst>
              <a:ahLst/>
              <a:cxnLst>
                <a:cxn ang="0">
                  <a:pos x="T0" y="T1"/>
                </a:cxn>
                <a:cxn ang="0">
                  <a:pos x="T2" y="T3"/>
                </a:cxn>
                <a:cxn ang="0">
                  <a:pos x="T4" y="T5"/>
                </a:cxn>
                <a:cxn ang="0">
                  <a:pos x="T6" y="T7"/>
                </a:cxn>
                <a:cxn ang="0">
                  <a:pos x="T8" y="T9"/>
                </a:cxn>
              </a:cxnLst>
              <a:rect l="0" t="0" r="r" b="b"/>
              <a:pathLst>
                <a:path w="1178" h="531">
                  <a:moveTo>
                    <a:pt x="19" y="531"/>
                  </a:moveTo>
                  <a:cubicBezTo>
                    <a:pt x="311" y="144"/>
                    <a:pt x="886" y="432"/>
                    <a:pt x="1178" y="45"/>
                  </a:cubicBezTo>
                  <a:cubicBezTo>
                    <a:pt x="1172" y="30"/>
                    <a:pt x="1166" y="15"/>
                    <a:pt x="1159" y="0"/>
                  </a:cubicBezTo>
                  <a:cubicBezTo>
                    <a:pt x="867" y="386"/>
                    <a:pt x="292" y="98"/>
                    <a:pt x="0" y="485"/>
                  </a:cubicBezTo>
                  <a:cubicBezTo>
                    <a:pt x="7" y="500"/>
                    <a:pt x="13" y="515"/>
                    <a:pt x="19" y="53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Freeform 38"/>
            <p:cNvSpPr>
              <a:spLocks/>
            </p:cNvSpPr>
            <p:nvPr/>
          </p:nvSpPr>
          <p:spPr bwMode="auto">
            <a:xfrm>
              <a:off x="-3507887" y="-1916723"/>
              <a:ext cx="12023906" cy="5422301"/>
            </a:xfrm>
            <a:custGeom>
              <a:avLst/>
              <a:gdLst>
                <a:gd name="T0" fmla="*/ 19 w 1179"/>
                <a:gd name="T1" fmla="*/ 531 h 531"/>
                <a:gd name="T2" fmla="*/ 1179 w 1179"/>
                <a:gd name="T3" fmla="*/ 46 h 531"/>
                <a:gd name="T4" fmla="*/ 1159 w 1179"/>
                <a:gd name="T5" fmla="*/ 0 h 531"/>
                <a:gd name="T6" fmla="*/ 0 w 1179"/>
                <a:gd name="T7" fmla="*/ 486 h 531"/>
                <a:gd name="T8" fmla="*/ 19 w 1179"/>
                <a:gd name="T9" fmla="*/ 531 h 531"/>
              </a:gdLst>
              <a:ahLst/>
              <a:cxnLst>
                <a:cxn ang="0">
                  <a:pos x="T0" y="T1"/>
                </a:cxn>
                <a:cxn ang="0">
                  <a:pos x="T2" y="T3"/>
                </a:cxn>
                <a:cxn ang="0">
                  <a:pos x="T4" y="T5"/>
                </a:cxn>
                <a:cxn ang="0">
                  <a:pos x="T6" y="T7"/>
                </a:cxn>
                <a:cxn ang="0">
                  <a:pos x="T8" y="T9"/>
                </a:cxn>
              </a:cxnLst>
              <a:rect l="0" t="0" r="r" b="b"/>
              <a:pathLst>
                <a:path w="1179" h="531">
                  <a:moveTo>
                    <a:pt x="19" y="531"/>
                  </a:moveTo>
                  <a:cubicBezTo>
                    <a:pt x="312" y="145"/>
                    <a:pt x="886" y="433"/>
                    <a:pt x="1179" y="46"/>
                  </a:cubicBezTo>
                  <a:cubicBezTo>
                    <a:pt x="1172" y="31"/>
                    <a:pt x="1166" y="16"/>
                    <a:pt x="1159" y="0"/>
                  </a:cubicBezTo>
                  <a:cubicBezTo>
                    <a:pt x="867" y="387"/>
                    <a:pt x="292" y="99"/>
                    <a:pt x="0" y="486"/>
                  </a:cubicBezTo>
                  <a:cubicBezTo>
                    <a:pt x="7" y="501"/>
                    <a:pt x="13" y="516"/>
                    <a:pt x="19" y="531"/>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Freeform 39"/>
            <p:cNvSpPr>
              <a:spLocks/>
            </p:cNvSpPr>
            <p:nvPr/>
          </p:nvSpPr>
          <p:spPr bwMode="auto">
            <a:xfrm>
              <a:off x="-3314457" y="-1448746"/>
              <a:ext cx="12023906" cy="5422301"/>
            </a:xfrm>
            <a:custGeom>
              <a:avLst/>
              <a:gdLst>
                <a:gd name="T0" fmla="*/ 20 w 1179"/>
                <a:gd name="T1" fmla="*/ 531 h 531"/>
                <a:gd name="T2" fmla="*/ 1179 w 1179"/>
                <a:gd name="T3" fmla="*/ 46 h 531"/>
                <a:gd name="T4" fmla="*/ 1160 w 1179"/>
                <a:gd name="T5" fmla="*/ 0 h 531"/>
                <a:gd name="T6" fmla="*/ 0 w 1179"/>
                <a:gd name="T7" fmla="*/ 485 h 531"/>
                <a:gd name="T8" fmla="*/ 20 w 1179"/>
                <a:gd name="T9" fmla="*/ 531 h 531"/>
              </a:gdLst>
              <a:ahLst/>
              <a:cxnLst>
                <a:cxn ang="0">
                  <a:pos x="T0" y="T1"/>
                </a:cxn>
                <a:cxn ang="0">
                  <a:pos x="T2" y="T3"/>
                </a:cxn>
                <a:cxn ang="0">
                  <a:pos x="T4" y="T5"/>
                </a:cxn>
                <a:cxn ang="0">
                  <a:pos x="T6" y="T7"/>
                </a:cxn>
                <a:cxn ang="0">
                  <a:pos x="T8" y="T9"/>
                </a:cxn>
              </a:cxnLst>
              <a:rect l="0" t="0" r="r" b="b"/>
              <a:pathLst>
                <a:path w="1179" h="531">
                  <a:moveTo>
                    <a:pt x="20" y="531"/>
                  </a:moveTo>
                  <a:cubicBezTo>
                    <a:pt x="312" y="144"/>
                    <a:pt x="887" y="433"/>
                    <a:pt x="1179" y="46"/>
                  </a:cubicBezTo>
                  <a:cubicBezTo>
                    <a:pt x="1172" y="31"/>
                    <a:pt x="1166" y="15"/>
                    <a:pt x="1160" y="0"/>
                  </a:cubicBezTo>
                  <a:cubicBezTo>
                    <a:pt x="867" y="387"/>
                    <a:pt x="293" y="99"/>
                    <a:pt x="0" y="485"/>
                  </a:cubicBezTo>
                  <a:cubicBezTo>
                    <a:pt x="7" y="501"/>
                    <a:pt x="13" y="516"/>
                    <a:pt x="20" y="531"/>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40"/>
            <p:cNvSpPr>
              <a:spLocks/>
            </p:cNvSpPr>
            <p:nvPr/>
          </p:nvSpPr>
          <p:spPr bwMode="auto">
            <a:xfrm>
              <a:off x="-3114786" y="-980768"/>
              <a:ext cx="12017667" cy="5428541"/>
            </a:xfrm>
            <a:custGeom>
              <a:avLst/>
              <a:gdLst>
                <a:gd name="T0" fmla="*/ 19 w 1178"/>
                <a:gd name="T1" fmla="*/ 531 h 531"/>
                <a:gd name="T2" fmla="*/ 1178 w 1178"/>
                <a:gd name="T3" fmla="*/ 46 h 531"/>
                <a:gd name="T4" fmla="*/ 1159 w 1178"/>
                <a:gd name="T5" fmla="*/ 0 h 531"/>
                <a:gd name="T6" fmla="*/ 0 w 1178"/>
                <a:gd name="T7" fmla="*/ 485 h 531"/>
                <a:gd name="T8" fmla="*/ 19 w 1178"/>
                <a:gd name="T9" fmla="*/ 531 h 531"/>
              </a:gdLst>
              <a:ahLst/>
              <a:cxnLst>
                <a:cxn ang="0">
                  <a:pos x="T0" y="T1"/>
                </a:cxn>
                <a:cxn ang="0">
                  <a:pos x="T2" y="T3"/>
                </a:cxn>
                <a:cxn ang="0">
                  <a:pos x="T4" y="T5"/>
                </a:cxn>
                <a:cxn ang="0">
                  <a:pos x="T6" y="T7"/>
                </a:cxn>
                <a:cxn ang="0">
                  <a:pos x="T8" y="T9"/>
                </a:cxn>
              </a:cxnLst>
              <a:rect l="0" t="0" r="r" b="b"/>
              <a:pathLst>
                <a:path w="1178" h="531">
                  <a:moveTo>
                    <a:pt x="19" y="531"/>
                  </a:moveTo>
                  <a:cubicBezTo>
                    <a:pt x="311" y="144"/>
                    <a:pt x="886" y="432"/>
                    <a:pt x="1178" y="46"/>
                  </a:cubicBezTo>
                  <a:cubicBezTo>
                    <a:pt x="1171" y="30"/>
                    <a:pt x="1165" y="15"/>
                    <a:pt x="1159" y="0"/>
                  </a:cubicBezTo>
                  <a:cubicBezTo>
                    <a:pt x="867" y="387"/>
                    <a:pt x="292" y="98"/>
                    <a:pt x="0" y="485"/>
                  </a:cubicBezTo>
                  <a:cubicBezTo>
                    <a:pt x="6" y="500"/>
                    <a:pt x="12" y="516"/>
                    <a:pt x="19" y="531"/>
                  </a:cubicBez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41"/>
            <p:cNvSpPr>
              <a:spLocks/>
            </p:cNvSpPr>
            <p:nvPr/>
          </p:nvSpPr>
          <p:spPr bwMode="auto">
            <a:xfrm>
              <a:off x="-2921355" y="-506551"/>
              <a:ext cx="12017667" cy="5422301"/>
            </a:xfrm>
            <a:custGeom>
              <a:avLst/>
              <a:gdLst>
                <a:gd name="T0" fmla="*/ 19 w 1178"/>
                <a:gd name="T1" fmla="*/ 531 h 531"/>
                <a:gd name="T2" fmla="*/ 1178 w 1178"/>
                <a:gd name="T3" fmla="*/ 45 h 531"/>
                <a:gd name="T4" fmla="*/ 1159 w 1178"/>
                <a:gd name="T5" fmla="*/ 0 h 531"/>
                <a:gd name="T6" fmla="*/ 0 w 1178"/>
                <a:gd name="T7" fmla="*/ 485 h 531"/>
                <a:gd name="T8" fmla="*/ 19 w 1178"/>
                <a:gd name="T9" fmla="*/ 531 h 531"/>
              </a:gdLst>
              <a:ahLst/>
              <a:cxnLst>
                <a:cxn ang="0">
                  <a:pos x="T0" y="T1"/>
                </a:cxn>
                <a:cxn ang="0">
                  <a:pos x="T2" y="T3"/>
                </a:cxn>
                <a:cxn ang="0">
                  <a:pos x="T4" y="T5"/>
                </a:cxn>
                <a:cxn ang="0">
                  <a:pos x="T6" y="T7"/>
                </a:cxn>
                <a:cxn ang="0">
                  <a:pos x="T8" y="T9"/>
                </a:cxn>
              </a:cxnLst>
              <a:rect l="0" t="0" r="r" b="b"/>
              <a:pathLst>
                <a:path w="1178" h="531">
                  <a:moveTo>
                    <a:pt x="19" y="531"/>
                  </a:moveTo>
                  <a:cubicBezTo>
                    <a:pt x="311" y="144"/>
                    <a:pt x="886" y="432"/>
                    <a:pt x="1178" y="45"/>
                  </a:cubicBezTo>
                  <a:cubicBezTo>
                    <a:pt x="1172" y="30"/>
                    <a:pt x="1165" y="15"/>
                    <a:pt x="1159" y="0"/>
                  </a:cubicBezTo>
                  <a:cubicBezTo>
                    <a:pt x="867" y="386"/>
                    <a:pt x="292" y="98"/>
                    <a:pt x="0" y="485"/>
                  </a:cubicBezTo>
                  <a:cubicBezTo>
                    <a:pt x="6" y="500"/>
                    <a:pt x="13" y="515"/>
                    <a:pt x="19" y="531"/>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53733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p:cTn id="15" dur="500" fill="hold"/>
                                        <p:tgtEl>
                                          <p:spTgt spid="26"/>
                                        </p:tgtEl>
                                        <p:attrNameLst>
                                          <p:attrName>ppt_w</p:attrName>
                                        </p:attrNameLst>
                                      </p:cBhvr>
                                      <p:tavLst>
                                        <p:tav tm="0">
                                          <p:val>
                                            <p:fltVal val="0"/>
                                          </p:val>
                                        </p:tav>
                                        <p:tav tm="100000">
                                          <p:val>
                                            <p:strVal val="#ppt_w"/>
                                          </p:val>
                                        </p:tav>
                                      </p:tavLst>
                                    </p:anim>
                                    <p:anim calcmode="lin" valueType="num">
                                      <p:cBhvr>
                                        <p:cTn id="16" dur="500" fill="hold"/>
                                        <p:tgtEl>
                                          <p:spTgt spid="26"/>
                                        </p:tgtEl>
                                        <p:attrNameLst>
                                          <p:attrName>ppt_h</p:attrName>
                                        </p:attrNameLst>
                                      </p:cBhvr>
                                      <p:tavLst>
                                        <p:tav tm="0">
                                          <p:val>
                                            <p:fltVal val="0"/>
                                          </p:val>
                                        </p:tav>
                                        <p:tav tm="100000">
                                          <p:val>
                                            <p:strVal val="#ppt_h"/>
                                          </p:val>
                                        </p:tav>
                                      </p:tavLst>
                                    </p:anim>
                                    <p:animEffect transition="in" filter="fade">
                                      <p:cBhvr>
                                        <p:cTn id="17" dur="500"/>
                                        <p:tgtEl>
                                          <p:spTgt spid="26"/>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838200" y="528894"/>
            <a:ext cx="4572000" cy="1096372"/>
            <a:chOff x="838200" y="942576"/>
            <a:chExt cx="4572000" cy="1096372"/>
          </a:xfrm>
        </p:grpSpPr>
        <p:sp>
          <p:nvSpPr>
            <p:cNvPr id="11" name="TextBox 10"/>
            <p:cNvSpPr txBox="1"/>
            <p:nvPr/>
          </p:nvSpPr>
          <p:spPr>
            <a:xfrm>
              <a:off x="838200" y="942576"/>
              <a:ext cx="4572000" cy="769441"/>
            </a:xfrm>
            <a:prstGeom prst="rect">
              <a:avLst/>
            </a:prstGeom>
            <a:noFill/>
          </p:spPr>
          <p:txBody>
            <a:bodyPr wrap="square" lIns="91440" tIns="45720" rIns="91440" bIns="45720" rtlCol="0" anchor="b">
              <a:spAutoFit/>
            </a:bodyPr>
            <a:lstStyle/>
            <a:p>
              <a:r>
                <a:rPr lang="en-US" sz="4400" dirty="0">
                  <a:solidFill>
                    <a:schemeClr val="accent1"/>
                  </a:solidFill>
                  <a:latin typeface="+mj-lt"/>
                </a:rPr>
                <a:t>Sally Ride</a:t>
              </a:r>
            </a:p>
          </p:txBody>
        </p:sp>
        <p:sp>
          <p:nvSpPr>
            <p:cNvPr id="12" name="TextBox 11"/>
            <p:cNvSpPr txBox="1"/>
            <p:nvPr/>
          </p:nvSpPr>
          <p:spPr>
            <a:xfrm>
              <a:off x="838200" y="1623963"/>
              <a:ext cx="4572000" cy="414985"/>
            </a:xfrm>
            <a:prstGeom prst="rect">
              <a:avLst/>
            </a:prstGeom>
            <a:noFill/>
          </p:spPr>
          <p:txBody>
            <a:bodyPr wrap="square" lIns="91440" tIns="45720" rIns="91440" bIns="45720" rtlCol="0">
              <a:spAutoFit/>
            </a:bodyPr>
            <a:lstStyle/>
            <a:p>
              <a:pPr>
                <a:lnSpc>
                  <a:spcPct val="130000"/>
                </a:lnSpc>
              </a:pPr>
              <a:r>
                <a:rPr lang="en-US" dirty="0">
                  <a:solidFill>
                    <a:schemeClr val="tx2"/>
                  </a:solidFill>
                </a:rPr>
                <a:t>(1951-2012)</a:t>
              </a:r>
            </a:p>
          </p:txBody>
        </p:sp>
      </p:grpSp>
      <p:sp>
        <p:nvSpPr>
          <p:cNvPr id="13" name="Rectangle 12"/>
          <p:cNvSpPr/>
          <p:nvPr/>
        </p:nvSpPr>
        <p:spPr>
          <a:xfrm>
            <a:off x="843643" y="1852355"/>
            <a:ext cx="4566557" cy="2302682"/>
          </a:xfrm>
          <a:prstGeom prst="rect">
            <a:avLst/>
          </a:prstGeom>
        </p:spPr>
        <p:txBody>
          <a:bodyPr wrap="square">
            <a:spAutoFit/>
          </a:bodyPr>
          <a:lstStyle/>
          <a:p>
            <a:pPr>
              <a:lnSpc>
                <a:spcPct val="130000"/>
              </a:lnSpc>
            </a:pPr>
            <a:r>
              <a:rPr lang="en-US" sz="1400" dirty="0">
                <a:solidFill>
                  <a:schemeClr val="tx2"/>
                </a:solidFill>
              </a:rPr>
              <a:t>Ride was an astronaut, physicist, engineer, and the first American woman in space. She remains the youngest American astronaut to have flown into space, having done so at age 32. She flew twice on the Challenger space shuttle, was a physics professor at the University of California San Diego, and served on the committee investigating both the Challenger and Columbia space shuttle disasters.</a:t>
            </a:r>
          </a:p>
        </p:txBody>
      </p:sp>
      <p:sp>
        <p:nvSpPr>
          <p:cNvPr id="16" name="Rectangle 15"/>
          <p:cNvSpPr/>
          <p:nvPr/>
        </p:nvSpPr>
        <p:spPr>
          <a:xfrm>
            <a:off x="1760628" y="4474757"/>
            <a:ext cx="4106773" cy="1463670"/>
          </a:xfrm>
          <a:prstGeom prst="rect">
            <a:avLst/>
          </a:prstGeom>
        </p:spPr>
        <p:txBody>
          <a:bodyPr wrap="square">
            <a:spAutoFit/>
          </a:bodyPr>
          <a:lstStyle/>
          <a:p>
            <a:pPr>
              <a:lnSpc>
                <a:spcPct val="130000"/>
              </a:lnSpc>
            </a:pPr>
            <a:r>
              <a:rPr lang="en-US" sz="1400" dirty="0">
                <a:solidFill>
                  <a:schemeClr val="tx2"/>
                </a:solidFill>
              </a:rPr>
              <a:t>Ride was extremely private about her personal life. After her death in 2012, her obituary revealed that her partner of 27 years was science writer, professor, and author Tam O’Shaughnessy. Sally Ride is now known as the first LGBTQ+ astronaut.</a:t>
            </a:r>
          </a:p>
        </p:txBody>
      </p:sp>
      <p:grpSp>
        <p:nvGrpSpPr>
          <p:cNvPr id="26" name="Group 25"/>
          <p:cNvGrpSpPr/>
          <p:nvPr/>
        </p:nvGrpSpPr>
        <p:grpSpPr>
          <a:xfrm>
            <a:off x="838200" y="4852131"/>
            <a:ext cx="685800" cy="685800"/>
            <a:chOff x="838200" y="3680155"/>
            <a:chExt cx="685800" cy="685800"/>
          </a:xfrm>
        </p:grpSpPr>
        <p:sp>
          <p:nvSpPr>
            <p:cNvPr id="15" name="Oval 14"/>
            <p:cNvSpPr/>
            <p:nvPr/>
          </p:nvSpPr>
          <p:spPr>
            <a:xfrm>
              <a:off x="838200" y="3680155"/>
              <a:ext cx="685800" cy="6858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32" name="Freeform 11"/>
            <p:cNvSpPr>
              <a:spLocks noEditPoints="1"/>
            </p:cNvSpPr>
            <p:nvPr/>
          </p:nvSpPr>
          <p:spPr bwMode="auto">
            <a:xfrm>
              <a:off x="984477" y="3826046"/>
              <a:ext cx="393247" cy="394018"/>
            </a:xfrm>
            <a:custGeom>
              <a:avLst/>
              <a:gdLst>
                <a:gd name="T0" fmla="*/ 123 w 1561"/>
                <a:gd name="T1" fmla="*/ 1184 h 1564"/>
                <a:gd name="T2" fmla="*/ 581 w 1561"/>
                <a:gd name="T3" fmla="*/ 1216 h 1564"/>
                <a:gd name="T4" fmla="*/ 581 w 1561"/>
                <a:gd name="T5" fmla="*/ 1216 h 1564"/>
                <a:gd name="T6" fmla="*/ 337 w 1561"/>
                <a:gd name="T7" fmla="*/ 983 h 1564"/>
                <a:gd name="T8" fmla="*/ 285 w 1561"/>
                <a:gd name="T9" fmla="*/ 1002 h 1564"/>
                <a:gd name="T10" fmla="*/ 180 w 1561"/>
                <a:gd name="T11" fmla="*/ 1232 h 1564"/>
                <a:gd name="T12" fmla="*/ 780 w 1561"/>
                <a:gd name="T13" fmla="*/ 1433 h 1564"/>
                <a:gd name="T14" fmla="*/ 1304 w 1561"/>
                <a:gd name="T15" fmla="*/ 367 h 1564"/>
                <a:gd name="T16" fmla="*/ 1500 w 1561"/>
                <a:gd name="T17" fmla="*/ 388 h 1564"/>
                <a:gd name="T18" fmla="*/ 1473 w 1561"/>
                <a:gd name="T19" fmla="*/ 198 h 1564"/>
                <a:gd name="T20" fmla="*/ 1534 w 1561"/>
                <a:gd name="T21" fmla="*/ 29 h 1564"/>
                <a:gd name="T22" fmla="*/ 1304 w 1561"/>
                <a:gd name="T23" fmla="*/ 29 h 1564"/>
                <a:gd name="T24" fmla="*/ 1195 w 1561"/>
                <a:gd name="T25" fmla="*/ 137 h 1564"/>
                <a:gd name="T26" fmla="*/ 1070 w 1561"/>
                <a:gd name="T27" fmla="*/ 262 h 1564"/>
                <a:gd name="T28" fmla="*/ 123 w 1561"/>
                <a:gd name="T29" fmla="*/ 641 h 1564"/>
                <a:gd name="T30" fmla="*/ 310 w 1561"/>
                <a:gd name="T31" fmla="*/ 1536 h 1564"/>
                <a:gd name="T32" fmla="*/ 763 w 1561"/>
                <a:gd name="T33" fmla="*/ 1380 h 1564"/>
                <a:gd name="T34" fmla="*/ 924 w 1561"/>
                <a:gd name="T35" fmla="*/ 1235 h 1564"/>
                <a:gd name="T36" fmla="*/ 737 w 1561"/>
                <a:gd name="T37" fmla="*/ 1184 h 1564"/>
                <a:gd name="T38" fmla="*/ 981 w 1561"/>
                <a:gd name="T39" fmla="*/ 1184 h 1564"/>
                <a:gd name="T40" fmla="*/ 702 w 1561"/>
                <a:gd name="T41" fmla="*/ 1029 h 1564"/>
                <a:gd name="T42" fmla="*/ 1144 w 1561"/>
                <a:gd name="T43" fmla="*/ 1030 h 1564"/>
                <a:gd name="T44" fmla="*/ 693 w 1561"/>
                <a:gd name="T45" fmla="*/ 978 h 1564"/>
                <a:gd name="T46" fmla="*/ 829 w 1561"/>
                <a:gd name="T47" fmla="*/ 821 h 1564"/>
                <a:gd name="T48" fmla="*/ 1326 w 1561"/>
                <a:gd name="T49" fmla="*/ 774 h 1564"/>
                <a:gd name="T50" fmla="*/ 1310 w 1561"/>
                <a:gd name="T51" fmla="*/ 180 h 1564"/>
                <a:gd name="T52" fmla="*/ 1231 w 1561"/>
                <a:gd name="T53" fmla="*/ 65 h 1564"/>
                <a:gd name="T54" fmla="*/ 1382 w 1561"/>
                <a:gd name="T55" fmla="*/ 144 h 1564"/>
                <a:gd name="T56" fmla="*/ 1498 w 1561"/>
                <a:gd name="T57" fmla="*/ 65 h 1564"/>
                <a:gd name="T58" fmla="*/ 1419 w 1561"/>
                <a:gd name="T59" fmla="*/ 180 h 1564"/>
                <a:gd name="T60" fmla="*/ 1505 w 1561"/>
                <a:gd name="T61" fmla="*/ 313 h 1564"/>
                <a:gd name="T62" fmla="*/ 1383 w 1561"/>
                <a:gd name="T63" fmla="*/ 253 h 1564"/>
                <a:gd name="T64" fmla="*/ 1224 w 1561"/>
                <a:gd name="T65" fmla="*/ 302 h 1564"/>
                <a:gd name="T66" fmla="*/ 1278 w 1561"/>
                <a:gd name="T67" fmla="*/ 416 h 1564"/>
                <a:gd name="T68" fmla="*/ 456 w 1561"/>
                <a:gd name="T69" fmla="*/ 313 h 1564"/>
                <a:gd name="T70" fmla="*/ 456 w 1561"/>
                <a:gd name="T71" fmla="*/ 313 h 1564"/>
                <a:gd name="T72" fmla="*/ 740 w 1561"/>
                <a:gd name="T73" fmla="*/ 499 h 1564"/>
                <a:gd name="T74" fmla="*/ 786 w 1561"/>
                <a:gd name="T75" fmla="*/ 499 h 1564"/>
                <a:gd name="T76" fmla="*/ 1345 w 1561"/>
                <a:gd name="T77" fmla="*/ 569 h 1564"/>
                <a:gd name="T78" fmla="*/ 183 w 1561"/>
                <a:gd name="T79" fmla="*/ 723 h 1564"/>
                <a:gd name="T80" fmla="*/ 1351 w 1561"/>
                <a:gd name="T81" fmla="*/ 621 h 1564"/>
                <a:gd name="T82" fmla="*/ 183 w 1561"/>
                <a:gd name="T83" fmla="*/ 723 h 1564"/>
                <a:gd name="T84" fmla="*/ 679 w 1561"/>
                <a:gd name="T85" fmla="*/ 775 h 1564"/>
                <a:gd name="T86" fmla="*/ 239 w 1561"/>
                <a:gd name="T87" fmla="*/ 855 h 1564"/>
                <a:gd name="T88" fmla="*/ 88 w 1561"/>
                <a:gd name="T89" fmla="*/ 1283 h 1564"/>
                <a:gd name="T90" fmla="*/ 560 w 1561"/>
                <a:gd name="T91" fmla="*/ 936 h 1564"/>
                <a:gd name="T92" fmla="*/ 774 w 1561"/>
                <a:gd name="T93" fmla="*/ 825 h 1564"/>
                <a:gd name="T94" fmla="*/ 636 w 1561"/>
                <a:gd name="T95" fmla="*/ 1015 h 1564"/>
                <a:gd name="T96" fmla="*/ 379 w 1561"/>
                <a:gd name="T97" fmla="*/ 1491 h 1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61" h="1564">
                  <a:moveTo>
                    <a:pt x="635" y="1184"/>
                  </a:moveTo>
                  <a:cubicBezTo>
                    <a:pt x="635" y="1042"/>
                    <a:pt x="520" y="928"/>
                    <a:pt x="379" y="928"/>
                  </a:cubicBezTo>
                  <a:cubicBezTo>
                    <a:pt x="238" y="928"/>
                    <a:pt x="123" y="1042"/>
                    <a:pt x="123" y="1184"/>
                  </a:cubicBezTo>
                  <a:cubicBezTo>
                    <a:pt x="123" y="1325"/>
                    <a:pt x="238" y="1440"/>
                    <a:pt x="379" y="1440"/>
                  </a:cubicBezTo>
                  <a:cubicBezTo>
                    <a:pt x="520" y="1440"/>
                    <a:pt x="635" y="1325"/>
                    <a:pt x="635" y="1184"/>
                  </a:cubicBezTo>
                  <a:close/>
                  <a:moveTo>
                    <a:pt x="581" y="1216"/>
                  </a:moveTo>
                  <a:cubicBezTo>
                    <a:pt x="528" y="1169"/>
                    <a:pt x="479" y="1124"/>
                    <a:pt x="434" y="1081"/>
                  </a:cubicBezTo>
                  <a:cubicBezTo>
                    <a:pt x="556" y="1081"/>
                    <a:pt x="556" y="1081"/>
                    <a:pt x="556" y="1081"/>
                  </a:cubicBezTo>
                  <a:cubicBezTo>
                    <a:pt x="580" y="1122"/>
                    <a:pt x="589" y="1170"/>
                    <a:pt x="581" y="1216"/>
                  </a:cubicBezTo>
                  <a:close/>
                  <a:moveTo>
                    <a:pt x="514" y="1030"/>
                  </a:moveTo>
                  <a:cubicBezTo>
                    <a:pt x="382" y="1030"/>
                    <a:pt x="382" y="1030"/>
                    <a:pt x="382" y="1030"/>
                  </a:cubicBezTo>
                  <a:cubicBezTo>
                    <a:pt x="366" y="1014"/>
                    <a:pt x="351" y="999"/>
                    <a:pt x="337" y="983"/>
                  </a:cubicBezTo>
                  <a:cubicBezTo>
                    <a:pt x="400" y="970"/>
                    <a:pt x="466" y="988"/>
                    <a:pt x="514" y="1030"/>
                  </a:cubicBezTo>
                  <a:close/>
                  <a:moveTo>
                    <a:pt x="180" y="1232"/>
                  </a:moveTo>
                  <a:cubicBezTo>
                    <a:pt x="158" y="1140"/>
                    <a:pt x="201" y="1045"/>
                    <a:pt x="285" y="1002"/>
                  </a:cubicBezTo>
                  <a:cubicBezTo>
                    <a:pt x="373" y="1096"/>
                    <a:pt x="466" y="1186"/>
                    <a:pt x="564" y="1270"/>
                  </a:cubicBezTo>
                  <a:cubicBezTo>
                    <a:pt x="531" y="1342"/>
                    <a:pt x="459" y="1388"/>
                    <a:pt x="379" y="1389"/>
                  </a:cubicBezTo>
                  <a:cubicBezTo>
                    <a:pt x="284" y="1389"/>
                    <a:pt x="202" y="1324"/>
                    <a:pt x="180" y="1232"/>
                  </a:cubicBezTo>
                  <a:close/>
                  <a:moveTo>
                    <a:pt x="682" y="1375"/>
                  </a:moveTo>
                  <a:cubicBezTo>
                    <a:pt x="703" y="1394"/>
                    <a:pt x="724" y="1413"/>
                    <a:pt x="746" y="1433"/>
                  </a:cubicBezTo>
                  <a:cubicBezTo>
                    <a:pt x="755" y="1442"/>
                    <a:pt x="770" y="1442"/>
                    <a:pt x="780" y="1433"/>
                  </a:cubicBezTo>
                  <a:cubicBezTo>
                    <a:pt x="836" y="1382"/>
                    <a:pt x="890" y="1334"/>
                    <a:pt x="940" y="1289"/>
                  </a:cubicBezTo>
                  <a:cubicBezTo>
                    <a:pt x="1219" y="1040"/>
                    <a:pt x="1403" y="876"/>
                    <a:pt x="1403" y="641"/>
                  </a:cubicBezTo>
                  <a:cubicBezTo>
                    <a:pt x="1405" y="540"/>
                    <a:pt x="1370" y="443"/>
                    <a:pt x="1304" y="367"/>
                  </a:cubicBezTo>
                  <a:cubicBezTo>
                    <a:pt x="1365" y="307"/>
                    <a:pt x="1365" y="307"/>
                    <a:pt x="1365" y="307"/>
                  </a:cubicBezTo>
                  <a:cubicBezTo>
                    <a:pt x="1426" y="368"/>
                    <a:pt x="1426" y="368"/>
                    <a:pt x="1426" y="368"/>
                  </a:cubicBezTo>
                  <a:cubicBezTo>
                    <a:pt x="1445" y="387"/>
                    <a:pt x="1473" y="395"/>
                    <a:pt x="1500" y="388"/>
                  </a:cubicBezTo>
                  <a:cubicBezTo>
                    <a:pt x="1526" y="381"/>
                    <a:pt x="1547" y="360"/>
                    <a:pt x="1554" y="334"/>
                  </a:cubicBezTo>
                  <a:cubicBezTo>
                    <a:pt x="1561" y="307"/>
                    <a:pt x="1554" y="279"/>
                    <a:pt x="1534" y="259"/>
                  </a:cubicBezTo>
                  <a:cubicBezTo>
                    <a:pt x="1473" y="198"/>
                    <a:pt x="1473" y="198"/>
                    <a:pt x="1473" y="198"/>
                  </a:cubicBezTo>
                  <a:cubicBezTo>
                    <a:pt x="1534" y="137"/>
                    <a:pt x="1534" y="137"/>
                    <a:pt x="1534" y="137"/>
                  </a:cubicBezTo>
                  <a:cubicBezTo>
                    <a:pt x="1548" y="123"/>
                    <a:pt x="1557" y="103"/>
                    <a:pt x="1557" y="83"/>
                  </a:cubicBezTo>
                  <a:cubicBezTo>
                    <a:pt x="1557" y="63"/>
                    <a:pt x="1548" y="43"/>
                    <a:pt x="1534" y="29"/>
                  </a:cubicBezTo>
                  <a:cubicBezTo>
                    <a:pt x="1504" y="0"/>
                    <a:pt x="1456" y="0"/>
                    <a:pt x="1426" y="29"/>
                  </a:cubicBezTo>
                  <a:cubicBezTo>
                    <a:pt x="1365" y="90"/>
                    <a:pt x="1365" y="90"/>
                    <a:pt x="1365" y="90"/>
                  </a:cubicBezTo>
                  <a:cubicBezTo>
                    <a:pt x="1304" y="29"/>
                    <a:pt x="1304" y="29"/>
                    <a:pt x="1304" y="29"/>
                  </a:cubicBezTo>
                  <a:cubicBezTo>
                    <a:pt x="1273" y="0"/>
                    <a:pt x="1226" y="0"/>
                    <a:pt x="1195" y="29"/>
                  </a:cubicBezTo>
                  <a:cubicBezTo>
                    <a:pt x="1181" y="43"/>
                    <a:pt x="1172" y="63"/>
                    <a:pt x="1172" y="83"/>
                  </a:cubicBezTo>
                  <a:cubicBezTo>
                    <a:pt x="1172" y="103"/>
                    <a:pt x="1181" y="123"/>
                    <a:pt x="1195" y="137"/>
                  </a:cubicBezTo>
                  <a:cubicBezTo>
                    <a:pt x="1256" y="198"/>
                    <a:pt x="1256" y="198"/>
                    <a:pt x="1256" y="198"/>
                  </a:cubicBezTo>
                  <a:cubicBezTo>
                    <a:pt x="1174" y="280"/>
                    <a:pt x="1174" y="280"/>
                    <a:pt x="1174" y="280"/>
                  </a:cubicBezTo>
                  <a:cubicBezTo>
                    <a:pt x="1141" y="268"/>
                    <a:pt x="1106" y="262"/>
                    <a:pt x="1070" y="262"/>
                  </a:cubicBezTo>
                  <a:cubicBezTo>
                    <a:pt x="903" y="262"/>
                    <a:pt x="804" y="375"/>
                    <a:pt x="763" y="437"/>
                  </a:cubicBezTo>
                  <a:cubicBezTo>
                    <a:pt x="722" y="375"/>
                    <a:pt x="623" y="262"/>
                    <a:pt x="456" y="262"/>
                  </a:cubicBezTo>
                  <a:cubicBezTo>
                    <a:pt x="266" y="262"/>
                    <a:pt x="123" y="425"/>
                    <a:pt x="123" y="641"/>
                  </a:cubicBezTo>
                  <a:cubicBezTo>
                    <a:pt x="123" y="725"/>
                    <a:pt x="148" y="807"/>
                    <a:pt x="193" y="878"/>
                  </a:cubicBezTo>
                  <a:cubicBezTo>
                    <a:pt x="66" y="954"/>
                    <a:pt x="0" y="1101"/>
                    <a:pt x="26" y="1247"/>
                  </a:cubicBezTo>
                  <a:cubicBezTo>
                    <a:pt x="52" y="1392"/>
                    <a:pt x="164" y="1507"/>
                    <a:pt x="310" y="1536"/>
                  </a:cubicBezTo>
                  <a:cubicBezTo>
                    <a:pt x="455" y="1564"/>
                    <a:pt x="603" y="1500"/>
                    <a:pt x="682" y="1375"/>
                  </a:cubicBezTo>
                  <a:close/>
                  <a:moveTo>
                    <a:pt x="906" y="1251"/>
                  </a:moveTo>
                  <a:cubicBezTo>
                    <a:pt x="861" y="1291"/>
                    <a:pt x="813" y="1334"/>
                    <a:pt x="763" y="1380"/>
                  </a:cubicBezTo>
                  <a:cubicBezTo>
                    <a:pt x="744" y="1362"/>
                    <a:pt x="725" y="1345"/>
                    <a:pt x="706" y="1328"/>
                  </a:cubicBezTo>
                  <a:cubicBezTo>
                    <a:pt x="719" y="1299"/>
                    <a:pt x="729" y="1267"/>
                    <a:pt x="733" y="1235"/>
                  </a:cubicBezTo>
                  <a:cubicBezTo>
                    <a:pt x="924" y="1235"/>
                    <a:pt x="924" y="1235"/>
                    <a:pt x="924" y="1235"/>
                  </a:cubicBezTo>
                  <a:cubicBezTo>
                    <a:pt x="918" y="1240"/>
                    <a:pt x="912" y="1246"/>
                    <a:pt x="906" y="1251"/>
                  </a:cubicBezTo>
                  <a:close/>
                  <a:moveTo>
                    <a:pt x="981" y="1184"/>
                  </a:moveTo>
                  <a:cubicBezTo>
                    <a:pt x="737" y="1184"/>
                    <a:pt x="737" y="1184"/>
                    <a:pt x="737" y="1184"/>
                  </a:cubicBezTo>
                  <a:cubicBezTo>
                    <a:pt x="737" y="1149"/>
                    <a:pt x="732" y="1115"/>
                    <a:pt x="722" y="1081"/>
                  </a:cubicBezTo>
                  <a:cubicBezTo>
                    <a:pt x="1092" y="1081"/>
                    <a:pt x="1092" y="1081"/>
                    <a:pt x="1092" y="1081"/>
                  </a:cubicBezTo>
                  <a:cubicBezTo>
                    <a:pt x="1057" y="1114"/>
                    <a:pt x="1020" y="1148"/>
                    <a:pt x="981" y="1184"/>
                  </a:cubicBezTo>
                  <a:close/>
                  <a:moveTo>
                    <a:pt x="1144" y="1030"/>
                  </a:moveTo>
                  <a:cubicBezTo>
                    <a:pt x="702" y="1030"/>
                    <a:pt x="702" y="1030"/>
                    <a:pt x="702" y="1030"/>
                  </a:cubicBezTo>
                  <a:cubicBezTo>
                    <a:pt x="702" y="1029"/>
                    <a:pt x="702" y="1029"/>
                    <a:pt x="702" y="1029"/>
                  </a:cubicBezTo>
                  <a:cubicBezTo>
                    <a:pt x="761" y="1023"/>
                    <a:pt x="811" y="984"/>
                    <a:pt x="831" y="928"/>
                  </a:cubicBezTo>
                  <a:cubicBezTo>
                    <a:pt x="1235" y="928"/>
                    <a:pt x="1235" y="928"/>
                    <a:pt x="1235" y="928"/>
                  </a:cubicBezTo>
                  <a:cubicBezTo>
                    <a:pt x="1207" y="964"/>
                    <a:pt x="1176" y="998"/>
                    <a:pt x="1144" y="1030"/>
                  </a:cubicBezTo>
                  <a:close/>
                  <a:moveTo>
                    <a:pt x="693" y="978"/>
                  </a:moveTo>
                  <a:cubicBezTo>
                    <a:pt x="788" y="883"/>
                    <a:pt x="788" y="883"/>
                    <a:pt x="788" y="883"/>
                  </a:cubicBezTo>
                  <a:cubicBezTo>
                    <a:pt x="784" y="934"/>
                    <a:pt x="744" y="975"/>
                    <a:pt x="693" y="978"/>
                  </a:cubicBezTo>
                  <a:close/>
                  <a:moveTo>
                    <a:pt x="1273" y="877"/>
                  </a:moveTo>
                  <a:cubicBezTo>
                    <a:pt x="840" y="877"/>
                    <a:pt x="840" y="877"/>
                    <a:pt x="840" y="877"/>
                  </a:cubicBezTo>
                  <a:cubicBezTo>
                    <a:pt x="840" y="857"/>
                    <a:pt x="836" y="838"/>
                    <a:pt x="829" y="821"/>
                  </a:cubicBezTo>
                  <a:cubicBezTo>
                    <a:pt x="829" y="821"/>
                    <a:pt x="829" y="821"/>
                    <a:pt x="829" y="821"/>
                  </a:cubicBezTo>
                  <a:cubicBezTo>
                    <a:pt x="822" y="804"/>
                    <a:pt x="813" y="788"/>
                    <a:pt x="800" y="774"/>
                  </a:cubicBezTo>
                  <a:cubicBezTo>
                    <a:pt x="1326" y="774"/>
                    <a:pt x="1326" y="774"/>
                    <a:pt x="1326" y="774"/>
                  </a:cubicBezTo>
                  <a:cubicBezTo>
                    <a:pt x="1312" y="810"/>
                    <a:pt x="1294" y="845"/>
                    <a:pt x="1273" y="877"/>
                  </a:cubicBezTo>
                  <a:close/>
                  <a:moveTo>
                    <a:pt x="1310" y="216"/>
                  </a:moveTo>
                  <a:cubicBezTo>
                    <a:pt x="1320" y="206"/>
                    <a:pt x="1320" y="190"/>
                    <a:pt x="1310" y="180"/>
                  </a:cubicBezTo>
                  <a:cubicBezTo>
                    <a:pt x="1231" y="101"/>
                    <a:pt x="1231" y="101"/>
                    <a:pt x="1231" y="101"/>
                  </a:cubicBezTo>
                  <a:cubicBezTo>
                    <a:pt x="1226" y="96"/>
                    <a:pt x="1224" y="90"/>
                    <a:pt x="1224" y="83"/>
                  </a:cubicBezTo>
                  <a:cubicBezTo>
                    <a:pt x="1224" y="76"/>
                    <a:pt x="1226" y="70"/>
                    <a:pt x="1231" y="65"/>
                  </a:cubicBezTo>
                  <a:cubicBezTo>
                    <a:pt x="1241" y="55"/>
                    <a:pt x="1257" y="55"/>
                    <a:pt x="1267" y="65"/>
                  </a:cubicBezTo>
                  <a:cubicBezTo>
                    <a:pt x="1346" y="144"/>
                    <a:pt x="1346" y="144"/>
                    <a:pt x="1346" y="144"/>
                  </a:cubicBezTo>
                  <a:cubicBezTo>
                    <a:pt x="1356" y="154"/>
                    <a:pt x="1373" y="154"/>
                    <a:pt x="1382" y="144"/>
                  </a:cubicBezTo>
                  <a:cubicBezTo>
                    <a:pt x="1462" y="65"/>
                    <a:pt x="1462" y="65"/>
                    <a:pt x="1462" y="65"/>
                  </a:cubicBezTo>
                  <a:cubicBezTo>
                    <a:pt x="1467" y="60"/>
                    <a:pt x="1473" y="57"/>
                    <a:pt x="1480" y="58"/>
                  </a:cubicBezTo>
                  <a:cubicBezTo>
                    <a:pt x="1487" y="58"/>
                    <a:pt x="1493" y="60"/>
                    <a:pt x="1498" y="65"/>
                  </a:cubicBezTo>
                  <a:cubicBezTo>
                    <a:pt x="1503" y="70"/>
                    <a:pt x="1505" y="76"/>
                    <a:pt x="1505" y="83"/>
                  </a:cubicBezTo>
                  <a:cubicBezTo>
                    <a:pt x="1505" y="90"/>
                    <a:pt x="1503" y="96"/>
                    <a:pt x="1498" y="101"/>
                  </a:cubicBezTo>
                  <a:cubicBezTo>
                    <a:pt x="1419" y="180"/>
                    <a:pt x="1419" y="180"/>
                    <a:pt x="1419" y="180"/>
                  </a:cubicBezTo>
                  <a:cubicBezTo>
                    <a:pt x="1409" y="190"/>
                    <a:pt x="1409" y="206"/>
                    <a:pt x="1419" y="216"/>
                  </a:cubicBezTo>
                  <a:cubicBezTo>
                    <a:pt x="1498" y="296"/>
                    <a:pt x="1498" y="296"/>
                    <a:pt x="1498" y="296"/>
                  </a:cubicBezTo>
                  <a:cubicBezTo>
                    <a:pt x="1503" y="300"/>
                    <a:pt x="1505" y="307"/>
                    <a:pt x="1505" y="313"/>
                  </a:cubicBezTo>
                  <a:cubicBezTo>
                    <a:pt x="1505" y="320"/>
                    <a:pt x="1503" y="327"/>
                    <a:pt x="1498" y="331"/>
                  </a:cubicBezTo>
                  <a:cubicBezTo>
                    <a:pt x="1488" y="341"/>
                    <a:pt x="1472" y="341"/>
                    <a:pt x="1462" y="331"/>
                  </a:cubicBezTo>
                  <a:cubicBezTo>
                    <a:pt x="1383" y="253"/>
                    <a:pt x="1383" y="253"/>
                    <a:pt x="1383" y="253"/>
                  </a:cubicBezTo>
                  <a:cubicBezTo>
                    <a:pt x="1373" y="243"/>
                    <a:pt x="1356" y="243"/>
                    <a:pt x="1346" y="253"/>
                  </a:cubicBezTo>
                  <a:cubicBezTo>
                    <a:pt x="1267" y="332"/>
                    <a:pt x="1267" y="332"/>
                    <a:pt x="1267" y="332"/>
                  </a:cubicBezTo>
                  <a:cubicBezTo>
                    <a:pt x="1254" y="321"/>
                    <a:pt x="1239" y="311"/>
                    <a:pt x="1224" y="302"/>
                  </a:cubicBezTo>
                  <a:lnTo>
                    <a:pt x="1310" y="216"/>
                  </a:lnTo>
                  <a:close/>
                  <a:moveTo>
                    <a:pt x="1070" y="313"/>
                  </a:moveTo>
                  <a:cubicBezTo>
                    <a:pt x="1152" y="314"/>
                    <a:pt x="1228" y="351"/>
                    <a:pt x="1278" y="416"/>
                  </a:cubicBezTo>
                  <a:cubicBezTo>
                    <a:pt x="845" y="416"/>
                    <a:pt x="845" y="416"/>
                    <a:pt x="845" y="416"/>
                  </a:cubicBezTo>
                  <a:cubicBezTo>
                    <a:pt x="902" y="351"/>
                    <a:pt x="984" y="314"/>
                    <a:pt x="1070" y="313"/>
                  </a:cubicBezTo>
                  <a:close/>
                  <a:moveTo>
                    <a:pt x="456" y="313"/>
                  </a:moveTo>
                  <a:cubicBezTo>
                    <a:pt x="542" y="314"/>
                    <a:pt x="624" y="351"/>
                    <a:pt x="681" y="416"/>
                  </a:cubicBezTo>
                  <a:cubicBezTo>
                    <a:pt x="248" y="416"/>
                    <a:pt x="248" y="416"/>
                    <a:pt x="248" y="416"/>
                  </a:cubicBezTo>
                  <a:cubicBezTo>
                    <a:pt x="298" y="351"/>
                    <a:pt x="374" y="314"/>
                    <a:pt x="456" y="313"/>
                  </a:cubicBezTo>
                  <a:close/>
                  <a:moveTo>
                    <a:pt x="215" y="467"/>
                  </a:moveTo>
                  <a:cubicBezTo>
                    <a:pt x="721" y="467"/>
                    <a:pt x="721" y="467"/>
                    <a:pt x="721" y="467"/>
                  </a:cubicBezTo>
                  <a:cubicBezTo>
                    <a:pt x="728" y="477"/>
                    <a:pt x="734" y="488"/>
                    <a:pt x="740" y="499"/>
                  </a:cubicBezTo>
                  <a:cubicBezTo>
                    <a:pt x="744" y="508"/>
                    <a:pt x="753" y="514"/>
                    <a:pt x="763" y="514"/>
                  </a:cubicBezTo>
                  <a:cubicBezTo>
                    <a:pt x="773" y="514"/>
                    <a:pt x="782" y="508"/>
                    <a:pt x="786" y="499"/>
                  </a:cubicBezTo>
                  <a:cubicBezTo>
                    <a:pt x="786" y="499"/>
                    <a:pt x="786" y="499"/>
                    <a:pt x="786" y="499"/>
                  </a:cubicBezTo>
                  <a:cubicBezTo>
                    <a:pt x="792" y="488"/>
                    <a:pt x="798" y="477"/>
                    <a:pt x="805" y="467"/>
                  </a:cubicBezTo>
                  <a:cubicBezTo>
                    <a:pt x="1311" y="467"/>
                    <a:pt x="1311" y="467"/>
                    <a:pt x="1311" y="467"/>
                  </a:cubicBezTo>
                  <a:cubicBezTo>
                    <a:pt x="1328" y="499"/>
                    <a:pt x="1339" y="534"/>
                    <a:pt x="1345" y="569"/>
                  </a:cubicBezTo>
                  <a:cubicBezTo>
                    <a:pt x="180" y="569"/>
                    <a:pt x="180" y="569"/>
                    <a:pt x="180" y="569"/>
                  </a:cubicBezTo>
                  <a:cubicBezTo>
                    <a:pt x="187" y="534"/>
                    <a:pt x="198" y="499"/>
                    <a:pt x="215" y="467"/>
                  </a:cubicBezTo>
                  <a:close/>
                  <a:moveTo>
                    <a:pt x="183" y="723"/>
                  </a:moveTo>
                  <a:cubicBezTo>
                    <a:pt x="177" y="696"/>
                    <a:pt x="174" y="668"/>
                    <a:pt x="174" y="641"/>
                  </a:cubicBezTo>
                  <a:cubicBezTo>
                    <a:pt x="174" y="634"/>
                    <a:pt x="175" y="627"/>
                    <a:pt x="175" y="621"/>
                  </a:cubicBezTo>
                  <a:cubicBezTo>
                    <a:pt x="1351" y="621"/>
                    <a:pt x="1351" y="621"/>
                    <a:pt x="1351" y="621"/>
                  </a:cubicBezTo>
                  <a:cubicBezTo>
                    <a:pt x="1351" y="627"/>
                    <a:pt x="1352" y="634"/>
                    <a:pt x="1352" y="641"/>
                  </a:cubicBezTo>
                  <a:cubicBezTo>
                    <a:pt x="1352" y="668"/>
                    <a:pt x="1348" y="696"/>
                    <a:pt x="1342" y="723"/>
                  </a:cubicBezTo>
                  <a:lnTo>
                    <a:pt x="183" y="723"/>
                  </a:lnTo>
                  <a:close/>
                  <a:moveTo>
                    <a:pt x="679" y="775"/>
                  </a:moveTo>
                  <a:cubicBezTo>
                    <a:pt x="584" y="870"/>
                    <a:pt x="584" y="870"/>
                    <a:pt x="584" y="870"/>
                  </a:cubicBezTo>
                  <a:cubicBezTo>
                    <a:pt x="588" y="819"/>
                    <a:pt x="628" y="778"/>
                    <a:pt x="679" y="775"/>
                  </a:cubicBezTo>
                  <a:close/>
                  <a:moveTo>
                    <a:pt x="572" y="774"/>
                  </a:moveTo>
                  <a:cubicBezTo>
                    <a:pt x="550" y="798"/>
                    <a:pt x="537" y="828"/>
                    <a:pt x="533" y="861"/>
                  </a:cubicBezTo>
                  <a:cubicBezTo>
                    <a:pt x="441" y="816"/>
                    <a:pt x="333" y="814"/>
                    <a:pt x="239" y="855"/>
                  </a:cubicBezTo>
                  <a:cubicBezTo>
                    <a:pt x="223" y="829"/>
                    <a:pt x="210" y="802"/>
                    <a:pt x="199" y="774"/>
                  </a:cubicBezTo>
                  <a:lnTo>
                    <a:pt x="572" y="774"/>
                  </a:lnTo>
                  <a:close/>
                  <a:moveTo>
                    <a:pt x="88" y="1283"/>
                  </a:moveTo>
                  <a:cubicBezTo>
                    <a:pt x="46" y="1159"/>
                    <a:pt x="87" y="1022"/>
                    <a:pt x="191" y="941"/>
                  </a:cubicBezTo>
                  <a:cubicBezTo>
                    <a:pt x="294" y="861"/>
                    <a:pt x="438" y="855"/>
                    <a:pt x="548" y="927"/>
                  </a:cubicBezTo>
                  <a:cubicBezTo>
                    <a:pt x="552" y="930"/>
                    <a:pt x="556" y="933"/>
                    <a:pt x="560" y="936"/>
                  </a:cubicBezTo>
                  <a:cubicBezTo>
                    <a:pt x="570" y="943"/>
                    <a:pt x="584" y="942"/>
                    <a:pt x="593" y="933"/>
                  </a:cubicBezTo>
                  <a:cubicBezTo>
                    <a:pt x="738" y="789"/>
                    <a:pt x="738" y="789"/>
                    <a:pt x="738" y="789"/>
                  </a:cubicBezTo>
                  <a:cubicBezTo>
                    <a:pt x="753" y="797"/>
                    <a:pt x="765" y="810"/>
                    <a:pt x="774" y="825"/>
                  </a:cubicBezTo>
                  <a:cubicBezTo>
                    <a:pt x="629" y="969"/>
                    <a:pt x="629" y="969"/>
                    <a:pt x="629" y="969"/>
                  </a:cubicBezTo>
                  <a:cubicBezTo>
                    <a:pt x="620" y="978"/>
                    <a:pt x="619" y="993"/>
                    <a:pt x="627" y="1003"/>
                  </a:cubicBezTo>
                  <a:cubicBezTo>
                    <a:pt x="630" y="1007"/>
                    <a:pt x="633" y="1011"/>
                    <a:pt x="636" y="1015"/>
                  </a:cubicBezTo>
                  <a:cubicBezTo>
                    <a:pt x="669" y="1065"/>
                    <a:pt x="686" y="1124"/>
                    <a:pt x="686" y="1184"/>
                  </a:cubicBezTo>
                  <a:cubicBezTo>
                    <a:pt x="686" y="1232"/>
                    <a:pt x="675" y="1280"/>
                    <a:pt x="653" y="1323"/>
                  </a:cubicBezTo>
                  <a:cubicBezTo>
                    <a:pt x="600" y="1426"/>
                    <a:pt x="494" y="1491"/>
                    <a:pt x="379" y="1491"/>
                  </a:cubicBezTo>
                  <a:cubicBezTo>
                    <a:pt x="248" y="1491"/>
                    <a:pt x="131" y="1408"/>
                    <a:pt x="88" y="1283"/>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p>
          </p:txBody>
        </p:sp>
      </p:grpSp>
      <p:pic>
        <p:nvPicPr>
          <p:cNvPr id="3074" name="Picture 2" descr="Sally Ride, Trailblazing Astronaut, Dies at 61 - The New York Times">
            <a:extLst>
              <a:ext uri="{FF2B5EF4-FFF2-40B4-BE49-F238E27FC236}">
                <a16:creationId xmlns:a16="http://schemas.microsoft.com/office/drawing/2014/main" id="{89D11DF6-8C7D-43F0-99BD-9001DAE80E28}"/>
              </a:ext>
            </a:extLst>
          </p:cNvPr>
          <p:cNvPicPr>
            <a:picLocks noGrp="1" noChangeAspect="1" noChangeArrowheads="1"/>
          </p:cNvPicPr>
          <p:nvPr>
            <p:ph type="pic" sz="quarter" idx="10"/>
          </p:nvPr>
        </p:nvPicPr>
        <p:blipFill>
          <a:blip r:embed="rId2">
            <a:extLst>
              <a:ext uri="{28A0092B-C50C-407E-A947-70E740481C1C}">
                <a14:useLocalDpi xmlns:a14="http://schemas.microsoft.com/office/drawing/2010/main" val="0"/>
              </a:ext>
            </a:extLst>
          </a:blip>
          <a:srcRect l="24333" r="24333"/>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p:cNvGrpSpPr/>
          <p:nvPr/>
        </p:nvGrpSpPr>
        <p:grpSpPr>
          <a:xfrm rot="20683798">
            <a:off x="8882962" y="1790119"/>
            <a:ext cx="9973887" cy="5959420"/>
            <a:chOff x="-3894749" y="-2846439"/>
            <a:chExt cx="12991061" cy="7762189"/>
          </a:xfrm>
        </p:grpSpPr>
        <p:sp>
          <p:nvSpPr>
            <p:cNvPr id="4" name="Freeform 36"/>
            <p:cNvSpPr>
              <a:spLocks/>
            </p:cNvSpPr>
            <p:nvPr/>
          </p:nvSpPr>
          <p:spPr bwMode="auto">
            <a:xfrm>
              <a:off x="-3894749" y="-2846439"/>
              <a:ext cx="12011427" cy="5422301"/>
            </a:xfrm>
            <a:custGeom>
              <a:avLst/>
              <a:gdLst>
                <a:gd name="T0" fmla="*/ 19 w 1178"/>
                <a:gd name="T1" fmla="*/ 531 h 531"/>
                <a:gd name="T2" fmla="*/ 1178 w 1178"/>
                <a:gd name="T3" fmla="*/ 46 h 531"/>
                <a:gd name="T4" fmla="*/ 1159 w 1178"/>
                <a:gd name="T5" fmla="*/ 0 h 531"/>
                <a:gd name="T6" fmla="*/ 0 w 1178"/>
                <a:gd name="T7" fmla="*/ 485 h 531"/>
                <a:gd name="T8" fmla="*/ 19 w 1178"/>
                <a:gd name="T9" fmla="*/ 531 h 531"/>
              </a:gdLst>
              <a:ahLst/>
              <a:cxnLst>
                <a:cxn ang="0">
                  <a:pos x="T0" y="T1"/>
                </a:cxn>
                <a:cxn ang="0">
                  <a:pos x="T2" y="T3"/>
                </a:cxn>
                <a:cxn ang="0">
                  <a:pos x="T4" y="T5"/>
                </a:cxn>
                <a:cxn ang="0">
                  <a:pos x="T6" y="T7"/>
                </a:cxn>
                <a:cxn ang="0">
                  <a:pos x="T8" y="T9"/>
                </a:cxn>
              </a:cxnLst>
              <a:rect l="0" t="0" r="r" b="b"/>
              <a:pathLst>
                <a:path w="1178" h="531">
                  <a:moveTo>
                    <a:pt x="19" y="531"/>
                  </a:moveTo>
                  <a:cubicBezTo>
                    <a:pt x="311" y="144"/>
                    <a:pt x="886" y="432"/>
                    <a:pt x="1178" y="46"/>
                  </a:cubicBezTo>
                  <a:cubicBezTo>
                    <a:pt x="1172" y="30"/>
                    <a:pt x="1165" y="15"/>
                    <a:pt x="1159" y="0"/>
                  </a:cubicBezTo>
                  <a:cubicBezTo>
                    <a:pt x="867" y="387"/>
                    <a:pt x="292" y="98"/>
                    <a:pt x="0" y="485"/>
                  </a:cubicBezTo>
                  <a:cubicBezTo>
                    <a:pt x="6" y="500"/>
                    <a:pt x="13" y="516"/>
                    <a:pt x="19" y="53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 name="Freeform 37"/>
            <p:cNvSpPr>
              <a:spLocks/>
            </p:cNvSpPr>
            <p:nvPr/>
          </p:nvSpPr>
          <p:spPr bwMode="auto">
            <a:xfrm>
              <a:off x="-3701318" y="-2378461"/>
              <a:ext cx="12017667" cy="5422301"/>
            </a:xfrm>
            <a:custGeom>
              <a:avLst/>
              <a:gdLst>
                <a:gd name="T0" fmla="*/ 19 w 1178"/>
                <a:gd name="T1" fmla="*/ 531 h 531"/>
                <a:gd name="T2" fmla="*/ 1178 w 1178"/>
                <a:gd name="T3" fmla="*/ 45 h 531"/>
                <a:gd name="T4" fmla="*/ 1159 w 1178"/>
                <a:gd name="T5" fmla="*/ 0 h 531"/>
                <a:gd name="T6" fmla="*/ 0 w 1178"/>
                <a:gd name="T7" fmla="*/ 485 h 531"/>
                <a:gd name="T8" fmla="*/ 19 w 1178"/>
                <a:gd name="T9" fmla="*/ 531 h 531"/>
              </a:gdLst>
              <a:ahLst/>
              <a:cxnLst>
                <a:cxn ang="0">
                  <a:pos x="T0" y="T1"/>
                </a:cxn>
                <a:cxn ang="0">
                  <a:pos x="T2" y="T3"/>
                </a:cxn>
                <a:cxn ang="0">
                  <a:pos x="T4" y="T5"/>
                </a:cxn>
                <a:cxn ang="0">
                  <a:pos x="T6" y="T7"/>
                </a:cxn>
                <a:cxn ang="0">
                  <a:pos x="T8" y="T9"/>
                </a:cxn>
              </a:cxnLst>
              <a:rect l="0" t="0" r="r" b="b"/>
              <a:pathLst>
                <a:path w="1178" h="531">
                  <a:moveTo>
                    <a:pt x="19" y="531"/>
                  </a:moveTo>
                  <a:cubicBezTo>
                    <a:pt x="311" y="144"/>
                    <a:pt x="886" y="432"/>
                    <a:pt x="1178" y="45"/>
                  </a:cubicBezTo>
                  <a:cubicBezTo>
                    <a:pt x="1172" y="30"/>
                    <a:pt x="1166" y="15"/>
                    <a:pt x="1159" y="0"/>
                  </a:cubicBezTo>
                  <a:cubicBezTo>
                    <a:pt x="867" y="386"/>
                    <a:pt x="292" y="98"/>
                    <a:pt x="0" y="485"/>
                  </a:cubicBezTo>
                  <a:cubicBezTo>
                    <a:pt x="7" y="500"/>
                    <a:pt x="13" y="515"/>
                    <a:pt x="19" y="53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Freeform 38"/>
            <p:cNvSpPr>
              <a:spLocks/>
            </p:cNvSpPr>
            <p:nvPr/>
          </p:nvSpPr>
          <p:spPr bwMode="auto">
            <a:xfrm>
              <a:off x="-3507887" y="-1916723"/>
              <a:ext cx="12023906" cy="5422301"/>
            </a:xfrm>
            <a:custGeom>
              <a:avLst/>
              <a:gdLst>
                <a:gd name="T0" fmla="*/ 19 w 1179"/>
                <a:gd name="T1" fmla="*/ 531 h 531"/>
                <a:gd name="T2" fmla="*/ 1179 w 1179"/>
                <a:gd name="T3" fmla="*/ 46 h 531"/>
                <a:gd name="T4" fmla="*/ 1159 w 1179"/>
                <a:gd name="T5" fmla="*/ 0 h 531"/>
                <a:gd name="T6" fmla="*/ 0 w 1179"/>
                <a:gd name="T7" fmla="*/ 486 h 531"/>
                <a:gd name="T8" fmla="*/ 19 w 1179"/>
                <a:gd name="T9" fmla="*/ 531 h 531"/>
              </a:gdLst>
              <a:ahLst/>
              <a:cxnLst>
                <a:cxn ang="0">
                  <a:pos x="T0" y="T1"/>
                </a:cxn>
                <a:cxn ang="0">
                  <a:pos x="T2" y="T3"/>
                </a:cxn>
                <a:cxn ang="0">
                  <a:pos x="T4" y="T5"/>
                </a:cxn>
                <a:cxn ang="0">
                  <a:pos x="T6" y="T7"/>
                </a:cxn>
                <a:cxn ang="0">
                  <a:pos x="T8" y="T9"/>
                </a:cxn>
              </a:cxnLst>
              <a:rect l="0" t="0" r="r" b="b"/>
              <a:pathLst>
                <a:path w="1179" h="531">
                  <a:moveTo>
                    <a:pt x="19" y="531"/>
                  </a:moveTo>
                  <a:cubicBezTo>
                    <a:pt x="312" y="145"/>
                    <a:pt x="886" y="433"/>
                    <a:pt x="1179" y="46"/>
                  </a:cubicBezTo>
                  <a:cubicBezTo>
                    <a:pt x="1172" y="31"/>
                    <a:pt x="1166" y="16"/>
                    <a:pt x="1159" y="0"/>
                  </a:cubicBezTo>
                  <a:cubicBezTo>
                    <a:pt x="867" y="387"/>
                    <a:pt x="292" y="99"/>
                    <a:pt x="0" y="486"/>
                  </a:cubicBezTo>
                  <a:cubicBezTo>
                    <a:pt x="7" y="501"/>
                    <a:pt x="13" y="516"/>
                    <a:pt x="19" y="531"/>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Freeform 39"/>
            <p:cNvSpPr>
              <a:spLocks/>
            </p:cNvSpPr>
            <p:nvPr/>
          </p:nvSpPr>
          <p:spPr bwMode="auto">
            <a:xfrm>
              <a:off x="-3314457" y="-1448746"/>
              <a:ext cx="12023906" cy="5422301"/>
            </a:xfrm>
            <a:custGeom>
              <a:avLst/>
              <a:gdLst>
                <a:gd name="T0" fmla="*/ 20 w 1179"/>
                <a:gd name="T1" fmla="*/ 531 h 531"/>
                <a:gd name="T2" fmla="*/ 1179 w 1179"/>
                <a:gd name="T3" fmla="*/ 46 h 531"/>
                <a:gd name="T4" fmla="*/ 1160 w 1179"/>
                <a:gd name="T5" fmla="*/ 0 h 531"/>
                <a:gd name="T6" fmla="*/ 0 w 1179"/>
                <a:gd name="T7" fmla="*/ 485 h 531"/>
                <a:gd name="T8" fmla="*/ 20 w 1179"/>
                <a:gd name="T9" fmla="*/ 531 h 531"/>
              </a:gdLst>
              <a:ahLst/>
              <a:cxnLst>
                <a:cxn ang="0">
                  <a:pos x="T0" y="T1"/>
                </a:cxn>
                <a:cxn ang="0">
                  <a:pos x="T2" y="T3"/>
                </a:cxn>
                <a:cxn ang="0">
                  <a:pos x="T4" y="T5"/>
                </a:cxn>
                <a:cxn ang="0">
                  <a:pos x="T6" y="T7"/>
                </a:cxn>
                <a:cxn ang="0">
                  <a:pos x="T8" y="T9"/>
                </a:cxn>
              </a:cxnLst>
              <a:rect l="0" t="0" r="r" b="b"/>
              <a:pathLst>
                <a:path w="1179" h="531">
                  <a:moveTo>
                    <a:pt x="20" y="531"/>
                  </a:moveTo>
                  <a:cubicBezTo>
                    <a:pt x="312" y="144"/>
                    <a:pt x="887" y="433"/>
                    <a:pt x="1179" y="46"/>
                  </a:cubicBezTo>
                  <a:cubicBezTo>
                    <a:pt x="1172" y="31"/>
                    <a:pt x="1166" y="15"/>
                    <a:pt x="1160" y="0"/>
                  </a:cubicBezTo>
                  <a:cubicBezTo>
                    <a:pt x="867" y="387"/>
                    <a:pt x="293" y="99"/>
                    <a:pt x="0" y="485"/>
                  </a:cubicBezTo>
                  <a:cubicBezTo>
                    <a:pt x="7" y="501"/>
                    <a:pt x="13" y="516"/>
                    <a:pt x="20" y="531"/>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40"/>
            <p:cNvSpPr>
              <a:spLocks/>
            </p:cNvSpPr>
            <p:nvPr/>
          </p:nvSpPr>
          <p:spPr bwMode="auto">
            <a:xfrm>
              <a:off x="-3114786" y="-980768"/>
              <a:ext cx="12017667" cy="5428541"/>
            </a:xfrm>
            <a:custGeom>
              <a:avLst/>
              <a:gdLst>
                <a:gd name="T0" fmla="*/ 19 w 1178"/>
                <a:gd name="T1" fmla="*/ 531 h 531"/>
                <a:gd name="T2" fmla="*/ 1178 w 1178"/>
                <a:gd name="T3" fmla="*/ 46 h 531"/>
                <a:gd name="T4" fmla="*/ 1159 w 1178"/>
                <a:gd name="T5" fmla="*/ 0 h 531"/>
                <a:gd name="T6" fmla="*/ 0 w 1178"/>
                <a:gd name="T7" fmla="*/ 485 h 531"/>
                <a:gd name="T8" fmla="*/ 19 w 1178"/>
                <a:gd name="T9" fmla="*/ 531 h 531"/>
              </a:gdLst>
              <a:ahLst/>
              <a:cxnLst>
                <a:cxn ang="0">
                  <a:pos x="T0" y="T1"/>
                </a:cxn>
                <a:cxn ang="0">
                  <a:pos x="T2" y="T3"/>
                </a:cxn>
                <a:cxn ang="0">
                  <a:pos x="T4" y="T5"/>
                </a:cxn>
                <a:cxn ang="0">
                  <a:pos x="T6" y="T7"/>
                </a:cxn>
                <a:cxn ang="0">
                  <a:pos x="T8" y="T9"/>
                </a:cxn>
              </a:cxnLst>
              <a:rect l="0" t="0" r="r" b="b"/>
              <a:pathLst>
                <a:path w="1178" h="531">
                  <a:moveTo>
                    <a:pt x="19" y="531"/>
                  </a:moveTo>
                  <a:cubicBezTo>
                    <a:pt x="311" y="144"/>
                    <a:pt x="886" y="432"/>
                    <a:pt x="1178" y="46"/>
                  </a:cubicBezTo>
                  <a:cubicBezTo>
                    <a:pt x="1171" y="30"/>
                    <a:pt x="1165" y="15"/>
                    <a:pt x="1159" y="0"/>
                  </a:cubicBezTo>
                  <a:cubicBezTo>
                    <a:pt x="867" y="387"/>
                    <a:pt x="292" y="98"/>
                    <a:pt x="0" y="485"/>
                  </a:cubicBezTo>
                  <a:cubicBezTo>
                    <a:pt x="6" y="500"/>
                    <a:pt x="12" y="516"/>
                    <a:pt x="19" y="531"/>
                  </a:cubicBez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41"/>
            <p:cNvSpPr>
              <a:spLocks/>
            </p:cNvSpPr>
            <p:nvPr/>
          </p:nvSpPr>
          <p:spPr bwMode="auto">
            <a:xfrm>
              <a:off x="-2921355" y="-506551"/>
              <a:ext cx="12017667" cy="5422301"/>
            </a:xfrm>
            <a:custGeom>
              <a:avLst/>
              <a:gdLst>
                <a:gd name="T0" fmla="*/ 19 w 1178"/>
                <a:gd name="T1" fmla="*/ 531 h 531"/>
                <a:gd name="T2" fmla="*/ 1178 w 1178"/>
                <a:gd name="T3" fmla="*/ 45 h 531"/>
                <a:gd name="T4" fmla="*/ 1159 w 1178"/>
                <a:gd name="T5" fmla="*/ 0 h 531"/>
                <a:gd name="T6" fmla="*/ 0 w 1178"/>
                <a:gd name="T7" fmla="*/ 485 h 531"/>
                <a:gd name="T8" fmla="*/ 19 w 1178"/>
                <a:gd name="T9" fmla="*/ 531 h 531"/>
              </a:gdLst>
              <a:ahLst/>
              <a:cxnLst>
                <a:cxn ang="0">
                  <a:pos x="T0" y="T1"/>
                </a:cxn>
                <a:cxn ang="0">
                  <a:pos x="T2" y="T3"/>
                </a:cxn>
                <a:cxn ang="0">
                  <a:pos x="T4" y="T5"/>
                </a:cxn>
                <a:cxn ang="0">
                  <a:pos x="T6" y="T7"/>
                </a:cxn>
                <a:cxn ang="0">
                  <a:pos x="T8" y="T9"/>
                </a:cxn>
              </a:cxnLst>
              <a:rect l="0" t="0" r="r" b="b"/>
              <a:pathLst>
                <a:path w="1178" h="531">
                  <a:moveTo>
                    <a:pt x="19" y="531"/>
                  </a:moveTo>
                  <a:cubicBezTo>
                    <a:pt x="311" y="144"/>
                    <a:pt x="886" y="432"/>
                    <a:pt x="1178" y="45"/>
                  </a:cubicBezTo>
                  <a:cubicBezTo>
                    <a:pt x="1172" y="30"/>
                    <a:pt x="1165" y="15"/>
                    <a:pt x="1159" y="0"/>
                  </a:cubicBezTo>
                  <a:cubicBezTo>
                    <a:pt x="867" y="386"/>
                    <a:pt x="292" y="98"/>
                    <a:pt x="0" y="485"/>
                  </a:cubicBezTo>
                  <a:cubicBezTo>
                    <a:pt x="6" y="500"/>
                    <a:pt x="13" y="515"/>
                    <a:pt x="19" y="531"/>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291404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p:cTn id="15" dur="500" fill="hold"/>
                                        <p:tgtEl>
                                          <p:spTgt spid="26"/>
                                        </p:tgtEl>
                                        <p:attrNameLst>
                                          <p:attrName>ppt_w</p:attrName>
                                        </p:attrNameLst>
                                      </p:cBhvr>
                                      <p:tavLst>
                                        <p:tav tm="0">
                                          <p:val>
                                            <p:fltVal val="0"/>
                                          </p:val>
                                        </p:tav>
                                        <p:tav tm="100000">
                                          <p:val>
                                            <p:strVal val="#ppt_w"/>
                                          </p:val>
                                        </p:tav>
                                      </p:tavLst>
                                    </p:anim>
                                    <p:anim calcmode="lin" valueType="num">
                                      <p:cBhvr>
                                        <p:cTn id="16" dur="500" fill="hold"/>
                                        <p:tgtEl>
                                          <p:spTgt spid="26"/>
                                        </p:tgtEl>
                                        <p:attrNameLst>
                                          <p:attrName>ppt_h</p:attrName>
                                        </p:attrNameLst>
                                      </p:cBhvr>
                                      <p:tavLst>
                                        <p:tav tm="0">
                                          <p:val>
                                            <p:fltVal val="0"/>
                                          </p:val>
                                        </p:tav>
                                        <p:tav tm="100000">
                                          <p:val>
                                            <p:strVal val="#ppt_h"/>
                                          </p:val>
                                        </p:tav>
                                      </p:tavLst>
                                    </p:anim>
                                    <p:animEffect transition="in" filter="fade">
                                      <p:cBhvr>
                                        <p:cTn id="17" dur="500"/>
                                        <p:tgtEl>
                                          <p:spTgt spid="26"/>
                                        </p:tgtEl>
                                      </p:cBhvr>
                                    </p:animEffect>
                                  </p:childTnLst>
                                </p:cTn>
                              </p:par>
                              <p:par>
                                <p:cTn id="18" presetID="10" presetClass="entr" presetSubtype="0" fill="hold" nodeType="withEffect">
                                  <p:stCondLst>
                                    <p:cond delay="0"/>
                                  </p:stCondLst>
                                  <p:childTnLst>
                                    <p:set>
                                      <p:cBhvr>
                                        <p:cTn id="19" dur="1" fill="hold">
                                          <p:stCondLst>
                                            <p:cond delay="0"/>
                                          </p:stCondLst>
                                        </p:cTn>
                                        <p:tgtEl>
                                          <p:spTgt spid="16">
                                            <p:txEl>
                                              <p:pRg st="0" end="0"/>
                                            </p:txEl>
                                          </p:spTgt>
                                        </p:tgtEl>
                                        <p:attrNameLst>
                                          <p:attrName>style.visibility</p:attrName>
                                        </p:attrNameLst>
                                      </p:cBhvr>
                                      <p:to>
                                        <p:strVal val="visible"/>
                                      </p:to>
                                    </p:set>
                                    <p:animEffect transition="in" filter="fade">
                                      <p:cBhvr>
                                        <p:cTn id="20"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theme/theme1.xml><?xml version="1.0" encoding="utf-8"?>
<a:theme xmlns:a="http://schemas.openxmlformats.org/drawingml/2006/main" name="Marketing Plan PowerPoint Template by SlideWin">
  <a:themeElements>
    <a:clrScheme name="SlideWin LGBT Pride">
      <a:dk1>
        <a:sysClr val="windowText" lastClr="000000"/>
      </a:dk1>
      <a:lt1>
        <a:sysClr val="window" lastClr="FFFFFF"/>
      </a:lt1>
      <a:dk2>
        <a:srgbClr val="3D4077"/>
      </a:dk2>
      <a:lt2>
        <a:srgbClr val="FFFFFF"/>
      </a:lt2>
      <a:accent1>
        <a:srgbClr val="FF5F53"/>
      </a:accent1>
      <a:accent2>
        <a:srgbClr val="FF9F52"/>
      </a:accent2>
      <a:accent3>
        <a:srgbClr val="FFE253"/>
      </a:accent3>
      <a:accent4>
        <a:srgbClr val="00E381"/>
      </a:accent4>
      <a:accent5>
        <a:srgbClr val="00C8D7"/>
      </a:accent5>
      <a:accent6>
        <a:srgbClr val="AC54E8"/>
      </a:accent6>
      <a:hlink>
        <a:srgbClr val="00C8D7"/>
      </a:hlink>
      <a:folHlink>
        <a:srgbClr val="954F72"/>
      </a:folHlink>
    </a:clrScheme>
    <a:fontScheme name="SlideWin LGBT Pride">
      <a:majorFont>
        <a:latin typeface="Londrina Solid"/>
        <a:ea typeface=""/>
        <a:cs typeface=""/>
      </a:majorFont>
      <a:minorFont>
        <a:latin typeface="Barlow"/>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lIns="91440" tIns="45720" rIns="91440" bIns="45720" rtlCol="0">
        <a:spAutoFit/>
      </a:bodyPr>
      <a:lstStyle>
        <a:defPPr>
          <a:lnSpc>
            <a:spcPct val="130000"/>
          </a:lnSpc>
          <a:defRPr sz="1200" smtClean="0">
            <a:solidFill>
              <a:schemeClr val="tx2"/>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85BDED5D8F65547B3DEAB243A920A54" ma:contentTypeVersion="12" ma:contentTypeDescription="Create a new document." ma:contentTypeScope="" ma:versionID="481d02f1182b56cf50ff2f16a8d11ec0">
  <xsd:schema xmlns:xsd="http://www.w3.org/2001/XMLSchema" xmlns:xs="http://www.w3.org/2001/XMLSchema" xmlns:p="http://schemas.microsoft.com/office/2006/metadata/properties" xmlns:ns3="caa02d93-d17b-4249-a0c5-afeca33be5b7" xmlns:ns4="b496163d-89a1-4d48-9d31-68cb6b4034b6" targetNamespace="http://schemas.microsoft.com/office/2006/metadata/properties" ma:root="true" ma:fieldsID="66dc1536a9f7aa29cb5b07ac67041ec2" ns3:_="" ns4:_="">
    <xsd:import namespace="caa02d93-d17b-4249-a0c5-afeca33be5b7"/>
    <xsd:import namespace="b496163d-89a1-4d48-9d31-68cb6b4034b6"/>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DateTaken"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aa02d93-d17b-4249-a0c5-afeca33be5b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496163d-89a1-4d48-9d31-68cb6b4034b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6D14EBA-3945-405D-80FE-56C4444D8E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aa02d93-d17b-4249-a0c5-afeca33be5b7"/>
    <ds:schemaRef ds:uri="b496163d-89a1-4d48-9d31-68cb6b4034b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F35D533-4540-4A7C-B25E-3904FA9055F5}">
  <ds:schemaRefs>
    <ds:schemaRef ds:uri="http://schemas.microsoft.com/office/2006/metadata/properties"/>
    <ds:schemaRef ds:uri="http://purl.org/dc/elements/1.1/"/>
    <ds:schemaRef ds:uri="http://www.w3.org/XML/1998/namespace"/>
    <ds:schemaRef ds:uri="http://schemas.microsoft.com/office/2006/documentManagement/types"/>
    <ds:schemaRef ds:uri="b496163d-89a1-4d48-9d31-68cb6b4034b6"/>
    <ds:schemaRef ds:uri="http://schemas.openxmlformats.org/package/2006/metadata/core-properties"/>
    <ds:schemaRef ds:uri="http://purl.org/dc/dcmitype/"/>
    <ds:schemaRef ds:uri="caa02d93-d17b-4249-a0c5-afeca33be5b7"/>
    <ds:schemaRef ds:uri="http://schemas.microsoft.com/office/infopath/2007/PartnerControls"/>
    <ds:schemaRef ds:uri="http://purl.org/dc/terms/"/>
  </ds:schemaRefs>
</ds:datastoreItem>
</file>

<file path=customXml/itemProps3.xml><?xml version="1.0" encoding="utf-8"?>
<ds:datastoreItem xmlns:ds="http://schemas.openxmlformats.org/officeDocument/2006/customXml" ds:itemID="{898C3718-5781-405A-AB1C-9788B78EE30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Marketing Plan PowerPoint Template by SlideWin</Template>
  <TotalTime>2090</TotalTime>
  <Words>2418</Words>
  <Application>Microsoft Office PowerPoint</Application>
  <PresentationFormat>Widescreen</PresentationFormat>
  <Paragraphs>133</Paragraphs>
  <Slides>27</Slides>
  <Notes>3</Notes>
  <HiddenSlides>0</HiddenSlides>
  <MMClips>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Londrina Solid</vt:lpstr>
      <vt:lpstr>Barlow</vt:lpstr>
      <vt:lpstr>Calibri</vt:lpstr>
      <vt:lpstr>Arial</vt:lpstr>
      <vt:lpstr>Marketing Plan PowerPoint Template by SlideWin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SlideWin</dc:creator>
  <cp:lastModifiedBy>D Callanan</cp:lastModifiedBy>
  <cp:revision>101</cp:revision>
  <dcterms:created xsi:type="dcterms:W3CDTF">2020-09-01T07:26:46Z</dcterms:created>
  <dcterms:modified xsi:type="dcterms:W3CDTF">2022-02-11T16:42:12Z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0x010100D85BDED5D8F65547B3DEAB243A920A54</vt:lpwstr>
  </property>
</Properties>
</file>