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774" r:id="rId6"/>
    <p:sldMasterId id="2147483789" r:id="rId7"/>
  </p:sldMasterIdLst>
  <p:notesMasterIdLst>
    <p:notesMasterId r:id="rId32"/>
  </p:notesMasterIdLst>
  <p:sldIdLst>
    <p:sldId id="384" r:id="rId8"/>
    <p:sldId id="258" r:id="rId9"/>
    <p:sldId id="256" r:id="rId10"/>
    <p:sldId id="392" r:id="rId11"/>
    <p:sldId id="379" r:id="rId12"/>
    <p:sldId id="372" r:id="rId13"/>
    <p:sldId id="380" r:id="rId14"/>
    <p:sldId id="381" r:id="rId15"/>
    <p:sldId id="382" r:id="rId16"/>
    <p:sldId id="383" r:id="rId17"/>
    <p:sldId id="347" r:id="rId18"/>
    <p:sldId id="385" r:id="rId19"/>
    <p:sldId id="386" r:id="rId20"/>
    <p:sldId id="387" r:id="rId21"/>
    <p:sldId id="388" r:id="rId22"/>
    <p:sldId id="389" r:id="rId23"/>
    <p:sldId id="390" r:id="rId24"/>
    <p:sldId id="335" r:id="rId25"/>
    <p:sldId id="336" r:id="rId26"/>
    <p:sldId id="370" r:id="rId27"/>
    <p:sldId id="367" r:id="rId28"/>
    <p:sldId id="366" r:id="rId29"/>
    <p:sldId id="368" r:id="rId30"/>
    <p:sldId id="369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1A0400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 out a sample of granite and sandstone per pair of students</a:t>
            </a:r>
            <a:r>
              <a:rPr lang="en-GB" baseline="0" dirty="0" smtClean="0"/>
              <a:t> as a reference for the next few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9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https://deq.louisiana.gov/assets/docs/Water/DWPP_forkidsandeducators/PorosityandPermeability.pdf</a:t>
            </a:r>
          </a:p>
          <a:p>
            <a:r>
              <a:rPr lang="en-AU" dirty="0"/>
              <a:t>, accessed 2019.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wig-world.com/film/rock-types-109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CC4DE-ACAF-4980-B971-94025C91F301}"/>
              </a:ext>
            </a:extLst>
          </p:cNvPr>
          <p:cNvSpPr txBox="1"/>
          <p:nvPr/>
        </p:nvSpPr>
        <p:spPr>
          <a:xfrm>
            <a:off x="325677" y="538619"/>
            <a:ext cx="84300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Reqs</a:t>
            </a:r>
            <a:endParaRPr lang="en-AU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Rock Samples (sandstone and granite)</a:t>
            </a: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Porous vs Permeable Diagram</a:t>
            </a:r>
          </a:p>
          <a:p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Extension/Homework</a:t>
            </a:r>
            <a:endParaRPr lang="en-AU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W/S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8Ha-5 (Less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able class)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W/S 8Ha-6 (More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able class)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ECDB7-551E-4C65-BCC4-5563138546F7}"/>
              </a:ext>
            </a:extLst>
          </p:cNvPr>
          <p:cNvSpPr>
            <a:spLocks/>
          </p:cNvSpPr>
          <p:nvPr/>
        </p:nvSpPr>
        <p:spPr bwMode="auto">
          <a:xfrm>
            <a:off x="4957763" y="466725"/>
            <a:ext cx="40274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sz="2400">
                <a:cs typeface="Arial" panose="020B0604020202020204" pitchFamily="34" charset="0"/>
              </a:rPr>
              <a:t>Conglomerate is made of</a:t>
            </a:r>
            <a:br>
              <a:rPr lang="en-GB" altLang="en-US" sz="2400">
                <a:cs typeface="Arial" panose="020B0604020202020204" pitchFamily="34" charset="0"/>
              </a:rPr>
            </a:br>
            <a:r>
              <a:rPr lang="en-GB" altLang="en-US" sz="2400">
                <a:cs typeface="Arial" panose="020B0604020202020204" pitchFamily="34" charset="0"/>
              </a:rPr>
              <a:t>quite large, rounded</a:t>
            </a:r>
            <a:br>
              <a:rPr lang="en-GB" altLang="en-US" sz="2400">
                <a:cs typeface="Arial" panose="020B0604020202020204" pitchFamily="34" charset="0"/>
              </a:rPr>
            </a:br>
            <a:r>
              <a:rPr lang="en-GB" altLang="en-US" sz="2400">
                <a:cs typeface="Arial" panose="020B0604020202020204" pitchFamily="34" charset="0"/>
              </a:rPr>
              <a:t>pebbles, in a mixture of</a:t>
            </a:r>
            <a:br>
              <a:rPr lang="en-GB" altLang="en-US" sz="2400">
                <a:cs typeface="Arial" panose="020B0604020202020204" pitchFamily="34" charset="0"/>
              </a:rPr>
            </a:br>
            <a:r>
              <a:rPr lang="en-GB" altLang="en-US" sz="2400">
                <a:cs typeface="Arial" panose="020B0604020202020204" pitchFamily="34" charset="0"/>
              </a:rPr>
              <a:t>much smaller grains.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>
                <a:cs typeface="Arial" panose="020B0604020202020204" pitchFamily="34" charset="0"/>
              </a:rPr>
              <a:t>Which rock could be</a:t>
            </a:r>
            <a:br>
              <a:rPr lang="en-GB" altLang="en-US" sz="2400">
                <a:cs typeface="Arial" panose="020B0604020202020204" pitchFamily="34" charset="0"/>
              </a:rPr>
            </a:br>
            <a:r>
              <a:rPr lang="en-GB" altLang="en-US" sz="2400">
                <a:cs typeface="Arial" panose="020B0604020202020204" pitchFamily="34" charset="0"/>
              </a:rPr>
              <a:t>conglomerate?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F63A447-ADF7-4E5B-8FDA-B48D5C66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3055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6" name="Picture 7" descr="esws_at_8Ha_act_aw_001">
            <a:extLst>
              <a:ext uri="{FF2B5EF4-FFF2-40B4-BE49-F238E27FC236}">
                <a16:creationId xmlns:a16="http://schemas.microsoft.com/office/drawing/2014/main" id="{151F4157-FBDB-4115-9A96-8C537489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611188"/>
            <a:ext cx="3814762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A15077D-4F81-0241-B81B-BF1232F2EBCE}"/>
              </a:ext>
            </a:extLst>
          </p:cNvPr>
          <p:cNvSpPr txBox="1"/>
          <p:nvPr/>
        </p:nvSpPr>
        <p:spPr>
          <a:xfrm>
            <a:off x="215002" y="828763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Geologists describe the combination of different shapes and sizes of grains in a rock as the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texture.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995E4B47-BFC7-8C4C-8B75-ABF4524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3" y="106547"/>
            <a:ext cx="3704725" cy="46166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Copy the notes below. 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D1993-C940-7D4F-ACE0-2C72765F9618}"/>
              </a:ext>
            </a:extLst>
          </p:cNvPr>
          <p:cNvSpPr txBox="1"/>
          <p:nvPr/>
        </p:nvSpPr>
        <p:spPr>
          <a:xfrm>
            <a:off x="215001" y="1818560"/>
            <a:ext cx="877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texture of the rock can determine its properties.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DD00C-2EAC-DF46-8237-F71EB3C64C2B}"/>
              </a:ext>
            </a:extLst>
          </p:cNvPr>
          <p:cNvSpPr txBox="1"/>
          <p:nvPr/>
        </p:nvSpPr>
        <p:spPr>
          <a:xfrm>
            <a:off x="215001" y="2501533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Rocks made from interlocking grains are hard and do not wear away easily (e.g. Granite).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CCCCA0-2295-4672-99E8-CE96395566B4}"/>
              </a:ext>
            </a:extLst>
          </p:cNvPr>
          <p:cNvSpPr txBox="1"/>
          <p:nvPr/>
        </p:nvSpPr>
        <p:spPr>
          <a:xfrm>
            <a:off x="215001" y="3483740"/>
            <a:ext cx="877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Rocks made from more rounded grains are not as strong and wear away more easily (e.g. Sandstone).</a:t>
            </a:r>
          </a:p>
        </p:txBody>
      </p:sp>
    </p:spTree>
    <p:extLst>
      <p:ext uri="{BB962C8B-B14F-4D97-AF65-F5344CB8AC3E}">
        <p14:creationId xmlns:p14="http://schemas.microsoft.com/office/powerpoint/2010/main" val="16393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776E7-FDD2-4B67-BAEC-8A3921B0A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535"/>
            <a:ext cx="8229600" cy="3664203"/>
          </a:xfrm>
        </p:spPr>
        <p:txBody>
          <a:bodyPr>
            <a:no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Rocks with gaps between grains are sometimes described as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porous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Porous rocks are important because they can store or hold water in the gaps between their grains.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Most porous rocks are also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permeable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meaning that water can run through them (the gaps are all connected to each other).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However, certain rocks can be porous without being permeable (the gaps do not connect).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33576CE1-E1BC-4932-8470-200532EAB141}"/>
              </a:ext>
            </a:extLst>
          </p:cNvPr>
          <p:cNvSpPr>
            <a:spLocks/>
          </p:cNvSpPr>
          <p:nvPr/>
        </p:nvSpPr>
        <p:spPr bwMode="auto">
          <a:xfrm>
            <a:off x="685800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/>
              <a:t>Porous vs Permeable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1D832613-D3B6-4112-9315-F91F6860C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3" y="106547"/>
            <a:ext cx="1985653" cy="88100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Copy the notes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porous vs permeable rocks">
            <a:extLst>
              <a:ext uri="{FF2B5EF4-FFF2-40B4-BE49-F238E27FC236}">
                <a16:creationId xmlns:a16="http://schemas.microsoft.com/office/drawing/2014/main" id="{F112A63F-734E-4B90-90F3-9D7CEC3A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76" y="1577691"/>
            <a:ext cx="6095047" cy="35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D3A069-14EF-42A0-B325-CB36EBF92736}"/>
              </a:ext>
            </a:extLst>
          </p:cNvPr>
          <p:cNvSpPr/>
          <p:nvPr/>
        </p:nvSpPr>
        <p:spPr>
          <a:xfrm>
            <a:off x="1524476" y="4531790"/>
            <a:ext cx="2170176" cy="61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C85AA6-1D56-4685-ABA1-7BD93D4ACAAA}"/>
              </a:ext>
            </a:extLst>
          </p:cNvPr>
          <p:cNvSpPr/>
          <p:nvPr/>
        </p:nvSpPr>
        <p:spPr>
          <a:xfrm>
            <a:off x="3694652" y="4531790"/>
            <a:ext cx="2170176" cy="61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67FC74-4845-454D-82DF-4D49BF067806}"/>
              </a:ext>
            </a:extLst>
          </p:cNvPr>
          <p:cNvSpPr/>
          <p:nvPr/>
        </p:nvSpPr>
        <p:spPr>
          <a:xfrm>
            <a:off x="5718048" y="4531790"/>
            <a:ext cx="2170176" cy="61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F43FF221-C70D-413E-881E-53A5007C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16" y="88569"/>
            <a:ext cx="8650643" cy="1343543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Label each of the 3 sections using the following terms: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Porous or non-porous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Permeable or non-permeable</a:t>
            </a:r>
          </a:p>
        </p:txBody>
      </p:sp>
    </p:spTree>
    <p:extLst>
      <p:ext uri="{BB962C8B-B14F-4D97-AF65-F5344CB8AC3E}">
        <p14:creationId xmlns:p14="http://schemas.microsoft.com/office/powerpoint/2010/main" val="37612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7C11-354C-4442-88F1-1104671F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5CE61-387A-4BF2-BA7F-8CFAA17F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4338" name="Picture 2" descr="ID [392192] Zoom resource">
            <a:extLst>
              <a:ext uri="{FF2B5EF4-FFF2-40B4-BE49-F238E27FC236}">
                <a16:creationId xmlns:a16="http://schemas.microsoft.com/office/drawing/2014/main" id="{A8E66F8E-3224-4EFC-A357-08583F84C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/>
          <a:stretch/>
        </p:blipFill>
        <p:spPr bwMode="auto">
          <a:xfrm>
            <a:off x="457201" y="765573"/>
            <a:ext cx="7344056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C1B7-9053-4A8E-8D6D-725F5AF5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40CA-DD5C-4E40-AB84-27AA42DE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5363" name="Picture 3" descr="ID [389814] Zoom resource">
            <a:extLst>
              <a:ext uri="{FF2B5EF4-FFF2-40B4-BE49-F238E27FC236}">
                <a16:creationId xmlns:a16="http://schemas.microsoft.com/office/drawing/2014/main" id="{77FDFD2F-8748-49ED-87A8-573C782B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4" y="537824"/>
            <a:ext cx="7639796" cy="41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08C837B6-31FD-4E7A-BF36-8DBD471287AD}"/>
              </a:ext>
            </a:extLst>
          </p:cNvPr>
          <p:cNvSpPr>
            <a:spLocks/>
          </p:cNvSpPr>
          <p:nvPr/>
        </p:nvSpPr>
        <p:spPr bwMode="auto">
          <a:xfrm>
            <a:off x="685800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 smtClean="0"/>
              <a:t>Extension/ H/W</a:t>
            </a:r>
          </a:p>
          <a:p>
            <a:r>
              <a:rPr lang="en-GB" altLang="en-US" sz="3600" u="sng" dirty="0" smtClean="0"/>
              <a:t>Complete </a:t>
            </a:r>
            <a:r>
              <a:rPr lang="en-GB" altLang="en-US" sz="3600" u="sng" dirty="0"/>
              <a:t>W/S 8Ha6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F460C-E127-4E35-A514-DFA9BF03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7" t="13072" r="35073" b="4445"/>
          <a:stretch/>
        </p:blipFill>
        <p:spPr>
          <a:xfrm>
            <a:off x="3171341" y="1048903"/>
            <a:ext cx="2801318" cy="38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36D666-1D91-40C8-B573-047373E95DAD}"/>
              </a:ext>
            </a:extLst>
          </p:cNvPr>
          <p:cNvGrpSpPr/>
          <p:nvPr/>
        </p:nvGrpSpPr>
        <p:grpSpPr>
          <a:xfrm>
            <a:off x="3139887" y="286829"/>
            <a:ext cx="2669242" cy="4386026"/>
            <a:chOff x="2985246" y="1983441"/>
            <a:chExt cx="1526241" cy="25078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488B4E-31D8-440C-AFCD-120889A90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21569" r="33309" b="54510"/>
            <a:stretch/>
          </p:blipFill>
          <p:spPr>
            <a:xfrm>
              <a:off x="2985246" y="1983441"/>
              <a:ext cx="1526241" cy="12304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B40C65-F473-479F-9B56-E3AE0BF5D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647" t="62484" r="51029" b="12680"/>
            <a:stretch/>
          </p:blipFill>
          <p:spPr>
            <a:xfrm>
              <a:off x="2985246" y="3213847"/>
              <a:ext cx="1492625" cy="1277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7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Mineral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732301D-2947-48D9-B414-B352C5203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9652" y="507862"/>
            <a:ext cx="6172200" cy="5405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C584BE-0929-4697-BE0F-78370329F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6321" y="1167594"/>
            <a:ext cx="6155531" cy="3178969"/>
          </a:xfrm>
        </p:spPr>
        <p:txBody>
          <a:bodyPr>
            <a:normAutofit lnSpcReduction="10000"/>
          </a:bodyPr>
          <a:lstStyle/>
          <a:p>
            <a:pPr marL="477441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Recall some uses for rocks and some products made from limestone.</a:t>
            </a:r>
            <a:r>
              <a:rPr lang="en-GB" altLang="ja-JP" dirty="0">
                <a:ea typeface="MS PGothic" panose="020B0600070205080204" pitchFamily="34" charset="-128"/>
              </a:rPr>
              <a:t> </a:t>
            </a:r>
            <a:endParaRPr lang="en-GB" altLang="en-US" dirty="0">
              <a:solidFill>
                <a:srgbClr val="006786"/>
              </a:solidFill>
            </a:endParaRPr>
          </a:p>
          <a:p>
            <a:pPr marL="477441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State what rocks are made of.</a:t>
            </a:r>
            <a:r>
              <a:rPr lang="en-GB" altLang="ja-JP" dirty="0">
                <a:ea typeface="MS PGothic" panose="020B0600070205080204" pitchFamily="34" charset="-128"/>
              </a:rPr>
              <a:t> </a:t>
            </a:r>
            <a:endParaRPr lang="en-GB" altLang="en-US" dirty="0">
              <a:solidFill>
                <a:srgbClr val="006786"/>
              </a:solidFill>
            </a:endParaRPr>
          </a:p>
          <a:p>
            <a:pPr marL="477441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Recall why different rocks have different properties.</a:t>
            </a:r>
          </a:p>
          <a:p>
            <a:pPr marL="477441" lvl="1" indent="-342900"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Recall some examples of rocks with different textures.</a:t>
            </a:r>
          </a:p>
          <a:p>
            <a:pPr marL="477441" lvl="1" indent="-342900"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Explain why certain rocks are porous and/or permeable.</a:t>
            </a:r>
          </a:p>
          <a:p>
            <a:pPr marL="477441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altLang="ja-JP" dirty="0">
              <a:ea typeface="MS PGothic" panose="020B0600070205080204" pitchFamily="34" charset="-128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6070403-E8DB-4B6E-868F-EF6042B188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Interlocking</a:t>
            </a:r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Permeable</a:t>
            </a:r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Grain</a:t>
            </a: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Texture</a:t>
            </a:r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Porous</a:t>
            </a:r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960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24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28/01/2019</a:t>
            </a:fld>
            <a:endParaRPr 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394000" y="401006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8Ha1 – Rocks and Their Uses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5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65" y="1067728"/>
            <a:ext cx="8354047" cy="1770722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sym typeface="Wingdings 2" pitchFamily="18" charset="2"/>
              </a:rPr>
              <a:t>Starter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Write down a list of rock uses that you see in everyday life.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Can you name the types of rocks being used?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9F694A42-A964-6B45-AB78-EFCED170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892" y="2484302"/>
            <a:ext cx="3372108" cy="2303393"/>
          </a:xfrm>
          <a:prstGeom prst="cloudCallout">
            <a:avLst>
              <a:gd name="adj1" fmla="val 38777"/>
              <a:gd name="adj2" fmla="val 719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remember the names of the rocks?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277263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Sedimentary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Igneous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Metamorphic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21" y="404998"/>
            <a:ext cx="8354047" cy="1121798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 smtClean="0">
                <a:solidFill>
                  <a:schemeClr val="bg1"/>
                </a:solidFill>
                <a:sym typeface="Wingdings 2" pitchFamily="18" charset="2"/>
              </a:rPr>
              <a:t>Watch the </a:t>
            </a:r>
            <a:r>
              <a:rPr lang="en-GB" altLang="en-US" sz="2400" i="1" dirty="0" smtClean="0">
                <a:solidFill>
                  <a:srgbClr val="009242"/>
                </a:solidFill>
                <a:sym typeface="Wingdings 2" pitchFamily="18" charset="2"/>
                <a:hlinkClick r:id="rId2"/>
              </a:rPr>
              <a:t>video</a:t>
            </a:r>
            <a:r>
              <a:rPr lang="en-GB" altLang="en-US" sz="2400" i="1" dirty="0" smtClean="0">
                <a:solidFill>
                  <a:schemeClr val="bg1"/>
                </a:solidFill>
                <a:sym typeface="Wingdings 2" pitchFamily="18" charset="2"/>
              </a:rPr>
              <a:t>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 smtClean="0">
                <a:solidFill>
                  <a:schemeClr val="bg1"/>
                </a:solidFill>
                <a:sym typeface="Wingdings 2" pitchFamily="18" charset="2"/>
              </a:rPr>
              <a:t>What are the 3 main Rock types?</a:t>
            </a:r>
            <a:endParaRPr lang="en-GB" altLang="en-US" sz="2400" i="1" dirty="0">
              <a:solidFill>
                <a:schemeClr val="bg1"/>
              </a:solidFill>
              <a:sym typeface="Wingdings 2" pitchFamily="18" charset="2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A5DDFD5-10F7-4F74-9B08-5A9E3E96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30" y="3832758"/>
            <a:ext cx="1475360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205634"/>
            <a:ext cx="799147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/>
              <a:t>Grains</a:t>
            </a:r>
            <a:r>
              <a:rPr lang="en-GB" altLang="en-US" sz="2400" dirty="0"/>
              <a:t> consist of one or more </a:t>
            </a:r>
            <a:r>
              <a:rPr lang="en-GB" altLang="en-US" sz="2400" b="1" dirty="0"/>
              <a:t>chemical compounds</a:t>
            </a:r>
            <a:r>
              <a:rPr lang="en-GB" altLang="en-US" sz="2400" dirty="0"/>
              <a:t>. Each different compound is called a </a:t>
            </a:r>
            <a:r>
              <a:rPr lang="en-GB" altLang="en-US" sz="2400" b="1" dirty="0"/>
              <a:t>mineral</a:t>
            </a:r>
            <a:r>
              <a:rPr lang="en-GB" altLang="en-US" sz="2400" dirty="0"/>
              <a:t>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The grains in rocks can be different shapes and sizes. </a:t>
            </a:r>
          </a:p>
          <a:p>
            <a:pPr marL="120015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/>
              <a:t>Interlocking grains</a:t>
            </a:r>
            <a:r>
              <a:rPr lang="en-GB" altLang="en-US" sz="2400" dirty="0"/>
              <a:t> (crystals) fit together without any gaps between them.</a:t>
            </a:r>
          </a:p>
          <a:p>
            <a:pPr marL="120015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In contrast, if the grains are </a:t>
            </a:r>
            <a:r>
              <a:rPr lang="en-GB" altLang="en-US" sz="2400" b="1" dirty="0"/>
              <a:t>rounded</a:t>
            </a:r>
            <a:r>
              <a:rPr lang="en-GB" altLang="en-US" sz="2400" dirty="0"/>
              <a:t>, there can be gaps between them.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685800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/>
              <a:t>Describing rocks</a:t>
            </a: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650"/>
            <a:ext cx="2526235" cy="812800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sym typeface="Wingdings 2" pitchFamily="18" charset="2"/>
              </a:rPr>
              <a:t>Copy the text below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EFB2AD-3D12-45BC-ACB8-1BAD0D705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24814" r="30972" b="38642"/>
          <a:stretch/>
        </p:blipFill>
        <p:spPr>
          <a:xfrm>
            <a:off x="4883150" y="1397000"/>
            <a:ext cx="3606800" cy="187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C3B1C4-3A9B-40E6-9983-3463271A65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92" t="23210" r="30765" b="40247"/>
          <a:stretch/>
        </p:blipFill>
        <p:spPr>
          <a:xfrm>
            <a:off x="171450" y="1397000"/>
            <a:ext cx="3606800" cy="187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ABD3B7-66E8-7646-889F-D595569EDC89}"/>
              </a:ext>
            </a:extLst>
          </p:cNvPr>
          <p:cNvSpPr/>
          <p:nvPr/>
        </p:nvSpPr>
        <p:spPr>
          <a:xfrm>
            <a:off x="1870503" y="1397000"/>
            <a:ext cx="1907747" cy="187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C64BB979-A563-4D47-A1FB-29BD17F0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5" y="199180"/>
            <a:ext cx="8354047" cy="925663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Draw 2 boxes of the same size and then complete the grain view diagrams and </a:t>
            </a:r>
            <a:r>
              <a:rPr lang="en-GB" altLang="en-US" sz="2400" dirty="0" err="1">
                <a:solidFill>
                  <a:schemeClr val="bg1"/>
                </a:solidFill>
                <a:sym typeface="Wingdings 2" pitchFamily="18" charset="2"/>
              </a:rPr>
              <a:t>wordfill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AB0DFF-47F7-481C-A8BE-94FF69063652}"/>
              </a:ext>
            </a:extLst>
          </p:cNvPr>
          <p:cNvSpPr/>
          <p:nvPr/>
        </p:nvSpPr>
        <p:spPr>
          <a:xfrm>
            <a:off x="6582203" y="1397000"/>
            <a:ext cx="1996429" cy="187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C789BD-2E51-46D2-B21C-BE30AE4FF053}"/>
              </a:ext>
            </a:extLst>
          </p:cNvPr>
          <p:cNvSpPr txBox="1"/>
          <p:nvPr/>
        </p:nvSpPr>
        <p:spPr>
          <a:xfrm>
            <a:off x="-101386" y="2976518"/>
            <a:ext cx="1733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Granite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85E2F3-DFB3-41A4-A145-1B723DC8C159}"/>
              </a:ext>
            </a:extLst>
          </p:cNvPr>
          <p:cNvSpPr txBox="1"/>
          <p:nvPr/>
        </p:nvSpPr>
        <p:spPr>
          <a:xfrm>
            <a:off x="4661114" y="2976518"/>
            <a:ext cx="1733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Sandstone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7CE6C-BFCF-440A-B2A1-582EDF17076F}"/>
              </a:ext>
            </a:extLst>
          </p:cNvPr>
          <p:cNvSpPr txBox="1"/>
          <p:nvPr/>
        </p:nvSpPr>
        <p:spPr>
          <a:xfrm>
            <a:off x="171450" y="3552774"/>
            <a:ext cx="367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Granite is an example of a rock that has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__________ grains that leave no g___ between them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D4CC3-1223-4295-833C-9CD9601FADB5}"/>
              </a:ext>
            </a:extLst>
          </p:cNvPr>
          <p:cNvSpPr txBox="1"/>
          <p:nvPr/>
        </p:nvSpPr>
        <p:spPr>
          <a:xfrm>
            <a:off x="4743878" y="3548757"/>
            <a:ext cx="367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Sandstone is an example of a rock that has r__________ grains that have g___ between them</a:t>
            </a:r>
          </a:p>
        </p:txBody>
      </p:sp>
    </p:spTree>
    <p:extLst>
      <p:ext uri="{BB962C8B-B14F-4D97-AF65-F5344CB8AC3E}">
        <p14:creationId xmlns:p14="http://schemas.microsoft.com/office/powerpoint/2010/main" val="6808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B6D59-9682-4D6C-99DF-D5BA195757D7}"/>
              </a:ext>
            </a:extLst>
          </p:cNvPr>
          <p:cNvSpPr txBox="1">
            <a:spLocks/>
          </p:cNvSpPr>
          <p:nvPr/>
        </p:nvSpPr>
        <p:spPr>
          <a:xfrm>
            <a:off x="4999832" y="1706562"/>
            <a:ext cx="3658762" cy="846137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Which two rocks have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interlocking crystals?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48706F41-726E-49DE-AE7A-AFCB2D8A9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05" y="372328"/>
            <a:ext cx="76549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diagrams below show the grains in four different rocks.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507B8B0-81D4-43F1-BCA7-372F9391D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607" y="2885606"/>
            <a:ext cx="2076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and C</a:t>
            </a:r>
          </a:p>
        </p:txBody>
      </p:sp>
      <p:pic>
        <p:nvPicPr>
          <p:cNvPr id="8" name="Picture 12" descr="esws_at_8Ha_act_aw_001">
            <a:extLst>
              <a:ext uri="{FF2B5EF4-FFF2-40B4-BE49-F238E27FC236}">
                <a16:creationId xmlns:a16="http://schemas.microsoft.com/office/drawing/2014/main" id="{C7D1BC4A-95EC-4D44-BE89-80342F6E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" y="1203325"/>
            <a:ext cx="3465512" cy="336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E563EA-C62D-4C76-A5B2-0200FFDFC429}"/>
              </a:ext>
            </a:extLst>
          </p:cNvPr>
          <p:cNvSpPr txBox="1">
            <a:spLocks noGrp="1"/>
          </p:cNvSpPr>
          <p:nvPr/>
        </p:nvSpPr>
        <p:spPr bwMode="white">
          <a:xfrm>
            <a:off x="519113" y="613727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BC8C7E-A65F-4143-9D00-38E699C0C1AE}"/>
              </a:ext>
            </a:extLst>
          </p:cNvPr>
          <p:cNvSpPr>
            <a:spLocks/>
          </p:cNvSpPr>
          <p:nvPr/>
        </p:nvSpPr>
        <p:spPr bwMode="auto">
          <a:xfrm>
            <a:off x="4622800" y="879474"/>
            <a:ext cx="40274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How many different kinds of minerals are there in: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 rock A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 rock B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 rock C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 rock D?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55D340C-7BA3-4793-BA30-9B6300DD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822450"/>
            <a:ext cx="3561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8" name="Picture 11" descr="esws_at_8Ha_act_aw_001">
            <a:extLst>
              <a:ext uri="{FF2B5EF4-FFF2-40B4-BE49-F238E27FC236}">
                <a16:creationId xmlns:a16="http://schemas.microsoft.com/office/drawing/2014/main" id="{A35ADDF0-054C-4113-91BD-BBB47C62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9" y="719931"/>
            <a:ext cx="3814762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929DD-770C-4AAC-B4EC-B6E34D42C809}"/>
              </a:ext>
            </a:extLst>
          </p:cNvPr>
          <p:cNvSpPr>
            <a:spLocks/>
          </p:cNvSpPr>
          <p:nvPr/>
        </p:nvSpPr>
        <p:spPr bwMode="auto">
          <a:xfrm>
            <a:off x="4760913" y="530225"/>
            <a:ext cx="40274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Granite consists of three or</a:t>
            </a:r>
            <a:br>
              <a:rPr lang="en-GB" altLang="en-US" sz="2400" dirty="0">
                <a:cs typeface="Arial" panose="020B0604020202020204" pitchFamily="34" charset="0"/>
              </a:rPr>
            </a:br>
            <a:r>
              <a:rPr lang="en-GB" altLang="en-US" sz="2400" dirty="0">
                <a:cs typeface="Arial" panose="020B0604020202020204" pitchFamily="34" charset="0"/>
              </a:rPr>
              <a:t>four main minerals.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One of the minerals often</a:t>
            </a:r>
            <a:br>
              <a:rPr lang="en-GB" altLang="en-US" sz="2400" dirty="0">
                <a:cs typeface="Arial" panose="020B0604020202020204" pitchFamily="34" charset="0"/>
              </a:rPr>
            </a:br>
            <a:r>
              <a:rPr lang="en-GB" altLang="en-US" sz="2400" dirty="0">
                <a:cs typeface="Arial" panose="020B0604020202020204" pitchFamily="34" charset="0"/>
              </a:rPr>
              <a:t>forms large crystals.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Which rock could be</a:t>
            </a:r>
            <a:br>
              <a:rPr lang="en-GB" altLang="en-US" sz="2400" dirty="0">
                <a:cs typeface="Arial" panose="020B0604020202020204" pitchFamily="34" charset="0"/>
              </a:rPr>
            </a:br>
            <a:r>
              <a:rPr lang="en-GB" altLang="en-US" sz="2400" dirty="0">
                <a:cs typeface="Arial" panose="020B0604020202020204" pitchFamily="34" charset="0"/>
              </a:rPr>
              <a:t>granite?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3DA29E2-FFD3-4A75-9E55-DB04C741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319405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6" name="Picture 7" descr="esws_at_8Ha_act_aw_001">
            <a:extLst>
              <a:ext uri="{FF2B5EF4-FFF2-40B4-BE49-F238E27FC236}">
                <a16:creationId xmlns:a16="http://schemas.microsoft.com/office/drawing/2014/main" id="{D4DDF3E2-5B1A-4A6E-862C-8C933839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674688"/>
            <a:ext cx="3814762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637</Words>
  <Application>Microsoft Office PowerPoint</Application>
  <PresentationFormat>On-screen Show (16:9)</PresentationFormat>
  <Paragraphs>102</Paragraphs>
  <Slides>24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MS PGothic</vt:lpstr>
      <vt:lpstr>Arial</vt:lpstr>
      <vt:lpstr>Calibri</vt:lpstr>
      <vt:lpstr>Comic Sans MS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N Kreyts</cp:lastModifiedBy>
  <cp:revision>107</cp:revision>
  <dcterms:modified xsi:type="dcterms:W3CDTF">2019-01-28T16:44:37Z</dcterms:modified>
</cp:coreProperties>
</file>