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0" r:id="rId8"/>
    <p:sldId id="263" r:id="rId9"/>
    <p:sldId id="272" r:id="rId10"/>
    <p:sldId id="264" r:id="rId11"/>
    <p:sldId id="266" r:id="rId12"/>
    <p:sldId id="268" r:id="rId13"/>
    <p:sldId id="269" r:id="rId14"/>
    <p:sldId id="270" r:id="rId15"/>
    <p:sldId id="271" r:id="rId16"/>
    <p:sldId id="265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07F15-D753-403D-B9EC-18CE546B6EFA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5F6A20-20AC-4AEA-8ED3-10358A78D6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70968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CE25F041-2A7E-49B1-BFBE-F28003716F9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355A1635-3F76-4D1D-B3FD-CB8D2E918D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74FA097F-0202-49FC-9974-5DB79C066D28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B7394993-A39D-4681-80D9-CAFC76280B00}" type="slidenum">
              <a:rPr lang="en-GB" altLang="en-US" sz="1200"/>
              <a:pPr algn="r"/>
              <a:t>11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C0C54A70-0C06-4EC6-93AB-DABAFBFE432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FCC8C865-B16B-4A01-BF8F-35EDDCD05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5844" name="Slide Number Placeholder 3">
            <a:extLst>
              <a:ext uri="{FF2B5EF4-FFF2-40B4-BE49-F238E27FC236}">
                <a16:creationId xmlns:a16="http://schemas.microsoft.com/office/drawing/2014/main" id="{2C9DEC93-0320-408A-855E-B728769842F7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154A2507-B07E-4BE1-9573-DD23070ACDDA}" type="slidenum">
              <a:rPr lang="en-GB" altLang="en-US" sz="1200"/>
              <a:pPr algn="r"/>
              <a:t>12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F8328679-D6E0-482C-B2F1-006080D7E3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04239C1-7C3B-4502-9E29-D541B816D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7892" name="Slide Number Placeholder 3">
            <a:extLst>
              <a:ext uri="{FF2B5EF4-FFF2-40B4-BE49-F238E27FC236}">
                <a16:creationId xmlns:a16="http://schemas.microsoft.com/office/drawing/2014/main" id="{2D56A76E-2CD0-4846-BCCB-44FF54727C5A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D440A323-2D79-4861-A943-446981ED2DFC}" type="slidenum">
              <a:rPr lang="en-GB" altLang="en-US" sz="1200"/>
              <a:pPr algn="r"/>
              <a:t>13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93E41559-885D-4585-B98E-276645C486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EE7684E1-7256-47DF-837B-6FCC7C290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39940" name="Slide Number Placeholder 3">
            <a:extLst>
              <a:ext uri="{FF2B5EF4-FFF2-40B4-BE49-F238E27FC236}">
                <a16:creationId xmlns:a16="http://schemas.microsoft.com/office/drawing/2014/main" id="{D52A8063-8845-4DDE-B288-29747F27D0E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9BE876E9-C0D4-474C-B577-74537CECDDB1}" type="slidenum">
              <a:rPr lang="en-GB" altLang="en-US" sz="1200"/>
              <a:pPr algn="r"/>
              <a:t>14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BF33AB3-0902-4A60-82E0-87643652064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98053748-1C5D-450B-BD15-84F65C1EF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41988" name="Slide Number Placeholder 3">
            <a:extLst>
              <a:ext uri="{FF2B5EF4-FFF2-40B4-BE49-F238E27FC236}">
                <a16:creationId xmlns:a16="http://schemas.microsoft.com/office/drawing/2014/main" id="{7015587E-D800-4536-9AC1-C5049E1BFEC6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564E268D-0CE1-408A-BDD3-EE7438E44F6E}" type="slidenum">
              <a:rPr lang="en-GB" altLang="en-US" sz="1200"/>
              <a:pPr algn="r"/>
              <a:t>15</a:t>
            </a:fld>
            <a:endParaRPr lang="en-GB" altLang="en-US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>
            <a:extLst>
              <a:ext uri="{FF2B5EF4-FFF2-40B4-BE49-F238E27FC236}">
                <a16:creationId xmlns:a16="http://schemas.microsoft.com/office/drawing/2014/main" id="{6A10CE17-B7E5-475B-B400-40060F4BB3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266" name="Notes Placeholder 2">
            <a:extLst>
              <a:ext uri="{FF2B5EF4-FFF2-40B4-BE49-F238E27FC236}">
                <a16:creationId xmlns:a16="http://schemas.microsoft.com/office/drawing/2014/main" id="{0239C162-F05B-4541-8C8A-68656F94A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1267" name="Slide Number Placeholder 3">
            <a:extLst>
              <a:ext uri="{FF2B5EF4-FFF2-40B4-BE49-F238E27FC236}">
                <a16:creationId xmlns:a16="http://schemas.microsoft.com/office/drawing/2014/main" id="{4BEFD165-A54A-4211-B5EF-BD1C2A541DE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82AA44E-C246-4EB9-85DC-38ACA2BD8819}" type="slidenum">
              <a:rPr lang="en-GB" altLang="en-US"/>
              <a:pPr/>
              <a:t>19</a:t>
            </a:fld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77BE512D-C291-45AF-A986-5646AFC51DE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E876CDA4-B048-4079-A2E4-2AF23768EC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684F9BF8-6AB1-412A-B3A7-9B095CB14402}"/>
              </a:ext>
            </a:extLst>
          </p:cNvPr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/>
            <a:fld id="{E97331DC-9DB0-4ECB-BAD0-4D124700DEAA}" type="slidenum">
              <a:rPr lang="en-GB" altLang="en-US" sz="1200"/>
              <a:pPr algn="r"/>
              <a:t>20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DECC13-F5BD-4FA8-9633-E20547C09C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F3D2B1-2564-4E00-8DB7-B20C16BBA1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510F21-BFAE-4E1C-AF52-F261EF8F3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8B306F-8B67-47EB-B1EE-28798DA4C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5EFF18-901D-4D4F-AF61-D2C74D5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4067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DEF49-DD44-4EDC-9072-F1DF61E88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68AF02-737D-4E9D-8A14-E91AA18F15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BA5CE1-6701-4BE2-8D6B-AA5FCB2C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326061-7DB1-4E49-B300-1EC9C0ED0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22BF49-6DB8-4499-BF7E-84B7FCAF4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803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32874A-82A3-4BFA-9E1E-923B1FAC41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831FD4-D7CA-4578-B8FF-346850BED0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099217-1911-4F9B-B1E9-B5F85CA17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C08422-7333-476D-BBB7-826DFDDA4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6E812-A47C-413B-9D5E-C31FAE7AE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333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B4C118C8-588A-4BFE-9980-5775B32CB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442F14FF-02AF-4D7E-8EFF-ECFD3C33A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8AD8E32-37D3-4F74-80A8-BACF0815C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7Da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2A36ECC-1821-4C98-A6AD-32C602EF1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+mn-cs"/>
              </a:rPr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94A728-C1DB-4396-81CC-E323DFC2B2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3572147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B4C118C8-588A-4BFE-9980-5775B32CB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442F14FF-02AF-4D7E-8EFF-ECFD3C33A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8AD8E32-37D3-4F74-80A8-BACF0815C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7Da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2A36ECC-1821-4C98-A6AD-32C602EF1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+mn-cs"/>
              </a:rPr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94A728-C1DB-4396-81CC-E323DFC2B2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5346871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B4C118C8-588A-4BFE-9980-5775B32CB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442F14FF-02AF-4D7E-8EFF-ECFD3C33A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8AD8E32-37D3-4F74-80A8-BACF0815C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7Da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2A36ECC-1821-4C98-A6AD-32C602EF1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+mn-cs"/>
              </a:rPr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94A728-C1DB-4396-81CC-E323DFC2B2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9253355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B4C118C8-588A-4BFE-9980-5775B32CB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442F14FF-02AF-4D7E-8EFF-ECFD3C33A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8AD8E32-37D3-4F74-80A8-BACF0815C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7Da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2A36ECC-1821-4C98-A6AD-32C602EF1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+mn-cs"/>
              </a:rPr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94A728-C1DB-4396-81CC-E323DFC2B2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3797580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B4C118C8-588A-4BFE-9980-5775B32CBD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442F14FF-02AF-4D7E-8EFF-ECFD3C33A7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78AD8E32-37D3-4F74-80A8-BACF0815C41F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7Da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72A36ECC-1821-4C98-A6AD-32C602EF12B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chemeClr val="bg1"/>
                </a:solidFill>
                <a:latin typeface="Arial" charset="0"/>
                <a:cs typeface="+mn-cs"/>
              </a:rPr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94A728-C1DB-4396-81CC-E323DFC2B2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20691389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E7B086D1-8EB0-4F7A-A03C-378F74C04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0FA6818E-A40C-473E-A17D-8C69005C9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C4F5B34-2FEB-49FA-83EB-719E636A45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7Da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0EBCA8A-EE3B-4841-925F-C240D1C96B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883A54-D3B6-42D6-8C6D-4279779177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12405201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BiologyPPTBottom.jpg">
            <a:extLst>
              <a:ext uri="{FF2B5EF4-FFF2-40B4-BE49-F238E27FC236}">
                <a16:creationId xmlns:a16="http://schemas.microsoft.com/office/drawing/2014/main" id="{E7B086D1-8EB0-4F7A-A03C-378F74C04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99214"/>
            <a:ext cx="121920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BiologyPPTTop.jpg">
            <a:extLst>
              <a:ext uri="{FF2B5EF4-FFF2-40B4-BE49-F238E27FC236}">
                <a16:creationId xmlns:a16="http://schemas.microsoft.com/office/drawing/2014/main" id="{0FA6818E-A40C-473E-A17D-8C69005C90E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80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3">
            <a:extLst>
              <a:ext uri="{FF2B5EF4-FFF2-40B4-BE49-F238E27FC236}">
                <a16:creationId xmlns:a16="http://schemas.microsoft.com/office/drawing/2014/main" id="{9C4F5B34-2FEB-49FA-83EB-719E636A45B2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9184" y="188913"/>
            <a:ext cx="1056216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36000" rIns="0" bIns="36000"/>
          <a:lstStyle/>
          <a:p>
            <a:pPr algn="ctr">
              <a:defRPr/>
            </a:pPr>
            <a:r>
              <a:rPr lang="en-GB" sz="2200" dirty="0">
                <a:solidFill>
                  <a:srgbClr val="FFFFFF"/>
                </a:solidFill>
                <a:latin typeface="Arial Black" pitchFamily="34" charset="0"/>
                <a:cs typeface="+mn-cs"/>
              </a:rPr>
              <a:t>7Da</a:t>
            </a:r>
            <a:endParaRPr lang="en-GB" sz="1800" dirty="0">
              <a:latin typeface="Arial Black" pitchFamily="34" charset="0"/>
              <a:cs typeface="+mn-cs"/>
            </a:endParaRPr>
          </a:p>
        </p:txBody>
      </p:sp>
      <p:sp>
        <p:nvSpPr>
          <p:cNvPr id="7" name="Text Box 14">
            <a:extLst>
              <a:ext uri="{FF2B5EF4-FFF2-40B4-BE49-F238E27FC236}">
                <a16:creationId xmlns:a16="http://schemas.microsoft.com/office/drawing/2014/main" id="{B0EBCA8A-EE3B-4841-925F-C240D1C96B7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473201" y="220663"/>
            <a:ext cx="8447617" cy="36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36000" tIns="36000" rIns="36000" bIns="36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2400" b="1">
                <a:solidFill>
                  <a:schemeClr val="bg1"/>
                </a:solidFill>
              </a:rPr>
              <a:t>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4418" y="1124745"/>
            <a:ext cx="10943167" cy="4958556"/>
          </a:xfrm>
        </p:spPr>
        <p:txBody>
          <a:bodyPr/>
          <a:lstStyle>
            <a:lvl5pPr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0883A54-D3B6-42D6-8C6D-4279779177F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Pearson Education Ltd 2014. Copying permitted for purchasing institution only.  This material is not copyright free.</a:t>
            </a:r>
          </a:p>
        </p:txBody>
      </p:sp>
    </p:spTree>
    <p:extLst>
      <p:ext uri="{BB962C8B-B14F-4D97-AF65-F5344CB8AC3E}">
        <p14:creationId xmlns:p14="http://schemas.microsoft.com/office/powerpoint/2010/main" val="408753433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utoUpdateAnimBg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FF0AC-63A3-49F2-AE4C-D3599CFC5E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C0DDA1-D59F-4D2C-83C3-F590D3314B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2B441-D539-42A1-878D-F4BE70A55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4571D6-3F5A-44E5-9C3C-A4B31673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2EE519-FA19-488F-9DDE-712C31C17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551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67657-B2F1-4AEF-907E-44EEA4D3F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04EC11-C989-44A3-9030-250DCA10E9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5DFD1-9DBF-4828-B2A7-D87E54384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41240F-20CA-47F7-BB79-D38763A1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78D08C-1EA4-4F5A-86C7-39197B216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6987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80F5E-6CBE-4CC8-B55F-D3C4F937F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8A1BAA-3796-4D4F-BECA-AAB6C6BE18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DB4DE38-DFB5-4FB3-ADAD-EC9D551268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E603A7-FBC9-4B5C-AE33-D186042889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1D050-9CAA-4B36-861F-AF12C57DE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97A5DA-7895-4636-BEBE-0ABEEFAAE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47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48448-93B7-434B-B309-90418E280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0BF8E3-2DAE-4C2B-B14D-D7C032E3C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3CB64-0E4C-4C0B-AF5E-65F059012F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575B18-6FC2-4089-9A93-D06B94D073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D8D896-73EB-4D41-B871-E5DA04143E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16779A-2DA1-4C96-BEB0-74A9668D7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2AF54B-7FCE-4CEE-80F6-09890AC8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3AF528-0344-4B0A-9B96-853E7B7E91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962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1BA16-A6FD-4288-B8A1-5F4B2F254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30543D-C2E0-4EF4-B73F-57F5EF1761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823730-1618-489B-A269-01705963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1B38AE-EB7D-4A1E-874C-C6DE6F2B7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569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EE7DBA9-D787-4FB5-B013-0BE00971C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73F0A1-79E2-40F0-B5B9-A063E2164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ACA4F0-8930-4D1C-995E-D47FC58B2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585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6B8CD-441D-4A70-9439-26F33AB922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47E5F7-99B7-4919-861D-A88A7AA694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7854B2-DE40-4AF8-8206-2286FCAAC2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CE0769-E567-40D9-9E67-E90F6A5F9F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081075D-51D4-4B38-A952-051B3718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D6D663-23E5-4C74-A1ED-FBEBC900A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8501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9A300-3988-4EED-8921-ADBDA7D2B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862268-CCC5-42C4-9082-9EA7DF785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C092C1-F953-49A1-97FC-9002F7185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B4C7AD-6043-451E-9012-75F09E685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A9FC1D-2BAE-48BC-A5CC-E9DE74870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6247D6-20C9-4936-9676-3A8CBB7CC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17594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0FAB8C-C6E0-463F-AC2D-F143592B49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426097-9FA5-4CBA-A725-F25ECF6E31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3CC4FD-60F5-4C4C-869E-A9BF489412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28917F-DC61-4683-9575-89E123C4889C}" type="datetimeFigureOut">
              <a:rPr lang="en-GB" smtClean="0"/>
              <a:t>04/06/2019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83415D-9E0D-4B98-A7DB-90ACA2798A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8E15AF-68F7-4998-BF93-250187971C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09C-E964-4217-B269-3DE7BF05A6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480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activeteachonline.com/product/view/id/295/page/56/mode/dps?modal=/player/video/id/286841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9.jpeg"/><Relationship Id="rId5" Type="http://schemas.openxmlformats.org/officeDocument/2006/relationships/image" Target="../media/image22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4E300-0BA1-4908-AF39-33ADF7626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31650" y="1056444"/>
            <a:ext cx="8957569" cy="1269505"/>
          </a:xfrm>
        </p:spPr>
        <p:txBody>
          <a:bodyPr/>
          <a:lstStyle/>
          <a:p>
            <a:r>
              <a:rPr lang="en-GB" dirty="0"/>
              <a:t>7Da Variation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4B3E3F-5DF6-43D3-A378-CB26A99E5A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87001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algn="l"/>
            <a:r>
              <a:rPr lang="en-GB" sz="2800" dirty="0"/>
              <a:t>Write the title, date and classwork and copy and match the key terms to the definitions below.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19785D-493C-47C6-B116-86C56CF01435}"/>
              </a:ext>
            </a:extLst>
          </p:cNvPr>
          <p:cNvSpPr txBox="1"/>
          <p:nvPr/>
        </p:nvSpPr>
        <p:spPr>
          <a:xfrm>
            <a:off x="390618" y="2396574"/>
            <a:ext cx="22638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Habitat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Species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Variation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CD2BA6F-76D5-4685-A4ED-7BE9BBC752D5}"/>
              </a:ext>
            </a:extLst>
          </p:cNvPr>
          <p:cNvSpPr txBox="1"/>
          <p:nvPr/>
        </p:nvSpPr>
        <p:spPr>
          <a:xfrm>
            <a:off x="3719745" y="2285283"/>
            <a:ext cx="823847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A type of organism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The differences between organisms within a species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/>
              <a:t>Where an organism lives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F96EF6D2-5CA3-42D4-8362-492F66FDF590}"/>
              </a:ext>
            </a:extLst>
          </p:cNvPr>
          <p:cNvCxnSpPr/>
          <p:nvPr/>
        </p:nvCxnSpPr>
        <p:spPr>
          <a:xfrm>
            <a:off x="1780227" y="2775462"/>
            <a:ext cx="2388093" cy="15979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1954539-9DB3-4894-929F-CD7B655536C7}"/>
              </a:ext>
            </a:extLst>
          </p:cNvPr>
          <p:cNvCxnSpPr/>
          <p:nvPr/>
        </p:nvCxnSpPr>
        <p:spPr>
          <a:xfrm flipV="1">
            <a:off x="1793796" y="2716727"/>
            <a:ext cx="2423604" cy="8189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2DE513F-5E30-45FF-B5BD-92E6E0468898}"/>
              </a:ext>
            </a:extLst>
          </p:cNvPr>
          <p:cNvCxnSpPr/>
          <p:nvPr/>
        </p:nvCxnSpPr>
        <p:spPr>
          <a:xfrm flipV="1">
            <a:off x="2006860" y="3494039"/>
            <a:ext cx="1997476" cy="92105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26" name="Picture 2" descr="Image result for variation in frogs">
            <a:extLst>
              <a:ext uri="{FF2B5EF4-FFF2-40B4-BE49-F238E27FC236}">
                <a16:creationId xmlns:a16="http://schemas.microsoft.com/office/drawing/2014/main" id="{7B396AD7-1DF4-4E6F-AC01-D90CD211A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3286" y="870013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8BDAA37E-862B-4791-83F9-B00D8E9338AC}"/>
              </a:ext>
            </a:extLst>
          </p:cNvPr>
          <p:cNvSpPr/>
          <p:nvPr/>
        </p:nvSpPr>
        <p:spPr>
          <a:xfrm>
            <a:off x="226888" y="1793938"/>
            <a:ext cx="5255580" cy="40615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Where do you think there is greater variation: amongst members of a species or between different species? </a:t>
            </a:r>
          </a:p>
        </p:txBody>
      </p:sp>
    </p:spTree>
    <p:extLst>
      <p:ext uri="{BB962C8B-B14F-4D97-AF65-F5344CB8AC3E}">
        <p14:creationId xmlns:p14="http://schemas.microsoft.com/office/powerpoint/2010/main" val="39905213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2A45A-568A-408A-A28B-4521DC0DD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99" y="98795"/>
            <a:ext cx="11273901" cy="1325563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2800" dirty="0"/>
              <a:t>Copy the text below and on the following slides describe the variation that makes them easy to identify as a species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50FA6E-C092-4F44-A9D7-C65DA6D68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575" y="1500326"/>
            <a:ext cx="11105225" cy="4676637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Every species adapts to its environment through variation </a:t>
            </a:r>
          </a:p>
          <a:p>
            <a:pPr marL="0" indent="0">
              <a:buNone/>
            </a:pPr>
            <a:r>
              <a:rPr lang="en-GB" dirty="0"/>
              <a:t>e.g. polar bears white fur helps it to remain camouflaged in the snow </a:t>
            </a:r>
          </a:p>
        </p:txBody>
      </p:sp>
      <p:pic>
        <p:nvPicPr>
          <p:cNvPr id="5122" name="Picture 2" descr="Image result for polar bear">
            <a:extLst>
              <a:ext uri="{FF2B5EF4-FFF2-40B4-BE49-F238E27FC236}">
                <a16:creationId xmlns:a16="http://schemas.microsoft.com/office/drawing/2014/main" id="{D623E997-3172-4CFA-ADFC-C96DD3B7E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466" y="2608578"/>
            <a:ext cx="3999205" cy="4017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0957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Rectangle 5">
            <a:extLst>
              <a:ext uri="{FF2B5EF4-FFF2-40B4-BE49-F238E27FC236}">
                <a16:creationId xmlns:a16="http://schemas.microsoft.com/office/drawing/2014/main" id="{D10D8E21-C8E4-473A-8E1A-97DA9855D52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24605" name="Text Box 29">
            <a:extLst>
              <a:ext uri="{FF2B5EF4-FFF2-40B4-BE49-F238E27FC236}">
                <a16:creationId xmlns:a16="http://schemas.microsoft.com/office/drawing/2014/main" id="{1D480D94-2BA3-4282-A16B-0E80EF5F8C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08476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24606" name="Text Box 30">
            <a:extLst>
              <a:ext uri="{FF2B5EF4-FFF2-40B4-BE49-F238E27FC236}">
                <a16:creationId xmlns:a16="http://schemas.microsoft.com/office/drawing/2014/main" id="{47D7E239-4D55-4753-930D-083963F7DF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5084763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24608" name="Text Box 32">
            <a:extLst>
              <a:ext uri="{FF2B5EF4-FFF2-40B4-BE49-F238E27FC236}">
                <a16:creationId xmlns:a16="http://schemas.microsoft.com/office/drawing/2014/main" id="{F4370133-BA9E-432A-9837-74D05C3F64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445126"/>
            <a:ext cx="3240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Black and white bands for camouflage.</a:t>
            </a:r>
          </a:p>
        </p:txBody>
      </p:sp>
      <p:sp>
        <p:nvSpPr>
          <p:cNvPr id="24609" name="Text Box 33">
            <a:extLst>
              <a:ext uri="{FF2B5EF4-FFF2-40B4-BE49-F238E27FC236}">
                <a16:creationId xmlns:a16="http://schemas.microsoft.com/office/drawing/2014/main" id="{E643E9AF-37BC-4EA7-94DC-B677F28D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3488" y="5443539"/>
            <a:ext cx="3619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Eight arms for movement and hunting.</a:t>
            </a:r>
          </a:p>
        </p:txBody>
      </p:sp>
      <p:pic>
        <p:nvPicPr>
          <p:cNvPr id="24612" name="Picture 36" descr="7D_p_ap_001">
            <a:extLst>
              <a:ext uri="{FF2B5EF4-FFF2-40B4-BE49-F238E27FC236}">
                <a16:creationId xmlns:a16="http://schemas.microsoft.com/office/drawing/2014/main" id="{5732B7A4-0B34-4B7B-B6ED-099E2A0DF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2801" y="981076"/>
            <a:ext cx="3128963" cy="410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613" name="Picture 37" descr="7D_p_ap_002">
            <a:extLst>
              <a:ext uri="{FF2B5EF4-FFF2-40B4-BE49-F238E27FC236}">
                <a16:creationId xmlns:a16="http://schemas.microsoft.com/office/drawing/2014/main" id="{53AA9377-1B57-44D1-B666-B8D488E39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563" y="1341439"/>
            <a:ext cx="4171950" cy="344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06" grpId="0"/>
      <p:bldP spid="24608" grpId="0"/>
      <p:bldP spid="2460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5">
            <a:extLst>
              <a:ext uri="{FF2B5EF4-FFF2-40B4-BE49-F238E27FC236}">
                <a16:creationId xmlns:a16="http://schemas.microsoft.com/office/drawing/2014/main" id="{EE4A66C1-552B-4AD6-B7C2-5E059EA82488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34822" name="Text Box 6">
            <a:extLst>
              <a:ext uri="{FF2B5EF4-FFF2-40B4-BE49-F238E27FC236}">
                <a16:creationId xmlns:a16="http://schemas.microsoft.com/office/drawing/2014/main" id="{56475A5D-EE31-4933-B415-E77F7ED31F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43706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34823" name="Text Box 7">
            <a:extLst>
              <a:ext uri="{FF2B5EF4-FFF2-40B4-BE49-F238E27FC236}">
                <a16:creationId xmlns:a16="http://schemas.microsoft.com/office/drawing/2014/main" id="{695C4D9B-67B0-4F42-89D5-042C7C808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437063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34824" name="Text Box 8">
            <a:extLst>
              <a:ext uri="{FF2B5EF4-FFF2-40B4-BE49-F238E27FC236}">
                <a16:creationId xmlns:a16="http://schemas.microsoft.com/office/drawing/2014/main" id="{631DD547-FAD1-45BE-AAEF-EB9A86901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868863"/>
            <a:ext cx="3240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Shell for protection.</a:t>
            </a:r>
          </a:p>
        </p:txBody>
      </p:sp>
      <p:sp>
        <p:nvSpPr>
          <p:cNvPr id="34825" name="Text Box 9">
            <a:extLst>
              <a:ext uri="{FF2B5EF4-FFF2-40B4-BE49-F238E27FC236}">
                <a16:creationId xmlns:a16="http://schemas.microsoft.com/office/drawing/2014/main" id="{A14311FD-01BA-43B4-A90E-1F35D17509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868864"/>
            <a:ext cx="38877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Feathers for flying,  colouring for identification.</a:t>
            </a:r>
          </a:p>
        </p:txBody>
      </p:sp>
      <p:pic>
        <p:nvPicPr>
          <p:cNvPr id="34830" name="Picture 14" descr="7D_p_ap_003">
            <a:extLst>
              <a:ext uri="{FF2B5EF4-FFF2-40B4-BE49-F238E27FC236}">
                <a16:creationId xmlns:a16="http://schemas.microsoft.com/office/drawing/2014/main" id="{61505D61-73E1-4C5D-8FF6-4FD17E9BF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1916114"/>
            <a:ext cx="3960813" cy="196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831" name="Picture 15" descr="7D_p_ap_004">
            <a:extLst>
              <a:ext uri="{FF2B5EF4-FFF2-40B4-BE49-F238E27FC236}">
                <a16:creationId xmlns:a16="http://schemas.microsoft.com/office/drawing/2014/main" id="{7A69B130-5B87-46E6-9117-C2669F779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268413"/>
            <a:ext cx="3871912" cy="30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3" grpId="0"/>
      <p:bldP spid="34824" grpId="0"/>
      <p:bldP spid="348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5">
            <a:extLst>
              <a:ext uri="{FF2B5EF4-FFF2-40B4-BE49-F238E27FC236}">
                <a16:creationId xmlns:a16="http://schemas.microsoft.com/office/drawing/2014/main" id="{43F19D46-B007-4994-82B4-C16885E16961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36868" name="Text Box 4">
            <a:extLst>
              <a:ext uri="{FF2B5EF4-FFF2-40B4-BE49-F238E27FC236}">
                <a16:creationId xmlns:a16="http://schemas.microsoft.com/office/drawing/2014/main" id="{BCE910E7-56C5-4493-BCF5-5DE19D99E0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43706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36869" name="Text Box 5">
            <a:extLst>
              <a:ext uri="{FF2B5EF4-FFF2-40B4-BE49-F238E27FC236}">
                <a16:creationId xmlns:a16="http://schemas.microsoft.com/office/drawing/2014/main" id="{6002159E-C294-470B-9562-1C670558FB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437063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36870" name="Text Box 6">
            <a:extLst>
              <a:ext uri="{FF2B5EF4-FFF2-40B4-BE49-F238E27FC236}">
                <a16:creationId xmlns:a16="http://schemas.microsoft.com/office/drawing/2014/main" id="{B5C13474-9B39-4E33-B746-1E9EBDBDCF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868864"/>
            <a:ext cx="324008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Claws for hunting and defence, shell for protection.</a:t>
            </a:r>
          </a:p>
        </p:txBody>
      </p:sp>
      <p:sp>
        <p:nvSpPr>
          <p:cNvPr id="36871" name="Text Box 7">
            <a:extLst>
              <a:ext uri="{FF2B5EF4-FFF2-40B4-BE49-F238E27FC236}">
                <a16:creationId xmlns:a16="http://schemas.microsoft.com/office/drawing/2014/main" id="{6D9607B7-45DB-4721-98EC-7250284C3D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868864"/>
            <a:ext cx="36195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Legs for propulsion, shell for protection.</a:t>
            </a:r>
          </a:p>
        </p:txBody>
      </p:sp>
      <p:pic>
        <p:nvPicPr>
          <p:cNvPr id="36876" name="Picture 12" descr="7D_p_ap_005">
            <a:extLst>
              <a:ext uri="{FF2B5EF4-FFF2-40B4-BE49-F238E27FC236}">
                <a16:creationId xmlns:a16="http://schemas.microsoft.com/office/drawing/2014/main" id="{CFF55299-FC87-42F2-A781-AAF091B8CA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9" y="1492251"/>
            <a:ext cx="4129087" cy="249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877" name="Picture 13" descr="7D_p_ap_006">
            <a:extLst>
              <a:ext uri="{FF2B5EF4-FFF2-40B4-BE49-F238E27FC236}">
                <a16:creationId xmlns:a16="http://schemas.microsoft.com/office/drawing/2014/main" id="{E9173AFB-CD13-4F03-A2D5-953449D8CB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0464" y="981075"/>
            <a:ext cx="3970337" cy="353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/>
      <p:bldP spid="36870" grpId="0"/>
      <p:bldP spid="3687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>
            <a:extLst>
              <a:ext uri="{FF2B5EF4-FFF2-40B4-BE49-F238E27FC236}">
                <a16:creationId xmlns:a16="http://schemas.microsoft.com/office/drawing/2014/main" id="{B084B925-199D-42A3-8216-1FE5BD8AAF45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38916" name="Text Box 4">
            <a:extLst>
              <a:ext uri="{FF2B5EF4-FFF2-40B4-BE49-F238E27FC236}">
                <a16:creationId xmlns:a16="http://schemas.microsoft.com/office/drawing/2014/main" id="{74F09988-B07D-4B7A-98E2-15A488A400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437063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38917" name="Text Box 5">
            <a:extLst>
              <a:ext uri="{FF2B5EF4-FFF2-40B4-BE49-F238E27FC236}">
                <a16:creationId xmlns:a16="http://schemas.microsoft.com/office/drawing/2014/main" id="{5A506E67-7D99-414C-AB81-0F9112C208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437063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38918" name="Text Box 6">
            <a:extLst>
              <a:ext uri="{FF2B5EF4-FFF2-40B4-BE49-F238E27FC236}">
                <a16:creationId xmlns:a16="http://schemas.microsoft.com/office/drawing/2014/main" id="{5276F687-F3AF-4200-9E62-A4256F04CB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868864"/>
            <a:ext cx="3240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Gills for breathing, fins for propulsion. </a:t>
            </a:r>
          </a:p>
        </p:txBody>
      </p:sp>
      <p:sp>
        <p:nvSpPr>
          <p:cNvPr id="38919" name="Text Box 7">
            <a:extLst>
              <a:ext uri="{FF2B5EF4-FFF2-40B4-BE49-F238E27FC236}">
                <a16:creationId xmlns:a16="http://schemas.microsoft.com/office/drawing/2014/main" id="{DAAE7EA2-45D7-4B38-946D-B1AAC8A32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4868863"/>
            <a:ext cx="3619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Shell for protection.</a:t>
            </a:r>
          </a:p>
        </p:txBody>
      </p:sp>
      <p:pic>
        <p:nvPicPr>
          <p:cNvPr id="38924" name="Picture 12" descr="7D_p_ap_007">
            <a:extLst>
              <a:ext uri="{FF2B5EF4-FFF2-40B4-BE49-F238E27FC236}">
                <a16:creationId xmlns:a16="http://schemas.microsoft.com/office/drawing/2014/main" id="{38A47180-4B72-4EEC-A71C-F1DE71A22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7339"/>
            <a:ext cx="3968750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25" name="Picture 13" descr="7D_p_ap_008">
            <a:extLst>
              <a:ext uri="{FF2B5EF4-FFF2-40B4-BE49-F238E27FC236}">
                <a16:creationId xmlns:a16="http://schemas.microsoft.com/office/drawing/2014/main" id="{AB1D88A5-60D5-4938-9AFF-D44C332D5A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664" y="1484314"/>
            <a:ext cx="4479925" cy="2822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/>
      <p:bldP spid="38918" grpId="0"/>
      <p:bldP spid="389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5">
            <a:extLst>
              <a:ext uri="{FF2B5EF4-FFF2-40B4-BE49-F238E27FC236}">
                <a16:creationId xmlns:a16="http://schemas.microsoft.com/office/drawing/2014/main" id="{1EC21066-7FC1-4013-ABDB-9E7F2CA13F33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40964" name="Text Box 4">
            <a:extLst>
              <a:ext uri="{FF2B5EF4-FFF2-40B4-BE49-F238E27FC236}">
                <a16:creationId xmlns:a16="http://schemas.microsoft.com/office/drawing/2014/main" id="{DB9B38C2-CDD5-4C6D-8D5F-B23EACFB37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4687888"/>
            <a:ext cx="1512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40965" name="Text Box 5">
            <a:extLst>
              <a:ext uri="{FF2B5EF4-FFF2-40B4-BE49-F238E27FC236}">
                <a16:creationId xmlns:a16="http://schemas.microsoft.com/office/drawing/2014/main" id="{08E0EC38-F33C-478E-BD0C-21BCE98908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1" y="4687888"/>
            <a:ext cx="1584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/>
              <a:t>Variation:</a:t>
            </a:r>
            <a:endParaRPr lang="en-GB" altLang="en-US" sz="2400">
              <a:solidFill>
                <a:srgbClr val="636825"/>
              </a:solidFill>
            </a:endParaRPr>
          </a:p>
        </p:txBody>
      </p:sp>
      <p:sp>
        <p:nvSpPr>
          <p:cNvPr id="40966" name="Text Box 6">
            <a:extLst>
              <a:ext uri="{FF2B5EF4-FFF2-40B4-BE49-F238E27FC236}">
                <a16:creationId xmlns:a16="http://schemas.microsoft.com/office/drawing/2014/main" id="{FE34A9E3-003B-4AD0-8E4C-E6704068FA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74825" y="5119689"/>
            <a:ext cx="324008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Stripes for hunting camouflage. </a:t>
            </a:r>
          </a:p>
        </p:txBody>
      </p:sp>
      <p:sp>
        <p:nvSpPr>
          <p:cNvPr id="40967" name="Text Box 7">
            <a:extLst>
              <a:ext uri="{FF2B5EF4-FFF2-40B4-BE49-F238E27FC236}">
                <a16:creationId xmlns:a16="http://schemas.microsoft.com/office/drawing/2014/main" id="{FB7C980E-CA19-4877-B982-E8B06B5010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1900" y="5119689"/>
            <a:ext cx="403225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solidFill>
                  <a:srgbClr val="636825"/>
                </a:solidFill>
              </a:rPr>
              <a:t>Colouring for camouflage, identification and warning.</a:t>
            </a:r>
          </a:p>
        </p:txBody>
      </p:sp>
      <p:pic>
        <p:nvPicPr>
          <p:cNvPr id="40972" name="Picture 12" descr="7D_p_ap_009">
            <a:extLst>
              <a:ext uri="{FF2B5EF4-FFF2-40B4-BE49-F238E27FC236}">
                <a16:creationId xmlns:a16="http://schemas.microsoft.com/office/drawing/2014/main" id="{7750C4DE-E149-44FC-BCFF-C1458E7A2C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700214"/>
            <a:ext cx="4706938" cy="2833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73" name="Picture 13" descr="7D_p_ap_010">
            <a:extLst>
              <a:ext uri="{FF2B5EF4-FFF2-40B4-BE49-F238E27FC236}">
                <a16:creationId xmlns:a16="http://schemas.microsoft.com/office/drawing/2014/main" id="{9313AD67-1D00-4AA5-ACEE-EDD311A9CD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981075"/>
            <a:ext cx="4392613" cy="374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ED30BF7A-0EE3-45A9-A054-0ECD6C389193}"/>
              </a:ext>
            </a:extLst>
          </p:cNvPr>
          <p:cNvSpPr/>
          <p:nvPr/>
        </p:nvSpPr>
        <p:spPr>
          <a:xfrm>
            <a:off x="5912528" y="1171852"/>
            <a:ext cx="4856086" cy="3093761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Can you think of another example that came up in your end of year exam?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/>
      <p:bldP spid="40966" grpId="0"/>
      <p:bldP spid="40967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0149B-59B0-4127-BFDC-11D08FCFB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6"/>
            <a:ext cx="12126897" cy="931656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2800" dirty="0"/>
              <a:t>Copy the text below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AAEE3-B7D5-41FB-BEF9-56A0A036A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330" y="1171852"/>
            <a:ext cx="11087470" cy="50051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 species is a group of organisms that can reproduce with on another to produce offspring that can also reproduce. </a:t>
            </a:r>
          </a:p>
        </p:txBody>
      </p:sp>
      <p:pic>
        <p:nvPicPr>
          <p:cNvPr id="9218" name="Picture 2" descr="Image result for zebroid">
            <a:extLst>
              <a:ext uri="{FF2B5EF4-FFF2-40B4-BE49-F238E27FC236}">
                <a16:creationId xmlns:a16="http://schemas.microsoft.com/office/drawing/2014/main" id="{D84D08AA-A91E-4B4F-B1CC-DE276401B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087" y="3178657"/>
            <a:ext cx="4337713" cy="3249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69B297D2-8D68-4E28-9C93-0252A39944D5}"/>
              </a:ext>
            </a:extLst>
          </p:cNvPr>
          <p:cNvSpPr/>
          <p:nvPr/>
        </p:nvSpPr>
        <p:spPr>
          <a:xfrm>
            <a:off x="1713390" y="2494625"/>
            <a:ext cx="4243527" cy="300953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is this animal? Is it a species?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E447513-1B8D-4758-BCC9-B5063C29B127}"/>
              </a:ext>
            </a:extLst>
          </p:cNvPr>
          <p:cNvSpPr txBox="1"/>
          <p:nvPr/>
        </p:nvSpPr>
        <p:spPr>
          <a:xfrm>
            <a:off x="7016087" y="2281561"/>
            <a:ext cx="4613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A Zebroid!</a:t>
            </a:r>
          </a:p>
        </p:txBody>
      </p:sp>
    </p:spTree>
    <p:extLst>
      <p:ext uri="{BB962C8B-B14F-4D97-AF65-F5344CB8AC3E}">
        <p14:creationId xmlns:p14="http://schemas.microsoft.com/office/powerpoint/2010/main" val="617200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B56D7A-680E-4902-939C-1F3D804E5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12192000" cy="1002677"/>
          </a:xfrm>
          <a:solidFill>
            <a:schemeClr val="accent1"/>
          </a:solidFill>
        </p:spPr>
        <p:txBody>
          <a:bodyPr>
            <a:normAutofit/>
          </a:bodyPr>
          <a:lstStyle/>
          <a:p>
            <a:r>
              <a:rPr lang="en-GB" sz="2800" dirty="0"/>
              <a:t>Watch the clip the answer the questions below in full sentences</a:t>
            </a:r>
            <a:br>
              <a:rPr lang="en-GB" sz="2800" dirty="0"/>
            </a:br>
            <a:r>
              <a:rPr lang="en-GB" sz="1100" dirty="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https://www.activeteachonline.com/product/view/id/295/page/56/mode/dps?modal=/player/video/id/286841</a:t>
            </a:r>
            <a:endParaRPr lang="en-GB" sz="11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EB745-0DE6-4375-9931-6FE6FD6A97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08" y="1198485"/>
            <a:ext cx="11078592" cy="497847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What is a hybrid?</a:t>
            </a:r>
          </a:p>
          <a:p>
            <a:pPr marL="514350" indent="-514350">
              <a:buAutoNum type="arabicPeriod"/>
            </a:pPr>
            <a:r>
              <a:rPr lang="en-GB" dirty="0"/>
              <a:t>Give an example of a hybrid</a:t>
            </a:r>
          </a:p>
          <a:p>
            <a:pPr marL="514350" indent="-514350">
              <a:buAutoNum type="arabicPeriod"/>
            </a:pPr>
            <a:r>
              <a:rPr lang="en-GB" dirty="0"/>
              <a:t>What is the difference between a species and a hybrid?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31FF915-A538-466D-BB92-00D18E758719}"/>
              </a:ext>
            </a:extLst>
          </p:cNvPr>
          <p:cNvSpPr txBox="1"/>
          <p:nvPr/>
        </p:nvSpPr>
        <p:spPr>
          <a:xfrm>
            <a:off x="168676" y="2982897"/>
            <a:ext cx="1085739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The offspring produced when two different species breed 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Wholphin (killer whale and bottlenose dolphin)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A species can reproduce. A hybrid cannot </a:t>
            </a:r>
          </a:p>
          <a:p>
            <a:pPr marL="514350" indent="-514350">
              <a:buAutoNum type="arabicPeriod"/>
            </a:pPr>
            <a:endParaRPr lang="en-GB" sz="2800" dirty="0">
              <a:solidFill>
                <a:srgbClr val="FF0000"/>
              </a:solidFill>
            </a:endParaRPr>
          </a:p>
        </p:txBody>
      </p:sp>
      <p:pic>
        <p:nvPicPr>
          <p:cNvPr id="23554" name="Picture 2" descr="Image result for Wholphin">
            <a:extLst>
              <a:ext uri="{FF2B5EF4-FFF2-40B4-BE49-F238E27FC236}">
                <a16:creationId xmlns:a16="http://schemas.microsoft.com/office/drawing/2014/main" id="{7F1399C1-ADAE-4CC0-AC6C-6A2C5E2BF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844" y="1019452"/>
            <a:ext cx="2456156" cy="196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37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D412A6-514C-4038-BE0F-91C0A7DFCB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165" y="1171852"/>
            <a:ext cx="11220635" cy="5005111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Hybrid animals usually have some features from one parent and some from the other.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9677B82-B27D-45B6-BB2D-69F0A8B7C351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26897" cy="9316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Copy the sentence below then decide for each of the following slides: what were the parents? Explain your reasoning. </a:t>
            </a:r>
          </a:p>
        </p:txBody>
      </p:sp>
      <p:pic>
        <p:nvPicPr>
          <p:cNvPr id="24578" name="Picture 2" descr="Image result for Pizzly hybrid animals">
            <a:extLst>
              <a:ext uri="{FF2B5EF4-FFF2-40B4-BE49-F238E27FC236}">
                <a16:creationId xmlns:a16="http://schemas.microsoft.com/office/drawing/2014/main" id="{59AA0C34-DCDA-4196-82E4-A2C2578837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057" y="2473042"/>
            <a:ext cx="3863525" cy="3359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659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0" name="Picture 20" descr="7D_p_ap_013">
            <a:extLst>
              <a:ext uri="{FF2B5EF4-FFF2-40B4-BE49-F238E27FC236}">
                <a16:creationId xmlns:a16="http://schemas.microsoft.com/office/drawing/2014/main" id="{18E84BB0-E2F9-4B51-BD57-64C7615E54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539" y="3357563"/>
            <a:ext cx="1779587" cy="187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7D_p_ap_011">
            <a:extLst>
              <a:ext uri="{FF2B5EF4-FFF2-40B4-BE49-F238E27FC236}">
                <a16:creationId xmlns:a16="http://schemas.microsoft.com/office/drawing/2014/main" id="{B496AA07-9BB1-4F41-8FFB-5482ABAF2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2039" y="836613"/>
            <a:ext cx="3095625" cy="180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1" name="Rectangle 5">
            <a:extLst>
              <a:ext uri="{FF2B5EF4-FFF2-40B4-BE49-F238E27FC236}">
                <a16:creationId xmlns:a16="http://schemas.microsoft.com/office/drawing/2014/main" id="{5E283E0D-9B8A-4506-B58C-1CDF9496DDF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GB" altLang="en-US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0242" name="Content Placeholder 1">
            <a:extLst>
              <a:ext uri="{FF2B5EF4-FFF2-40B4-BE49-F238E27FC236}">
                <a16:creationId xmlns:a16="http://schemas.microsoft.com/office/drawing/2014/main" id="{41C2696F-647D-408D-8237-ED6BD4FDD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19289" y="838200"/>
            <a:ext cx="3240087" cy="431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This cub is a hybrid. </a:t>
            </a:r>
          </a:p>
        </p:txBody>
      </p:sp>
      <p:sp>
        <p:nvSpPr>
          <p:cNvPr id="10245" name="Content Placeholder 1">
            <a:extLst>
              <a:ext uri="{FF2B5EF4-FFF2-40B4-BE49-F238E27FC236}">
                <a16:creationId xmlns:a16="http://schemas.microsoft.com/office/drawing/2014/main" id="{A10DAB64-64AA-45CD-AAB6-5F5B2B91C541}"/>
              </a:ext>
            </a:extLst>
          </p:cNvPr>
          <p:cNvSpPr txBox="1">
            <a:spLocks/>
          </p:cNvSpPr>
          <p:nvPr/>
        </p:nvSpPr>
        <p:spPr bwMode="auto">
          <a:xfrm>
            <a:off x="1919288" y="2492376"/>
            <a:ext cx="784860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Which of these species were the cub’s parents?</a:t>
            </a: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Explain your choices. </a:t>
            </a:r>
          </a:p>
        </p:txBody>
      </p:sp>
      <p:sp>
        <p:nvSpPr>
          <p:cNvPr id="10248" name="TextBox 9">
            <a:extLst>
              <a:ext uri="{FF2B5EF4-FFF2-40B4-BE49-F238E27FC236}">
                <a16:creationId xmlns:a16="http://schemas.microsoft.com/office/drawing/2014/main" id="{F0EBBFFE-D619-44BC-A303-DE301E9015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4113" y="5033963"/>
            <a:ext cx="7921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tiger</a:t>
            </a:r>
            <a:endParaRPr lang="en-US" altLang="en-US" sz="1000"/>
          </a:p>
        </p:txBody>
      </p:sp>
      <p:sp>
        <p:nvSpPr>
          <p:cNvPr id="10249" name="TextBox 10">
            <a:extLst>
              <a:ext uri="{FF2B5EF4-FFF2-40B4-BE49-F238E27FC236}">
                <a16:creationId xmlns:a16="http://schemas.microsoft.com/office/drawing/2014/main" id="{80388321-620F-4C1F-A967-0A59243DBF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67214" y="5059363"/>
            <a:ext cx="7207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lion</a:t>
            </a:r>
            <a:endParaRPr lang="en-US" altLang="en-US" sz="1000"/>
          </a:p>
        </p:txBody>
      </p:sp>
      <p:sp>
        <p:nvSpPr>
          <p:cNvPr id="10251" name="TextBox 12">
            <a:extLst>
              <a:ext uri="{FF2B5EF4-FFF2-40B4-BE49-F238E27FC236}">
                <a16:creationId xmlns:a16="http://schemas.microsoft.com/office/drawing/2014/main" id="{25A4F43C-FC32-41C8-930A-099B42B062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5059363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cheetah</a:t>
            </a:r>
            <a:endParaRPr lang="en-US" altLang="en-US" sz="1000"/>
          </a:p>
        </p:txBody>
      </p:sp>
      <p:sp>
        <p:nvSpPr>
          <p:cNvPr id="10253" name="TextBox 14">
            <a:extLst>
              <a:ext uri="{FF2B5EF4-FFF2-40B4-BE49-F238E27FC236}">
                <a16:creationId xmlns:a16="http://schemas.microsoft.com/office/drawing/2014/main" id="{6D85E3DD-7E44-4297-9C0D-DDA865EE8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5084763"/>
            <a:ext cx="93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leopard</a:t>
            </a:r>
            <a:endParaRPr lang="en-US" altLang="en-US" sz="1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2557CF-B7A3-4D6A-A1A5-9266A7A82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397501"/>
            <a:ext cx="8064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636825"/>
                </a:solidFill>
              </a:rPr>
              <a:t>The cub’s parents were a lion and a leopard. The cub has a lion’s shape and pale leopard markings in its coat.</a:t>
            </a:r>
          </a:p>
        </p:txBody>
      </p:sp>
      <p:pic>
        <p:nvPicPr>
          <p:cNvPr id="10259" name="Picture 19" descr="7D_p_ap_012">
            <a:extLst>
              <a:ext uri="{FF2B5EF4-FFF2-40B4-BE49-F238E27FC236}">
                <a16:creationId xmlns:a16="http://schemas.microsoft.com/office/drawing/2014/main" id="{0AC78078-2DEA-40D1-B104-B2CBB2FFAE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500439"/>
            <a:ext cx="2365375" cy="1423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1" name="Picture 21" descr="7D_p_ap_014">
            <a:extLst>
              <a:ext uri="{FF2B5EF4-FFF2-40B4-BE49-F238E27FC236}">
                <a16:creationId xmlns:a16="http://schemas.microsoft.com/office/drawing/2014/main" id="{669C8454-14CD-4829-9435-680F0A66FC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5639" y="3500439"/>
            <a:ext cx="2035175" cy="143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2" name="Picture 22" descr="7D_p_ap_015">
            <a:extLst>
              <a:ext uri="{FF2B5EF4-FFF2-40B4-BE49-F238E27FC236}">
                <a16:creationId xmlns:a16="http://schemas.microsoft.com/office/drawing/2014/main" id="{4309DA34-D62C-4F5E-97F2-3F8EDF311A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125" y="3644901"/>
            <a:ext cx="2300288" cy="1370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  <p:bldP spid="10248" grpId="0"/>
      <p:bldP spid="10249" grpId="0"/>
      <p:bldP spid="10251" grpId="0"/>
      <p:bldP spid="10253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1D5EE-08B9-4B69-91AD-1D919011F6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Learning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81CD8C-9F2F-48C1-8910-D4FD1AC2C4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know what a species is </a:t>
            </a:r>
          </a:p>
          <a:p>
            <a:r>
              <a:rPr lang="en-GB" dirty="0"/>
              <a:t>To understand the term hybrid</a:t>
            </a:r>
          </a:p>
          <a:p>
            <a:r>
              <a:rPr lang="en-GB" dirty="0"/>
              <a:t>To understand that variation can be continuous or discontinuous</a:t>
            </a:r>
          </a:p>
          <a:p>
            <a:r>
              <a:rPr lang="en-GB" dirty="0"/>
              <a:t>To </a:t>
            </a:r>
            <a:r>
              <a:rPr lang="en-GB" dirty="0" err="1"/>
              <a:t>catagorise</a:t>
            </a:r>
            <a:r>
              <a:rPr lang="en-GB" dirty="0"/>
              <a:t> variation as continuous or discontinuous </a:t>
            </a:r>
          </a:p>
        </p:txBody>
      </p:sp>
      <p:pic>
        <p:nvPicPr>
          <p:cNvPr id="2050" name="Picture 2" descr="Image result for learning lightbulb">
            <a:extLst>
              <a:ext uri="{FF2B5EF4-FFF2-40B4-BE49-F238E27FC236}">
                <a16:creationId xmlns:a16="http://schemas.microsoft.com/office/drawing/2014/main" id="{35392E01-C62C-4C09-8372-A3C8B3C4B2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088"/>
            <a:ext cx="1012424" cy="150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6124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08" name="Picture 24" descr="7D_p_ap_018">
            <a:extLst>
              <a:ext uri="{FF2B5EF4-FFF2-40B4-BE49-F238E27FC236}">
                <a16:creationId xmlns:a16="http://schemas.microsoft.com/office/drawing/2014/main" id="{F517F0E8-B816-4281-A8D6-DBD44D5B3D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314" y="3429001"/>
            <a:ext cx="1247775" cy="146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386" name="Rectangle 5">
            <a:extLst>
              <a:ext uri="{FF2B5EF4-FFF2-40B4-BE49-F238E27FC236}">
                <a16:creationId xmlns:a16="http://schemas.microsoft.com/office/drawing/2014/main" id="{E9D22F4C-9A6E-46E7-B546-D0432C60BABE}"/>
              </a:ext>
            </a:extLst>
          </p:cNvPr>
          <p:cNvSpPr txBox="1">
            <a:spLocks noGrp="1" noChangeArrowheads="1"/>
          </p:cNvSpPr>
          <p:nvPr/>
        </p:nvSpPr>
        <p:spPr bwMode="white">
          <a:xfrm>
            <a:off x="1992314" y="6524626"/>
            <a:ext cx="82073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1000">
                <a:solidFill>
                  <a:schemeClr val="bg1"/>
                </a:solidFill>
              </a:rPr>
              <a:t>© Pearson Education Ltd 2014. Copying permitted for purchasing institution only.  This material is not copyright free.</a:t>
            </a:r>
          </a:p>
        </p:txBody>
      </p:sp>
      <p:sp>
        <p:nvSpPr>
          <p:cNvPr id="16387" name="Content Placeholder 1">
            <a:extLst>
              <a:ext uri="{FF2B5EF4-FFF2-40B4-BE49-F238E27FC236}">
                <a16:creationId xmlns:a16="http://schemas.microsoft.com/office/drawing/2014/main" id="{2EE034AF-2337-4AA2-B0D4-9F99C2E2D8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919289" y="838200"/>
            <a:ext cx="3455987" cy="431800"/>
          </a:xfrm>
        </p:spPr>
        <p:txBody>
          <a:bodyPr>
            <a:normAutofit fontScale="92500" lnSpcReduction="10000"/>
          </a:bodyPr>
          <a:lstStyle/>
          <a:p>
            <a:r>
              <a:rPr lang="en-US" altLang="en-US"/>
              <a:t>This mule is a hybrid. </a:t>
            </a:r>
          </a:p>
        </p:txBody>
      </p:sp>
      <p:sp>
        <p:nvSpPr>
          <p:cNvPr id="16389" name="Content Placeholder 1">
            <a:extLst>
              <a:ext uri="{FF2B5EF4-FFF2-40B4-BE49-F238E27FC236}">
                <a16:creationId xmlns:a16="http://schemas.microsoft.com/office/drawing/2014/main" id="{2F2E5A45-9C35-433C-8F34-313D77A4D2D1}"/>
              </a:ext>
            </a:extLst>
          </p:cNvPr>
          <p:cNvSpPr txBox="1">
            <a:spLocks/>
          </p:cNvSpPr>
          <p:nvPr/>
        </p:nvSpPr>
        <p:spPr bwMode="auto">
          <a:xfrm>
            <a:off x="1919288" y="2528888"/>
            <a:ext cx="7848600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175" indent="-31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Which of these species were the hybrid’s parents?</a:t>
            </a:r>
          </a:p>
          <a:p>
            <a:pPr eaLnBrk="0" hangingPunct="0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en-US" altLang="en-US" sz="2400"/>
              <a:t>Explain your choices. </a:t>
            </a:r>
          </a:p>
        </p:txBody>
      </p:sp>
      <p:sp>
        <p:nvSpPr>
          <p:cNvPr id="16392" name="TextBox 9">
            <a:extLst>
              <a:ext uri="{FF2B5EF4-FFF2-40B4-BE49-F238E27FC236}">
                <a16:creationId xmlns:a16="http://schemas.microsoft.com/office/drawing/2014/main" id="{8077D280-7481-482C-BE74-47FC923FAD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7575" y="4786313"/>
            <a:ext cx="8636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donkey</a:t>
            </a:r>
            <a:endParaRPr lang="en-US" altLang="en-US" sz="1000"/>
          </a:p>
        </p:txBody>
      </p:sp>
      <p:sp>
        <p:nvSpPr>
          <p:cNvPr id="16393" name="TextBox 10">
            <a:extLst>
              <a:ext uri="{FF2B5EF4-FFF2-40B4-BE49-F238E27FC236}">
                <a16:creationId xmlns:a16="http://schemas.microsoft.com/office/drawing/2014/main" id="{DA33A1D1-82D3-48B0-A2FB-84C29C7DBE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4339" y="4786313"/>
            <a:ext cx="11525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deer</a:t>
            </a:r>
            <a:endParaRPr lang="en-US" altLang="en-US" sz="1000"/>
          </a:p>
        </p:txBody>
      </p:sp>
      <p:sp>
        <p:nvSpPr>
          <p:cNvPr id="16394" name="TextBox 12">
            <a:extLst>
              <a:ext uri="{FF2B5EF4-FFF2-40B4-BE49-F238E27FC236}">
                <a16:creationId xmlns:a16="http://schemas.microsoft.com/office/drawing/2014/main" id="{05C38777-9A83-43AF-A14E-B389265179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83339" y="4786313"/>
            <a:ext cx="9366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zebra</a:t>
            </a:r>
            <a:endParaRPr lang="en-US" altLang="en-US" sz="1000"/>
          </a:p>
        </p:txBody>
      </p:sp>
      <p:sp>
        <p:nvSpPr>
          <p:cNvPr id="16396" name="TextBox 14">
            <a:extLst>
              <a:ext uri="{FF2B5EF4-FFF2-40B4-BE49-F238E27FC236}">
                <a16:creationId xmlns:a16="http://schemas.microsoft.com/office/drawing/2014/main" id="{CC58D0DA-D89F-4923-AACC-DE5E892E4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2850" y="4786313"/>
            <a:ext cx="9350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600"/>
              <a:t>horse</a:t>
            </a:r>
            <a:endParaRPr lang="en-US" altLang="en-US" sz="100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504105-AAC4-49F3-9121-A192710760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19288" y="5156201"/>
            <a:ext cx="80645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2400">
                <a:solidFill>
                  <a:srgbClr val="636825"/>
                </a:solidFill>
              </a:rPr>
              <a:t>The parents of this mule were a horse and a donkey. The mule has the horse’s smooth shiny coat and donkey’s pale muzzle and long ears.</a:t>
            </a:r>
          </a:p>
        </p:txBody>
      </p:sp>
      <p:pic>
        <p:nvPicPr>
          <p:cNvPr id="16406" name="Picture 22" descr="7D_p_ap_016">
            <a:extLst>
              <a:ext uri="{FF2B5EF4-FFF2-40B4-BE49-F238E27FC236}">
                <a16:creationId xmlns:a16="http://schemas.microsoft.com/office/drawing/2014/main" id="{496C411D-1148-45C6-8940-48B703A6F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375" y="836613"/>
            <a:ext cx="2197100" cy="1744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7" name="Picture 23" descr="7D_p_ap_017">
            <a:extLst>
              <a:ext uri="{FF2B5EF4-FFF2-40B4-BE49-F238E27FC236}">
                <a16:creationId xmlns:a16="http://schemas.microsoft.com/office/drawing/2014/main" id="{0A39CE4B-57B3-4014-963C-3711B6BDEF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1" y="3357563"/>
            <a:ext cx="1501775" cy="1535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9" name="Picture 25" descr="7D_p_ap_019">
            <a:extLst>
              <a:ext uri="{FF2B5EF4-FFF2-40B4-BE49-F238E27FC236}">
                <a16:creationId xmlns:a16="http://schemas.microsoft.com/office/drawing/2014/main" id="{C40569EE-9782-48D3-A27D-4283A0012D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538" y="3429000"/>
            <a:ext cx="1778000" cy="1417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10" name="Picture 26" descr="7D_p_ap_020">
            <a:extLst>
              <a:ext uri="{FF2B5EF4-FFF2-40B4-BE49-F238E27FC236}">
                <a16:creationId xmlns:a16="http://schemas.microsoft.com/office/drawing/2014/main" id="{94B53F3C-35B8-4D17-8B81-4430AACE9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6588" y="3213101"/>
            <a:ext cx="2120900" cy="1636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9" grpId="0"/>
      <p:bldP spid="16392" grpId="0"/>
      <p:bldP spid="16393" grpId="0"/>
      <p:bldP spid="16394" grpId="0"/>
      <p:bldP spid="16396" grpId="0"/>
      <p:bldP spid="1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6DB681-D44C-4EF3-8C12-A08894787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083" y="1278384"/>
            <a:ext cx="11149614" cy="471214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GB" dirty="0"/>
              <a:t>What is variation? </a:t>
            </a:r>
          </a:p>
          <a:p>
            <a:pPr marL="514350" indent="-514350">
              <a:buAutoNum type="arabicPeriod"/>
            </a:pPr>
            <a:r>
              <a:rPr lang="en-GB" dirty="0"/>
              <a:t>In which habitat would you expect to find meerkats? </a:t>
            </a:r>
          </a:p>
          <a:p>
            <a:pPr marL="514350" indent="-514350">
              <a:buAutoNum type="arabicPeriod"/>
            </a:pPr>
            <a:r>
              <a:rPr lang="en-GB" dirty="0"/>
              <a:t>How are African elephants adapted for their environment? </a:t>
            </a:r>
          </a:p>
          <a:p>
            <a:pPr marL="514350" indent="-514350">
              <a:buAutoNum type="arabicPeriod"/>
            </a:pPr>
            <a:r>
              <a:rPr lang="en-GB" dirty="0"/>
              <a:t>Is the length if someone's hair continuous or discontinuous variation? </a:t>
            </a:r>
          </a:p>
          <a:p>
            <a:pPr marL="514350" indent="-514350">
              <a:buAutoNum type="arabicPeriod"/>
            </a:pPr>
            <a:r>
              <a:rPr lang="en-GB" dirty="0"/>
              <a:t>What is the difference between a species and a hybrid? 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4A5A337-B3C5-4D1D-8D8E-0379B8E3B654}"/>
              </a:ext>
            </a:extLst>
          </p:cNvPr>
          <p:cNvSpPr txBox="1">
            <a:spLocks/>
          </p:cNvSpPr>
          <p:nvPr/>
        </p:nvSpPr>
        <p:spPr>
          <a:xfrm>
            <a:off x="0" y="18256"/>
            <a:ext cx="12126897" cy="93165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Quick Quiz: Write the answers in the back of your books. You do not need to answer in full sentences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ED9951-0866-40D6-A42E-38ACD18BD5C4}"/>
              </a:ext>
            </a:extLst>
          </p:cNvPr>
          <p:cNvSpPr txBox="1"/>
          <p:nvPr/>
        </p:nvSpPr>
        <p:spPr>
          <a:xfrm>
            <a:off x="204186" y="3870664"/>
            <a:ext cx="111503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The differences between individuals within a species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Desert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Large surface area of ears to facilitate heat loss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Continuous </a:t>
            </a:r>
          </a:p>
          <a:p>
            <a:pPr marL="514350" indent="-514350">
              <a:buAutoNum type="arabicPeriod"/>
            </a:pPr>
            <a:r>
              <a:rPr lang="en-GB" sz="2800" dirty="0">
                <a:solidFill>
                  <a:srgbClr val="FF0000"/>
                </a:solidFill>
              </a:rPr>
              <a:t>Ability to produce offspring</a:t>
            </a:r>
          </a:p>
        </p:txBody>
      </p:sp>
      <p:pic>
        <p:nvPicPr>
          <p:cNvPr id="25602" name="Picture 2" descr="Image result for indian girl with very long hair">
            <a:extLst>
              <a:ext uri="{FF2B5EF4-FFF2-40B4-BE49-F238E27FC236}">
                <a16:creationId xmlns:a16="http://schemas.microsoft.com/office/drawing/2014/main" id="{51042DCD-E542-4AA1-965F-CCD2AFAEA1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949912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88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03935D6-A4A5-4560-B2BB-CA4848C81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8485"/>
            <a:ext cx="7477125" cy="5185908"/>
          </a:xfrm>
          <a:prstGeom prst="rect">
            <a:avLst/>
          </a:prstGeom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064AF1F5-4182-40AA-B9E4-D775D97AAB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2E3F51B-80B0-4702-A64D-98D641A6E71E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615736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/>
              <a:t>Stick in your sheets and match the habitat to the picture</a:t>
            </a:r>
            <a:br>
              <a:rPr lang="en-GB" sz="2800"/>
            </a:br>
            <a:r>
              <a:rPr lang="en-GB" sz="2800"/>
              <a:t>Extension: Name an organism that is adapted to live in each habitat</a:t>
            </a:r>
            <a:endParaRPr lang="en-GB" sz="2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158D979-6B0F-4131-8CE9-4B0F68E7E62D}"/>
              </a:ext>
            </a:extLst>
          </p:cNvPr>
          <p:cNvSpPr txBox="1"/>
          <p:nvPr/>
        </p:nvSpPr>
        <p:spPr>
          <a:xfrm>
            <a:off x="7679184" y="1961965"/>
            <a:ext cx="40926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A: Polar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B: Rainforest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C: Desert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D: Coral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E: Farmland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F: Wetland </a:t>
            </a:r>
          </a:p>
        </p:txBody>
      </p:sp>
    </p:spTree>
    <p:extLst>
      <p:ext uri="{BB962C8B-B14F-4D97-AF65-F5344CB8AC3E}">
        <p14:creationId xmlns:p14="http://schemas.microsoft.com/office/powerpoint/2010/main" val="2759436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45421D7-000D-4907-AD45-A73E9A09A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668" y="0"/>
            <a:ext cx="8694663" cy="6858000"/>
          </a:xfrm>
          <a:prstGeom prst="rect">
            <a:avLst/>
          </a:prstGeom>
        </p:spPr>
      </p:pic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253A709D-E383-455E-AB18-1D68B068E18A}"/>
              </a:ext>
            </a:extLst>
          </p:cNvPr>
          <p:cNvSpPr/>
          <p:nvPr/>
        </p:nvSpPr>
        <p:spPr>
          <a:xfrm>
            <a:off x="204187" y="2290439"/>
            <a:ext cx="3417903" cy="2494625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/>
              <a:t>What causes variation? </a:t>
            </a:r>
          </a:p>
        </p:txBody>
      </p:sp>
    </p:spTree>
    <p:extLst>
      <p:ext uri="{BB962C8B-B14F-4D97-AF65-F5344CB8AC3E}">
        <p14:creationId xmlns:p14="http://schemas.microsoft.com/office/powerpoint/2010/main" val="1396814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4BC789-1D8C-4E1A-BBF0-69311DB51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86" y="991124"/>
            <a:ext cx="11353800" cy="4351338"/>
          </a:xfrm>
        </p:spPr>
        <p:txBody>
          <a:bodyPr/>
          <a:lstStyle/>
          <a:p>
            <a:r>
              <a:rPr lang="en-GB" dirty="0"/>
              <a:t>For any species a characteristic that changes gradually over a range of values shows continuous variation. An example of such characteristics is height</a:t>
            </a:r>
          </a:p>
          <a:p>
            <a:r>
              <a:rPr lang="en-GB" dirty="0"/>
              <a:t>If you record the heights of a group of people and draw a graph of your results, it usually looks something like this: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2899F12-5A0C-42D4-8D6B-45150FE6344F}"/>
              </a:ext>
            </a:extLst>
          </p:cNvPr>
          <p:cNvSpPr txBox="1">
            <a:spLocks/>
          </p:cNvSpPr>
          <p:nvPr/>
        </p:nvSpPr>
        <p:spPr>
          <a:xfrm>
            <a:off x="-79899" y="0"/>
            <a:ext cx="12192000" cy="83450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Continuous variation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485A8-CBF1-4FB7-B1F7-1C9995410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7980" y="3119226"/>
            <a:ext cx="4267940" cy="366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0825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87047-0FE9-42A0-A93E-C43D9EF2A0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819" y="985421"/>
            <a:ext cx="11122981" cy="5191542"/>
          </a:xfrm>
        </p:spPr>
        <p:txBody>
          <a:bodyPr/>
          <a:lstStyle/>
          <a:p>
            <a:r>
              <a:rPr lang="en-GB" dirty="0"/>
              <a:t>A characteristic of any species with only a limited number of possible values shows </a:t>
            </a:r>
            <a:r>
              <a:rPr lang="en-GB" b="1" dirty="0"/>
              <a:t>discontinuous variation </a:t>
            </a:r>
            <a:r>
              <a:rPr lang="en-GB" dirty="0"/>
              <a:t>e.g. human blood  group. Only four blood groups are possible (A, B, AB or O). There are no values in between. 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4F59BA0-A721-466F-8C4E-09244FCDEA8C}"/>
              </a:ext>
            </a:extLst>
          </p:cNvPr>
          <p:cNvSpPr txBox="1">
            <a:spLocks/>
          </p:cNvSpPr>
          <p:nvPr/>
        </p:nvSpPr>
        <p:spPr>
          <a:xfrm>
            <a:off x="-79899" y="0"/>
            <a:ext cx="12192000" cy="834501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Discontinuous variation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9A8E9B-45A6-486F-8CF3-BE4ADDB6E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442" y="2211558"/>
            <a:ext cx="6353175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962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0DDFEB-AC53-422C-BD53-E3AE65A6B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9" y="18255"/>
            <a:ext cx="12129856" cy="1325563"/>
          </a:xfrm>
          <a:solidFill>
            <a:schemeClr val="accent1"/>
          </a:solidFill>
        </p:spPr>
        <p:txBody>
          <a:bodyPr/>
          <a:lstStyle/>
          <a:p>
            <a:r>
              <a:rPr lang="en-GB" dirty="0"/>
              <a:t>Copy and complete the </a:t>
            </a:r>
            <a:r>
              <a:rPr lang="en-GB" dirty="0" err="1"/>
              <a:t>wordfill</a:t>
            </a:r>
            <a:r>
              <a:rPr lang="en-GB" dirty="0"/>
              <a:t> </a:t>
            </a:r>
            <a:r>
              <a:rPr lang="en-GB" dirty="0" err="1"/>
              <a:t>beloe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57A0A-4A8E-4046-ACA6-6232DD85A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287" y="1825625"/>
            <a:ext cx="11229513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Variation can be caused by either ___________ or environmental factors.</a:t>
            </a:r>
          </a:p>
          <a:p>
            <a:pPr marL="0" indent="0">
              <a:buNone/>
            </a:pPr>
            <a:r>
              <a:rPr lang="en-GB" dirty="0"/>
              <a:t> A characteristic that change gradually over a range of values shows __________ variation. </a:t>
            </a:r>
          </a:p>
          <a:p>
            <a:pPr marL="0" indent="0">
              <a:buNone/>
            </a:pPr>
            <a:r>
              <a:rPr lang="en-GB" dirty="0"/>
              <a:t>A characteristic with only a __________ number of values shows discontinuous _________. 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21DBD31-ED38-448D-8657-666707D6376D}"/>
              </a:ext>
            </a:extLst>
          </p:cNvPr>
          <p:cNvSpPr txBox="1"/>
          <p:nvPr/>
        </p:nvSpPr>
        <p:spPr>
          <a:xfrm>
            <a:off x="310718" y="4261402"/>
            <a:ext cx="24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limited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B1CC40D-C9EB-4F40-BE23-149A8B217807}"/>
              </a:ext>
            </a:extLst>
          </p:cNvPr>
          <p:cNvSpPr txBox="1"/>
          <p:nvPr/>
        </p:nvSpPr>
        <p:spPr>
          <a:xfrm>
            <a:off x="7894744" y="4229284"/>
            <a:ext cx="24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continuous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6001E0-7D8A-4407-B9FA-02292D231D00}"/>
              </a:ext>
            </a:extLst>
          </p:cNvPr>
          <p:cNvSpPr txBox="1"/>
          <p:nvPr/>
        </p:nvSpPr>
        <p:spPr>
          <a:xfrm>
            <a:off x="2271943" y="3551202"/>
            <a:ext cx="24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variation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C5DC11-34F5-4131-A703-CE4F887E5BB2}"/>
              </a:ext>
            </a:extLst>
          </p:cNvPr>
          <p:cNvSpPr txBox="1"/>
          <p:nvPr/>
        </p:nvSpPr>
        <p:spPr>
          <a:xfrm>
            <a:off x="4221331" y="3167390"/>
            <a:ext cx="24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limited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0533AA1-FB64-43E8-A0E4-1B63B9372829}"/>
              </a:ext>
            </a:extLst>
          </p:cNvPr>
          <p:cNvSpPr txBox="1"/>
          <p:nvPr/>
        </p:nvSpPr>
        <p:spPr>
          <a:xfrm>
            <a:off x="2624830" y="4261402"/>
            <a:ext cx="24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Inherited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E44FD85-34CE-4C2D-8761-3F85580CC1F8}"/>
              </a:ext>
            </a:extLst>
          </p:cNvPr>
          <p:cNvSpPr txBox="1"/>
          <p:nvPr/>
        </p:nvSpPr>
        <p:spPr>
          <a:xfrm>
            <a:off x="310718" y="2709165"/>
            <a:ext cx="24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continuous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A1CD3D-E2E2-4EE4-A8FD-668828AE8CCE}"/>
              </a:ext>
            </a:extLst>
          </p:cNvPr>
          <p:cNvSpPr txBox="1"/>
          <p:nvPr/>
        </p:nvSpPr>
        <p:spPr>
          <a:xfrm>
            <a:off x="5143129" y="4229284"/>
            <a:ext cx="24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variation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6D31525-FB90-4FEB-B30B-91AB4A6163AA}"/>
              </a:ext>
            </a:extLst>
          </p:cNvPr>
          <p:cNvSpPr txBox="1"/>
          <p:nvPr/>
        </p:nvSpPr>
        <p:spPr>
          <a:xfrm>
            <a:off x="5221549" y="1819425"/>
            <a:ext cx="2423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Inherited</a:t>
            </a:r>
          </a:p>
        </p:txBody>
      </p:sp>
      <p:pic>
        <p:nvPicPr>
          <p:cNvPr id="3074" name="Picture 2" descr="Image result for weight">
            <a:extLst>
              <a:ext uri="{FF2B5EF4-FFF2-40B4-BE49-F238E27FC236}">
                <a16:creationId xmlns:a16="http://schemas.microsoft.com/office/drawing/2014/main" id="{FDFF6CFC-CEFE-4215-BF9F-2CB171862D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0920" y="4752504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187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810D7-F32A-468A-AC3D-46EA681360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470518"/>
            <a:ext cx="10972060" cy="4351338"/>
          </a:xfrm>
        </p:spPr>
        <p:txBody>
          <a:bodyPr/>
          <a:lstStyle/>
          <a:p>
            <a:r>
              <a:rPr lang="en-GB" dirty="0"/>
              <a:t>Body mass index</a:t>
            </a:r>
          </a:p>
          <a:p>
            <a:r>
              <a:rPr lang="en-GB" dirty="0"/>
              <a:t>Number of fingers</a:t>
            </a:r>
          </a:p>
          <a:p>
            <a:r>
              <a:rPr lang="en-GB" dirty="0"/>
              <a:t>Shoe size</a:t>
            </a:r>
          </a:p>
          <a:p>
            <a:r>
              <a:rPr lang="en-GB" dirty="0"/>
              <a:t>Handspan</a:t>
            </a:r>
          </a:p>
          <a:p>
            <a:r>
              <a:rPr lang="en-GB" dirty="0"/>
              <a:t>Gender</a:t>
            </a:r>
          </a:p>
          <a:p>
            <a:r>
              <a:rPr lang="en-GB" dirty="0"/>
              <a:t>Eye colour </a:t>
            </a:r>
          </a:p>
          <a:p>
            <a:r>
              <a:rPr lang="en-GB" dirty="0"/>
              <a:t>Head circumference </a:t>
            </a:r>
          </a:p>
          <a:p>
            <a:r>
              <a:rPr lang="en-GB" dirty="0"/>
              <a:t>Ability to roll tongue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182C4DE-7967-41DE-90DA-7D12D8321AB6}"/>
              </a:ext>
            </a:extLst>
          </p:cNvPr>
          <p:cNvSpPr txBox="1">
            <a:spLocks/>
          </p:cNvSpPr>
          <p:nvPr/>
        </p:nvSpPr>
        <p:spPr>
          <a:xfrm>
            <a:off x="-79899" y="0"/>
            <a:ext cx="12192000" cy="1278384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2800" dirty="0"/>
              <a:t>Write 2 headings: continuous variation and discontinuous variation then put the following characteristic into under the correct heading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A1EFA48-E3C6-470C-BC43-E16A4E978F2D}"/>
              </a:ext>
            </a:extLst>
          </p:cNvPr>
          <p:cNvSpPr txBox="1"/>
          <p:nvPr/>
        </p:nvSpPr>
        <p:spPr>
          <a:xfrm>
            <a:off x="3382392" y="1402672"/>
            <a:ext cx="5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10BD65-4C54-4B66-84B2-E77BCA44A019}"/>
              </a:ext>
            </a:extLst>
          </p:cNvPr>
          <p:cNvSpPr txBox="1"/>
          <p:nvPr/>
        </p:nvSpPr>
        <p:spPr>
          <a:xfrm>
            <a:off x="3454890" y="1927507"/>
            <a:ext cx="5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86B373-FBE6-4DB8-A99D-AFD6921768AE}"/>
              </a:ext>
            </a:extLst>
          </p:cNvPr>
          <p:cNvSpPr txBox="1"/>
          <p:nvPr/>
        </p:nvSpPr>
        <p:spPr>
          <a:xfrm>
            <a:off x="3454891" y="2415272"/>
            <a:ext cx="5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57A3EFE-95BA-4D5C-84FA-0241961D86F0}"/>
              </a:ext>
            </a:extLst>
          </p:cNvPr>
          <p:cNvSpPr txBox="1"/>
          <p:nvPr/>
        </p:nvSpPr>
        <p:spPr>
          <a:xfrm>
            <a:off x="3503719" y="2925301"/>
            <a:ext cx="5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FCB6A43-FA26-4977-B600-76A1AF4371A4}"/>
              </a:ext>
            </a:extLst>
          </p:cNvPr>
          <p:cNvSpPr txBox="1"/>
          <p:nvPr/>
        </p:nvSpPr>
        <p:spPr>
          <a:xfrm>
            <a:off x="3524433" y="3438196"/>
            <a:ext cx="5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90F916D-EDA0-40C8-B6E5-C5A6911157BD}"/>
              </a:ext>
            </a:extLst>
          </p:cNvPr>
          <p:cNvSpPr txBox="1"/>
          <p:nvPr/>
        </p:nvSpPr>
        <p:spPr>
          <a:xfrm>
            <a:off x="3524434" y="3951689"/>
            <a:ext cx="5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6E5C1C7-61A8-4D02-9AA4-6A3810E76D69}"/>
              </a:ext>
            </a:extLst>
          </p:cNvPr>
          <p:cNvSpPr txBox="1"/>
          <p:nvPr/>
        </p:nvSpPr>
        <p:spPr>
          <a:xfrm>
            <a:off x="3534792" y="4512602"/>
            <a:ext cx="5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34C9D8-5CF1-47EF-8828-E6FC35B4232C}"/>
              </a:ext>
            </a:extLst>
          </p:cNvPr>
          <p:cNvSpPr txBox="1"/>
          <p:nvPr/>
        </p:nvSpPr>
        <p:spPr>
          <a:xfrm>
            <a:off x="3555506" y="5041318"/>
            <a:ext cx="5681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FF0000"/>
                </a:solidFill>
              </a:rPr>
              <a:t>D</a:t>
            </a:r>
          </a:p>
        </p:txBody>
      </p:sp>
      <p:pic>
        <p:nvPicPr>
          <p:cNvPr id="4098" name="Picture 2" descr="Image result for eye colour">
            <a:extLst>
              <a:ext uri="{FF2B5EF4-FFF2-40B4-BE49-F238E27FC236}">
                <a16:creationId xmlns:a16="http://schemas.microsoft.com/office/drawing/2014/main" id="{D27BC288-84B7-4B98-BAB2-71122AC9D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8317" y="1517126"/>
            <a:ext cx="302895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43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50109D1-C266-44AD-BAF6-639003323E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080"/>
            <a:ext cx="12192000" cy="4538753"/>
          </a:xfrm>
          <a:prstGeom prst="rect">
            <a:avLst/>
          </a:prstGeom>
        </p:spPr>
      </p:pic>
      <p:pic>
        <p:nvPicPr>
          <p:cNvPr id="22530" name="Picture 2" descr="Image result for shoe size label on shoe">
            <a:extLst>
              <a:ext uri="{FF2B5EF4-FFF2-40B4-BE49-F238E27FC236}">
                <a16:creationId xmlns:a16="http://schemas.microsoft.com/office/drawing/2014/main" id="{71F26FA4-0741-442D-B5C6-1826242B4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9591" y="4739594"/>
            <a:ext cx="3442409" cy="211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0208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900</Words>
  <Application>Microsoft Office PowerPoint</Application>
  <PresentationFormat>Widescreen</PresentationFormat>
  <Paragraphs>138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Arial Black</vt:lpstr>
      <vt:lpstr>Calibri</vt:lpstr>
      <vt:lpstr>Calibri Light</vt:lpstr>
      <vt:lpstr>Wingdings</vt:lpstr>
      <vt:lpstr>Office Theme</vt:lpstr>
      <vt:lpstr>7Da Variation </vt:lpstr>
      <vt:lpstr>Learning outcomes</vt:lpstr>
      <vt:lpstr>PowerPoint Presentation</vt:lpstr>
      <vt:lpstr>PowerPoint Presentation</vt:lpstr>
      <vt:lpstr>PowerPoint Presentation</vt:lpstr>
      <vt:lpstr>PowerPoint Presentation</vt:lpstr>
      <vt:lpstr>Copy and complete the wordfill beloe</vt:lpstr>
      <vt:lpstr>PowerPoint Presentation</vt:lpstr>
      <vt:lpstr>PowerPoint Presentation</vt:lpstr>
      <vt:lpstr>Copy the text below and on the following slides describe the variation that makes them easy to identify as a species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Copy the text below</vt:lpstr>
      <vt:lpstr>Watch the clip the answer the questions below in full sentences https://www.activeteachonline.com/product/view/id/295/page/56/mode/dps?modal=/player/video/id/286841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Eleanor Louise RASON</dc:creator>
  <cp:lastModifiedBy>Eleanor Louise RASON</cp:lastModifiedBy>
  <cp:revision>15</cp:revision>
  <dcterms:created xsi:type="dcterms:W3CDTF">2019-06-04T14:26:34Z</dcterms:created>
  <dcterms:modified xsi:type="dcterms:W3CDTF">2019-06-04T20:40:34Z</dcterms:modified>
</cp:coreProperties>
</file>