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5" r:id="rId7"/>
    <p:sldId id="268" r:id="rId8"/>
    <p:sldId id="269" r:id="rId9"/>
    <p:sldId id="270" r:id="rId10"/>
    <p:sldId id="267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57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CC2D1-A692-4219-B73F-5E6BDCB0E8B0}" type="datetimeFigureOut">
              <a:rPr lang="en-GB" smtClean="0"/>
              <a:t>15/06/2019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A77F6-621D-4467-A753-DDEC672BE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339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471f124bee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471f124bee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EB509-830B-42B0-8D43-868F296A5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A4FFDC-F4E6-4573-86FB-174A484BE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8D75E-092D-4EEF-A814-DC1AA084C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3974-B169-491B-8804-0D5B4BED09D5}" type="datetimeFigureOut">
              <a:rPr lang="en-GB" smtClean="0"/>
              <a:t>15/06/2019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B0BDC-BFF3-4797-AC4D-D6494126E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4A91B-1670-4B47-8797-85F92E9E5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1C15-997C-4C9E-B244-610970ECB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425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00BE8-2EFD-4631-BFCC-186AC12C5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97C486-064F-40EA-B234-EF67A3382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9C4C5-CF61-47E5-86E3-C78DCDCD5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3974-B169-491B-8804-0D5B4BED09D5}" type="datetimeFigureOut">
              <a:rPr lang="en-GB" smtClean="0"/>
              <a:t>15/06/2019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90B2A-B512-4A4C-B0D8-E4C7CE775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A6F07-43A9-4DC7-9C56-836493468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1C15-997C-4C9E-B244-610970ECB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701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EFCA70-E232-43D5-A026-65F721EE70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A985A0-D85C-4F3C-94C9-7D650A59A1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446E5-33FE-41C6-B130-E56D30400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3974-B169-491B-8804-0D5B4BED09D5}" type="datetimeFigureOut">
              <a:rPr lang="en-GB" smtClean="0"/>
              <a:t>15/06/2019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86288-A03B-4684-9577-79A09B7A2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A2944-89B0-4778-9349-5F5F2B64C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1C15-997C-4C9E-B244-610970ECB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349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BDCD7-6BC5-4799-A1E0-EE240EE4A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CCBE6-A0D6-4EF0-A23E-57B7073D7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A744F-1A0F-4B68-AE80-BBA6C58CC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3974-B169-491B-8804-0D5B4BED09D5}" type="datetimeFigureOut">
              <a:rPr lang="en-GB" smtClean="0"/>
              <a:t>15/06/2019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33B7-1749-4DF1-99FC-72A290D3C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354B5-1F30-4391-84CE-5D62CC708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1C15-997C-4C9E-B244-610970ECB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153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F6A49-D084-412E-9CCB-DF1614B55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BDA9AC-3161-4D72-A579-66B08ED0F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B08AA-5A7C-43E9-83BA-FBAFC3B92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3974-B169-491B-8804-0D5B4BED09D5}" type="datetimeFigureOut">
              <a:rPr lang="en-GB" smtClean="0"/>
              <a:t>15/06/2019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D0056-715A-4906-ABF3-75C74912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AEDA0-C22F-49B0-8A07-0C168D383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1C15-997C-4C9E-B244-610970ECB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89DD4-60A2-4523-A67B-11AB38BC2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01897-7E5E-4EC3-B1EC-3C3DDE9B05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C176F-CB3A-4552-B419-94E801F6E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224917-EA93-4A20-B512-B33E7EAF8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3974-B169-491B-8804-0D5B4BED09D5}" type="datetimeFigureOut">
              <a:rPr lang="en-GB" smtClean="0"/>
              <a:t>15/06/2019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EAF95-0598-4679-ADA3-20B0FF4A6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82C4AE-50E6-471E-8B7B-3D2E5848A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1C15-997C-4C9E-B244-610970ECB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978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FBE6F-E090-49DB-9637-F725FC9A6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875D9-A0E9-44C4-8521-A729FBC10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8FC9C4-99EA-4EC3-ADBE-152BAB653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C1D010-10DC-4B3B-A86E-AE7F73C9D7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4ED90F-6129-4A62-9FE9-096F96CD5A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5A96D-1DFD-46D4-9CC9-9E5A47EEE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3974-B169-491B-8804-0D5B4BED09D5}" type="datetimeFigureOut">
              <a:rPr lang="en-GB" smtClean="0"/>
              <a:t>15/06/2019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3F8171-6B66-4387-B2ED-92735A909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AE4E48-6A09-4F94-881E-7CDFFC120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1C15-997C-4C9E-B244-610970ECB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88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E58FB-DF08-4A4C-9CBA-E5A6BF4E8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8F4F7A-AD06-47D6-A120-D8ABED42A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3974-B169-491B-8804-0D5B4BED09D5}" type="datetimeFigureOut">
              <a:rPr lang="en-GB" smtClean="0"/>
              <a:t>15/06/2019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21A44A-BC76-46D8-91DB-38E1EF19F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AEC24B-29E0-4777-8F21-55A13F594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1C15-997C-4C9E-B244-610970ECB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665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47B7EB-928E-48B6-B9C2-5FDD3CF15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3974-B169-491B-8804-0D5B4BED09D5}" type="datetimeFigureOut">
              <a:rPr lang="en-GB" smtClean="0"/>
              <a:t>15/06/2019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6F7919-A81B-4C5F-AB02-9ECE73BFC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6C83F-AD32-4A69-9A1D-9E3A02A9F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1C15-997C-4C9E-B244-610970ECB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88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07615-837D-44D7-9B2F-6E6876F67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4C917-36B3-412C-A8A4-0EE4381E3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3F380-31F0-4D94-88BE-47E6C2A335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39312A-DA9C-43C3-8821-91DF7480F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3974-B169-491B-8804-0D5B4BED09D5}" type="datetimeFigureOut">
              <a:rPr lang="en-GB" smtClean="0"/>
              <a:t>15/06/2019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729FCD-6D26-49A5-88FD-4E0A537DA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5CD47E-B960-4FEF-B65F-46F3CF052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1C15-997C-4C9E-B244-610970ECB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661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A4655-6371-4194-8FB9-863882FF3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48485D-E61B-44EB-B743-102FADDDBE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27241-A021-4950-9849-F7C82E4DC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71C96D-62C7-4756-B548-56759BFC4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3974-B169-491B-8804-0D5B4BED09D5}" type="datetimeFigureOut">
              <a:rPr lang="en-GB" smtClean="0"/>
              <a:t>15/06/2019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79C926-BFED-43AF-BE4D-C6EF1840A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EE7F6-DA52-490F-BB12-2CB73E41E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1C15-997C-4C9E-B244-610970ECB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45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61BDFA-FEEF-4CFA-AA07-C2AFAAEA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D75457-8821-43AB-87B0-D700E2738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079ED-30A5-4AF5-A375-213404E4B0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03974-B169-491B-8804-0D5B4BED09D5}" type="datetimeFigureOut">
              <a:rPr lang="en-GB" smtClean="0"/>
              <a:t>15/06/2019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03877-1952-42B4-B827-A0030B1DA9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93F0E-4784-4CCF-8E45-DD23F260C2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81C15-997C-4C9E-B244-610970ECB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687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tiveteachonline.com/product/view/id/295/page/68/mode/dps?modal=/player/animation/id/31256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activeteachonline.com/product/view/id/295/page/68/mode/dps?modal=/player/video/id/286845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44248-1FD1-4B34-9195-139A517E80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5729" y="1466374"/>
            <a:ext cx="9144000" cy="990522"/>
          </a:xfrm>
        </p:spPr>
        <p:txBody>
          <a:bodyPr/>
          <a:lstStyle/>
          <a:p>
            <a:r>
              <a:rPr lang="en-GB" dirty="0"/>
              <a:t>7De Transfers in food chains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9BBDD-F532-4EBA-BEF1-977107991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092"/>
            <a:ext cx="12192000" cy="1076494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l"/>
            <a:r>
              <a:rPr lang="en-GB" sz="2800" dirty="0"/>
              <a:t>Write the title, date and class work then copy this food chain  and consider the following question: What do the arrows mean in food chains? </a:t>
            </a:r>
          </a:p>
        </p:txBody>
      </p:sp>
      <p:pic>
        <p:nvPicPr>
          <p:cNvPr id="4" name="Google Shape;757;p85" descr="Image result for grass clipart">
            <a:extLst>
              <a:ext uri="{FF2B5EF4-FFF2-40B4-BE49-F238E27FC236}">
                <a16:creationId xmlns:a16="http://schemas.microsoft.com/office/drawing/2014/main" id="{416E556A-4E03-42D7-9E41-4D255708B00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0329" y="2299272"/>
            <a:ext cx="2181595" cy="2250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756;p85">
            <a:extLst>
              <a:ext uri="{FF2B5EF4-FFF2-40B4-BE49-F238E27FC236}">
                <a16:creationId xmlns:a16="http://schemas.microsoft.com/office/drawing/2014/main" id="{B2091FF3-3169-4C77-978E-F2FDB2E9B6B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7712" y="2419572"/>
            <a:ext cx="2460453" cy="2183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58;p85">
            <a:extLst>
              <a:ext uri="{FF2B5EF4-FFF2-40B4-BE49-F238E27FC236}">
                <a16:creationId xmlns:a16="http://schemas.microsoft.com/office/drawing/2014/main" id="{AD8E790D-2874-41DD-B6AA-779B4B6EC9B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6387"/>
          <a:stretch/>
        </p:blipFill>
        <p:spPr>
          <a:xfrm>
            <a:off x="8479358" y="2408539"/>
            <a:ext cx="2266181" cy="23752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59;p85">
            <a:extLst>
              <a:ext uri="{FF2B5EF4-FFF2-40B4-BE49-F238E27FC236}">
                <a16:creationId xmlns:a16="http://schemas.microsoft.com/office/drawing/2014/main" id="{14DF60C9-6A4E-42B8-8072-2157BD72A920}"/>
              </a:ext>
            </a:extLst>
          </p:cNvPr>
          <p:cNvSpPr/>
          <p:nvPr/>
        </p:nvSpPr>
        <p:spPr>
          <a:xfrm>
            <a:off x="2738758" y="3313840"/>
            <a:ext cx="643762" cy="44039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84B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759;p85">
            <a:extLst>
              <a:ext uri="{FF2B5EF4-FFF2-40B4-BE49-F238E27FC236}">
                <a16:creationId xmlns:a16="http://schemas.microsoft.com/office/drawing/2014/main" id="{C14B3396-0552-41D3-8A73-725AFE3EA865}"/>
              </a:ext>
            </a:extLst>
          </p:cNvPr>
          <p:cNvSpPr/>
          <p:nvPr/>
        </p:nvSpPr>
        <p:spPr>
          <a:xfrm>
            <a:off x="6993357" y="3328242"/>
            <a:ext cx="643762" cy="44039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84B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7C3EE-1ACA-4148-8D78-D618F3D96EF5}"/>
              </a:ext>
            </a:extLst>
          </p:cNvPr>
          <p:cNvSpPr txBox="1"/>
          <p:nvPr/>
        </p:nvSpPr>
        <p:spPr>
          <a:xfrm>
            <a:off x="319596" y="5106950"/>
            <a:ext cx="115942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Organisms contain energy stored in substances that make up their body. The arrows in food chains and webs show how the energy passed from organism to organism </a:t>
            </a:r>
          </a:p>
        </p:txBody>
      </p:sp>
    </p:spTree>
    <p:extLst>
      <p:ext uri="{BB962C8B-B14F-4D97-AF65-F5344CB8AC3E}">
        <p14:creationId xmlns:p14="http://schemas.microsoft.com/office/powerpoint/2010/main" val="351240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21;p34">
            <a:extLst>
              <a:ext uri="{FF2B5EF4-FFF2-40B4-BE49-F238E27FC236}">
                <a16:creationId xmlns:a16="http://schemas.microsoft.com/office/drawing/2014/main" id="{D465D5D2-461B-48FA-96CF-5B29497EE495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8856" y="116704"/>
            <a:ext cx="4747260" cy="681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21;p34">
            <a:extLst>
              <a:ext uri="{FF2B5EF4-FFF2-40B4-BE49-F238E27FC236}">
                <a16:creationId xmlns:a16="http://schemas.microsoft.com/office/drawing/2014/main" id="{116E8CB0-94EE-461E-B8AC-51069441DB67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60553" y="276502"/>
            <a:ext cx="4747260" cy="6819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167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25BDBD-684E-4BDF-9C45-0B65DE908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048217" cy="33194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003B4C-79F7-4F8F-8269-FF1BA7E4A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221" y="56416"/>
            <a:ext cx="3950564" cy="3239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78249B-7A00-4B0E-94AF-64951DDF7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92958"/>
            <a:ext cx="4225770" cy="34650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6D345E-8BAA-4540-9B78-4FAFFF4F8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770" y="3505789"/>
            <a:ext cx="3950564" cy="3239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CB55A2-449A-4664-B49C-E506F5351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785" y="0"/>
            <a:ext cx="3950564" cy="3239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965D30-BA27-40BE-A599-1B4094905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1436" y="3505789"/>
            <a:ext cx="3950564" cy="323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33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EC80A-ECB5-4011-A20A-E0593ABF8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163" y="30657"/>
            <a:ext cx="10515600" cy="1096808"/>
          </a:xfrm>
        </p:spPr>
        <p:txBody>
          <a:bodyPr/>
          <a:lstStyle/>
          <a:p>
            <a:pPr algn="ctr"/>
            <a:r>
              <a:rPr lang="en-GB" b="1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3C7E9-95E2-40D1-B6E6-7E025EFCA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9103"/>
            <a:ext cx="10515600" cy="4587860"/>
          </a:xfrm>
        </p:spPr>
        <p:txBody>
          <a:bodyPr/>
          <a:lstStyle/>
          <a:p>
            <a:r>
              <a:rPr lang="en-GB" dirty="0"/>
              <a:t>Define feeding relationships in terms of energy flow. </a:t>
            </a:r>
          </a:p>
          <a:p>
            <a:r>
              <a:rPr lang="en-GB" dirty="0"/>
              <a:t> Describe the sources and effects of some pesticides. </a:t>
            </a:r>
          </a:p>
          <a:p>
            <a:r>
              <a:rPr lang="en-GB" dirty="0"/>
              <a:t>Explain the gains and losses of energy from living organisms. </a:t>
            </a:r>
          </a:p>
          <a:p>
            <a:r>
              <a:rPr lang="en-GB" dirty="0"/>
              <a:t> Sketch pyramids of numbers. </a:t>
            </a:r>
          </a:p>
          <a:p>
            <a:r>
              <a:rPr lang="en-GB" dirty="0"/>
              <a:t> Explain the effects of some persistent pesticides on ecosystems. </a:t>
            </a:r>
          </a:p>
          <a:p>
            <a:r>
              <a:rPr lang="en-GB" dirty="0"/>
              <a:t> Interpret models of energy transfer (pyramids of numbers).</a:t>
            </a:r>
          </a:p>
          <a:p>
            <a:r>
              <a:rPr lang="en-GB" dirty="0"/>
              <a:t>Compare models of energy transfer in food chains (pyramids of number, biomass)</a:t>
            </a:r>
          </a:p>
        </p:txBody>
      </p:sp>
      <p:pic>
        <p:nvPicPr>
          <p:cNvPr id="1026" name="Picture 2" descr="Image result for learning lightbulb">
            <a:extLst>
              <a:ext uri="{FF2B5EF4-FFF2-40B4-BE49-F238E27FC236}">
                <a16:creationId xmlns:a16="http://schemas.microsoft.com/office/drawing/2014/main" id="{54CC4454-7EAE-432B-B35A-85A71C5F1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501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5F437-A56F-42F8-A622-11B5EEF17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95" y="4395617"/>
            <a:ext cx="10910656" cy="2375248"/>
          </a:xfrm>
        </p:spPr>
        <p:txBody>
          <a:bodyPr/>
          <a:lstStyle/>
          <a:p>
            <a:pPr marL="0" indent="0">
              <a:buNone/>
            </a:pPr>
            <a:r>
              <a:rPr lang="en-GB" i="1" dirty="0"/>
              <a:t>Copy: </a:t>
            </a:r>
          </a:p>
          <a:p>
            <a:r>
              <a:rPr lang="en-GB" dirty="0"/>
              <a:t>Energy stored in food is released by respiration to let animals move and keep warm</a:t>
            </a:r>
          </a:p>
          <a:p>
            <a:r>
              <a:rPr lang="en-GB" dirty="0"/>
              <a:t>Energy can be stored in undigested foods which pass out of animals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565D772-D378-4BD3-AB86-A3D46956E96F}"/>
              </a:ext>
            </a:extLst>
          </p:cNvPr>
          <p:cNvSpPr txBox="1">
            <a:spLocks/>
          </p:cNvSpPr>
          <p:nvPr/>
        </p:nvSpPr>
        <p:spPr>
          <a:xfrm>
            <a:off x="0" y="42092"/>
            <a:ext cx="12192000" cy="107649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Add in the energy values.</a:t>
            </a:r>
          </a:p>
          <a:p>
            <a:pPr marL="0" indent="0">
              <a:buNone/>
            </a:pPr>
            <a:r>
              <a:rPr lang="en-GB" dirty="0"/>
              <a:t>Where do you think the energy goes if it is not transferred?  </a:t>
            </a:r>
          </a:p>
        </p:txBody>
      </p:sp>
      <p:pic>
        <p:nvPicPr>
          <p:cNvPr id="5" name="Google Shape;757;p85" descr="Image result for grass clipart">
            <a:extLst>
              <a:ext uri="{FF2B5EF4-FFF2-40B4-BE49-F238E27FC236}">
                <a16:creationId xmlns:a16="http://schemas.microsoft.com/office/drawing/2014/main" id="{E3AF1BE7-99DF-4494-8C50-3CA44ECED04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3696" y="1118586"/>
            <a:ext cx="2181595" cy="2250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56;p85">
            <a:extLst>
              <a:ext uri="{FF2B5EF4-FFF2-40B4-BE49-F238E27FC236}">
                <a16:creationId xmlns:a16="http://schemas.microsoft.com/office/drawing/2014/main" id="{D11410C6-53A0-4CDB-B78D-DFE39F2AE4D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5579" y="1274759"/>
            <a:ext cx="2460453" cy="2183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58;p85">
            <a:extLst>
              <a:ext uri="{FF2B5EF4-FFF2-40B4-BE49-F238E27FC236}">
                <a16:creationId xmlns:a16="http://schemas.microsoft.com/office/drawing/2014/main" id="{CC197B45-F5DE-46A1-8CBE-AAC2A46B9EB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6387"/>
          <a:stretch/>
        </p:blipFill>
        <p:spPr>
          <a:xfrm>
            <a:off x="8239661" y="1150054"/>
            <a:ext cx="2266181" cy="237524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759;p85">
            <a:extLst>
              <a:ext uri="{FF2B5EF4-FFF2-40B4-BE49-F238E27FC236}">
                <a16:creationId xmlns:a16="http://schemas.microsoft.com/office/drawing/2014/main" id="{07285C27-8450-4A1E-9C15-96E60800FBF6}"/>
              </a:ext>
            </a:extLst>
          </p:cNvPr>
          <p:cNvSpPr/>
          <p:nvPr/>
        </p:nvSpPr>
        <p:spPr>
          <a:xfrm>
            <a:off x="2778343" y="2165913"/>
            <a:ext cx="643762" cy="44039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84B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759;p85">
            <a:extLst>
              <a:ext uri="{FF2B5EF4-FFF2-40B4-BE49-F238E27FC236}">
                <a16:creationId xmlns:a16="http://schemas.microsoft.com/office/drawing/2014/main" id="{7FFAD551-5F6F-4531-AF39-6A4F048886D9}"/>
              </a:ext>
            </a:extLst>
          </p:cNvPr>
          <p:cNvSpPr/>
          <p:nvPr/>
        </p:nvSpPr>
        <p:spPr>
          <a:xfrm>
            <a:off x="6936764" y="2146106"/>
            <a:ext cx="643762" cy="44039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84B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761;p85">
            <a:extLst>
              <a:ext uri="{FF2B5EF4-FFF2-40B4-BE49-F238E27FC236}">
                <a16:creationId xmlns:a16="http://schemas.microsoft.com/office/drawing/2014/main" id="{D7F67EE3-AFD0-4F65-AE68-10F35AD688FF}"/>
              </a:ext>
            </a:extLst>
          </p:cNvPr>
          <p:cNvSpPr txBox="1"/>
          <p:nvPr/>
        </p:nvSpPr>
        <p:spPr>
          <a:xfrm>
            <a:off x="143696" y="3585807"/>
            <a:ext cx="307167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1000 J of energy</a:t>
            </a:r>
            <a:endParaRPr sz="28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" name="Google Shape;764;p85">
            <a:extLst>
              <a:ext uri="{FF2B5EF4-FFF2-40B4-BE49-F238E27FC236}">
                <a16:creationId xmlns:a16="http://schemas.microsoft.com/office/drawing/2014/main" id="{B05A9DEC-6767-4202-8A86-8D566A13BDD7}"/>
              </a:ext>
            </a:extLst>
          </p:cNvPr>
          <p:cNvSpPr txBox="1"/>
          <p:nvPr/>
        </p:nvSpPr>
        <p:spPr>
          <a:xfrm>
            <a:off x="4166975" y="3585807"/>
            <a:ext cx="1132041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100 J</a:t>
            </a:r>
            <a:endParaRPr sz="28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" name="Google Shape;765;p85">
            <a:extLst>
              <a:ext uri="{FF2B5EF4-FFF2-40B4-BE49-F238E27FC236}">
                <a16:creationId xmlns:a16="http://schemas.microsoft.com/office/drawing/2014/main" id="{E573D014-E7BE-46EC-A091-BF7C3BEB3791}"/>
              </a:ext>
            </a:extLst>
          </p:cNvPr>
          <p:cNvSpPr txBox="1"/>
          <p:nvPr/>
        </p:nvSpPr>
        <p:spPr>
          <a:xfrm>
            <a:off x="8916536" y="3653846"/>
            <a:ext cx="912429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10 J</a:t>
            </a:r>
            <a:endParaRPr sz="28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858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FA970-3D23-4A4F-99AD-27AE2E470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8151" y="1376039"/>
            <a:ext cx="4615649" cy="480092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There are usually fewer  organisms as you go up a food chain as energy is transferred out at each stage. This can be shown with a pyramid of numbers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4D5801B-997D-45AB-A3F1-AC940173ECC1}"/>
              </a:ext>
            </a:extLst>
          </p:cNvPr>
          <p:cNvSpPr txBox="1">
            <a:spLocks/>
          </p:cNvSpPr>
          <p:nvPr/>
        </p:nvSpPr>
        <p:spPr>
          <a:xfrm>
            <a:off x="0" y="42091"/>
            <a:ext cx="12192000" cy="1209659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00" dirty="0"/>
              <a:t>Watch the clip then copy the text and draw a pyramid of numbers for the food chain in your book  </a:t>
            </a:r>
          </a:p>
          <a:p>
            <a:pPr marL="0" indent="0">
              <a:buNone/>
            </a:pPr>
            <a:r>
              <a:rPr lang="en-GB" sz="21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https://www.activeteachonline.com/product/view/id/295/page/68/mode/dps?modal=/player/animation/id/312563</a:t>
            </a:r>
            <a:r>
              <a:rPr lang="en-GB" sz="21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5062C8-F06E-46EF-9447-C399428C7682}"/>
              </a:ext>
            </a:extLst>
          </p:cNvPr>
          <p:cNvSpPr/>
          <p:nvPr/>
        </p:nvSpPr>
        <p:spPr>
          <a:xfrm>
            <a:off x="1012055" y="3160451"/>
            <a:ext cx="5175682" cy="6613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Grass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1B34D5-B77D-4337-9913-F76E0C226760}"/>
              </a:ext>
            </a:extLst>
          </p:cNvPr>
          <p:cNvSpPr/>
          <p:nvPr/>
        </p:nvSpPr>
        <p:spPr>
          <a:xfrm>
            <a:off x="2494625" y="2610035"/>
            <a:ext cx="2485748" cy="5504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Rabbits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ED589E-1981-4B12-B1BF-0C6A30FF9EF5}"/>
              </a:ext>
            </a:extLst>
          </p:cNvPr>
          <p:cNvSpPr/>
          <p:nvPr/>
        </p:nvSpPr>
        <p:spPr>
          <a:xfrm>
            <a:off x="3160450" y="1873188"/>
            <a:ext cx="1056443" cy="73684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Foxes</a:t>
            </a:r>
          </a:p>
        </p:txBody>
      </p:sp>
    </p:spTree>
    <p:extLst>
      <p:ext uri="{BB962C8B-B14F-4D97-AF65-F5344CB8AC3E}">
        <p14:creationId xmlns:p14="http://schemas.microsoft.com/office/powerpoint/2010/main" val="141209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0ABA9-5825-41A1-AEF7-77FBC0DE1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984855" cy="851116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GB" sz="2800" dirty="0"/>
              <a:t>Watch the clip then copy and complete the </a:t>
            </a:r>
            <a:r>
              <a:rPr lang="en-GB" sz="2800" dirty="0" err="1"/>
              <a:t>wordfill</a:t>
            </a:r>
            <a:r>
              <a:rPr lang="en-GB" sz="2800" dirty="0"/>
              <a:t> below </a:t>
            </a:r>
            <a:br>
              <a:rPr lang="en-GB" sz="2800" dirty="0"/>
            </a:br>
            <a:r>
              <a:rPr lang="en-GB" sz="20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https://www.activeteachonline.com/product/view/id/295/page/68/mode/dps?modal=/player/video/id/286845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4FFE8-239F-42ED-848C-0EC54934B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788" y="887815"/>
            <a:ext cx="11798424" cy="510276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Pesticides are __________ that kill pests (organisms that problems) However, these poisons can kills other ______________ as well. </a:t>
            </a:r>
          </a:p>
          <a:p>
            <a:pPr marL="0" indent="0">
              <a:buNone/>
            </a:pPr>
            <a:r>
              <a:rPr lang="en-GB" dirty="0"/>
              <a:t>Some poisons kill organisms they ate not intended for because they are not broken down in nature (they are persistent). They are passed along _______ __________.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E1B7FC-130B-4060-A317-68D8DEACCEB2}"/>
              </a:ext>
            </a:extLst>
          </p:cNvPr>
          <p:cNvSpPr txBox="1"/>
          <p:nvPr/>
        </p:nvSpPr>
        <p:spPr>
          <a:xfrm>
            <a:off x="133163" y="3051508"/>
            <a:ext cx="3080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Food chains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C2D9C8-EEFC-4BA8-8A9B-A4792C437C6E}"/>
              </a:ext>
            </a:extLst>
          </p:cNvPr>
          <p:cNvSpPr txBox="1"/>
          <p:nvPr/>
        </p:nvSpPr>
        <p:spPr>
          <a:xfrm>
            <a:off x="301840" y="3798287"/>
            <a:ext cx="3080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Poisons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ED5861-8A86-4EDB-BCCC-7BD71570024E}"/>
              </a:ext>
            </a:extLst>
          </p:cNvPr>
          <p:cNvSpPr txBox="1"/>
          <p:nvPr/>
        </p:nvSpPr>
        <p:spPr>
          <a:xfrm>
            <a:off x="196788" y="4761410"/>
            <a:ext cx="3080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Organisms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8F7B9E-E263-4E04-8996-DD734F88DC84}"/>
              </a:ext>
            </a:extLst>
          </p:cNvPr>
          <p:cNvSpPr txBox="1"/>
          <p:nvPr/>
        </p:nvSpPr>
        <p:spPr>
          <a:xfrm>
            <a:off x="2530136" y="867817"/>
            <a:ext cx="3080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Poisons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12CEF0-BB5B-4B60-9808-6D3342FAE1F0}"/>
              </a:ext>
            </a:extLst>
          </p:cNvPr>
          <p:cNvSpPr txBox="1"/>
          <p:nvPr/>
        </p:nvSpPr>
        <p:spPr>
          <a:xfrm>
            <a:off x="4928585" y="1224802"/>
            <a:ext cx="3080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organisms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0B74A5-59DD-42DE-AA49-4E7228B65765}"/>
              </a:ext>
            </a:extLst>
          </p:cNvPr>
          <p:cNvSpPr txBox="1"/>
          <p:nvPr/>
        </p:nvSpPr>
        <p:spPr>
          <a:xfrm>
            <a:off x="443882" y="2414167"/>
            <a:ext cx="3080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chains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22C94D-040B-4ECC-B9F8-81FF03A26282}"/>
              </a:ext>
            </a:extLst>
          </p:cNvPr>
          <p:cNvSpPr txBox="1"/>
          <p:nvPr/>
        </p:nvSpPr>
        <p:spPr>
          <a:xfrm>
            <a:off x="10016970" y="2152557"/>
            <a:ext cx="1731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food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3C8E3D-6C00-48E7-8D5B-FB12210E4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849" y="2896799"/>
            <a:ext cx="4608990" cy="37792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F825039-5C32-4163-A866-CA7FA19A0425}"/>
              </a:ext>
            </a:extLst>
          </p:cNvPr>
          <p:cNvSpPr txBox="1"/>
          <p:nvPr/>
        </p:nvSpPr>
        <p:spPr>
          <a:xfrm>
            <a:off x="4928585" y="5633198"/>
            <a:ext cx="22593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Stick in your image </a:t>
            </a:r>
          </a:p>
        </p:txBody>
      </p:sp>
      <p:sp>
        <p:nvSpPr>
          <p:cNvPr id="14" name="Star: 7 Points 13">
            <a:extLst>
              <a:ext uri="{FF2B5EF4-FFF2-40B4-BE49-F238E27FC236}">
                <a16:creationId xmlns:a16="http://schemas.microsoft.com/office/drawing/2014/main" id="{35B32CDE-AAA8-491F-8972-359BE2119826}"/>
              </a:ext>
            </a:extLst>
          </p:cNvPr>
          <p:cNvSpPr/>
          <p:nvPr/>
        </p:nvSpPr>
        <p:spPr>
          <a:xfrm>
            <a:off x="1449278" y="2015231"/>
            <a:ext cx="4608990" cy="4089471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DTT was banned in 1984</a:t>
            </a:r>
          </a:p>
        </p:txBody>
      </p:sp>
    </p:spTree>
    <p:extLst>
      <p:ext uri="{BB962C8B-B14F-4D97-AF65-F5344CB8AC3E}">
        <p14:creationId xmlns:p14="http://schemas.microsoft.com/office/powerpoint/2010/main" val="165918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165" y="307100"/>
            <a:ext cx="61654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EFB186-6ABC-4656-A1EA-621486994970}"/>
              </a:ext>
            </a:extLst>
          </p:cNvPr>
          <p:cNvSpPr txBox="1"/>
          <p:nvPr/>
        </p:nvSpPr>
        <p:spPr>
          <a:xfrm>
            <a:off x="0" y="0"/>
            <a:ext cx="11700769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Cut and stick the statements in order to find out what killed the herons</a:t>
            </a:r>
          </a:p>
          <a:p>
            <a:r>
              <a:rPr lang="en-GB" sz="2800" dirty="0"/>
              <a:t>The issue begins with the famer spraying pesticide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BEF3A-094F-40A3-B02A-54823DE9C6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532" y="594804"/>
            <a:ext cx="5913268" cy="6116714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GB" sz="3100" dirty="0"/>
              <a:t>Farmer Harold James sprayed his field with a pesticide in May </a:t>
            </a:r>
          </a:p>
          <a:p>
            <a:pPr marL="514350" indent="-514350">
              <a:buAutoNum type="arabicPeriod"/>
            </a:pPr>
            <a:r>
              <a:rPr lang="en-GB" sz="3100" dirty="0"/>
              <a:t>There was heavy rain in late May </a:t>
            </a:r>
          </a:p>
          <a:p>
            <a:pPr marL="514350" indent="-514350">
              <a:buAutoNum type="arabicPeriod"/>
            </a:pPr>
            <a:r>
              <a:rPr lang="en-GB" sz="3100" dirty="0"/>
              <a:t>Mr James’ fields all drain into the local river </a:t>
            </a:r>
          </a:p>
          <a:p>
            <a:pPr marL="514350" indent="-514350">
              <a:buAutoNum type="arabicPeriod"/>
            </a:pPr>
            <a:r>
              <a:rPr lang="en-GB" sz="3100" dirty="0"/>
              <a:t>The river water only contained small amounts of pesticides </a:t>
            </a:r>
          </a:p>
          <a:p>
            <a:pPr marL="514350" indent="-514350">
              <a:buAutoNum type="arabicPeriod"/>
            </a:pPr>
            <a:r>
              <a:rPr lang="en-GB" sz="3100" dirty="0"/>
              <a:t>The local river runs into a number of ponds</a:t>
            </a:r>
          </a:p>
          <a:p>
            <a:pPr marL="514350" indent="-514350">
              <a:buAutoNum type="arabicPeriod"/>
            </a:pPr>
            <a:r>
              <a:rPr lang="en-GB" sz="3100" dirty="0"/>
              <a:t>Tiny amounts of pesticides are taken in by microscopic river and pond organisms </a:t>
            </a:r>
          </a:p>
          <a:p>
            <a:pPr marL="514350" indent="-514350">
              <a:buAutoNum type="arabicPeriod"/>
            </a:pPr>
            <a:r>
              <a:rPr lang="en-GB" sz="3100" dirty="0"/>
              <a:t>Many pesticides do not break down in the bodies of living things so can be passed on in food chains  </a:t>
            </a:r>
          </a:p>
          <a:p>
            <a:pPr marL="514350" indent="-514350">
              <a:buAutoNum type="arabicPeriod" startAt="8"/>
            </a:pPr>
            <a:r>
              <a:rPr lang="en-GB" sz="3100" dirty="0"/>
              <a:t>Tiny shrimp eat many microscopic</a:t>
            </a:r>
          </a:p>
          <a:p>
            <a:pPr marL="0" indent="0">
              <a:buNone/>
            </a:pPr>
            <a:r>
              <a:rPr lang="en-GB" sz="3100" dirty="0"/>
              <a:t>        organisms  </a:t>
            </a:r>
          </a:p>
          <a:p>
            <a:pPr marL="514350" indent="-514350">
              <a:buAutoNum type="arabicPeriod"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4E43A7-8FE0-423F-B823-9C5FB7E8E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594804"/>
            <a:ext cx="6019801" cy="611671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9.  </a:t>
            </a:r>
            <a:r>
              <a:rPr lang="en-GB" sz="3100" dirty="0"/>
              <a:t>Tiny shrimp eat many microscopic</a:t>
            </a:r>
          </a:p>
          <a:p>
            <a:pPr marL="0" indent="0">
              <a:buNone/>
            </a:pPr>
            <a:r>
              <a:rPr lang="en-GB" sz="3100" dirty="0"/>
              <a:t>     organisms  </a:t>
            </a:r>
          </a:p>
          <a:p>
            <a:pPr marL="0" indent="0">
              <a:buNone/>
            </a:pPr>
            <a:r>
              <a:rPr lang="en-GB" sz="3100" dirty="0"/>
              <a:t>10.  Small fish eat large numbers of</a:t>
            </a:r>
          </a:p>
          <a:p>
            <a:pPr marL="0" indent="0">
              <a:buNone/>
            </a:pPr>
            <a:r>
              <a:rPr lang="en-GB" sz="3100" dirty="0"/>
              <a:t>     shrimp </a:t>
            </a:r>
          </a:p>
          <a:p>
            <a:pPr marL="0" indent="0">
              <a:buNone/>
            </a:pPr>
            <a:r>
              <a:rPr lang="en-GB" sz="3100" dirty="0"/>
              <a:t>11. Small fish are eaten by larger fish</a:t>
            </a:r>
          </a:p>
          <a:p>
            <a:pPr marL="0" indent="0">
              <a:buNone/>
            </a:pPr>
            <a:r>
              <a:rPr lang="en-GB" sz="3100" dirty="0"/>
              <a:t>12. Pesticides taken in in food can</a:t>
            </a:r>
          </a:p>
          <a:p>
            <a:pPr marL="0" indent="0">
              <a:buNone/>
            </a:pPr>
            <a:r>
              <a:rPr lang="en-GB" sz="3100" dirty="0"/>
              <a:t>      remain in animals bodies </a:t>
            </a:r>
          </a:p>
          <a:p>
            <a:pPr marL="0" indent="0">
              <a:buNone/>
            </a:pPr>
            <a:r>
              <a:rPr lang="en-GB" sz="3100" dirty="0"/>
              <a:t>13. The large fish had high</a:t>
            </a:r>
          </a:p>
          <a:p>
            <a:pPr marL="0" indent="0">
              <a:buNone/>
            </a:pPr>
            <a:r>
              <a:rPr lang="en-GB" sz="3100" dirty="0"/>
              <a:t>      concentrations of pesticides in their </a:t>
            </a:r>
          </a:p>
          <a:p>
            <a:pPr marL="0" indent="0">
              <a:buNone/>
            </a:pPr>
            <a:r>
              <a:rPr lang="en-GB" sz="3100" dirty="0"/>
              <a:t>      bodies </a:t>
            </a:r>
          </a:p>
          <a:p>
            <a:pPr marL="0" indent="0">
              <a:buNone/>
            </a:pPr>
            <a:r>
              <a:rPr lang="en-GB" sz="3100" dirty="0"/>
              <a:t>14. Herons catch large fish in lakes and </a:t>
            </a:r>
          </a:p>
          <a:p>
            <a:pPr marL="0" indent="0">
              <a:buNone/>
            </a:pPr>
            <a:r>
              <a:rPr lang="en-GB" sz="3100" dirty="0"/>
              <a:t>       ponds</a:t>
            </a:r>
          </a:p>
          <a:p>
            <a:pPr marL="0" indent="0">
              <a:buNone/>
            </a:pPr>
            <a:r>
              <a:rPr lang="en-GB" sz="3100" dirty="0"/>
              <a:t>15  Large concentrations of pesticides will</a:t>
            </a:r>
          </a:p>
          <a:p>
            <a:pPr marL="0" indent="0">
              <a:buNone/>
            </a:pPr>
            <a:r>
              <a:rPr lang="en-GB" sz="3100" dirty="0"/>
              <a:t>       kill herons </a:t>
            </a:r>
          </a:p>
          <a:p>
            <a:pPr marL="0" indent="0">
              <a:buNone/>
            </a:pPr>
            <a:r>
              <a:rPr lang="en-GB" sz="3100" dirty="0"/>
              <a:t>16.  Dead herons were discovered in May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8AE3DF-F44A-4D7D-985F-77C8F9ACA9D3}"/>
              </a:ext>
            </a:extLst>
          </p:cNvPr>
          <p:cNvSpPr txBox="1"/>
          <p:nvPr/>
        </p:nvSpPr>
        <p:spPr>
          <a:xfrm>
            <a:off x="0" y="0"/>
            <a:ext cx="11700769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Assess and correct your work </a:t>
            </a:r>
          </a:p>
        </p:txBody>
      </p:sp>
    </p:spTree>
    <p:extLst>
      <p:ext uri="{BB962C8B-B14F-4D97-AF65-F5344CB8AC3E}">
        <p14:creationId xmlns:p14="http://schemas.microsoft.com/office/powerpoint/2010/main" val="3935456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D0EB2-41BD-41C0-9F74-E384A5687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19" y="1038686"/>
            <a:ext cx="11122981" cy="581931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GB" dirty="0"/>
              <a:t>What is the name given to an animal that eats other animals? </a:t>
            </a:r>
          </a:p>
          <a:p>
            <a:pPr marL="514350" indent="-514350">
              <a:buAutoNum type="arabicPeriod"/>
            </a:pPr>
            <a:r>
              <a:rPr lang="en-GB" dirty="0"/>
              <a:t>What do the arrows represent on a food chain? </a:t>
            </a:r>
          </a:p>
          <a:p>
            <a:pPr marL="514350" indent="-514350">
              <a:buAutoNum type="arabicPeriod"/>
            </a:pPr>
            <a:r>
              <a:rPr lang="en-GB" dirty="0"/>
              <a:t>What are pesticides? </a:t>
            </a:r>
          </a:p>
          <a:p>
            <a:pPr marL="514350" indent="-514350">
              <a:buAutoNum type="arabicPeriod"/>
            </a:pPr>
            <a:r>
              <a:rPr lang="en-GB" dirty="0"/>
              <a:t>What happens to the energy transferred as you go up a food chain? </a:t>
            </a:r>
          </a:p>
          <a:p>
            <a:pPr marL="514350" indent="-514350">
              <a:buAutoNum type="arabicPeriod"/>
            </a:pPr>
            <a:r>
              <a:rPr lang="en-GB" dirty="0"/>
              <a:t>What do you call the way organisms depend on one another to survive? </a:t>
            </a:r>
          </a:p>
          <a:p>
            <a:pPr marL="514350" indent="-514350">
              <a:buAutoNum type="arabicPeriod"/>
            </a:pPr>
            <a:r>
              <a:rPr lang="en-GB" dirty="0"/>
              <a:t>Name one resource plants compete for</a:t>
            </a:r>
          </a:p>
          <a:p>
            <a:pPr marL="514350" indent="-514350">
              <a:buAutoNum type="arabicPeriod"/>
            </a:pPr>
            <a:r>
              <a:rPr lang="en-GB" dirty="0"/>
              <a:t>What happens to the population of prey if the population of predators increases? </a:t>
            </a:r>
          </a:p>
          <a:p>
            <a:pPr marL="514350" indent="-514350">
              <a:buAutoNum type="arabicPeriod"/>
            </a:pPr>
            <a:r>
              <a:rPr lang="en-GB" dirty="0"/>
              <a:t>Name one type of variation that could be caused by  the environment and not genetics </a:t>
            </a:r>
          </a:p>
          <a:p>
            <a:pPr marL="514350" indent="-514350">
              <a:buAutoNum type="arabicPeriod"/>
            </a:pPr>
            <a:r>
              <a:rPr lang="en-GB" dirty="0"/>
              <a:t>State one way animals are adapted to cold weather </a:t>
            </a:r>
          </a:p>
          <a:p>
            <a:pPr marL="514350" indent="-514350">
              <a:buAutoNum type="arabicPeriod"/>
            </a:pPr>
            <a:r>
              <a:rPr lang="en-GB" dirty="0"/>
              <a:t>What is a producer? 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5463B6-B2D4-4C75-AF56-5DB84EAE0E22}"/>
              </a:ext>
            </a:extLst>
          </p:cNvPr>
          <p:cNvSpPr txBox="1"/>
          <p:nvPr/>
        </p:nvSpPr>
        <p:spPr>
          <a:xfrm>
            <a:off x="0" y="0"/>
            <a:ext cx="11700769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Write the numbers 1-10 in the back of your books and answer the quick quiz questions. You do not need to use full sentences   </a:t>
            </a:r>
          </a:p>
        </p:txBody>
      </p:sp>
    </p:spTree>
    <p:extLst>
      <p:ext uri="{BB962C8B-B14F-4D97-AF65-F5344CB8AC3E}">
        <p14:creationId xmlns:p14="http://schemas.microsoft.com/office/powerpoint/2010/main" val="1559872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9441F-FA7C-4B87-A169-2F01AE881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697" y="674703"/>
            <a:ext cx="11114103" cy="550226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A carnivore </a:t>
            </a:r>
          </a:p>
          <a:p>
            <a:pPr marL="514350" indent="-514350">
              <a:buAutoNum type="arabicPeriod"/>
            </a:pPr>
            <a:r>
              <a:rPr lang="en-GB" dirty="0"/>
              <a:t> The direction of energy transfer</a:t>
            </a:r>
          </a:p>
          <a:p>
            <a:pPr marL="514350" indent="-514350">
              <a:buAutoNum type="arabicPeriod"/>
            </a:pPr>
            <a:r>
              <a:rPr lang="en-GB" dirty="0"/>
              <a:t>Poisons that kill problematic organisms</a:t>
            </a:r>
          </a:p>
          <a:p>
            <a:pPr marL="514350" indent="-514350">
              <a:buAutoNum type="arabicPeriod"/>
            </a:pPr>
            <a:r>
              <a:rPr lang="en-GB" dirty="0"/>
              <a:t>It decreases</a:t>
            </a:r>
          </a:p>
          <a:p>
            <a:pPr marL="514350" indent="-514350">
              <a:buAutoNum type="arabicPeriod"/>
            </a:pPr>
            <a:r>
              <a:rPr lang="en-GB" dirty="0"/>
              <a:t> Interdependence </a:t>
            </a:r>
          </a:p>
          <a:p>
            <a:pPr marL="514350" indent="-514350">
              <a:buAutoNum type="arabicPeriod"/>
            </a:pPr>
            <a:r>
              <a:rPr lang="en-GB" dirty="0"/>
              <a:t>Light/ space/ water/ minerals </a:t>
            </a:r>
          </a:p>
          <a:p>
            <a:pPr marL="514350" indent="-514350">
              <a:buAutoNum type="arabicPeriod"/>
            </a:pPr>
            <a:r>
              <a:rPr lang="en-GB" dirty="0"/>
              <a:t>It decreases </a:t>
            </a:r>
          </a:p>
          <a:p>
            <a:pPr marL="514350" indent="-514350">
              <a:buAutoNum type="arabicPeriod"/>
            </a:pPr>
            <a:r>
              <a:rPr lang="en-GB" dirty="0"/>
              <a:t>Growth, yield, intelligence, weight……..</a:t>
            </a:r>
          </a:p>
          <a:p>
            <a:pPr marL="514350" indent="-514350">
              <a:buAutoNum type="arabicPeriod"/>
            </a:pPr>
            <a:r>
              <a:rPr lang="en-GB" dirty="0"/>
              <a:t>Thicker fur, migration, hibernation…….</a:t>
            </a:r>
          </a:p>
          <a:p>
            <a:pPr marL="514350" indent="-514350">
              <a:buAutoNum type="arabicPeriod"/>
            </a:pPr>
            <a:r>
              <a:rPr lang="en-GB" dirty="0"/>
              <a:t>An organism that makes its own food 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140501-F2D2-4DC4-959F-18FAAB9235D7}"/>
              </a:ext>
            </a:extLst>
          </p:cNvPr>
          <p:cNvSpPr txBox="1"/>
          <p:nvPr/>
        </p:nvSpPr>
        <p:spPr>
          <a:xfrm>
            <a:off x="0" y="0"/>
            <a:ext cx="11700769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Assess your work and give yourself a mark out of ten  </a:t>
            </a:r>
          </a:p>
        </p:txBody>
      </p:sp>
    </p:spTree>
    <p:extLst>
      <p:ext uri="{BB962C8B-B14F-4D97-AF65-F5344CB8AC3E}">
        <p14:creationId xmlns:p14="http://schemas.microsoft.com/office/powerpoint/2010/main" val="4281852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740</Words>
  <Application>Microsoft Office PowerPoint</Application>
  <PresentationFormat>Widescreen</PresentationFormat>
  <Paragraphs>86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Office Theme</vt:lpstr>
      <vt:lpstr>7De Transfers in food chains </vt:lpstr>
      <vt:lpstr>Learning objectives</vt:lpstr>
      <vt:lpstr>PowerPoint Presentation</vt:lpstr>
      <vt:lpstr>PowerPoint Presentation</vt:lpstr>
      <vt:lpstr>Watch the clip then copy and complete the wordfill below  https://www.activeteachonline.com/product/view/id/295/page/68/mode/dps?modal=/player/video/id/286845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7De Transfers in food chains </dc:title>
  <dc:creator>Eleanor Louise RASON</dc:creator>
  <cp:lastModifiedBy>Eleanor Louise RASON</cp:lastModifiedBy>
  <cp:revision>9</cp:revision>
  <dcterms:created xsi:type="dcterms:W3CDTF">2019-06-15T15:54:04Z</dcterms:created>
  <dcterms:modified xsi:type="dcterms:W3CDTF">2019-06-15T20:16:24Z</dcterms:modified>
</cp:coreProperties>
</file>