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8.xml" ContentType="application/vnd.openxmlformats-officedocument.theme+xml"/>
  <Override PartName="/ppt/slideLayouts/slideLayout174.xml" ContentType="application/vnd.openxmlformats-officedocument.presentationml.slideLayout+xml"/>
  <Override PartName="/ppt/theme/theme19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1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04" r:id="rId4"/>
    <p:sldMasterId id="2147483717" r:id="rId5"/>
    <p:sldMasterId id="2147483719" r:id="rId6"/>
    <p:sldMasterId id="2147483732" r:id="rId7"/>
    <p:sldMasterId id="2147483745" r:id="rId8"/>
    <p:sldMasterId id="2147483758" r:id="rId9"/>
    <p:sldMasterId id="2147483771" r:id="rId10"/>
    <p:sldMasterId id="2147483773" r:id="rId11"/>
    <p:sldMasterId id="2147483775" r:id="rId12"/>
    <p:sldMasterId id="2147483788" r:id="rId13"/>
    <p:sldMasterId id="2147483801" r:id="rId14"/>
    <p:sldMasterId id="2147483814" r:id="rId15"/>
    <p:sldMasterId id="2147483827" r:id="rId16"/>
    <p:sldMasterId id="2147483840" r:id="rId17"/>
    <p:sldMasterId id="2147483853" r:id="rId18"/>
    <p:sldMasterId id="2147483866" r:id="rId19"/>
    <p:sldMasterId id="2147483868" r:id="rId20"/>
    <p:sldMasterId id="2147483881" r:id="rId21"/>
    <p:sldMasterId id="2147483894" r:id="rId22"/>
    <p:sldMasterId id="2147483907" r:id="rId23"/>
  </p:sldMasterIdLst>
  <p:notesMasterIdLst>
    <p:notesMasterId r:id="rId78"/>
  </p:notesMasterIdLst>
  <p:sldIdLst>
    <p:sldId id="311" r:id="rId24"/>
    <p:sldId id="274" r:id="rId25"/>
    <p:sldId id="275" r:id="rId26"/>
    <p:sldId id="267" r:id="rId27"/>
    <p:sldId id="385" r:id="rId28"/>
    <p:sldId id="386" r:id="rId29"/>
    <p:sldId id="390" r:id="rId30"/>
    <p:sldId id="391" r:id="rId31"/>
    <p:sldId id="420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21" r:id="rId40"/>
    <p:sldId id="416" r:id="rId41"/>
    <p:sldId id="408" r:id="rId42"/>
    <p:sldId id="417" r:id="rId43"/>
    <p:sldId id="418" r:id="rId44"/>
    <p:sldId id="419" r:id="rId45"/>
    <p:sldId id="422" r:id="rId46"/>
    <p:sldId id="324" r:id="rId47"/>
    <p:sldId id="423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261" r:id="rId64"/>
    <p:sldId id="260" r:id="rId65"/>
    <p:sldId id="272" r:id="rId66"/>
    <p:sldId id="273" r:id="rId67"/>
    <p:sldId id="364" r:id="rId68"/>
    <p:sldId id="365" r:id="rId69"/>
    <p:sldId id="366" r:id="rId70"/>
    <p:sldId id="309" r:id="rId71"/>
    <p:sldId id="310" r:id="rId72"/>
    <p:sldId id="384" r:id="rId73"/>
    <p:sldId id="320" r:id="rId74"/>
    <p:sldId id="321" r:id="rId75"/>
    <p:sldId id="312" r:id="rId76"/>
    <p:sldId id="313" r:id="rId77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274"/>
            <p14:sldId id="275"/>
            <p14:sldId id="267"/>
            <p14:sldId id="385"/>
            <p14:sldId id="386"/>
            <p14:sldId id="390"/>
            <p14:sldId id="391"/>
            <p14:sldId id="420"/>
            <p14:sldId id="409"/>
            <p14:sldId id="410"/>
            <p14:sldId id="411"/>
            <p14:sldId id="412"/>
            <p14:sldId id="413"/>
            <p14:sldId id="414"/>
            <p14:sldId id="415"/>
            <p14:sldId id="421"/>
            <p14:sldId id="416"/>
            <p14:sldId id="408"/>
            <p14:sldId id="417"/>
            <p14:sldId id="418"/>
            <p14:sldId id="419"/>
            <p14:sldId id="422"/>
            <p14:sldId id="324"/>
            <p14:sldId id="423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261"/>
            <p14:sldId id="260"/>
            <p14:sldId id="272"/>
            <p14:sldId id="273"/>
            <p14:sldId id="364"/>
            <p14:sldId id="365"/>
            <p14:sldId id="366"/>
            <p14:sldId id="309"/>
            <p14:sldId id="310"/>
            <p14:sldId id="384"/>
            <p14:sldId id="320"/>
            <p14:sldId id="32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90" d="100"/>
          <a:sy n="90" d="100"/>
        </p:scale>
        <p:origin x="87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77BBBED1-98CB-4894-AF35-703B397B6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B156A16C-0A37-4404-B234-2AFAB88C5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675FC-6C26-47BC-BA5F-37A62638E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E4F0-2632-4210-986C-AA5CABFC37C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8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9B2A8422-4551-42CD-9612-544946059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04ED4623-FF53-45C3-929C-5A1D1186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781BE70D-BD25-4014-99AB-330BE5C5EDE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77496-84DA-4252-A288-898F74C69A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3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762DC-3702-40EB-8E91-2886131D04A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29D16-BB61-4C88-AD5B-9F10813F93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447DA-7FDD-4DE8-9B2B-3637BEA31EE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A024EE-70F9-4513-90BD-2F9F47B29B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44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E7A33-D568-47F4-ACAF-8412487E514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84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57549-AD60-4EAC-9247-95926565433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43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2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90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8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A907A43-78EF-452E-96C2-78DBDA1842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13FB3C7-B09B-4A01-A392-013F0E40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99EE8-0DBC-4126-89CA-4931AC45A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C4025-4FF0-449E-B8F4-985CA203B90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96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73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8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28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D8EBE-091A-4281-BF88-F53C1825143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75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7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44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6FE7F5C5-3EB2-489D-A3A2-39072ED42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DDCB1AA9-89EE-4B46-9A88-5DDCAC02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16E372E1-1FDA-4231-AA12-016B441F9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3A743-9589-4AE1-BFD6-7C7D277E673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93443D3C-7C3E-41BD-B8D2-1A2E2F281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DA864993-6E31-4D9E-B730-ECE9A8DA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BCBEB815-01A7-4491-9253-1A1E743CF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73771-3480-4B43-9898-73CE8547782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3FE69925-6CD3-4A5E-82A0-EFEBB20F1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3D7512AF-DF8D-4C02-947D-D540CAF39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F3EC1765-B2FD-4238-9090-6286F9A61D4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40BFD4-D856-4998-B69A-3F24B3B09D5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E199F1F3-DD95-4C28-A90C-97D12A7F6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1C9C0EBA-0269-413A-A9F6-784DA73A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88061FCB-3E2D-47E6-8A60-4E244AB04E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264E6-C980-4F1A-9572-94FE9ECAAB8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056B0436-3920-4A6A-9116-20BEB826A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946EF666-0A02-46C2-A9C6-C9BD7E87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830C7C2A-0FE7-4939-A118-F1D367C4D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2681D-53C4-4365-BA63-7D3D05C4500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9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B20AFD1E-32F4-4CE9-AD26-561F7591B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D3B36C26-B506-4069-BA0B-B86E5395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EECB9322-5A39-4048-9AFB-DA3BDAF0903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E176B-9E08-4149-B37E-F498DC3116F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10BB1198-AC4B-4DD9-B73D-4F92B421C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9A4604D2-AA8C-4A7C-BC60-1D918D40D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8E96FBF9-EA67-4271-BD2E-3D38B206C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04F14-F6D0-4EBF-A4F6-94729DBDEAD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8B947BCD-6FD4-45E0-AFC0-F61E9EC2C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9DC82C9-0DC2-4F55-976B-4B942E6D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0C325AB6-7764-4707-ACB1-8DD08563B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FCB37-CF96-496D-A64A-9C199263470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984F055-85E2-4D2B-B3A8-3811F06A9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8F75C82A-B8C0-440A-93DA-8A36F49AE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883D33F-79FB-4BB3-9A93-9D3BB7B0D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593EC-EA65-424C-8245-B22AEE772DB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17CCA358-B7DA-4B9F-A25B-DA4D1BA29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74230343-E6F3-4DF2-B820-5689252C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8AFBBB5A-16D4-42F7-A6F6-8314243044A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0762-9337-4412-9E63-FB5BF963579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38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947F6EC2-1EB6-4481-860A-CC5A7F200B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E38522D7-90E7-4F44-968D-CCF8AF33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1E5DE9F2-63B9-4F50-A9C3-1F0AEF670D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BBB51D-2308-4E13-A4A9-DEDE7ED70F2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465700C-734B-4FF6-A207-EE570F39D4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499EDEF-6716-4ECD-A6D0-AFDE4390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3213BDF-8D21-4DD1-9553-2E3332F789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CD277-1862-42C4-B380-9FA09D94D94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D597282F-FEDF-4B30-8729-448B98981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BE7A38AD-F882-49FD-967E-A1305ED765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2734D77-45BF-48FF-AE54-8311898F83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317240-0F1C-47DA-BF36-98ACF6F26C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0078059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5BA7E11-AAD1-4DBA-A9D5-8930682CE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E41DCD3-2442-4E75-AE51-4A15EB6F86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A928CC2-4B54-4805-93E0-F16B276452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AFE5B1C-08F1-45E7-886F-04C8101118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548808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5E67CD9E-D21B-4662-8A52-E4EF8564B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DD3AA53-C891-4488-A474-9FAD71614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8C2ED49-EE81-49B0-9413-025E575B33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02ECA1F-C539-4BC6-B7D3-AE378E7B22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7AC023-6818-4CED-98B2-7ADCA8767A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7006634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1DD86D41-2ECD-4D76-B58D-60146A9BDC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91ACE39-91F2-439A-9895-36ACE90A3D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78C36FA-BB88-4B37-B740-3E67882FDE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B965872-08CF-48B1-ACC4-DD87E2DB34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Melting points of oxides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36EEFA-6E0E-4E75-8E94-14409638B1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4620305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75A7E2F9-6390-4205-AECE-CFF07B8F9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B579A358-8977-41EB-95B6-23085B2F2C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8961C3C5-19E2-4AEB-B67B-741AFA391D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BADE87B-92CA-4396-8DC5-988EEE3DF5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CA2E9B-DF86-4014-B439-852E01762F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625570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56883E99-753D-4D8E-9534-BEABD1513C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974A4D17-06CE-4463-BCB7-C64FBFD15E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0E9FF86-4ECE-46E6-A5EC-9428D4C3E6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6F06B7C-E827-4754-999D-4243451482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Melting points of oxides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CE7B3A5-F7AC-46C4-8C23-E2DF65BE79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011882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096FEDC2-8549-4CD6-9D26-1972BCA001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67237830-A437-459E-9283-B5E01F4C9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B9B6CAF6-2172-455C-AFDF-0303883797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6DC65077-2329-448E-865E-8F40E3BDA9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267F7CC-B404-4C4D-B5DD-4C56EAC5DB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37012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F2F5A2D7-E691-48F5-BC4F-9AC37E913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F3D8975B-70D5-4037-B366-19E62E4C4B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F0EE4D3F-48E3-4F04-A188-0F1E156C8A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EBCF673-8EE9-40DB-BA5E-0C500A940F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C04D5C-6C42-4E65-8B4C-2552716886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649526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87B89096-F1A0-4292-B1CA-32F7FC038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31B3550A-524C-4398-A248-21530CBACC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E3252C18-41FD-4DD0-B293-FF01636D97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8A98E63-8F5F-4B23-9680-A10DCE52D6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chemical properties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A302-6500-41B8-A9D4-E0111EBB22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82939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DFFDCDE-F44B-4196-ABC1-C5574FFF6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E147F31A-5952-4795-BB86-91CCE1F2BC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DA74A64-8D8B-449F-A7C8-A9FD88F63E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D9872B2-B44A-4FE3-933C-6622438860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3DEAE12-4955-42D6-AD05-5DE016CDFD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75440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7B276A22-2427-409B-912F-8B256368F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8B61CE45-3432-4A88-A80F-5D46B21A2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A95F3D3-4A86-4588-A44C-46757707D1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592A5D2-2EFF-4592-A1A6-7D40E111F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3E3355-DD0B-4CB5-A54B-8766DB49E7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6450802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6C255FA-95A6-4E97-8676-6559097BE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E47C0668-2D1B-477A-AA9F-3B4E563456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DF9176D-4AF5-4E45-80E8-814ECEC629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E623909-814C-442E-AFE0-33E1BF2577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CBADA9-DEC7-4964-994A-3F8BDCA6FF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437432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AC41829-A4A2-426D-AC2F-0DB4328A1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6BCD5EB-783B-4A52-BE1F-7BC81D087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A17D197-95AA-47BB-86B1-E244391965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CF70442-A7C3-42EF-AE04-52422EF052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1A1E70-89F5-4FF1-A153-CE5B3C208F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2652513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2756FAF-3661-4D90-AB79-C299F0F04C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0575A77-D8BA-4FB6-83D7-1F7AF97BE4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AB6E276-34FE-4121-AFC9-5850996830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08C1DD7-88C1-4D6B-8D41-66AFC24369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99B0B4-1620-434B-BF53-9F04F2CFE3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1377909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72467B25-E0FF-4718-8862-1686EF701C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9F6BD67-83E7-4F1D-B264-75196761CF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FE2540A-6490-4A2F-802A-15D6FEABF8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4DFDF68-371B-4D6F-82F9-AF4B9CC095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A91405-53E1-4F7C-B0D0-25765972E9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2250598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AB9C026-E8D7-422D-A790-880D8B817C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1D4583A2-006A-4C7E-AAA2-7B69A201A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12049A4C-15A1-43C3-B19A-20D3251D5A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626A70D-6FD5-41C0-9A05-482F0FC966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chemical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B57BE4-35B5-4060-996E-46B17DD375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7030163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30DB5B4-63F4-4897-8896-2CF4B4DB30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E9F862EA-C1B8-4C02-8ACA-EB69F613E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CA2E5A1-CF19-4A14-84C8-3067214D1D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401B5B6-996D-42A1-881B-80B4FBCFEC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74986D-3E6B-427D-85C0-07BF256D41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8391905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D27EEBCF-5BD0-4855-B1B2-37A5B1C1CD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3D16C4EF-7C3D-430B-8871-FA45E7003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A07A486-87E6-49AF-9291-FDBC89BEA8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1C0B320-7CDA-4110-966A-A6EC782D73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5D9501-7303-4079-94CA-6F4CD93284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1774392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82612CE9-0B54-4987-8E63-3E60073C5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8CBBEC6D-D1D3-4838-8DEF-BC36A5DC4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AD3C7200-C7C1-4442-895F-91B98D1A9D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4A6CEAD-D10C-4FAA-BD2D-32C3AB1754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816B2D7-35D0-43CE-BAF2-0D38B4A195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863206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A08544F1-17E3-4AA2-BCFF-60BBE3CF5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86D2F1EE-97C8-4230-8608-725E90473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BC2053C7-FFBD-4698-B70A-502A8DA8AB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B2B2499-571A-4D64-9F00-9BFB1A85BF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A7C17C-09F2-4816-8738-EFD84F3C6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9623452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6ABBBDD2-F961-4B51-AB66-776954BFDB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F121F176-039E-4275-98F0-5984D0D43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6E413024-AF89-4777-99DF-53F06EEF76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539D5209-4887-4753-8D48-0BDE532F00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AA1ED-B99C-49E6-B4C4-2C903765EB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350365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E745DE8-697F-4679-8955-785308F9AA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0E418A9B-D3CD-4DB5-BE6C-FE3546903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3E4355F-15F8-4A56-9799-994BEDF93D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C3F39E8E-28BC-45D6-A671-2D54677509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DCD03AA-6FCC-451B-B8D2-D6C0B28D19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1199942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29A83473-4461-409B-B599-D3DE121793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B908B3F2-433D-4B23-8BEB-F687C71019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1C72EEB1-5F53-4689-99D6-9D03FEE668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D4DDE4A-4868-47A3-AE89-C6B9F8B429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195A6E-6442-499C-BDAB-1E9AEA5072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9910937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234E443-C3CA-49A2-A287-64931A9086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BEE98EB3-55FD-47BF-AC77-4FBFC87F3D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2CF24E6-34A1-4883-AFB4-829E1AE85D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E24A1B7-AB5C-4744-AD88-E8FBDB57A0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BD452B-EBCB-4E43-ADF3-0C35162481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634880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A85C09F-2308-49AE-8E9E-CF1EDF4CF5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B4E43A3B-779B-4A1C-9789-F0F2337AF7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486FFF0-A197-4205-B664-418CA44CC1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F2B0264-B2D5-46E6-89FB-1C6B4F8FF7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65024A-FA77-41FF-B531-4CC8C524B6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0101810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0F570600-A760-4AFE-9DD8-56BE5394E7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F08B9D8-EDFF-4B15-A24C-878AB03B4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1F2A80F0-9A9C-4794-ABA3-FDF081E374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3284EF7-9C88-46EC-A039-58E993F570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8E3F50-B3B0-4760-A6CE-499611E252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3067597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17B1C1AC-131F-4E34-982E-E04F1F8BC6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6D52AB9-3928-4B30-A72A-A6C78ED2C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509F472-F9E5-47EB-8BA7-9A99A34150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7DFB24D-D916-49E5-86DF-A0C9D0F8B4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6634270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A50BCCBB-52F7-46E8-AB2C-741BD4C6C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A1FDC5C-29AF-4582-9FA6-E2F6CCDA8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8B11A919-A81F-4F0E-ACD1-F988CAEB5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0DC0FE-96CE-443A-8ED2-8DAD6B73C4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7218457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1DC6145A-1200-4976-8978-19765A8B4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42CD1D7F-240E-4B1F-BE69-7AA993C4A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DA2D472-D7B8-4316-90B5-0855442E2A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7C840C1-3917-42C6-AF60-E1ECAB0A8E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3222486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0120D8CD-FCB0-4F69-B867-9A66EA610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9E18882-614B-4ECA-8AC6-6DD1F3114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25C9A78-25D7-4AC2-ADA9-93B81DD072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A5CE80-81AE-4258-BFBA-E3D4701868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4778409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16514942-EAC2-4D9C-A7C1-512AFDD7F9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71E75AA4-74E0-4965-9D20-A0BEA94CB4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763D0106-78E8-45D0-B95E-F119688B7F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2C2FC38-03BE-4C13-8E04-B88A24CCFA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8628394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CB8B26EF-A518-4BAC-A31C-2BEE8925B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6B465ADB-25CC-435C-A4D4-558E27A82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28B875F6-E240-46C4-862B-F059C75DA1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DE56-3A0D-47A5-9FA3-38BA697917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807964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07FA19B5-505C-413B-AB15-AE7D92EE05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3342CF31-CB5D-48C2-A2B6-FF17B9B0E1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69DFE611-6387-4907-8843-82D5DB0575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8F3007-A6FF-4D49-BFCD-C23AB7C0AA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7239463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2AF679B-8434-4225-8790-553AD73B02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13D55C0-7BC5-4D71-8822-5731B0C2C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1161223-F30F-4CBF-B228-67F831BA2D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4C3EA2-B60D-4C0F-9463-FE8C0AA0A5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2033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9BFA1D4-8B1D-4D6E-A936-9628DBD5C2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C9E67B6-5D80-4FE9-94D6-86BD14E89D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389DCB39-C1CA-4331-8663-DCD3EF9DC0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80B024-CF94-4168-87E2-CE4EDC881A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478259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3933FCF-AC01-4E91-9239-35A51885B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9606A713-098E-47E1-9597-5177AA2CF0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C3E9689-B961-45CE-88E1-DE7D96F276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5BB69E-6432-4336-BDEE-671752F0C5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5948915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C96503A-136A-4F38-A1A9-0A0F86701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E8EE8FE-497F-44D1-9C76-ACEAB7393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B1DC4D5-9DB7-4DB2-B15B-0E3F01798E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C3CDF81-96F9-4AB1-8E09-4BE596F9EB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377453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2EC0378-D89E-47AE-B982-349944EDFB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BF9EE3B1-1226-440F-826E-F849874BBD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FA3452A-00A0-4BF1-9253-6A0B531155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6CEFAC5-93DF-4976-9647-9B332A7413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35739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0E87B7D6-FCC9-4823-9B4C-031AA76803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829E3E2-A59E-4EDA-A1C8-4A174F1E2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8E11013-1FA5-4A89-9961-36A4978B69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14ED5B-C681-4D88-A245-D5CFEA72F1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233758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89A302D2-6076-42E3-9CDC-FCBC4C0A3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E1CDB47-FFBC-41DA-A532-A94F591DF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44B0E06-1CA0-4FDA-B13A-9668F83FFA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E35B23-185A-408E-8BB0-0FF825AD08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744376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7F5CC395-FEB7-4419-A1EA-1FD317B80D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20252DB1-2AD9-4AB1-8C23-C75A0FD8E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B199B5E-815B-41BD-9F30-1BF0AE69D8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8BD69B-02FD-4AAF-9A07-8AE1DFEA52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985496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B6BA6D54-7127-492C-9241-6FA116DCC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77BA16F-3467-4488-90B5-085346FD3A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86FDF582-57AF-4AD3-834C-F0FE158F44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19858D-F27D-4A9F-852D-87FFD72DFF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854249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F05037D8-400F-4EEC-82A0-CB93D9EA72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BE342139-4342-438F-8F8C-CBCAC47A0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4C070F10-E23F-4C58-884A-E4B80D42CD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F52683-9C27-4BB7-8847-BA2121C4D3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92528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915CA93E-1E2B-464F-94D0-276ED2A036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5979DBC0-CB6D-4D5F-BF59-94800D334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6B187BA1-4C4D-43DF-BE5B-405E588FD0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0186A-F889-47E0-8E3D-8CDFE09494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8095946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E9714284-8E29-4408-BE99-F19008476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C3083421-228B-4E56-B2D5-BDD336A9B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3F605D0B-23DF-4328-B0D0-FF09B44C85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2613A-CAC3-41CB-9F3B-E636605D63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99646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94374BF5-A5C8-4AAB-860D-AD36F561B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6A91AAD-4947-46D8-A372-F68B3E0138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3506D83C-890A-4DEC-A450-7FEAE4DF2F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E5E7C6-434B-4589-90A7-1D202384ED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0357762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D32B8F08-C6F3-4AF8-8483-F50C3F158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90400656-4DA0-448E-9B16-5C21A5D2DA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22E4E4DD-40EA-4D68-B00A-82DE167112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37868D-5A5E-4166-B84B-46A0616C9C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85352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B7ADBB7-0077-4433-9A8E-1342952B9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C3EC721-2C0B-4005-AD6C-39798CB33A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0161287-E25F-45C8-8070-64FA77499F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80FD25-7E28-43C9-82D7-AC2414DD9E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466319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D75DABC-0A13-42A9-B3F2-821268B7A1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6F475CB-D646-4956-8DD2-CFE289DD79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D107846-7959-40C3-977B-F7D7FE9F03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5148FF-2206-421B-9410-9AAF28E956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335963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6A075257-CA85-4823-8520-82A3157E7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F3E328A8-9702-48C3-9FCE-E68DCA3B5A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2F4E647-7258-40C7-B1E3-147727EC2C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6A56A1-1E48-44E1-B9EF-02B4D90A6E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44942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04ED2B92-ECA9-4CC8-A6E4-ECCAFFAFA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D275BA5-AAC8-402B-B2C1-52F916906A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9AD9CC7-C51E-4499-BE13-7930E7B631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F50A279-06B6-46E8-B5D8-B307F6C88C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3B7449-E83A-4C31-9B87-058E228148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905198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2D64513-80F9-4265-A5A6-86537061D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398EC44-4C97-4EC1-A785-B2E877D13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0E36FFF-BAFE-4FD5-9650-9804BF1E1C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92865DE-F36F-4371-8328-47E815D8C5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chemical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B34359-E6BC-4A92-AAD6-F18993F71D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468577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D4F215E7-9AFD-456C-A5DA-14024D1E3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4DEB621-0967-4654-A55F-C270DFFDA9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3A169A6-4B92-48EF-B3DE-58911BDFD6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FE273A3-1E6E-42FF-873F-0052F00A37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AC4BF1-D8D6-49F2-B01C-7E453E1C9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577461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8E67331-B035-4344-A377-B6FCD657EB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EF8411CA-E208-4627-826F-DE4427E74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136F6991-4B0A-48B3-87FF-7CFCA23C4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B5BA83F4-4C41-4886-9314-4DB0514527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EA6D428-F87A-44E1-8B4C-468715E463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19002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DDB236B2-4900-4C5D-872D-E40705FF1D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90BF0B6C-F079-44CC-A5D0-1BAAC7FB6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4A20867D-4B86-467D-8B1B-1822FE3592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22A60EA4-9B0D-48F7-9519-BA1830F334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28DDA7F-A3C6-4D50-92A1-5A2DF2A170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971492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EDA5814B-0149-4800-9590-719558F1F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5C0ADECE-8FF4-4EDA-92CF-04EE0363AC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3A621E58-4AD6-4FA6-9B2D-1FD6290F20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9E6887C-B433-4087-8640-0A85F3BE6E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8D6419-282B-40E5-AE66-9B6A9AEF78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413922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F563DF0B-5E60-47EF-BA57-71A22893CB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48FEC9EB-C592-42C0-84CB-999BA4D69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E60D4995-3AFB-4762-BEC0-C3743D5E87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B672616-213B-4DE4-95E5-4B63852346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1B924-33AF-42DA-BB5A-E8E780E404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653905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41CE86C-1BA4-4121-B99A-9E2A488CE1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29103189-9D46-4577-AF94-B5FCF9AFD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70B4229C-27B6-4F0D-885C-A3E0A7256B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C3EB535-9168-49A4-8CEE-876371B783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49A3C4F-D037-4DEE-B326-6AE72B659C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457821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2FCB18D-EB1C-49DB-8EB1-01495AF64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F6EB00B-1DFC-4754-A316-6A31BF448F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5F820DE1-87CE-4920-A8F2-B5D2058F93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7BD9DA23-393D-4246-B986-0BD363CFA5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50E0841-87A1-4F89-8E35-9A4192CF00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68885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620B101-369D-43D1-B9C2-00405ADFA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2508604A-3541-4916-B7EB-6814477D5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EDD02D7-EDDB-46A1-84F5-4D9CD442D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C7567B-F1F9-4419-8FD0-7855ED7EA7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A36411-DCF3-437C-A5FD-EA208DAEB1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77774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D91CB906-B73B-45C4-89E9-AF09BD99B8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977B5FEB-8383-4B50-940C-E6FBFB012B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5B763E6-79D6-4D73-B8E0-3AA68AD7C0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CE99A84-6B08-4F9F-A8A5-075AEDAF66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6C9F57-351F-434E-B2CC-936DD93D23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79663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2568E09-CFD0-42DA-967A-8509F24EB0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25C190B-3D08-4087-9C10-7BD1322FC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1D5EAFD7-0D9C-4981-9800-154B495040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93636A9-E9EE-4535-9DA7-7283581BF6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95EA87-A417-4E2C-9528-23F61EE7AA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703354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00E0B2E4-B2BF-490D-AA8C-48E7980F1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F25FCF8F-8538-41F9-9060-1A306B5D7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DF89599-76EE-4718-BE4F-B8B2D15909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F5DC104-2912-4693-A6BD-200AAEF0AF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75DDDC-17DD-450D-91B6-90ABD43577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128585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A1D235F-D092-4529-A541-B9125FDFD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64A771EF-76B6-4E71-B920-B8CF4D101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D8FC7A2-8EA3-44F9-ACE7-70156CB0D4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37D8BFF-27F6-45B1-96F6-E07AF35783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chemical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ACFCA7-96A1-4FE3-8241-1D0046EFD2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093812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84A00A11-58D9-4D18-9464-287EA3DF9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0129C598-8125-4C7E-B6DB-DC179AEE6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4ABD5FA-4F12-4715-9EB3-1C99C3E515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7926426-4761-43DA-9168-26C218F5E3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BB14AE-4D0C-4D8E-A24A-0D29E0883D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195014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15FFD545-7E1B-4E80-8133-1245CD3E3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CA2CCAAC-E45C-4BBF-968C-4C69561531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7409E783-6116-4A3A-B58C-7881611749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BB6287A5-5BF6-4C23-91C9-02A700AC84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chemical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CF78C6-6AE6-4B59-8FDC-D811A826CD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321964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8182DA63-97BF-47E0-97BA-523A4DFABA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65F5A505-D8BC-4399-BC9D-F55C157796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0A979C80-9C0A-41FB-A926-43D9B1FDA4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E727FC7-3787-4FA2-AEA2-A24FF372E5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EDA233-3764-427A-8673-240B11643E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471386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4E083729-6DEF-47CF-83CC-6D99C49ED3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9C8A7CCD-5AD2-4E65-BF09-BBE36A55EB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FA69D672-2C6A-4963-B34D-3EB9E87905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8942229-C820-42FF-BC7D-810FFDD50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7136D47-0F06-45D3-B9EF-4ED43D090C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54231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22E6A976-A4B0-4430-AE4D-523D0045FC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C0C8DBC6-0A29-4909-AFE8-01E202B0DB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24F82F1D-2AE4-490A-A42A-EB585D433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130214A-B2D9-4B64-BF42-F3F7B982C9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FBE5F-F543-4FDC-A727-519DD4DEFC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349860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361C2DE2-7A31-40F9-BF70-4888E04E8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54D4DAF7-F8E4-43BB-B4C3-E271E8567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7159D18B-4B53-477B-8B03-02B56532D3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28665F4-B071-4663-A92F-D5DC1FC91F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3F9472B-C81F-4200-ADB6-A900C51CAF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53478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54B9F27-4C1B-41A2-BEF8-6C81D43777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3365A34D-51E9-442E-8FE2-90CABA21F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59CF278C-F818-4E9F-A2D8-77550D7445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04130A8-B73B-4825-84BA-3A754E82EE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1D89BFB-1A5A-48C5-B5BE-FBE3DFE8B8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404987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CFABCFC8-0847-40D4-9C8A-7999A956D5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08C5DE0A-50D2-4D31-9C55-9063E6211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D1530C1-8450-4F76-9202-496ED7C6F7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7296033-E830-4299-83AD-61D5A77991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D3C983-394B-4DFC-81E5-2E2213D26A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57570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13AA4D8-CC80-4723-B3DB-179EE1FB3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9A2C956-6647-4F8D-BF54-F81E7A3F38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10CD8133-E3F1-4D5E-928B-25BAFC6528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702A1A-0A4B-404E-AC55-21B9728B44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6C5B90-F07E-439B-B26B-80FFEC108E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392830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F000484-392E-4D32-B04B-9847251475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92D45A48-16AE-4B78-AA99-B98C4A72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BBDF719-4EEC-473A-995D-DEB2FA733D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3480CB0-F5B2-4DFC-A70C-9EED6F41E8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D99D43-98EB-491B-A8DB-C0D3FA1653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311900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7E4B5DB-1173-4C4D-896A-4D25D798F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BA4A07AF-96D2-4944-8D3F-868F90CAF4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8420AED-837B-4B33-9848-AAE56CDAC0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8Fe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1EF0119-BAB9-4273-A280-D1D7FA8086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554181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26E243-EC5E-4A5F-BF97-306D2F6825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607465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B20C6-2845-4844-9BF3-404009D069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749827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4A4A7C-5F1A-48D3-A075-80745DE6F0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04772690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3C9405-301E-4B1A-9597-0226C84CEF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8605604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BDA6B8-051D-402F-9DB7-D5DF594E46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635216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BD4B9F-2114-4E23-B79E-465B78C260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731509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25DA79E-5963-4A4B-A831-C160F86EEE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6930068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7DDC2-3530-4334-9893-A0AA2CB573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62383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A9F02-F15A-4032-A152-B9ABDB8222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846614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20737A-D1E3-4661-B775-2B8EAAFBFA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37207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DEEB9D-75B0-4F2B-8CDA-60C27C2943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86532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9C0B4-A0EF-454D-A4B2-B7979C0C61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5679488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8Fe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689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348707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4482133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4103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82432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76303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72671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0115228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811656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2637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76277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432698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6304718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8Fe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Trends in chemical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2958260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6303737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227040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150888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500858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358726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4327658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1866698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134479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59054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75158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3534367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8Fe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Trends in chemical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37295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1772813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8Fe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Trends in chemical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615957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4366630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410397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57725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5259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773566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820045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603997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9366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56565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685252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083282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375559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3402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62044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72614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15620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31714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786623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35868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90948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455653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696092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42484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55444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559603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848722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39870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Formulae from valencies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584110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164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19116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842402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891701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625113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4608BD1-2598-475D-8AA8-839B5190B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43E4D90-6884-404B-A97A-C4A9B5582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694576A-05D3-40E5-A873-22406A2218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EF32BD-8630-46CC-B297-0FF3174347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03733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E5C5B90-6B05-4755-B81A-CAB3E4D6E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6A139BF1-4CAB-4123-93B7-ECFF290DD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02A0E2B-D925-4A91-95B2-891FD257E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A286A5-8C56-4E23-933F-53B01E1EA7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24213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3521733-C0FA-49FE-A423-1A2536E286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5A9E58-7369-49A1-B977-19ABB077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FA3920D-5534-4732-8FF8-FF511D2DF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598808-2FDB-4814-8C67-CBF8669BA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370513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030195F-1289-4D0B-BD4B-C730DC3C3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A626BE3E-87EE-4BB2-8DC9-EF1B29C1C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14F9B9D-4A23-4843-B02B-8434C7216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FBDC12-08AE-41A5-8DA4-7DC49732F2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72347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3803AB2A-2AC8-4732-819A-D16F6C79E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77A1D0EB-2FE7-40C6-8497-A27859C62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D8227F67-14FE-4C4B-B8C3-07CBB7D913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9EBFAF-FBD2-48D2-B8C6-CEDD4F384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90966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D8FD399-9512-4E6F-A936-5CED442936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902FD533-2F48-47E5-A96F-92162BB14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5F8270FB-A783-485A-BC88-BA116DE505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87D7-D95B-46C6-8B37-64423FD994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98160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8282AADE-7F93-4211-B3F6-30713E225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25C7D795-A8EF-4CA8-8BFB-E9CFE4978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1B580D4C-3119-44BE-8CEC-04C79795CB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0C18C-771F-425E-ACEF-14632C572E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44028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616BC45F-D5AE-4858-8DE5-93406A0EC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A29C674-DD3E-493B-A5EB-623A6377E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63FD4DE-6CE6-49E1-BE21-677C6C686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187F5A-825B-48D3-95BF-3B8E03DE8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345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35708B07-803C-4C6E-B8BD-5C0DE1F57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2F83F92-E734-4FF5-A447-7A50A05A1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198643A-AEF3-4BDE-B837-1DC3355427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768ABD-2770-4FE1-90E1-4A4DFD2663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3385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8E480916-F477-4368-8AE0-6CFA2CE49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42E2599-859D-4B21-9ADB-DD76D61276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7B9BC7D-9E03-4D4D-AA8A-CCAC9038DF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DA3858-0747-486C-B675-82FB1511FF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37379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AA197E8-E916-42AF-A077-12F1AE36F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E33E36-E4C2-472F-9530-A4DA57EBA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D59E78C-7AE4-4B2A-898A-3F654F1958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A3CA45-E42A-4EFE-B43C-8DD37A3E18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15005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5F09A9A-0346-472B-B232-53B09E91D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A42F36A-8C1A-4C90-BF5F-F4784D3AE5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DC16D0A-1020-409E-9DDA-05FF7B634F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56651D-6148-4B5B-ACAC-B4227FFACE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99578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A0D351D-13FC-4A5E-A501-C6401A9A7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9CFC19-F428-4D90-8716-43772F25E3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6C88C68-60BE-4891-B918-64A619B5D5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05F8E40-0C19-4395-9F3B-F468986B4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D1C4F2-05EE-4B77-BE89-5363F661F1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31027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CA002195-D64B-4A1B-A18A-7D82F47E5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CFA68F-DD0D-4F29-9846-7E1AE805D1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783F0F4-B53C-470A-B536-ADB00A1657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EE3908D-100A-4DA1-8AE4-CA20D34E7D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D9019C-0020-4B1C-9E34-BB899272D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70517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2E36D18-D329-4630-B302-85CE35176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C781BC-EAD4-41CA-9616-C71D61D60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8EA868D-671F-408E-8F63-8636BACE8B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AB14AA8-4465-4A4B-B8CB-5E40AE1A1D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7B0F3A-AEF3-4C2D-AF23-0BA75326C6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179557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E8CE15B3-2FB0-4512-BF51-A154B2A725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0DFB51FB-B915-4FC7-A8E9-31ACD481B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84C22A8-26D4-4B87-BA20-FE5E09087D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B218A4-1C8F-4AA7-86E1-138260155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45F55B4-3853-40F3-B660-D08C3D849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596953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B4626E0E-08AA-451C-BF17-F6067B1C9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B0B7AD38-23B6-4045-8A36-046F90725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F8B78DBB-EED2-4135-A851-8F6BF358C7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AEF7EB3-256B-4445-9064-3873ED707B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22B3F9E-AAEE-440A-9D39-AC3F1169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384429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12A881A-E40D-40F8-9436-02719235E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75D0229F-6348-4A78-A207-A38834332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E428FB37-6FFA-4688-9911-D6E45C868D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3FB1E40-A3A4-4CB4-9E9A-460E4D545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AC476D-3478-4643-A687-5BED92684F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2364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25C48576-C922-4160-95E7-1EF05DE8F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6F0FD533-CE80-481A-8E61-6C2D1803B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76D3455-E3D7-4654-AC8B-A3D743FB3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3731F35-2676-4A50-B7B1-7C41E0F8A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6FDF-09C1-417B-9F15-54AF121835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2492141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30FE7FA-D812-4F96-99E5-1BABD5CD5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1B374DF0-C2D7-43A1-80E8-38A95C73D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BF6496B-93A3-48DB-9E63-46467E729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5C8555C-B236-495A-AF54-8781F00313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E54DEE-53B8-493E-89B2-ABC1A318BE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79027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B59EA7F4-B917-4D00-ADC2-B992FE30D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27E5AF32-1477-4513-A590-6BF237198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C586F5F-59C5-4F85-B804-A07C6C8B5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FB4CCE6-2234-448C-9780-EE1CC7948B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ECC4306-7AA1-43EE-B3C0-1AB032C87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38346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67E376F7-3DCD-435E-ADF1-6AFA6269A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5D5DAA6-D8FA-4F42-BC94-765F77FAF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FF53FA2-8752-4F7A-AE8B-88A20E92A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A447B5A-81C1-4DE0-9713-328419A3C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15BAE-004F-4BBC-8C1A-A0290FF1AB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354895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82EFAB4-4DFB-4C6C-AC24-1D3B57A45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87373DF-4B16-41FA-BCA7-CC7C63DC4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665983A-4A0D-4A45-B00C-D9BA7308D5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99B24F3-16A4-468C-AA5C-8AC822EE57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AD6C9-A80C-4E4A-8C93-21FE0A61A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57081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5FD3F173-773C-4DDF-B2B3-86198D459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97B8DCD-05B7-4C1B-AE55-03999F007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B3627DC-E639-42A6-9F75-17FE517413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FBD3CF0-17F2-4C7E-B410-AEE9B89EB1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7C8743-7328-4332-968B-B7C5D507C1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923149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0B63D698-D150-47AA-BF7F-4B3DE372F3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82250ED-C999-40CA-AE3B-9FFCA5097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C49C497-1351-49D4-AE95-B45AA14D30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8Fd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6380E3F-2682-42CF-BDDA-03627CF23D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physical properties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543773-4B0B-4069-BF47-D1946A71A6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69179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08A0265-869D-449E-8BF4-A545E6A3B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04013D1-D39E-459F-ACFD-76F9AC2D5A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5E6D736-AD1A-4648-A7A8-1EEA22AB53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8Fe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6D7580F-1B54-4802-8A68-C4FE59B464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chemical properties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BD4A1F-5733-4C2F-A383-397FE2F2D6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395767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6BD54E9-A107-4C5F-85DC-CA79CB0376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21E7EBE-7F58-4A16-B208-34D9F3ADF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E7DA1E7-EE13-423F-9403-F5B88F5D01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D9614A-103B-45D0-8D89-3785480A62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4600016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60513A55-758F-4CCA-BEAF-4D40D8A0C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D9FC966-2AA4-419F-9350-FF82BBEC4E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87C8F2C-DBC6-456C-8806-F1ABA2531C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8Fe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7773A09-4E29-495E-B537-741EEF2BA4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Melting points of oxides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055BE2-23BE-4291-A52B-49FC145140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6527884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CB36222-79D0-4B01-91ED-73D9F55B1F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48A87C4D-F977-49E0-BC43-F31358895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0F6964B-DD9F-44D7-9EF4-173AE7039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67BDC9-6157-4D51-8091-FB94D2BD76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754742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1607D9E7-9AE3-497B-8523-B97C145D6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EE68CC2A-DDBF-4920-8B80-8D767FB21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C03358D-9D78-472F-8F4B-C317760BF0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D2E50-4B71-4764-A9EE-F398582221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3343713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5A018906-0736-46ED-A07D-3A65EE74B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C3C139DF-9EA6-462B-B5DA-00BCAAD23A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97085A70-E471-473B-B3BE-93F8B61162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C2FF0C2-5D64-45D4-A7CB-515063D6DA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7005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C85DC79D-A795-48C1-8C8B-3AB78F227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ADFE2138-4DF9-4E4B-A4AA-5FC00C3D8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8359493F-67AD-4E0F-BADE-DE82F7BA5F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5A6E7-4747-442D-B3C1-9791B1E03B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4774862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10726F05-5B88-47C1-A9B5-267F1ED73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005A2D39-2A76-4B90-B007-F97A6D366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1400B6E-8CA5-4310-89BB-DF535F28C2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6C2ED-A3D1-4CFD-8769-47ED01EFD1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70227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353F5901-3281-4B74-92A0-D679E14D2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E6AE5349-8ABC-4AFB-8762-5F8F1C8CA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3F0726D-B9B0-42C3-A96D-1A2C8F1E18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C8F536-53B0-4DA4-84B8-BF2DBB39AF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3970420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B5B01E8B-ABB8-4105-85FF-0FAED075E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AC6220FA-3A78-4030-AC6A-EA9DCD7A5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728F7188-8823-4B86-BB45-38FDABE531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9D59F4-F6F5-4B68-9F66-D33EE7F660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9913563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013AEE62-2C35-4FB8-80E9-2DA4450D52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21BA5C1-8AB1-4A5E-9AAE-376B75938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9922BC1-8BBE-4EE3-9A30-159559CE9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D0DB1-6897-4C3E-A598-0C59F7D9C7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8751110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audio" Target="../media/audio1.wav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audio" Target="../media/audio1.wav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audio" Target="../media/audio1.wav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audio" Target="../media/audio1.wav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audio" Target="../media/audio1.wav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audio" Target="../media/audio1.wav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audio" Target="../media/audio1.wav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audio" Target="../media/audio1.wav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audio" Target="../media/audio1.wav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audio" Target="../media/audio1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45CB16C5-8AFA-48B2-8043-AB45FD41A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A2E18D54-A58E-4F33-ABC9-DFFEAF379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6D83D1B-3920-4D3A-9893-B14B017FD1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BA0C93DB-6C55-4858-947C-A9BDC4ED5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3EC1DDF5-92D9-40F9-B32A-2F1DC665B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69738B-1CFA-43BF-9F1D-DA93D0BEBA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978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D43F5B18-E0DA-4BC2-9CB8-59E8DF3F9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38092A74-FB04-424C-8EC9-E233592D12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9F858563-770C-44EE-B98C-49773B053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B4B101A-619B-4FAB-9350-FBC8CD4B0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6547600-548C-4FE8-B0D6-266098EB0B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4F55032D-513E-4C11-B9F9-303BBC3D63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1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hemistryPPTTop">
            <a:extLst>
              <a:ext uri="{FF2B5EF4-FFF2-40B4-BE49-F238E27FC236}">
                <a16:creationId xmlns:a16="http://schemas.microsoft.com/office/drawing/2014/main" id="{DE5086C2-4DEF-48C8-8FA1-BFD4A0EBD3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ChemistryPPTBottom">
            <a:extLst>
              <a:ext uri="{FF2B5EF4-FFF2-40B4-BE49-F238E27FC236}">
                <a16:creationId xmlns:a16="http://schemas.microsoft.com/office/drawing/2014/main" id="{71D03730-9F9A-4835-A364-8A55AE0EA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>
            <a:extLst>
              <a:ext uri="{FF2B5EF4-FFF2-40B4-BE49-F238E27FC236}">
                <a16:creationId xmlns:a16="http://schemas.microsoft.com/office/drawing/2014/main" id="{3D1452A8-3499-4C1A-A973-4498ED2D1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DCBEC2C-950A-4898-A2A4-8549C1178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41BF094-17CF-4C46-BAB5-374AFD1D6D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4AEC7258-DE92-4395-A4C8-BC43D74F13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BC0A7AAC-20DB-45F9-AFEC-E9041ADFF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25749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hemistryPPTTop">
            <a:extLst>
              <a:ext uri="{FF2B5EF4-FFF2-40B4-BE49-F238E27FC236}">
                <a16:creationId xmlns:a16="http://schemas.microsoft.com/office/drawing/2014/main" id="{A2412ECF-99EF-4F76-ADA1-A37C15069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ChemistryPPTBottom">
            <a:extLst>
              <a:ext uri="{FF2B5EF4-FFF2-40B4-BE49-F238E27FC236}">
                <a16:creationId xmlns:a16="http://schemas.microsoft.com/office/drawing/2014/main" id="{4CE16103-B063-4E8B-AEF8-1F388F544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>
            <a:extLst>
              <a:ext uri="{FF2B5EF4-FFF2-40B4-BE49-F238E27FC236}">
                <a16:creationId xmlns:a16="http://schemas.microsoft.com/office/drawing/2014/main" id="{EB57CE3A-D974-4010-AE0C-59B18A416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9BEE7ED-6D9A-4803-B8AB-87FF7D8A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176B45BD-DF1B-4BE9-A3C2-6C41737A36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67B981F6-F068-4738-9B07-A7FD60B0E5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E1451CD-9E7E-43A2-9386-C3018A1B61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158022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ADF07644-3046-4DF4-90F4-F75BFAFDC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64706F1E-5534-45F2-8C02-76E46F2CF8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4C842BA0-FF48-4CEC-ADA7-E9CBCD33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7C709A5-A90F-46C9-A581-AAA1BA221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503B50D0-89B4-4602-85F5-4D93135377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0D8274EA-7ABF-41C5-88AC-4F62A55C4A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40994D96-BBEB-4D20-BEBC-A159507D3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42BA4CBC-D115-45B4-8ECC-79663F625F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BE475D8A-5E5C-4F48-9615-309151DA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733A041E-32A6-4607-9940-9E650ECAD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0F307EF-401F-472D-8BED-548CC0CAC6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F602CEF1-A97D-4096-8A7E-A3F384CB0C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5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hemistryPPTTop">
            <a:extLst>
              <a:ext uri="{FF2B5EF4-FFF2-40B4-BE49-F238E27FC236}">
                <a16:creationId xmlns:a16="http://schemas.microsoft.com/office/drawing/2014/main" id="{DA0AC96E-051D-4C76-89E6-6C231277E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ChemistryPPTBottom">
            <a:extLst>
              <a:ext uri="{FF2B5EF4-FFF2-40B4-BE49-F238E27FC236}">
                <a16:creationId xmlns:a16="http://schemas.microsoft.com/office/drawing/2014/main" id="{42093799-E36C-4073-B981-06D49E83C9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3441FE56-E1FE-467B-B832-A54B1EFC4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90D6596-CC46-4848-8A69-1CCA75FF4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4E83DE21-01DF-4E9B-8A7C-736C1B39F8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D737985-CD34-47D5-B8FE-1A0810C50C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A73AE23B-9E06-48BA-B0B0-EA813FEADD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24396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381" indent="-238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2229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988219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9421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60020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>
            <a:extLst>
              <a:ext uri="{FF2B5EF4-FFF2-40B4-BE49-F238E27FC236}">
                <a16:creationId xmlns:a16="http://schemas.microsoft.com/office/drawing/2014/main" id="{D1655109-415D-42EB-8386-F436F2B51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>
            <a:extLst>
              <a:ext uri="{FF2B5EF4-FFF2-40B4-BE49-F238E27FC236}">
                <a16:creationId xmlns:a16="http://schemas.microsoft.com/office/drawing/2014/main" id="{2CA40908-BB75-4D11-8217-7C2CB73F8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17FF2B03-C0D9-49F1-A611-48B5946D2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C456444A-F5AA-412F-84B4-C6055DA38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7E901B4D-1763-443B-B547-A8E47902A6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155402F1-FD34-4D9D-B39E-BC1E7B1454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350" dirty="0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1686DB8C-5EF5-4EEA-AD88-28FA504886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224932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19E619-6F4C-4232-9568-D8B3A316E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4420727E-3AF8-4208-866C-EDA2DCAEB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DF435C-2938-4677-A248-B75D1E140A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240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2BC028B5-C1B8-4939-A968-0556E125A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B8645C1D-1DAF-4937-BDD8-29FAC7431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F7DDF51-8949-450F-815C-52C805C854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05FD2D31-FA78-463C-B168-34E3395607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8Fe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5C642967-BD8F-4B63-AC6C-33DF932B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Trends in chemical properties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10C997-FF0E-4A7B-8338-BD79989E0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0376C6DE-E386-4719-B1DC-37CD3358E4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8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3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29456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381" indent="-238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2229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988219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9421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60020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6207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450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panose="020B060402020202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5537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F338D526-2ACF-4ABE-947B-674AFA72F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9C0030CA-9A4E-46C5-977B-C6F8104F0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A4727D-37DD-49A3-B65D-AE71D77C1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35BFF71-1C9A-47F9-B326-85D23D85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E4FFA4E-C8CD-4C21-AA94-7EE36C038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>
            <a:extLst>
              <a:ext uri="{FF2B5EF4-FFF2-40B4-BE49-F238E27FC236}">
                <a16:creationId xmlns:a16="http://schemas.microsoft.com/office/drawing/2014/main" id="{0C71319A-196C-454D-8FA6-0861F6E930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>
            <a:extLst>
              <a:ext uri="{FF2B5EF4-FFF2-40B4-BE49-F238E27FC236}">
                <a16:creationId xmlns:a16="http://schemas.microsoft.com/office/drawing/2014/main" id="{FC68FC80-C06A-4D60-8285-CE348963C7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>
            <a:extLst>
              <a:ext uri="{FF2B5EF4-FFF2-40B4-BE49-F238E27FC236}">
                <a16:creationId xmlns:a16="http://schemas.microsoft.com/office/drawing/2014/main" id="{C913DE5F-E717-4395-B3C4-68388F5B2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99D2CC1B-ED0B-4938-87A0-C4D399745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36B0966-BDB6-49EA-A0CF-82D530E2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3FF8E06-11FF-49D4-92A3-ECB783955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>
            <a:extLst>
              <a:ext uri="{FF2B5EF4-FFF2-40B4-BE49-F238E27FC236}">
                <a16:creationId xmlns:a16="http://schemas.microsoft.com/office/drawing/2014/main" id="{83C9E664-694E-4129-A9BF-446F36327F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>
            <a:extLst>
              <a:ext uri="{FF2B5EF4-FFF2-40B4-BE49-F238E27FC236}">
                <a16:creationId xmlns:a16="http://schemas.microsoft.com/office/drawing/2014/main" id="{6E834AC2-FF9C-478D-BDDF-E3FDD4386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612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4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watch?v=uixxJtJPVXk" TargetMode="External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4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18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rQrOlWGH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1sQO91UvFI" TargetMode="External"/><Relationship Id="rId4" Type="http://schemas.openxmlformats.org/officeDocument/2006/relationships/hyperlink" Target="https://www.youtube.com/watch?v=_7Om-pHYa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31" y="1060452"/>
            <a:ext cx="2922134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GB" dirty="0">
                <a:solidFill>
                  <a:srgbClr val="FF0000"/>
                </a:solidFill>
              </a:rPr>
              <a:t>changes of state graph 4 per sheet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8Fb2 – chemical physical changes practical sheet</a:t>
            </a:r>
          </a:p>
          <a:p>
            <a:r>
              <a:rPr lang="en-US" dirty="0" err="1">
                <a:solidFill>
                  <a:srgbClr val="FF0000"/>
                </a:solidFill>
              </a:rPr>
              <a:t>nanometre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1301" y="1077213"/>
            <a:ext cx="3863634" cy="29546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GB" b="1" dirty="0">
                <a:solidFill>
                  <a:srgbClr val="FF0000"/>
                </a:solidFill>
              </a:rPr>
              <a:t>Teacher Demo</a:t>
            </a:r>
          </a:p>
          <a:p>
            <a:r>
              <a:rPr lang="en-GB" dirty="0">
                <a:solidFill>
                  <a:srgbClr val="FF0000"/>
                </a:solidFill>
              </a:rPr>
              <a:t> 5 O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gas jars and spoons with water &amp; UI in bottom</a:t>
            </a:r>
          </a:p>
          <a:p>
            <a:r>
              <a:rPr lang="en-GB" dirty="0">
                <a:solidFill>
                  <a:srgbClr val="FF0000"/>
                </a:solidFill>
              </a:rPr>
              <a:t>Mg ribbon, Fe wool, Sulphur powder &amp; Carbon powder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Class practical</a:t>
            </a:r>
          </a:p>
          <a:p>
            <a:r>
              <a:rPr lang="en-US" dirty="0">
                <a:solidFill>
                  <a:srgbClr val="FF0000"/>
                </a:solidFill>
              </a:rPr>
              <a:t>8Fe2 Properties of oxides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5">
            <a:extLst>
              <a:ext uri="{FF2B5EF4-FFF2-40B4-BE49-F238E27FC236}">
                <a16:creationId xmlns:a16="http://schemas.microsoft.com/office/drawing/2014/main" id="{48B43BEC-7F47-47AF-8EFC-DD8919CA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66" y="573882"/>
            <a:ext cx="6172200" cy="432197"/>
          </a:xfrm>
        </p:spPr>
        <p:txBody>
          <a:bodyPr/>
          <a:lstStyle/>
          <a:p>
            <a:r>
              <a:rPr lang="en-GB" altLang="en-US" sz="2700"/>
              <a:t>About oxides</a:t>
            </a:r>
          </a:p>
        </p:txBody>
      </p:sp>
      <p:sp>
        <p:nvSpPr>
          <p:cNvPr id="57346" name="Content Placeholder 6">
            <a:extLst>
              <a:ext uri="{FF2B5EF4-FFF2-40B4-BE49-F238E27FC236}">
                <a16:creationId xmlns:a16="http://schemas.microsoft.com/office/drawing/2014/main" id="{40A5F86E-3AFC-437E-A0B9-2D517631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1168004"/>
            <a:ext cx="6155531" cy="1025128"/>
          </a:xfrm>
        </p:spPr>
        <p:txBody>
          <a:bodyPr vert="horz" wrap="square" lIns="91440" tIns="8100" rIns="91440" bIns="8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100"/>
              <a:t>An acidic solution has a pH of less than 7.</a:t>
            </a:r>
          </a:p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100"/>
              <a:t>A neutral solution has a pH of 7.</a:t>
            </a:r>
          </a:p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100"/>
              <a:t>An alkaline solution has a pH of more than 7.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1601AC6B-C2E9-4DF7-8CCC-202C05CD0B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57353" name="Picture 9" descr="8F_p_011">
            <a:extLst>
              <a:ext uri="{FF2B5EF4-FFF2-40B4-BE49-F238E27FC236}">
                <a16:creationId xmlns:a16="http://schemas.microsoft.com/office/drawing/2014/main" id="{3F0B101C-566B-4335-902D-FE938941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2" y="2382441"/>
            <a:ext cx="3294460" cy="24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9244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8F_p_011">
            <a:extLst>
              <a:ext uri="{FF2B5EF4-FFF2-40B4-BE49-F238E27FC236}">
                <a16:creationId xmlns:a16="http://schemas.microsoft.com/office/drawing/2014/main" id="{AD911CC5-BD37-4D77-BBE1-EF1B4E4F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2" y="2382441"/>
            <a:ext cx="3294460" cy="24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629F-BC18-4B3A-BD9C-F3DDCF5D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1221582"/>
            <a:ext cx="6155531" cy="1026319"/>
          </a:xfrm>
        </p:spPr>
        <p:txBody>
          <a:bodyPr vert="horz" wrap="square" lIns="91440" tIns="8100" rIns="91440" bIns="810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10000"/>
              </a:spcBef>
              <a:buNone/>
            </a:pPr>
            <a:r>
              <a:rPr lang="en-GB" altLang="en-US" sz="2100" dirty="0"/>
              <a:t>Metal oxides such as sodium oxide react with water to form a solution.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en-GB" altLang="en-US" sz="2100" dirty="0"/>
              <a:t>The solution has a pH of 12 so it is alkaline.</a:t>
            </a:r>
          </a:p>
        </p:txBody>
      </p:sp>
      <p:sp>
        <p:nvSpPr>
          <p:cNvPr id="59395" name="Footer Placeholder 3">
            <a:extLst>
              <a:ext uri="{FF2B5EF4-FFF2-40B4-BE49-F238E27FC236}">
                <a16:creationId xmlns:a16="http://schemas.microsoft.com/office/drawing/2014/main" id="{FF3D14DE-C881-4F54-8EC2-59B565F9BB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9402" name="Line 10">
            <a:extLst>
              <a:ext uri="{FF2B5EF4-FFF2-40B4-BE49-F238E27FC236}">
                <a16:creationId xmlns:a16="http://schemas.microsoft.com/office/drawing/2014/main" id="{2F158602-707B-4766-B830-3A291B2C6A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8319" y="2247901"/>
            <a:ext cx="323850" cy="270272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5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1439466" y="573882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67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353587254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110B-E028-4449-B5D7-65A568DD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100"/>
              <a:t>What do you think will happen when potassium oxide is added to water?</a:t>
            </a:r>
          </a:p>
          <a:p>
            <a:pPr marL="0" indent="0">
              <a:buNone/>
            </a:pPr>
            <a:endParaRPr lang="en-GB" altLang="en-US" sz="2100"/>
          </a:p>
          <a:p>
            <a:pPr marL="0" indent="0">
              <a:buNone/>
            </a:pPr>
            <a:r>
              <a:rPr lang="en-GB" altLang="en-US" sz="2100">
                <a:solidFill>
                  <a:srgbClr val="006786"/>
                </a:solidFill>
              </a:rPr>
              <a:t>Potassium and sodium are both Group 1 metals in the periodic table.</a:t>
            </a:r>
          </a:p>
          <a:p>
            <a:pPr marL="0" indent="0">
              <a:buNone/>
            </a:pPr>
            <a:r>
              <a:rPr lang="en-GB" altLang="en-US" sz="2100">
                <a:solidFill>
                  <a:srgbClr val="006786"/>
                </a:solidFill>
              </a:rPr>
              <a:t>Therefore, we would expect their oxides to react in a similar way.</a:t>
            </a:r>
          </a:p>
        </p:txBody>
      </p:sp>
      <p:sp>
        <p:nvSpPr>
          <p:cNvPr id="61443" name="Footer Placeholder 3">
            <a:extLst>
              <a:ext uri="{FF2B5EF4-FFF2-40B4-BE49-F238E27FC236}">
                <a16:creationId xmlns:a16="http://schemas.microsoft.com/office/drawing/2014/main" id="{358158DA-1F68-4DD3-8898-CE888257B6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6" name="Title 5">
            <a:extLst>
              <a:ext uri="{FF2B5EF4-FFF2-40B4-BE49-F238E27FC236}">
                <a16:creationId xmlns:a16="http://schemas.microsoft.com/office/drawing/2014/main" id="{E82E8621-1A2B-4992-93A1-8F7A5A978368}"/>
              </a:ext>
            </a:extLst>
          </p:cNvPr>
          <p:cNvSpPr>
            <a:spLocks/>
          </p:cNvSpPr>
          <p:nvPr/>
        </p:nvSpPr>
        <p:spPr bwMode="auto">
          <a:xfrm>
            <a:off x="1439466" y="573882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67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2476626876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 descr="8F_p_011">
            <a:extLst>
              <a:ext uri="{FF2B5EF4-FFF2-40B4-BE49-F238E27FC236}">
                <a16:creationId xmlns:a16="http://schemas.microsoft.com/office/drawing/2014/main" id="{0E40E933-6FDF-4EFF-847C-1A7000D3D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2" y="2382441"/>
            <a:ext cx="3294460" cy="24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42B9-B0B0-472F-9BBF-D08B710D6C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466" y="1276350"/>
            <a:ext cx="6372225" cy="809625"/>
          </a:xfrm>
        </p:spPr>
        <p:txBody>
          <a:bodyPr vert="horz" wrap="square" lIns="91440" tIns="8100" rIns="91440" bIns="810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altLang="en-US" sz="2100"/>
              <a:t>Potassium oxide reacts with water to form a solution.</a:t>
            </a:r>
          </a:p>
          <a:p>
            <a:pPr marL="0" indent="0">
              <a:buNone/>
            </a:pPr>
            <a:r>
              <a:rPr lang="en-GB" altLang="en-US" sz="2100"/>
              <a:t>The solution has a pH of 12 so it is alkaline.</a:t>
            </a:r>
          </a:p>
        </p:txBody>
      </p:sp>
      <p:sp>
        <p:nvSpPr>
          <p:cNvPr id="108547" name="Footer Placeholder 3">
            <a:extLst>
              <a:ext uri="{FF2B5EF4-FFF2-40B4-BE49-F238E27FC236}">
                <a16:creationId xmlns:a16="http://schemas.microsoft.com/office/drawing/2014/main" id="{13DA9CC0-F4E6-494B-9569-F8836057B7A0}"/>
              </a:ext>
            </a:extLst>
          </p:cNvPr>
          <p:cNvSpPr txBox="1">
            <a:spLocks noGrp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8550" name="Line 6">
            <a:extLst>
              <a:ext uri="{FF2B5EF4-FFF2-40B4-BE49-F238E27FC236}">
                <a16:creationId xmlns:a16="http://schemas.microsoft.com/office/drawing/2014/main" id="{EDEA5944-0001-460D-A991-1D62AABDDA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8319" y="2193132"/>
            <a:ext cx="378619" cy="540544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52" name="Title 5">
            <a:extLst>
              <a:ext uri="{FF2B5EF4-FFF2-40B4-BE49-F238E27FC236}">
                <a16:creationId xmlns:a16="http://schemas.microsoft.com/office/drawing/2014/main" id="{669CE146-E63C-4073-8208-F1C497BA5353}"/>
              </a:ext>
            </a:extLst>
          </p:cNvPr>
          <p:cNvSpPr>
            <a:spLocks/>
          </p:cNvSpPr>
          <p:nvPr/>
        </p:nvSpPr>
        <p:spPr bwMode="auto">
          <a:xfrm>
            <a:off x="1439466" y="573882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67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55334000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 descr="8F_p_011">
            <a:extLst>
              <a:ext uri="{FF2B5EF4-FFF2-40B4-BE49-F238E27FC236}">
                <a16:creationId xmlns:a16="http://schemas.microsoft.com/office/drawing/2014/main" id="{C33CA845-E2AD-4EBE-BA4D-37F11961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2" y="2382441"/>
            <a:ext cx="3294460" cy="24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31C1-96A4-49AF-86DE-1AB38E22BF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466" y="1221582"/>
            <a:ext cx="6265069" cy="1026319"/>
          </a:xfrm>
        </p:spPr>
        <p:txBody>
          <a:bodyPr vert="horz" wrap="square" lIns="91440" tIns="8100" rIns="91440" bIns="810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100"/>
              <a:t>Non-metal oxides such as nitrogen dioxide reacts with water to form a solution.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100"/>
              <a:t>The solution has a pH of 2 so it is acidic.</a:t>
            </a:r>
          </a:p>
        </p:txBody>
      </p:sp>
      <p:sp>
        <p:nvSpPr>
          <p:cNvPr id="110595" name="Footer Placeholder 3">
            <a:extLst>
              <a:ext uri="{FF2B5EF4-FFF2-40B4-BE49-F238E27FC236}">
                <a16:creationId xmlns:a16="http://schemas.microsoft.com/office/drawing/2014/main" id="{3F6DBE17-4F74-4684-B8BC-9DB1AE1A6ECB}"/>
              </a:ext>
            </a:extLst>
          </p:cNvPr>
          <p:cNvSpPr txBox="1">
            <a:spLocks noGrp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8" name="Line 6">
            <a:extLst>
              <a:ext uri="{FF2B5EF4-FFF2-40B4-BE49-F238E27FC236}">
                <a16:creationId xmlns:a16="http://schemas.microsoft.com/office/drawing/2014/main" id="{D65D110B-BA41-4D42-83FC-F5F44710E9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7335" y="2247900"/>
            <a:ext cx="1999059" cy="323850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600" name="Title 5">
            <a:extLst>
              <a:ext uri="{FF2B5EF4-FFF2-40B4-BE49-F238E27FC236}">
                <a16:creationId xmlns:a16="http://schemas.microsoft.com/office/drawing/2014/main" id="{F4BEA053-B8AB-4705-97BA-DBD1BF7DA220}"/>
              </a:ext>
            </a:extLst>
          </p:cNvPr>
          <p:cNvSpPr>
            <a:spLocks/>
          </p:cNvSpPr>
          <p:nvPr/>
        </p:nvSpPr>
        <p:spPr bwMode="auto">
          <a:xfrm>
            <a:off x="1439466" y="573882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67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67362970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7D38-0BFF-4378-B610-81E73F66AEF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100"/>
              <a:t>What do you think will happen when phosphorus oxide is added to water?</a:t>
            </a:r>
          </a:p>
          <a:p>
            <a:pPr marL="0" indent="0">
              <a:buNone/>
            </a:pPr>
            <a:endParaRPr lang="en-GB" altLang="en-US" sz="2100"/>
          </a:p>
          <a:p>
            <a:pPr marL="0" indent="0">
              <a:buNone/>
            </a:pPr>
            <a:r>
              <a:rPr lang="en-GB" altLang="en-US" sz="2100">
                <a:solidFill>
                  <a:srgbClr val="006786"/>
                </a:solidFill>
              </a:rPr>
              <a:t>Phosphorus and nitrogen are both Group 5 non-metals in the periodic table.</a:t>
            </a:r>
          </a:p>
          <a:p>
            <a:pPr marL="0" indent="0">
              <a:buNone/>
            </a:pPr>
            <a:r>
              <a:rPr lang="en-GB" altLang="en-US" sz="2100">
                <a:solidFill>
                  <a:srgbClr val="006786"/>
                </a:solidFill>
              </a:rPr>
              <a:t>Therefore, we would expect their oxides to react in a similar way.</a:t>
            </a:r>
          </a:p>
        </p:txBody>
      </p:sp>
      <p:sp>
        <p:nvSpPr>
          <p:cNvPr id="112643" name="Footer Placeholder 3">
            <a:extLst>
              <a:ext uri="{FF2B5EF4-FFF2-40B4-BE49-F238E27FC236}">
                <a16:creationId xmlns:a16="http://schemas.microsoft.com/office/drawing/2014/main" id="{08FA82CC-44EB-4050-B43B-4D1289DC5590}"/>
              </a:ext>
            </a:extLst>
          </p:cNvPr>
          <p:cNvSpPr txBox="1">
            <a:spLocks noGrp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5" name="Title 5">
            <a:extLst>
              <a:ext uri="{FF2B5EF4-FFF2-40B4-BE49-F238E27FC236}">
                <a16:creationId xmlns:a16="http://schemas.microsoft.com/office/drawing/2014/main" id="{D51070F1-3EEF-4517-A039-9FA92C26DB3B}"/>
              </a:ext>
            </a:extLst>
          </p:cNvPr>
          <p:cNvSpPr>
            <a:spLocks/>
          </p:cNvSpPr>
          <p:nvPr/>
        </p:nvSpPr>
        <p:spPr bwMode="auto">
          <a:xfrm>
            <a:off x="1439466" y="573882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67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133414232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 descr="8F_p_011">
            <a:extLst>
              <a:ext uri="{FF2B5EF4-FFF2-40B4-BE49-F238E27FC236}">
                <a16:creationId xmlns:a16="http://schemas.microsoft.com/office/drawing/2014/main" id="{0A3AEAAA-322D-4D99-A55C-36EB1C24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2" y="2301479"/>
            <a:ext cx="3294460" cy="24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C5C7-783A-4FF6-B9CD-9E3125D560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302544"/>
            <a:ext cx="6373416" cy="728663"/>
          </a:xfrm>
        </p:spPr>
        <p:txBody>
          <a:bodyPr vert="horz" wrap="square" lIns="91440" tIns="8100" rIns="91440" bIns="810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altLang="en-US" sz="2025"/>
              <a:t>Phosphorus oxide reacts with water to form a solution.</a:t>
            </a:r>
          </a:p>
          <a:p>
            <a:pPr marL="0" indent="0">
              <a:buNone/>
            </a:pPr>
            <a:r>
              <a:rPr lang="en-GB" altLang="en-US" sz="2025"/>
              <a:t>The solution has a pH of 2 so it is acidic.</a:t>
            </a:r>
          </a:p>
        </p:txBody>
      </p:sp>
      <p:sp>
        <p:nvSpPr>
          <p:cNvPr id="114691" name="Footer Placeholder 3">
            <a:extLst>
              <a:ext uri="{FF2B5EF4-FFF2-40B4-BE49-F238E27FC236}">
                <a16:creationId xmlns:a16="http://schemas.microsoft.com/office/drawing/2014/main" id="{A39B32F9-B192-4B95-8996-0C8A165719CC}"/>
              </a:ext>
            </a:extLst>
          </p:cNvPr>
          <p:cNvSpPr txBox="1">
            <a:spLocks noGrp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4" name="Line 6">
            <a:extLst>
              <a:ext uri="{FF2B5EF4-FFF2-40B4-BE49-F238E27FC236}">
                <a16:creationId xmlns:a16="http://schemas.microsoft.com/office/drawing/2014/main" id="{86E45073-1220-4DEF-8A73-A76D2E055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104" y="2031206"/>
            <a:ext cx="1782365" cy="486966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696" name="Title 5">
            <a:extLst>
              <a:ext uri="{FF2B5EF4-FFF2-40B4-BE49-F238E27FC236}">
                <a16:creationId xmlns:a16="http://schemas.microsoft.com/office/drawing/2014/main" id="{734B2E78-F568-4AC8-A3BE-419A67A9F9FB}"/>
              </a:ext>
            </a:extLst>
          </p:cNvPr>
          <p:cNvSpPr>
            <a:spLocks/>
          </p:cNvSpPr>
          <p:nvPr/>
        </p:nvSpPr>
        <p:spPr bwMode="auto">
          <a:xfrm>
            <a:off x="1439466" y="573882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67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92522195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54AD-F02B-49CE-B2B3-E0D1248D1E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0168" y="960834"/>
            <a:ext cx="8207375" cy="1908175"/>
          </a:xfrm>
        </p:spPr>
        <p:txBody>
          <a:bodyPr/>
          <a:lstStyle/>
          <a:p>
            <a:r>
              <a:rPr lang="en-GB" altLang="en-US" sz="2800" dirty="0"/>
              <a:t>Soluble metal oxides form alkaline solution (pH&gt;7).</a:t>
            </a:r>
          </a:p>
          <a:p>
            <a:r>
              <a:rPr lang="en-GB" altLang="en-US" sz="2800" dirty="0"/>
              <a:t>Insoluble non metal oxides form acidic solution (pH&lt;7).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A9BEF-139D-4C75-93A6-AB169E50D5B5}"/>
              </a:ext>
            </a:extLst>
          </p:cNvPr>
          <p:cNvSpPr/>
          <p:nvPr/>
        </p:nvSpPr>
        <p:spPr>
          <a:xfrm>
            <a:off x="503295" y="2864028"/>
            <a:ext cx="8194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800" i="1" kern="0" dirty="0">
                <a:solidFill>
                  <a:srgbClr val="000000"/>
                </a:solidFill>
              </a:rPr>
              <a:t>What would the pH of Hydrogen oxide &amp; an insoluble oxide in water?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D7ED7-A94F-490F-9176-5B5DF2D344C9}"/>
              </a:ext>
            </a:extLst>
          </p:cNvPr>
          <p:cNvSpPr txBox="1"/>
          <p:nvPr/>
        </p:nvSpPr>
        <p:spPr>
          <a:xfrm>
            <a:off x="179512" y="4827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pH of oxides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29682-9564-469F-8274-0218A56136BD}"/>
              </a:ext>
            </a:extLst>
          </p:cNvPr>
          <p:cNvSpPr txBox="1"/>
          <p:nvPr/>
        </p:nvSpPr>
        <p:spPr>
          <a:xfrm>
            <a:off x="3844334" y="3525747"/>
            <a:ext cx="1512168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pH = 7</a:t>
            </a:r>
          </a:p>
        </p:txBody>
      </p:sp>
    </p:spTree>
    <p:extLst>
      <p:ext uri="{BB962C8B-B14F-4D97-AF65-F5344CB8AC3E}">
        <p14:creationId xmlns:p14="http://schemas.microsoft.com/office/powerpoint/2010/main" val="6426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Properties if Oxides - practical 8Fe-2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9542"/>
            <a:ext cx="809625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59274"/>
            <a:ext cx="8423782" cy="9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7174"/>
            <a:ext cx="8315325" cy="208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12980"/>
            <a:ext cx="8353425" cy="23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ED5996B-5E35-49FC-ACF2-4A5C9C20C3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31910BF-5210-46E5-A26C-D4C2C072BC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168004"/>
            <a:ext cx="9143999" cy="3132535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Describe the reactions of metals with oxygen.</a:t>
            </a:r>
            <a:endParaRPr lang="en-GB" altLang="en-US" sz="21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Describe the reactions of non-metals with oxygen.</a:t>
            </a:r>
            <a:endParaRPr lang="en-GB" altLang="en-US" sz="2100" dirty="0"/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Describe the reactions of metals with water.</a:t>
            </a:r>
            <a:r>
              <a:rPr lang="en-GB" altLang="en-US" sz="2100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Use the reactions of some alkali metals with water to predict the reactions of other alkali metals with water (in terms of what happens, not reactivity).</a:t>
            </a:r>
            <a:endParaRPr lang="en-GB" altLang="en-US" sz="2100" dirty="0">
              <a:solidFill>
                <a:srgbClr val="934C74"/>
              </a:solidFill>
            </a:endParaRP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9C5872CA-E368-49A1-9277-7B8B4F55547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" y="123478"/>
            <a:ext cx="911018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5725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880543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ABD69-335F-4AAE-832D-008DD19E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1368"/>
            <a:ext cx="8388932" cy="1832350"/>
          </a:xfrm>
          <a:prstGeom prst="rect">
            <a:avLst/>
          </a:prstGeom>
        </p:spPr>
      </p:pic>
      <p:pic>
        <p:nvPicPr>
          <p:cNvPr id="1030" name="Picture 6" descr="Image result for variety of molecules">
            <a:extLst>
              <a:ext uri="{FF2B5EF4-FFF2-40B4-BE49-F238E27FC236}">
                <a16:creationId xmlns:a16="http://schemas.microsoft.com/office/drawing/2014/main" id="{5E1121A1-1CA0-4EBA-AF44-4CC4C79B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5" y="2283718"/>
            <a:ext cx="3291830" cy="28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15AD10-41A4-45CC-8A9F-2EC1CD163F64}"/>
              </a:ext>
            </a:extLst>
          </p:cNvPr>
          <p:cNvSpPr txBox="1"/>
          <p:nvPr/>
        </p:nvSpPr>
        <p:spPr>
          <a:xfrm>
            <a:off x="179513" y="1680"/>
            <a:ext cx="82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w/s 8Fe - 5  Atoms, molecules and lattices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8D1B9-980B-46F3-9688-AA12B5802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298300"/>
            <a:ext cx="4825509" cy="2592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44A50A-0516-4BAF-A879-9614D5D40754}"/>
              </a:ext>
            </a:extLst>
          </p:cNvPr>
          <p:cNvSpPr/>
          <p:nvPr/>
        </p:nvSpPr>
        <p:spPr>
          <a:xfrm>
            <a:off x="179513" y="3579862"/>
            <a:ext cx="8784974" cy="131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Complete this w/s </a:t>
            </a:r>
          </a:p>
          <a:p>
            <a:r>
              <a:rPr lang="en-GB" sz="2800" dirty="0"/>
              <a:t>Does the structure make a difference to  the melting and boiling points?</a:t>
            </a:r>
          </a:p>
        </p:txBody>
      </p:sp>
    </p:spTree>
    <p:extLst>
      <p:ext uri="{BB962C8B-B14F-4D97-AF65-F5344CB8AC3E}">
        <p14:creationId xmlns:p14="http://schemas.microsoft.com/office/powerpoint/2010/main" val="404103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 facts">
            <a:extLst>
              <a:ext uri="{FF2B5EF4-FFF2-40B4-BE49-F238E27FC236}">
                <a16:creationId xmlns:a16="http://schemas.microsoft.com/office/drawing/2014/main" id="{FC958DB0-E1AE-4811-AD12-761F8EA1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9166" y="3651870"/>
            <a:ext cx="9144000" cy="1200329"/>
          </a:xfrm>
          <a:prstGeom prst="rect">
            <a:avLst/>
          </a:prstGeom>
          <a:solidFill>
            <a:srgbClr val="996633">
              <a:alpha val="41961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Homework:						</a:t>
            </a:r>
            <a:r>
              <a:rPr lang="en-US" sz="2400" dirty="0">
                <a:solidFill>
                  <a:schemeClr val="bg1"/>
                </a:solidFill>
              </a:rPr>
              <a:t>Date due: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complete 8Fe-5 Atoms, molecules and lattices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Active learn: </a:t>
            </a:r>
            <a:r>
              <a:rPr lang="en-US" sz="2400">
                <a:solidFill>
                  <a:schemeClr val="bg1"/>
                </a:solidFill>
              </a:rPr>
              <a:t>Exercises 8Fe </a:t>
            </a:r>
            <a:r>
              <a:rPr lang="en-US" sz="2400" dirty="0">
                <a:solidFill>
                  <a:schemeClr val="bg1"/>
                </a:solidFill>
              </a:rPr>
              <a:t>developing, secure &amp; exceeding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627533"/>
            <a:ext cx="8905875" cy="41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1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Alkali metals and halogens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5188274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3"/>
          <p:cNvSpPr>
            <a:spLocks noGrp="1"/>
          </p:cNvSpPr>
          <p:nvPr>
            <p:ph idx="1"/>
          </p:nvPr>
        </p:nvSpPr>
        <p:spPr>
          <a:xfrm>
            <a:off x="1332310" y="1395413"/>
            <a:ext cx="2312194" cy="1569244"/>
          </a:xfrm>
        </p:spPr>
        <p:txBody>
          <a:bodyPr/>
          <a:lstStyle/>
          <a:p>
            <a:pPr marL="0" indent="0"/>
            <a:r>
              <a:rPr lang="en-GB" altLang="en-US" sz="2100"/>
              <a:t>The alkali metals are found in group 1 of the periodic table.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3012" name="Content Placeholder 13"/>
          <p:cNvSpPr>
            <a:spLocks/>
          </p:cNvSpPr>
          <p:nvPr/>
        </p:nvSpPr>
        <p:spPr bwMode="auto">
          <a:xfrm>
            <a:off x="4820841" y="1394222"/>
            <a:ext cx="1987153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The halogens are found in group 7 of the periodic table.</a:t>
            </a:r>
          </a:p>
        </p:txBody>
      </p:sp>
      <p:sp>
        <p:nvSpPr>
          <p:cNvPr id="43017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  <p:pic>
        <p:nvPicPr>
          <p:cNvPr id="43018" name="Picture 10" descr="8F_p_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48" y="1177528"/>
            <a:ext cx="486965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8F_p_0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47" y="1353741"/>
            <a:ext cx="485775" cy="29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377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8F_p_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4" y="2608660"/>
            <a:ext cx="5706665" cy="16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94235" y="1221582"/>
            <a:ext cx="6155531" cy="128349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/>
              <a:t>All elements in a group have similar properties and reactions. </a:t>
            </a:r>
          </a:p>
          <a:p>
            <a:pPr marL="0" indent="0" eaLnBrk="1" hangingPunct="1">
              <a:buNone/>
            </a:pPr>
            <a:r>
              <a:rPr lang="en-GB" altLang="en-US"/>
              <a:t>The alkali metals are all soft enough to be cut with a knife. </a:t>
            </a:r>
          </a:p>
          <a:p>
            <a:pPr marL="0" indent="0" eaLnBrk="1" hangingPunct="1">
              <a:buNone/>
            </a:pPr>
            <a:r>
              <a:rPr lang="en-GB" altLang="en-US"/>
              <a:t>They all react quickly with oxygen in the air.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125266" y="3821906"/>
            <a:ext cx="4848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1885950" algn="l"/>
                <a:tab pos="3429000" algn="l"/>
              </a:tabLst>
            </a:pPr>
            <a:r>
              <a:rPr lang="en-GB" altLang="en-US">
                <a:solidFill>
                  <a:srgbClr val="FFFFFF"/>
                </a:solidFill>
              </a:rPr>
              <a:t>  lithium                  sodium              potassium</a:t>
            </a:r>
          </a:p>
        </p:txBody>
      </p:sp>
      <p:sp>
        <p:nvSpPr>
          <p:cNvPr id="44041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</p:spTree>
    <p:extLst>
      <p:ext uri="{BB962C8B-B14F-4D97-AF65-F5344CB8AC3E}">
        <p14:creationId xmlns:p14="http://schemas.microsoft.com/office/powerpoint/2010/main" val="397835468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4235" y="1087041"/>
            <a:ext cx="6009084" cy="1415653"/>
          </a:xfrm>
        </p:spPr>
        <p:txBody>
          <a:bodyPr/>
          <a:lstStyle/>
          <a:p>
            <a:pPr marL="0" indent="0" defTabSz="267891" eaLnBrk="1" hangingPunct="1">
              <a:buNone/>
            </a:pPr>
            <a:r>
              <a:rPr lang="en-GB" altLang="en-US"/>
              <a:t>The alkali metals all react with water in a similar way. </a:t>
            </a:r>
          </a:p>
          <a:p>
            <a:pPr marL="0" indent="0" defTabSz="267891" eaLnBrk="1" hangingPunct="1">
              <a:buNone/>
            </a:pPr>
            <a:r>
              <a:rPr lang="en-GB" altLang="en-US"/>
              <a:t>The metal floats on the water. The reaction produces a metal hydroxide and hydrogen gas.</a:t>
            </a:r>
          </a:p>
          <a:p>
            <a:pPr marL="0" indent="0" defTabSz="267891" eaLnBrk="1" hangingPunct="1">
              <a:buNone/>
            </a:pPr>
            <a:r>
              <a:rPr lang="en-GB" altLang="en-US"/>
              <a:t>	sodium + water 	</a:t>
            </a:r>
            <a:r>
              <a:rPr lang="en-GB" altLang="en-US">
                <a:sym typeface="Wingdings" panose="05000000000000000000" pitchFamily="2" charset="2"/>
              </a:rPr>
              <a:t> 	sodium hydroxide + hydrogen</a:t>
            </a:r>
            <a:endParaRPr lang="en-GB" altLang="en-US"/>
          </a:p>
        </p:txBody>
      </p:sp>
      <p:sp>
        <p:nvSpPr>
          <p:cNvPr id="45060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4530329" y="2944416"/>
            <a:ext cx="301942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i="1">
                <a:solidFill>
                  <a:srgbClr val="000000"/>
                </a:solidFill>
              </a:rPr>
              <a:t>Sodium reacting with water.</a:t>
            </a:r>
          </a:p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i="1">
                <a:solidFill>
                  <a:srgbClr val="000000"/>
                </a:solidFill>
              </a:rPr>
              <a:t>Litmus indicator in the water shows that an alkali is being produced.</a:t>
            </a:r>
          </a:p>
        </p:txBody>
      </p:sp>
      <p:sp>
        <p:nvSpPr>
          <p:cNvPr id="45065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469482" y="2196704"/>
            <a:ext cx="432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7" name="Picture 11" descr="8F_p_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357438"/>
            <a:ext cx="3030141" cy="24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8284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1856CF1B-234C-43C7-9EC6-7B890D7BE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27460"/>
            <a:ext cx="8229600" cy="446428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C43631DE-DD28-45A9-9395-B9D8CE8410D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055789"/>
            <a:ext cx="9144000" cy="372818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Compare the physical and chemical properties of metal and non-metal oxides.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Recall there is usually a regular gradation in chemical properties as you go down a group.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Use data to identify trends in chemical properties within a group.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Identify a pattern of reactivity in the reaction between some alkali metals and water and use this to predict the reactivity of other alkali metals.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State that atoms can be joined up to make molecules or giant lattice structures.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Describe the difference between molecules or giant lattice structures.</a:t>
            </a:r>
          </a:p>
          <a:p>
            <a:pPr marL="403622" lvl="1" indent="-269081">
              <a:spcBef>
                <a:spcPct val="40000"/>
              </a:spcBef>
            </a:pPr>
            <a:endParaRPr lang="en-GB" altLang="en-US" sz="1950" dirty="0"/>
          </a:p>
        </p:txBody>
      </p:sp>
      <p:sp>
        <p:nvSpPr>
          <p:cNvPr id="114692" name="Rectangle 5">
            <a:extLst>
              <a:ext uri="{FF2B5EF4-FFF2-40B4-BE49-F238E27FC236}">
                <a16:creationId xmlns:a16="http://schemas.microsoft.com/office/drawing/2014/main" id="{8212583B-C955-417C-8705-C41EF7ACD63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7560" y="1312069"/>
            <a:ext cx="6438900" cy="2400300"/>
          </a:xfrm>
        </p:spPr>
        <p:txBody>
          <a:bodyPr/>
          <a:lstStyle/>
          <a:p>
            <a:pPr marL="0" indent="0" defTabSz="500063" eaLnBrk="1" hangingPunct="1">
              <a:buNone/>
            </a:pPr>
            <a:r>
              <a:rPr lang="en-GB" altLang="en-US" sz="1950"/>
              <a:t>The reactions of the other alkali metals are similar.</a:t>
            </a:r>
          </a:p>
          <a:p>
            <a:pPr marL="0" indent="0" defTabSz="500063" eaLnBrk="1" hangingPunct="1">
              <a:buNone/>
            </a:pPr>
            <a:endParaRPr lang="en-GB" altLang="en-US" sz="1950"/>
          </a:p>
          <a:p>
            <a:pPr marL="0" indent="0" defTabSz="500063" eaLnBrk="1" hangingPunct="1">
              <a:buNone/>
            </a:pPr>
            <a:r>
              <a:rPr lang="en-GB" altLang="en-US" sz="1950"/>
              <a:t>lithium + water  	    </a:t>
            </a:r>
            <a:r>
              <a:rPr lang="en-GB" altLang="en-US" sz="1950">
                <a:sym typeface="Wingdings" panose="05000000000000000000" pitchFamily="2" charset="2"/>
              </a:rPr>
              <a:t>lithium hydroxide + hydrogen</a:t>
            </a:r>
          </a:p>
          <a:p>
            <a:pPr marL="0" indent="0" defTabSz="500063" eaLnBrk="1" hangingPunct="1">
              <a:buNone/>
            </a:pPr>
            <a:endParaRPr lang="en-GB" altLang="en-US" sz="1950"/>
          </a:p>
          <a:p>
            <a:pPr marL="0" indent="0" defTabSz="500063" eaLnBrk="1" hangingPunct="1">
              <a:buNone/>
            </a:pPr>
            <a:r>
              <a:rPr lang="en-GB" altLang="en-US" sz="1950"/>
              <a:t>potassium + water 	   </a:t>
            </a:r>
            <a:r>
              <a:rPr lang="en-GB" altLang="en-US" sz="1950">
                <a:sym typeface="Wingdings" panose="05000000000000000000" pitchFamily="2" charset="2"/>
              </a:rPr>
              <a:t>potassium hydroxide + hydrogen</a:t>
            </a:r>
            <a:endParaRPr lang="en-GB" altLang="en-US" sz="1950"/>
          </a:p>
        </p:txBody>
      </p:sp>
      <p:sp>
        <p:nvSpPr>
          <p:cNvPr id="46084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6086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3248026" y="2237185"/>
            <a:ext cx="432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3689747" y="2934891"/>
            <a:ext cx="432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69926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3044" y="1087042"/>
            <a:ext cx="6155531" cy="42981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/>
              <a:t>The photos show three alkali metals reacting with water.</a:t>
            </a:r>
          </a:p>
        </p:txBody>
      </p:sp>
      <p:sp>
        <p:nvSpPr>
          <p:cNvPr id="4710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1774031" y="3106341"/>
            <a:ext cx="5886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42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335756" algn="l"/>
                <a:tab pos="2418160" algn="l"/>
                <a:tab pos="4637485" algn="l"/>
              </a:tabLst>
            </a:pPr>
            <a:r>
              <a:rPr lang="en-GB" altLang="en-US">
                <a:solidFill>
                  <a:srgbClr val="000000"/>
                </a:solidFill>
              </a:rPr>
              <a:t>  lithium	sodium	potassium</a:t>
            </a:r>
          </a:p>
        </p:txBody>
      </p:sp>
      <p:sp>
        <p:nvSpPr>
          <p:cNvPr id="47114" name="Rectangle 3"/>
          <p:cNvSpPr>
            <a:spLocks noChangeArrowheads="1"/>
          </p:cNvSpPr>
          <p:nvPr/>
        </p:nvSpPr>
        <p:spPr bwMode="auto">
          <a:xfrm>
            <a:off x="1406129" y="4052888"/>
            <a:ext cx="6155531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Rubidium is the next alkali metal in the group.</a:t>
            </a:r>
          </a:p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It reacts so fast with water that it usually explodes. 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3382567" y="3671887"/>
            <a:ext cx="25360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</a:rPr>
              <a:t>increasing speed of reaction</a:t>
            </a:r>
          </a:p>
        </p:txBody>
      </p:sp>
      <p:sp>
        <p:nvSpPr>
          <p:cNvPr id="47116" name="AutoShape 13"/>
          <p:cNvSpPr>
            <a:spLocks noChangeArrowheads="1"/>
          </p:cNvSpPr>
          <p:nvPr/>
        </p:nvSpPr>
        <p:spPr bwMode="auto">
          <a:xfrm>
            <a:off x="1840707" y="3476625"/>
            <a:ext cx="5350669" cy="185738"/>
          </a:xfrm>
          <a:prstGeom prst="rightArrow">
            <a:avLst>
              <a:gd name="adj1" fmla="val 51278"/>
              <a:gd name="adj2" fmla="val 150707"/>
            </a:avLst>
          </a:prstGeom>
          <a:solidFill>
            <a:srgbClr val="0067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47118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  <p:pic>
        <p:nvPicPr>
          <p:cNvPr id="47119" name="Picture 15" descr="8F_p_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4" y="1570435"/>
            <a:ext cx="2268141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0" name="Picture 16" descr="8F_p_0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35" y="1570435"/>
            <a:ext cx="2269331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1" name="Picture 17" descr="8F_p_0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570435"/>
            <a:ext cx="2270522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25113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 uiExpand="1" build="allAtOnce"/>
      <p:bldP spid="47115" grpId="0"/>
      <p:bldP spid="471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3044" y="1221582"/>
            <a:ext cx="6155531" cy="31789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/>
              <a:t>The changing speed of reaction is a </a:t>
            </a:r>
            <a:r>
              <a:rPr lang="en-GB" altLang="en-US">
                <a:solidFill>
                  <a:srgbClr val="006786"/>
                </a:solidFill>
              </a:rPr>
              <a:t>trend</a:t>
            </a:r>
            <a:r>
              <a:rPr lang="en-GB" altLang="en-US"/>
              <a:t> in group 1.</a:t>
            </a:r>
          </a:p>
          <a:p>
            <a:pPr marL="0" indent="0" eaLnBrk="1" hangingPunct="1">
              <a:buNone/>
            </a:pPr>
            <a:r>
              <a:rPr lang="en-GB" altLang="en-US"/>
              <a:t>A trend means that the properties are similar but gradually change as you go down the group.</a:t>
            </a:r>
          </a:p>
          <a:p>
            <a:pPr marL="0" indent="0" eaLnBrk="1" hangingPunct="1">
              <a:buNone/>
            </a:pPr>
            <a:r>
              <a:rPr lang="en-GB" altLang="en-US"/>
              <a:t>In group 1, reactions get faster as you go down the group. This means that the elements at the bottom of the group are more </a:t>
            </a:r>
            <a:r>
              <a:rPr lang="en-GB" altLang="en-US">
                <a:solidFill>
                  <a:srgbClr val="006786"/>
                </a:solidFill>
              </a:rPr>
              <a:t>reactive</a:t>
            </a:r>
            <a:r>
              <a:rPr lang="en-GB" altLang="en-US"/>
              <a:t> than elements at the top.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The table on the next screen shows some other properties of the alkali metals.</a:t>
            </a:r>
          </a:p>
          <a:p>
            <a:pPr marL="0" indent="0" eaLnBrk="1" hangingPunct="1">
              <a:buNone/>
            </a:pPr>
            <a:r>
              <a:rPr lang="en-GB" altLang="en-US"/>
              <a:t>What other trends can you see?</a:t>
            </a:r>
          </a:p>
        </p:txBody>
      </p:sp>
      <p:sp>
        <p:nvSpPr>
          <p:cNvPr id="48132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8134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</p:spTree>
    <p:extLst>
      <p:ext uri="{BB962C8B-B14F-4D97-AF65-F5344CB8AC3E}">
        <p14:creationId xmlns:p14="http://schemas.microsoft.com/office/powerpoint/2010/main" val="21661638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45" name="Group 93"/>
          <p:cNvGraphicFramePr>
            <a:graphicFrameLocks noGrp="1"/>
          </p:cNvGraphicFramePr>
          <p:nvPr>
            <p:ph idx="1"/>
          </p:nvPr>
        </p:nvGraphicFramePr>
        <p:xfrm>
          <a:off x="1494235" y="1383506"/>
          <a:ext cx="6005513" cy="2462213"/>
        </p:xfrm>
        <a:graphic>
          <a:graphicData uri="http://schemas.openxmlformats.org/drawingml/2006/table">
            <a:tbl>
              <a:tblPr/>
              <a:tblGrid>
                <a:gridCol w="2001440">
                  <a:extLst>
                    <a:ext uri="{9D8B030D-6E8A-4147-A177-3AD203B41FA5}">
                      <a16:colId xmlns:a16="http://schemas.microsoft.com/office/drawing/2014/main" val="2039687715"/>
                    </a:ext>
                  </a:extLst>
                </a:gridCol>
                <a:gridCol w="2002631">
                  <a:extLst>
                    <a:ext uri="{9D8B030D-6E8A-4147-A177-3AD203B41FA5}">
                      <a16:colId xmlns:a16="http://schemas.microsoft.com/office/drawing/2014/main" val="3070714930"/>
                    </a:ext>
                  </a:extLst>
                </a:gridCol>
                <a:gridCol w="2001441">
                  <a:extLst>
                    <a:ext uri="{9D8B030D-6E8A-4147-A177-3AD203B41FA5}">
                      <a16:colId xmlns:a16="http://schemas.microsoft.com/office/drawing/2014/main" val="3165889948"/>
                    </a:ext>
                  </a:extLst>
                </a:gridCol>
              </a:tblGrid>
              <a:tr h="500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 point (°C)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 (°C)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5642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219268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074516"/>
                  </a:ext>
                </a:extLst>
              </a:tr>
              <a:tr h="5155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74064"/>
                  </a:ext>
                </a:extLst>
              </a:tr>
              <a:tr h="4655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772072"/>
                  </a:ext>
                </a:extLst>
              </a:tr>
            </a:tbl>
          </a:graphicData>
        </a:graphic>
      </p:graphicFrame>
      <p:sp>
        <p:nvSpPr>
          <p:cNvPr id="4920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9213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</p:spTree>
    <p:extLst>
      <p:ext uri="{BB962C8B-B14F-4D97-AF65-F5344CB8AC3E}">
        <p14:creationId xmlns:p14="http://schemas.microsoft.com/office/powerpoint/2010/main" val="2331285398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 descr="8F_p_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97" y="1850231"/>
            <a:ext cx="4191000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4235" y="1087041"/>
            <a:ext cx="6155531" cy="6798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1950"/>
              <a:t>The halogens are all non-metals. </a:t>
            </a:r>
          </a:p>
          <a:p>
            <a:pPr marL="0" indent="0" eaLnBrk="1" hangingPunct="1">
              <a:buNone/>
            </a:pPr>
            <a:r>
              <a:rPr lang="en-GB" altLang="en-US" sz="1950"/>
              <a:t>They are all coloured when they are in the gas state.</a:t>
            </a:r>
          </a:p>
        </p:txBody>
      </p:sp>
      <p:sp>
        <p:nvSpPr>
          <p:cNvPr id="50180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2462213" y="4431506"/>
            <a:ext cx="420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ctr"/>
                <a:tab pos="3143250" algn="ctr"/>
                <a:tab pos="4572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1278731" algn="ctr"/>
                <a:tab pos="2357438" algn="ctr"/>
                <a:tab pos="3429000" algn="ctr"/>
              </a:tabLst>
            </a:pPr>
            <a:r>
              <a:rPr lang="en-GB" altLang="en-US">
                <a:solidFill>
                  <a:srgbClr val="000000"/>
                </a:solidFill>
              </a:rPr>
              <a:t>   fluorine	   chlorine	   bromine	 iodine</a:t>
            </a:r>
          </a:p>
        </p:txBody>
      </p:sp>
      <p:sp>
        <p:nvSpPr>
          <p:cNvPr id="50185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</p:spTree>
    <p:extLst>
      <p:ext uri="{BB962C8B-B14F-4D97-AF65-F5344CB8AC3E}">
        <p14:creationId xmlns:p14="http://schemas.microsoft.com/office/powerpoint/2010/main" val="161480197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4235" y="1221582"/>
            <a:ext cx="6155531" cy="31789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1950"/>
              <a:t>The halogens all have similar chemical properties. </a:t>
            </a:r>
          </a:p>
          <a:p>
            <a:pPr marL="0" indent="0" eaLnBrk="1" hangingPunct="1">
              <a:buNone/>
            </a:pPr>
            <a:r>
              <a:rPr lang="en-GB" altLang="en-US" sz="1950"/>
              <a:t>For example, they all react with hydrogen.</a:t>
            </a:r>
          </a:p>
          <a:p>
            <a:pPr marL="0" indent="0" eaLnBrk="1" hangingPunct="1">
              <a:buNone/>
            </a:pPr>
            <a:endParaRPr lang="en-GB" altLang="en-US" sz="1950"/>
          </a:p>
          <a:p>
            <a:pPr marL="0" indent="0" eaLnBrk="1" hangingPunct="1">
              <a:buNone/>
            </a:pPr>
            <a:r>
              <a:rPr lang="en-GB" altLang="en-US" sz="1950"/>
              <a:t>fluorine + hydrogen 		</a:t>
            </a:r>
          </a:p>
          <a:p>
            <a:pPr marL="0" indent="0" eaLnBrk="1" hangingPunct="1">
              <a:buNone/>
            </a:pPr>
            <a:endParaRPr lang="en-GB" altLang="en-US" sz="1950"/>
          </a:p>
          <a:p>
            <a:pPr marL="0" indent="0" eaLnBrk="1" hangingPunct="1">
              <a:buNone/>
            </a:pPr>
            <a:r>
              <a:rPr lang="en-GB" altLang="en-US" sz="1950">
                <a:sym typeface="Wingdings" panose="05000000000000000000" pitchFamily="2" charset="2"/>
              </a:rPr>
              <a:t>chlorine + hydrogen 	</a:t>
            </a:r>
          </a:p>
          <a:p>
            <a:pPr marL="0" indent="0" algn="ctr" eaLnBrk="1" hangingPunct="1">
              <a:buNone/>
            </a:pPr>
            <a:endParaRPr lang="en-GB" altLang="en-US" sz="195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r>
              <a:rPr lang="en-GB" altLang="en-US" sz="1950">
                <a:sym typeface="Wingdings" panose="05000000000000000000" pitchFamily="2" charset="2"/>
              </a:rPr>
              <a:t>bromine + hydrogen </a:t>
            </a:r>
            <a:endParaRPr lang="en-GB" altLang="en-US" sz="1950"/>
          </a:p>
          <a:p>
            <a:pPr marL="0" indent="0" eaLnBrk="1" hangingPunct="1">
              <a:buNone/>
            </a:pPr>
            <a:endParaRPr lang="en-GB" altLang="en-US" sz="1950"/>
          </a:p>
        </p:txBody>
      </p:sp>
      <p:sp>
        <p:nvSpPr>
          <p:cNvPr id="51204" name="Rectangle 5"/>
          <p:cNvSpPr txBox="1">
            <a:spLocks noGrp="1" noChangeArrowheads="1"/>
          </p:cNvSpPr>
          <p:nvPr/>
        </p:nvSpPr>
        <p:spPr bwMode="white">
          <a:xfrm>
            <a:off x="1494235" y="4926807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1207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842147" y="2493169"/>
            <a:ext cx="432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42147" y="3200400"/>
            <a:ext cx="432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42147" y="3932635"/>
            <a:ext cx="432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445794" y="2305051"/>
            <a:ext cx="2121093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fluoride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45794" y="3011092"/>
            <a:ext cx="217719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chloride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445794" y="3743326"/>
            <a:ext cx="220445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bromide</a:t>
            </a:r>
          </a:p>
        </p:txBody>
      </p:sp>
    </p:spTree>
    <p:extLst>
      <p:ext uri="{BB962C8B-B14F-4D97-AF65-F5344CB8AC3E}">
        <p14:creationId xmlns:p14="http://schemas.microsoft.com/office/powerpoint/2010/main" val="98154624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uiExpand="1" build="p" autoUpdateAnimBg="0"/>
      <p:bldP spid="51211" grpId="0"/>
      <p:bldP spid="51212" grpId="0"/>
      <p:bldP spid="512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3044" y="1221582"/>
            <a:ext cx="6353175" cy="31789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025"/>
              <a:t>The changing speed of reaction is a </a:t>
            </a:r>
            <a:r>
              <a:rPr lang="en-GB" altLang="en-US" sz="2025">
                <a:solidFill>
                  <a:srgbClr val="006786"/>
                </a:solidFill>
              </a:rPr>
              <a:t>trend</a:t>
            </a:r>
            <a:r>
              <a:rPr lang="en-GB" altLang="en-US" sz="2025"/>
              <a:t> in group 7.</a:t>
            </a:r>
          </a:p>
          <a:p>
            <a:pPr marL="0" indent="0" eaLnBrk="1" hangingPunct="1">
              <a:buNone/>
            </a:pPr>
            <a:r>
              <a:rPr lang="en-GB" altLang="en-US" sz="2025"/>
              <a:t>In group 7, reactions get slower as you go down the group. This means that the elements at the top of the group are more reactive than elements at the bottom.</a:t>
            </a:r>
          </a:p>
          <a:p>
            <a:pPr marL="0" indent="0" eaLnBrk="1" hangingPunct="1">
              <a:buNone/>
            </a:pPr>
            <a:endParaRPr lang="en-GB" altLang="en-US" sz="2025"/>
          </a:p>
          <a:p>
            <a:pPr marL="0" indent="0" eaLnBrk="1" hangingPunct="1">
              <a:buNone/>
            </a:pPr>
            <a:r>
              <a:rPr lang="en-GB" altLang="en-US" sz="2025"/>
              <a:t>What other trends can you see in the table on the next slide? </a:t>
            </a:r>
          </a:p>
        </p:txBody>
      </p:sp>
      <p:sp>
        <p:nvSpPr>
          <p:cNvPr id="52228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</p:spTree>
    <p:extLst>
      <p:ext uri="{BB962C8B-B14F-4D97-AF65-F5344CB8AC3E}">
        <p14:creationId xmlns:p14="http://schemas.microsoft.com/office/powerpoint/2010/main" val="132373310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49" name="Group 101"/>
          <p:cNvGraphicFramePr>
            <a:graphicFrameLocks noGrp="1"/>
          </p:cNvGraphicFramePr>
          <p:nvPr>
            <p:ph idx="4294967295"/>
          </p:nvPr>
        </p:nvGraphicFramePr>
        <p:xfrm>
          <a:off x="1494235" y="1383506"/>
          <a:ext cx="6180534" cy="2828925"/>
        </p:xfrm>
        <a:graphic>
          <a:graphicData uri="http://schemas.openxmlformats.org/drawingml/2006/table">
            <a:tbl>
              <a:tblPr/>
              <a:tblGrid>
                <a:gridCol w="1359694">
                  <a:extLst>
                    <a:ext uri="{9D8B030D-6E8A-4147-A177-3AD203B41FA5}">
                      <a16:colId xmlns:a16="http://schemas.microsoft.com/office/drawing/2014/main" val="588787477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1104294169"/>
                    </a:ext>
                  </a:extLst>
                </a:gridCol>
                <a:gridCol w="1359694">
                  <a:extLst>
                    <a:ext uri="{9D8B030D-6E8A-4147-A177-3AD203B41FA5}">
                      <a16:colId xmlns:a16="http://schemas.microsoft.com/office/drawing/2014/main" val="3657818226"/>
                    </a:ext>
                  </a:extLst>
                </a:gridCol>
                <a:gridCol w="2103834">
                  <a:extLst>
                    <a:ext uri="{9D8B030D-6E8A-4147-A177-3AD203B41FA5}">
                      <a16:colId xmlns:a16="http://schemas.microsoft.com/office/drawing/2014/main" val="4070104754"/>
                    </a:ext>
                  </a:extLst>
                </a:gridCol>
              </a:tblGrid>
              <a:tr h="744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 point (°C)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 (°C)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 with hydrogen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96685"/>
                  </a:ext>
                </a:extLst>
              </a:tr>
              <a:tr h="54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explodes when mixed with hydrogen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068525"/>
                  </a:ext>
                </a:extLst>
              </a:tr>
              <a:tr h="54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mixture explodes when in sunlight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1623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bromine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mixture reacts when heated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69594"/>
                  </a:ext>
                </a:extLst>
              </a:tr>
              <a:tr h="458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iodine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partly reacts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381858"/>
                  </a:ext>
                </a:extLst>
              </a:tr>
            </a:tbl>
          </a:graphicData>
        </a:graphic>
      </p:graphicFrame>
      <p:sp>
        <p:nvSpPr>
          <p:cNvPr id="53305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3309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</p:spTree>
    <p:extLst>
      <p:ext uri="{BB962C8B-B14F-4D97-AF65-F5344CB8AC3E}">
        <p14:creationId xmlns:p14="http://schemas.microsoft.com/office/powerpoint/2010/main" val="3726624562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76" name="Content Placeholder 6"/>
          <p:cNvSpPr>
            <a:spLocks noGrp="1"/>
          </p:cNvSpPr>
          <p:nvPr>
            <p:ph sz="half" idx="1"/>
          </p:nvPr>
        </p:nvSpPr>
        <p:spPr>
          <a:xfrm>
            <a:off x="1494235" y="1383507"/>
            <a:ext cx="6078140" cy="3178969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100"/>
              <a:t>We need to store substances according to their properties and reactivities.</a:t>
            </a:r>
          </a:p>
          <a:p>
            <a:pPr marL="0" indent="0">
              <a:buNone/>
            </a:pPr>
            <a:endParaRPr lang="en-GB" altLang="en-US" sz="2100"/>
          </a:p>
          <a:p>
            <a:pPr marL="0" indent="0">
              <a:buNone/>
            </a:pPr>
            <a:r>
              <a:rPr lang="en-GB" altLang="en-US" sz="2100"/>
              <a:t>Can you explain why the elements on the following screens are stored the way they are?</a:t>
            </a:r>
          </a:p>
        </p:txBody>
      </p:sp>
      <p:sp>
        <p:nvSpPr>
          <p:cNvPr id="54278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</p:spTree>
    <p:extLst>
      <p:ext uri="{BB962C8B-B14F-4D97-AF65-F5344CB8AC3E}">
        <p14:creationId xmlns:p14="http://schemas.microsoft.com/office/powerpoint/2010/main" val="129974026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4" name="Content Placeholder 6"/>
          <p:cNvSpPr>
            <a:spLocks noGrp="1"/>
          </p:cNvSpPr>
          <p:nvPr>
            <p:ph sz="half" idx="4294967295"/>
          </p:nvPr>
        </p:nvSpPr>
        <p:spPr>
          <a:xfrm>
            <a:off x="1494235" y="1221582"/>
            <a:ext cx="6078140" cy="678656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950"/>
              <a:t>The alkali metals are stored in jars full of oil, with hazard warnings on them.</a:t>
            </a:r>
          </a:p>
        </p:txBody>
      </p:sp>
      <p:sp>
        <p:nvSpPr>
          <p:cNvPr id="55302" name="Content Placeholder 6"/>
          <p:cNvSpPr>
            <a:spLocks/>
          </p:cNvSpPr>
          <p:nvPr/>
        </p:nvSpPr>
        <p:spPr bwMode="auto">
          <a:xfrm>
            <a:off x="1385888" y="1894285"/>
            <a:ext cx="3455194" cy="28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1463" indent="-271463" defTabSz="685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</a:rPr>
              <a:t>They are stored in oil because they react with oxygen in the air.</a:t>
            </a:r>
          </a:p>
          <a:p>
            <a:pPr marL="271463" indent="-271463" defTabSz="685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</a:rPr>
              <a:t>They also react with water, and the oil keeps water away.</a:t>
            </a:r>
          </a:p>
          <a:p>
            <a:pPr marL="271463" indent="-271463" defTabSz="685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</a:rPr>
              <a:t>The labels warn people that they must be handled properly.</a:t>
            </a:r>
          </a:p>
        </p:txBody>
      </p:sp>
      <p:sp>
        <p:nvSpPr>
          <p:cNvPr id="55305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  <p:pic>
        <p:nvPicPr>
          <p:cNvPr id="55306" name="Picture 10" descr="8F_p_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1429"/>
            <a:ext cx="3200400" cy="21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6992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5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</a:rPr>
              <a:t>8Fd Chemical Trends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48264" y="39459"/>
            <a:ext cx="2189981" cy="804099"/>
          </a:xfrm>
          <a:ln>
            <a:noFill/>
          </a:ln>
        </p:spPr>
        <p:txBody>
          <a:bodyPr/>
          <a:lstStyle/>
          <a:p>
            <a:pPr algn="ctr"/>
            <a:r>
              <a:rPr lang="en-GB" sz="2800" u="sng" dirty="0">
                <a:solidFill>
                  <a:schemeClr val="tx1"/>
                </a:solidFill>
              </a:rPr>
              <a:t>02/08/2018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460" y="956855"/>
            <a:ext cx="8562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Watch the following video, list the physical &amp; chemical properties</a:t>
            </a:r>
            <a:r>
              <a:rPr lang="en-GB" sz="1400" dirty="0"/>
              <a:t>	</a:t>
            </a:r>
            <a:r>
              <a:rPr lang="en-GB" sz="1400" dirty="0">
                <a:hlinkClick r:id="rId11"/>
              </a:rPr>
              <a:t>https://www.youtube.com/watch?v=uixxJtJPVXk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74669"/>
              </p:ext>
            </p:extLst>
          </p:nvPr>
        </p:nvGraphicFramePr>
        <p:xfrm>
          <a:off x="218140" y="1910962"/>
          <a:ext cx="565000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540">
                  <a:extLst>
                    <a:ext uri="{9D8B030D-6E8A-4147-A177-3AD203B41FA5}">
                      <a16:colId xmlns:a16="http://schemas.microsoft.com/office/drawing/2014/main" val="3654513127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3955026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Chemical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7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2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6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01334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151" y="2052200"/>
            <a:ext cx="3119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Look at your periodic table, find group 1 – the alkali metals.</a:t>
            </a:r>
          </a:p>
          <a:p>
            <a:r>
              <a:rPr lang="en-GB" sz="2400" dirty="0"/>
              <a:t>What is the</a:t>
            </a:r>
            <a:r>
              <a:rPr lang="en-GB" sz="2400" b="1" dirty="0"/>
              <a:t> trend </a:t>
            </a:r>
            <a:r>
              <a:rPr lang="en-GB" sz="2400" dirty="0"/>
              <a:t>in chemical reactivity as you go down group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475" y="2436928"/>
            <a:ext cx="111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solidFill>
                  <a:srgbClr val="000000"/>
                </a:solidFill>
                <a:latin typeface="Arial"/>
              </a:rPr>
              <a:t>Shiny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475" y="2958057"/>
            <a:ext cx="1097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Soft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72473" y="2436929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00000"/>
                </a:solidFill>
                <a:latin typeface="Arial"/>
              </a:rPr>
              <a:t>React quickly with oxygen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745" y="3492128"/>
            <a:ext cx="1393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Floats on </a:t>
            </a:r>
          </a:p>
          <a:p>
            <a:r>
              <a:rPr lang="en-GB" altLang="en-US" sz="2400" dirty="0"/>
              <a:t>the water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1790532" y="3004223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Arial"/>
              </a:rPr>
              <a:t>R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eact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with water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2" name="Content Placeholder 6"/>
          <p:cNvSpPr>
            <a:spLocks noGrp="1"/>
          </p:cNvSpPr>
          <p:nvPr>
            <p:ph sz="half" idx="4294967295"/>
          </p:nvPr>
        </p:nvSpPr>
        <p:spPr>
          <a:xfrm>
            <a:off x="1494235" y="1221582"/>
            <a:ext cx="6078140" cy="68818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950"/>
              <a:t>Fluorine and chlorine are stored in gas cylinders. Bromine and iodine are stored in glass bottles.</a:t>
            </a:r>
          </a:p>
        </p:txBody>
      </p:sp>
      <p:sp>
        <p:nvSpPr>
          <p:cNvPr id="56326" name="Content Placeholder 6"/>
          <p:cNvSpPr>
            <a:spLocks/>
          </p:cNvSpPr>
          <p:nvPr/>
        </p:nvSpPr>
        <p:spPr bwMode="auto">
          <a:xfrm>
            <a:off x="1493044" y="1994298"/>
            <a:ext cx="3954066" cy="268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1463" indent="-271463" defTabSz="685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</a:rPr>
              <a:t>Fluorine and chlorine are gases at room temperature.</a:t>
            </a:r>
          </a:p>
          <a:p>
            <a:pPr marL="271463" indent="-271463" defTabSz="685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</a:rPr>
              <a:t>Bromine is a liquid and iodine is a solid at room temperature.  </a:t>
            </a:r>
          </a:p>
          <a:p>
            <a:pPr marL="271463" indent="-271463" defTabSz="685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</a:rPr>
              <a:t>All halogens must have hazard labels.</a:t>
            </a:r>
          </a:p>
          <a:p>
            <a:pPr marL="271463" indent="-271463" defTabSz="685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</a:rPr>
              <a:t>The labels warn people that they must be handled properly.</a:t>
            </a:r>
          </a:p>
        </p:txBody>
      </p:sp>
      <p:sp>
        <p:nvSpPr>
          <p:cNvPr id="56329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Alkali metals and halogens</a:t>
            </a:r>
          </a:p>
        </p:txBody>
      </p:sp>
      <p:pic>
        <p:nvPicPr>
          <p:cNvPr id="56330" name="Picture 10" descr="8F_p_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29" y="1938337"/>
            <a:ext cx="1818084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5261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931F5359-3D69-4A0B-A2B1-8E3C756F5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Melting points of oxides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E40BD6E4-DEF3-4CE2-99CC-582AB26C9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How melting points change between the oxides of different elements</a:t>
            </a: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E34613CA-E3AB-434E-8261-1B20403872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>
            <a:extLst>
              <a:ext uri="{FF2B5EF4-FFF2-40B4-BE49-F238E27FC236}">
                <a16:creationId xmlns:a16="http://schemas.microsoft.com/office/drawing/2014/main" id="{1F02C5BD-E256-43FE-B4D3-AB9AC62546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graphicFrame>
        <p:nvGraphicFramePr>
          <p:cNvPr id="57413" name="Group 69">
            <a:extLst>
              <a:ext uri="{FF2B5EF4-FFF2-40B4-BE49-F238E27FC236}">
                <a16:creationId xmlns:a16="http://schemas.microsoft.com/office/drawing/2014/main" id="{A4BE28FE-F42D-4469-BC9D-40113FBB8CFB}"/>
              </a:ext>
            </a:extLst>
          </p:cNvPr>
          <p:cNvGraphicFramePr>
            <a:graphicFrameLocks noGrp="1"/>
          </p:cNvGraphicFramePr>
          <p:nvPr/>
        </p:nvGraphicFramePr>
        <p:xfrm>
          <a:off x="1871663" y="1168004"/>
          <a:ext cx="5076824" cy="3246120"/>
        </p:xfrm>
        <a:graphic>
          <a:graphicData uri="http://schemas.openxmlformats.org/drawingml/2006/table">
            <a:tbl>
              <a:tblPr/>
              <a:tblGrid>
                <a:gridCol w="1403747">
                  <a:extLst>
                    <a:ext uri="{9D8B030D-6E8A-4147-A177-3AD203B41FA5}">
                      <a16:colId xmlns:a16="http://schemas.microsoft.com/office/drawing/2014/main" val="780499670"/>
                    </a:ext>
                  </a:extLst>
                </a:gridCol>
                <a:gridCol w="1134665">
                  <a:extLst>
                    <a:ext uri="{9D8B030D-6E8A-4147-A177-3AD203B41FA5}">
                      <a16:colId xmlns:a16="http://schemas.microsoft.com/office/drawing/2014/main" val="1115319409"/>
                    </a:ext>
                  </a:extLst>
                </a:gridCol>
                <a:gridCol w="1403747">
                  <a:extLst>
                    <a:ext uri="{9D8B030D-6E8A-4147-A177-3AD203B41FA5}">
                      <a16:colId xmlns:a16="http://schemas.microsoft.com/office/drawing/2014/main" val="2883480641"/>
                    </a:ext>
                  </a:extLst>
                </a:gridCol>
                <a:gridCol w="1134665">
                  <a:extLst>
                    <a:ext uri="{9D8B030D-6E8A-4147-A177-3AD203B41FA5}">
                      <a16:colId xmlns:a16="http://schemas.microsoft.com/office/drawing/2014/main" val="361971667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joined to oxygen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 point (</a:t>
                      </a:r>
                      <a:r>
                        <a:rPr kumimoji="0" lang="en-GB" alt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joined to oxygen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 point (</a:t>
                      </a:r>
                      <a:r>
                        <a:rPr kumimoji="0" lang="en-GB" alt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44837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Magnesium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75453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Beryllium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34467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32674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70203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19921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07236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70072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79403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67622"/>
                  </a:ext>
                </a:extLst>
              </a:tr>
            </a:tbl>
          </a:graphicData>
        </a:graphic>
      </p:graphicFrame>
      <p:sp>
        <p:nvSpPr>
          <p:cNvPr id="57403" name="TextBox 3">
            <a:extLst>
              <a:ext uri="{FF2B5EF4-FFF2-40B4-BE49-F238E27FC236}">
                <a16:creationId xmlns:a16="http://schemas.microsoft.com/office/drawing/2014/main" id="{C2B0EF98-F986-48D1-B6F7-2E2E4365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60" y="735806"/>
            <a:ext cx="5724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Table 1: Melting points of oxides in alphabetical order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>
            <a:extLst>
              <a:ext uri="{FF2B5EF4-FFF2-40B4-BE49-F238E27FC236}">
                <a16:creationId xmlns:a16="http://schemas.microsoft.com/office/drawing/2014/main" id="{57D21CDA-E1A7-4378-9B77-24E11E6ABD7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graphicFrame>
        <p:nvGraphicFramePr>
          <p:cNvPr id="102513" name="Group 113">
            <a:extLst>
              <a:ext uri="{FF2B5EF4-FFF2-40B4-BE49-F238E27FC236}">
                <a16:creationId xmlns:a16="http://schemas.microsoft.com/office/drawing/2014/main" id="{9E6203F0-D4E0-4542-8498-B730FA135283}"/>
              </a:ext>
            </a:extLst>
          </p:cNvPr>
          <p:cNvGraphicFramePr>
            <a:graphicFrameLocks noGrp="1"/>
          </p:cNvGraphicFramePr>
          <p:nvPr/>
        </p:nvGraphicFramePr>
        <p:xfrm>
          <a:off x="1331119" y="1221582"/>
          <a:ext cx="6372224" cy="3246120"/>
        </p:xfrm>
        <a:graphic>
          <a:graphicData uri="http://schemas.openxmlformats.org/drawingml/2006/table">
            <a:tbl>
              <a:tblPr/>
              <a:tblGrid>
                <a:gridCol w="1403747">
                  <a:extLst>
                    <a:ext uri="{9D8B030D-6E8A-4147-A177-3AD203B41FA5}">
                      <a16:colId xmlns:a16="http://schemas.microsoft.com/office/drawing/2014/main" val="1213261859"/>
                    </a:ext>
                  </a:extLst>
                </a:gridCol>
                <a:gridCol w="810815">
                  <a:extLst>
                    <a:ext uri="{9D8B030D-6E8A-4147-A177-3AD203B41FA5}">
                      <a16:colId xmlns:a16="http://schemas.microsoft.com/office/drawing/2014/main" val="2316327677"/>
                    </a:ext>
                  </a:extLst>
                </a:gridCol>
                <a:gridCol w="917972">
                  <a:extLst>
                    <a:ext uri="{9D8B030D-6E8A-4147-A177-3AD203B41FA5}">
                      <a16:colId xmlns:a16="http://schemas.microsoft.com/office/drawing/2014/main" val="1082455935"/>
                    </a:ext>
                  </a:extLst>
                </a:gridCol>
                <a:gridCol w="1402556">
                  <a:extLst>
                    <a:ext uri="{9D8B030D-6E8A-4147-A177-3AD203B41FA5}">
                      <a16:colId xmlns:a16="http://schemas.microsoft.com/office/drawing/2014/main" val="81227625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734381649"/>
                    </a:ext>
                  </a:extLst>
                </a:gridCol>
                <a:gridCol w="1027509">
                  <a:extLst>
                    <a:ext uri="{9D8B030D-6E8A-4147-A177-3AD203B41FA5}">
                      <a16:colId xmlns:a16="http://schemas.microsoft.com/office/drawing/2014/main" val="2779501567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joined to oxygen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 point (</a:t>
                      </a:r>
                      <a:r>
                        <a:rPr kumimoji="0" lang="en-GB" alt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joined to oxygen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 point (</a:t>
                      </a:r>
                      <a:r>
                        <a:rPr kumimoji="0" lang="en-GB" alt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92370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Magnesium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19130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65545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Beryllium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3870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89100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44303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13779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04344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67774"/>
                  </a:ext>
                </a:extLst>
              </a:tr>
              <a:tr h="277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00523"/>
                  </a:ext>
                </a:extLst>
              </a:tr>
            </a:tbl>
          </a:graphicData>
        </a:graphic>
      </p:graphicFrame>
      <p:sp>
        <p:nvSpPr>
          <p:cNvPr id="102460" name="TextBox 3">
            <a:extLst>
              <a:ext uri="{FF2B5EF4-FFF2-40B4-BE49-F238E27FC236}">
                <a16:creationId xmlns:a16="http://schemas.microsoft.com/office/drawing/2014/main" id="{12D5F72F-96A9-4A46-A7BE-EE862068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735806"/>
            <a:ext cx="6210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Table 2: Melting points of oxides ordered by atomic number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>
            <a:extLst>
              <a:ext uri="{FF2B5EF4-FFF2-40B4-BE49-F238E27FC236}">
                <a16:creationId xmlns:a16="http://schemas.microsoft.com/office/drawing/2014/main" id="{1483617C-A970-4642-BDD0-11EDF60E43C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4530" name="TextBox 3">
            <a:extLst>
              <a:ext uri="{FF2B5EF4-FFF2-40B4-BE49-F238E27FC236}">
                <a16:creationId xmlns:a16="http://schemas.microsoft.com/office/drawing/2014/main" id="{7362D3A0-8E5B-4356-A1CA-88978E43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735806"/>
            <a:ext cx="6210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Graph 1: Melting points of oxides by atomic number</a:t>
            </a:r>
          </a:p>
        </p:txBody>
      </p:sp>
      <p:pic>
        <p:nvPicPr>
          <p:cNvPr id="104531" name="Picture 83" descr="esws_at_8Fe_act_aw_001">
            <a:extLst>
              <a:ext uri="{FF2B5EF4-FFF2-40B4-BE49-F238E27FC236}">
                <a16:creationId xmlns:a16="http://schemas.microsoft.com/office/drawing/2014/main" id="{6DD8F030-39A7-4327-AD60-CBBB3390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168004"/>
            <a:ext cx="5941219" cy="35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>
            <a:extLst>
              <a:ext uri="{FF2B5EF4-FFF2-40B4-BE49-F238E27FC236}">
                <a16:creationId xmlns:a16="http://schemas.microsoft.com/office/drawing/2014/main" id="{CF3D9A97-F564-40AA-8500-532A231FAC8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499" name="TextBox 3">
            <a:extLst>
              <a:ext uri="{FF2B5EF4-FFF2-40B4-BE49-F238E27FC236}">
                <a16:creationId xmlns:a16="http://schemas.microsoft.com/office/drawing/2014/main" id="{6D2CB091-6E14-4663-BA55-0FB039BD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735806"/>
            <a:ext cx="6210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Chart 1: Melting points of oxides by atomic number</a:t>
            </a:r>
          </a:p>
        </p:txBody>
      </p:sp>
      <p:pic>
        <p:nvPicPr>
          <p:cNvPr id="106501" name="Picture 5" descr="esws_at_8Fe_act_aw_002">
            <a:extLst>
              <a:ext uri="{FF2B5EF4-FFF2-40B4-BE49-F238E27FC236}">
                <a16:creationId xmlns:a16="http://schemas.microsoft.com/office/drawing/2014/main" id="{29538591-B8EF-4A61-801A-35992282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13235"/>
            <a:ext cx="604837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ED5996B-5E35-49FC-ACF2-4A5C9C20C3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31910BF-5210-46E5-A26C-D4C2C072BC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168004"/>
            <a:ext cx="9143999" cy="3132535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Describe the reactions of metals with oxygen.</a:t>
            </a:r>
            <a:endParaRPr lang="en-GB" altLang="en-US" sz="21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Describe the reactions of non-metals with oxygen.</a:t>
            </a:r>
            <a:endParaRPr lang="en-GB" altLang="en-US" sz="2100" dirty="0"/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Describe the reactions of metals with water.</a:t>
            </a:r>
            <a:r>
              <a:rPr lang="en-GB" altLang="en-US" sz="2100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100" dirty="0"/>
              <a:t>Use the reactions of some alkali metals with water to predict the reactions of other alkali metals with water (in terms of what happens, not reactivity).</a:t>
            </a:r>
            <a:endParaRPr lang="en-GB" altLang="en-US" sz="2100" dirty="0">
              <a:solidFill>
                <a:srgbClr val="934C74"/>
              </a:solidFill>
            </a:endParaRP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9C5872CA-E368-49A1-9277-7B8B4F55547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1761957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1856CF1B-234C-43C7-9EC6-7B890D7BE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27460"/>
            <a:ext cx="8229600" cy="446428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C43631DE-DD28-45A9-9395-B9D8CE8410D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055789"/>
            <a:ext cx="9144000" cy="372818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Compare the physical and chemical properties of metal and non-metal oxides.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Recall there is usually a regular gradation in chemical properties as you go down a group.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Use data to identify trends in chemical properties within a group.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1950" dirty="0"/>
              <a:t>Identify a pattern of reactivity in the reaction between some alkali metals and water and use this to predict the reactivity of other alkali metals.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State that atoms can be joined up to make molecules or giant lattice structures.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Describe the difference between molecules or giant lattice structures.</a:t>
            </a:r>
          </a:p>
          <a:p>
            <a:pPr marL="403622" lvl="1" indent="-269081">
              <a:spcBef>
                <a:spcPct val="40000"/>
              </a:spcBef>
            </a:pPr>
            <a:endParaRPr lang="en-GB" altLang="en-US" sz="1950" dirty="0"/>
          </a:p>
        </p:txBody>
      </p:sp>
      <p:sp>
        <p:nvSpPr>
          <p:cNvPr id="114692" name="Rectangle 5">
            <a:extLst>
              <a:ext uri="{FF2B5EF4-FFF2-40B4-BE49-F238E27FC236}">
                <a16:creationId xmlns:a16="http://schemas.microsoft.com/office/drawing/2014/main" id="{8212583B-C955-417C-8705-C41EF7ACD63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38909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9">
            <a:extLst>
              <a:ext uri="{FF2B5EF4-FFF2-40B4-BE49-F238E27FC236}">
                <a16:creationId xmlns:a16="http://schemas.microsoft.com/office/drawing/2014/main" id="{10095249-9107-43C6-B79D-C791F5CBCE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57350" y="1597819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145411" name="Subtitle 10">
            <a:extLst>
              <a:ext uri="{FF2B5EF4-FFF2-40B4-BE49-F238E27FC236}">
                <a16:creationId xmlns:a16="http://schemas.microsoft.com/office/drawing/2014/main" id="{0610048A-EDDB-46C5-80F5-10ABA74CA3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71700" y="2914650"/>
            <a:ext cx="4800600" cy="131445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/>
              <a:t>Trends in physical properties</a:t>
            </a:r>
            <a:endParaRPr lang="en-US" altLang="en-US"/>
          </a:p>
        </p:txBody>
      </p:sp>
      <p:sp>
        <p:nvSpPr>
          <p:cNvPr id="145412" name="Rectangle 5">
            <a:extLst>
              <a:ext uri="{FF2B5EF4-FFF2-40B4-BE49-F238E27FC236}">
                <a16:creationId xmlns:a16="http://schemas.microsoft.com/office/drawing/2014/main" id="{841A2BB3-3F4E-4E8E-BD33-F6F13574B3B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5">
            <a:extLst>
              <a:ext uri="{FF2B5EF4-FFF2-40B4-BE49-F238E27FC236}">
                <a16:creationId xmlns:a16="http://schemas.microsoft.com/office/drawing/2014/main" id="{AC1D3838-42C5-4109-A9DB-C17B40BED92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6435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14B8027-9A09-4827-A9A7-4A8A6E7A0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643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03A5A5A-5799-4266-AEAF-23E82562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6437" name="Rectangle 4">
            <a:extLst>
              <a:ext uri="{FF2B5EF4-FFF2-40B4-BE49-F238E27FC236}">
                <a16:creationId xmlns:a16="http://schemas.microsoft.com/office/drawing/2014/main" id="{EB924BB1-E380-4445-9E8C-8CE6059A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46438" name="Content Placeholder 5">
            <a:extLst>
              <a:ext uri="{FF2B5EF4-FFF2-40B4-BE49-F238E27FC236}">
                <a16:creationId xmlns:a16="http://schemas.microsoft.com/office/drawing/2014/main" id="{79BB32BB-E08E-4935-8E23-3E5895A01BD7}"/>
              </a:ext>
            </a:extLst>
          </p:cNvPr>
          <p:cNvSpPr>
            <a:spLocks/>
          </p:cNvSpPr>
          <p:nvPr/>
        </p:nvSpPr>
        <p:spPr bwMode="auto">
          <a:xfrm>
            <a:off x="1331119" y="1133475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</a:pPr>
            <a:r>
              <a:rPr lang="en-US" altLang="en-US" sz="2100">
                <a:cs typeface="Arial" panose="020B0604020202020204" pitchFamily="34" charset="0"/>
              </a:rPr>
              <a:t>Sodium oxide      Sulfur oxide      Hydrogen oxide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5">
            <a:extLst>
              <a:ext uri="{FF2B5EF4-FFF2-40B4-BE49-F238E27FC236}">
                <a16:creationId xmlns:a16="http://schemas.microsoft.com/office/drawing/2014/main" id="{D86D9133-1A5E-4688-B418-422B53AF8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47BACEE-F7C2-4F51-8E6B-D11B66A4DE3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2982" y="276964"/>
            <a:ext cx="9031017" cy="533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2800" dirty="0"/>
              <a:t>All elements in a group have similar properties and reactions. 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60DC8FC4-74FC-43AB-9AD5-1FB8D00DD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3997602"/>
            <a:ext cx="4096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  <a:tab pos="34290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lithium         sodium        potassium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009" y="1051439"/>
            <a:ext cx="8743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/>
              <a:t>A trend means that the properties are similar but gradually change as you go down the group.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1600" y="2325123"/>
            <a:ext cx="6816329" cy="2122563"/>
            <a:chOff x="1169194" y="1570435"/>
            <a:chExt cx="6816329" cy="2401534"/>
          </a:xfrm>
        </p:grpSpPr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CBC3D785-5EBC-41FF-9570-E02C3A528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031" y="3106341"/>
              <a:ext cx="5886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35756" algn="l"/>
                  <a:tab pos="2418160" algn="l"/>
                  <a:tab pos="4637485" algn="l"/>
                </a:tabLst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lithium	sodium	potassium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4D6D44AF-C970-4F40-A27F-10746181F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2567" y="3671887"/>
              <a:ext cx="2536031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increasing speed of reaction</a:t>
              </a: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98C0D0AF-A1C8-4CB3-B456-955D8D6F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707" y="3476625"/>
              <a:ext cx="5350669" cy="185738"/>
            </a:xfrm>
            <a:prstGeom prst="rightArrow">
              <a:avLst>
                <a:gd name="adj1" fmla="val 51278"/>
                <a:gd name="adj2" fmla="val 150707"/>
              </a:avLst>
            </a:prstGeom>
            <a:solidFill>
              <a:srgbClr val="0067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8F_p_008">
              <a:extLst>
                <a:ext uri="{FF2B5EF4-FFF2-40B4-BE49-F238E27FC236}">
                  <a16:creationId xmlns:a16="http://schemas.microsoft.com/office/drawing/2014/main" id="{939EA51A-83E5-4091-B600-1B5854A65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94" y="1570435"/>
              <a:ext cx="2268141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8F_p_009">
              <a:extLst>
                <a:ext uri="{FF2B5EF4-FFF2-40B4-BE49-F238E27FC236}">
                  <a16:creationId xmlns:a16="http://schemas.microsoft.com/office/drawing/2014/main" id="{58239FDE-2620-459C-B341-C5BB21666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335" y="1570435"/>
              <a:ext cx="2269331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8F_p_010">
              <a:extLst>
                <a:ext uri="{FF2B5EF4-FFF2-40B4-BE49-F238E27FC236}">
                  <a16:creationId xmlns:a16="http://schemas.microsoft.com/office/drawing/2014/main" id="{43BDFEAC-2997-47E1-AD39-CDC64C19E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1570435"/>
              <a:ext cx="2270522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3940213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C8863ECE-5DFD-48D1-95A1-1CB48C4F48B5}"/>
              </a:ext>
            </a:extLst>
          </p:cNvPr>
          <p:cNvSpPr>
            <a:spLocks/>
          </p:cNvSpPr>
          <p:nvPr/>
        </p:nvSpPr>
        <p:spPr bwMode="auto">
          <a:xfrm>
            <a:off x="1331119" y="1707357"/>
            <a:ext cx="6263879" cy="29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Sodium oxide is the only one which dissolves to from an alkali.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Sulfur oxide is the only one which dissolves to form an acid.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Hydrogen oxide is the only one which is neutral.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Sodium oxide is the only solid.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Sulfur oxide is the only gas.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Hydrogen oxide is the only liquid.</a:t>
            </a:r>
          </a:p>
        </p:txBody>
      </p:sp>
      <p:sp>
        <p:nvSpPr>
          <p:cNvPr id="147459" name="Rectangle 5">
            <a:extLst>
              <a:ext uri="{FF2B5EF4-FFF2-40B4-BE49-F238E27FC236}">
                <a16:creationId xmlns:a16="http://schemas.microsoft.com/office/drawing/2014/main" id="{1ECC2719-20A7-4191-BD6F-9909992849F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7461" name="Rectangle 4">
            <a:extLst>
              <a:ext uri="{FF2B5EF4-FFF2-40B4-BE49-F238E27FC236}">
                <a16:creationId xmlns:a16="http://schemas.microsoft.com/office/drawing/2014/main" id="{C57EF1B0-B91C-4B3B-98F2-353B6A3E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3881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4746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5E9B390-8E3C-444B-9339-8447FDED2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7464" name="Content Placeholder 5">
            <a:extLst>
              <a:ext uri="{FF2B5EF4-FFF2-40B4-BE49-F238E27FC236}">
                <a16:creationId xmlns:a16="http://schemas.microsoft.com/office/drawing/2014/main" id="{983F6118-2C05-4132-8DF2-F43A82F2EC36}"/>
              </a:ext>
            </a:extLst>
          </p:cNvPr>
          <p:cNvSpPr>
            <a:spLocks/>
          </p:cNvSpPr>
          <p:nvPr/>
        </p:nvSpPr>
        <p:spPr bwMode="auto">
          <a:xfrm>
            <a:off x="1331119" y="1133475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</a:pPr>
            <a:r>
              <a:rPr lang="en-US" altLang="en-US" sz="2100">
                <a:cs typeface="Arial" panose="020B0604020202020204" pitchFamily="34" charset="0"/>
              </a:rPr>
              <a:t>Sodium oxide      Sulfur oxide      Hydrogen oxide</a:t>
            </a:r>
          </a:p>
        </p:txBody>
      </p:sp>
      <p:sp>
        <p:nvSpPr>
          <p:cNvPr id="147460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0E74A3-63B6-46B0-A80D-9DFBCA26C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7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0"/>
                  </p:tgtEl>
                </p:cond>
              </p:nextCondLst>
            </p:seq>
          </p:childTnLst>
        </p:cTn>
      </p:par>
    </p:tnLst>
    <p:bldLst>
      <p:bldP spid="1474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4">
            <a:extLst>
              <a:ext uri="{FF2B5EF4-FFF2-40B4-BE49-F238E27FC236}">
                <a16:creationId xmlns:a16="http://schemas.microsoft.com/office/drawing/2014/main" id="{A0513AD4-350B-4D8C-A564-3D37241AF2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56675" name="Rectangle 5">
            <a:extLst>
              <a:ext uri="{FF2B5EF4-FFF2-40B4-BE49-F238E27FC236}">
                <a16:creationId xmlns:a16="http://schemas.microsoft.com/office/drawing/2014/main" id="{E60F7526-4D1D-4134-8F34-0757247D02C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56676" name="Content Placeholder 5">
            <a:extLst>
              <a:ext uri="{FF2B5EF4-FFF2-40B4-BE49-F238E27FC236}">
                <a16:creationId xmlns:a16="http://schemas.microsoft.com/office/drawing/2014/main" id="{1F60DBF7-ACAF-4306-9794-9322E2F7DB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466" y="1033463"/>
            <a:ext cx="6103144" cy="738664"/>
          </a:xfrm>
        </p:spPr>
        <p:txBody>
          <a:bodyPr>
            <a:spAutoFit/>
          </a:bodyPr>
          <a:lstStyle/>
          <a:p>
            <a:pPr marL="272654"/>
            <a:r>
              <a:rPr lang="en-GB" altLang="en-US" sz="2100"/>
              <a:t>When a mixture of an element and oxygen is heated and water is added the pH remains 7.</a:t>
            </a:r>
          </a:p>
        </p:txBody>
      </p:sp>
      <p:sp>
        <p:nvSpPr>
          <p:cNvPr id="156677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A8E0563-E4E8-4F93-84C5-AA0A3916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56679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690976E-6817-4B21-946B-865C79A1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BF3E3DAD-6AC2-4E92-A50B-D122937223B6}"/>
              </a:ext>
            </a:extLst>
          </p:cNvPr>
          <p:cNvSpPr>
            <a:spLocks/>
          </p:cNvSpPr>
          <p:nvPr/>
        </p:nvSpPr>
        <p:spPr bwMode="auto">
          <a:xfrm>
            <a:off x="1331119" y="1888331"/>
            <a:ext cx="6155531" cy="17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element does not react with oxygen.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element is hydrogen and the product formed is water.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element forms an oxide which is insoluble in water.</a:t>
            </a:r>
          </a:p>
        </p:txBody>
      </p:sp>
      <p:sp>
        <p:nvSpPr>
          <p:cNvPr id="157698" name="Rectangle 4">
            <a:extLst>
              <a:ext uri="{FF2B5EF4-FFF2-40B4-BE49-F238E27FC236}">
                <a16:creationId xmlns:a16="http://schemas.microsoft.com/office/drawing/2014/main" id="{270B56A6-C99D-4ACD-B28A-F51624ECA2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3881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57699" name="Rectangle 5">
            <a:extLst>
              <a:ext uri="{FF2B5EF4-FFF2-40B4-BE49-F238E27FC236}">
                <a16:creationId xmlns:a16="http://schemas.microsoft.com/office/drawing/2014/main" id="{4F68EE60-B547-4D9B-B8D6-AF9FFAE6E16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5770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7A3F38-876A-40C8-99FA-22B7F5189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57706" name="Content Placeholder 5">
            <a:extLst>
              <a:ext uri="{FF2B5EF4-FFF2-40B4-BE49-F238E27FC236}">
                <a16:creationId xmlns:a16="http://schemas.microsoft.com/office/drawing/2014/main" id="{55D51E41-A26C-4990-A51A-D875E9E1AA6F}"/>
              </a:ext>
            </a:extLst>
          </p:cNvPr>
          <p:cNvSpPr>
            <a:spLocks/>
          </p:cNvSpPr>
          <p:nvPr/>
        </p:nvSpPr>
        <p:spPr bwMode="auto">
          <a:xfrm>
            <a:off x="1439466" y="1033463"/>
            <a:ext cx="61031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272654" defTabSz="685800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When a mixture of an element and oxygen is heated and water is added the pH remains 7.</a:t>
            </a:r>
          </a:p>
        </p:txBody>
      </p:sp>
      <p:sp>
        <p:nvSpPr>
          <p:cNvPr id="15770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D88DA2-4D48-48F5-8AC5-B9A6B7BA7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1"/>
                  </p:tgtEl>
                </p:cond>
              </p:nextCondLst>
            </p:seq>
          </p:childTnLst>
        </p:cTn>
      </p:par>
    </p:tnLst>
    <p:bldLst>
      <p:bldP spid="15770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5">
            <a:extLst>
              <a:ext uri="{FF2B5EF4-FFF2-40B4-BE49-F238E27FC236}">
                <a16:creationId xmlns:a16="http://schemas.microsoft.com/office/drawing/2014/main" id="{6A9E6D74-4940-437E-86DE-49BF75A374B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848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3E2CDF-F4F1-4A53-9A0D-4319BD64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8485" name="Rectangle 4">
            <a:extLst>
              <a:ext uri="{FF2B5EF4-FFF2-40B4-BE49-F238E27FC236}">
                <a16:creationId xmlns:a16="http://schemas.microsoft.com/office/drawing/2014/main" id="{8BCBB193-0554-4DB3-8D04-FAE22562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48486" name="Content Placeholder 5">
            <a:extLst>
              <a:ext uri="{FF2B5EF4-FFF2-40B4-BE49-F238E27FC236}">
                <a16:creationId xmlns:a16="http://schemas.microsoft.com/office/drawing/2014/main" id="{3E598D11-820D-4F46-96D6-FD78D593CC45}"/>
              </a:ext>
            </a:extLst>
          </p:cNvPr>
          <p:cNvSpPr>
            <a:spLocks/>
          </p:cNvSpPr>
          <p:nvPr/>
        </p:nvSpPr>
        <p:spPr bwMode="auto">
          <a:xfrm>
            <a:off x="1331119" y="1168003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3375" defTabSz="685800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The noble gases should react with oxygen to form oxides.</a:t>
            </a:r>
          </a:p>
        </p:txBody>
      </p:sp>
      <p:sp>
        <p:nvSpPr>
          <p:cNvPr id="148487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092BD79-E597-4DF9-80D9-0622699B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EE5AA644-BC3C-40C1-A763-9BFECD19323E}"/>
              </a:ext>
            </a:extLst>
          </p:cNvPr>
          <p:cNvSpPr>
            <a:spLocks/>
          </p:cNvSpPr>
          <p:nvPr/>
        </p:nvSpPr>
        <p:spPr bwMode="auto">
          <a:xfrm>
            <a:off x="1385888" y="1924050"/>
            <a:ext cx="6155531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The new compounds formed could have new uses.</a:t>
            </a:r>
          </a:p>
          <a:p>
            <a:pPr defTabSz="685800"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The uses of noble gases often depend on them not reacting with oxygen. </a:t>
            </a:r>
          </a:p>
          <a:p>
            <a:pPr defTabSz="685800"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Would the oxides of the noble gases be like group 7 or group 1 elements or would the reactivity of the noble gases increase or decrease down </a:t>
            </a:r>
            <a:b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group?</a:t>
            </a:r>
          </a:p>
        </p:txBody>
      </p:sp>
      <p:sp>
        <p:nvSpPr>
          <p:cNvPr id="149507" name="Rectangle 5">
            <a:extLst>
              <a:ext uri="{FF2B5EF4-FFF2-40B4-BE49-F238E27FC236}">
                <a16:creationId xmlns:a16="http://schemas.microsoft.com/office/drawing/2014/main" id="{325975C3-501A-42CC-8E79-94C8A1CE4DD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950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B9B239-1998-466E-862F-B481C96D8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9510" name="Rectangle 4">
            <a:extLst>
              <a:ext uri="{FF2B5EF4-FFF2-40B4-BE49-F238E27FC236}">
                <a16:creationId xmlns:a16="http://schemas.microsoft.com/office/drawing/2014/main" id="{4171F2C4-D327-4003-A4F3-5F2C50010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49512" name="Content Placeholder 5">
            <a:extLst>
              <a:ext uri="{FF2B5EF4-FFF2-40B4-BE49-F238E27FC236}">
                <a16:creationId xmlns:a16="http://schemas.microsoft.com/office/drawing/2014/main" id="{F43A661F-CBB5-401B-813A-87BFAD8BA8F0}"/>
              </a:ext>
            </a:extLst>
          </p:cNvPr>
          <p:cNvSpPr>
            <a:spLocks/>
          </p:cNvSpPr>
          <p:nvPr/>
        </p:nvSpPr>
        <p:spPr bwMode="auto">
          <a:xfrm>
            <a:off x="1331119" y="1168003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3375" defTabSz="685800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The noble gases should react with oxygen to form oxides.</a:t>
            </a:r>
          </a:p>
        </p:txBody>
      </p:sp>
      <p:sp>
        <p:nvSpPr>
          <p:cNvPr id="149513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5068E09-8B89-481C-9E73-75504AEFD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49514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72CFE1F-E4C1-4275-9417-3E2DD28F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Back to start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9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9"/>
                  </p:tgtEl>
                </p:cond>
              </p:nextCondLst>
            </p:seq>
          </p:childTnLst>
        </p:cTn>
      </p:par>
    </p:tnLst>
    <p:bldLst>
      <p:bldP spid="149509" grpId="0" animBg="1"/>
      <p:bldP spid="1495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extLst>
              <a:ext uri="{FF2B5EF4-FFF2-40B4-BE49-F238E27FC236}">
                <a16:creationId xmlns:a16="http://schemas.microsoft.com/office/drawing/2014/main" id="{3C290C62-CD7F-41AF-A10B-0647CFD28F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1520" y="1074712"/>
            <a:ext cx="8424936" cy="836637"/>
          </a:xfrm>
        </p:spPr>
        <p:txBody>
          <a:bodyPr/>
          <a:lstStyle/>
          <a:p>
            <a:pPr marL="0" indent="0" defTabSz="267891" eaLnBrk="1" hangingPunct="1">
              <a:buNone/>
            </a:pPr>
            <a:r>
              <a:rPr lang="en-GB" altLang="en-US" sz="2400" dirty="0"/>
              <a:t>The reaction produces a </a:t>
            </a:r>
            <a:r>
              <a:rPr lang="en-GB" altLang="en-US" sz="2400" b="1" dirty="0"/>
              <a:t>metal</a:t>
            </a:r>
            <a:r>
              <a:rPr lang="en-GB" altLang="en-US" sz="2400" dirty="0"/>
              <a:t> hydroxide and hydrogen gas.</a:t>
            </a:r>
          </a:p>
          <a:p>
            <a:pPr marL="0" indent="0" defTabSz="267891" eaLnBrk="1" hangingPunct="1">
              <a:buNone/>
            </a:pPr>
            <a:r>
              <a:rPr lang="en-GB" altLang="en-US" sz="2400" dirty="0"/>
              <a:t>	sodium + water 	</a:t>
            </a:r>
            <a:r>
              <a:rPr lang="en-GB" altLang="en-US" sz="2400" dirty="0">
                <a:sym typeface="Wingdings" panose="05000000000000000000" pitchFamily="2" charset="2"/>
              </a:rPr>
              <a:t> 	sodium hydroxide + hydrogen</a:t>
            </a:r>
            <a:endParaRPr lang="en-GB" altLang="en-US" sz="2400" dirty="0"/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850037BB-BAAD-434E-91FB-FD9046FE12A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5062" name="Text Box 9">
            <a:extLst>
              <a:ext uri="{FF2B5EF4-FFF2-40B4-BE49-F238E27FC236}">
                <a16:creationId xmlns:a16="http://schemas.microsoft.com/office/drawing/2014/main" id="{EF585952-4713-4ED6-9B41-859811FF4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988" y="2754286"/>
            <a:ext cx="3570063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Sodium reacting with water.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Litmus indicator in the water shows that an alkali is being produced.</a:t>
            </a: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13FDF1D7-67CF-48F0-8D21-5F18831D3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800" y="1779662"/>
            <a:ext cx="432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067" name="Picture 11" descr="8F_p_015">
            <a:extLst>
              <a:ext uri="{FF2B5EF4-FFF2-40B4-BE49-F238E27FC236}">
                <a16:creationId xmlns:a16="http://schemas.microsoft.com/office/drawing/2014/main" id="{A5F3BA3B-6666-435D-96DC-B50F6CAD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3829"/>
            <a:ext cx="3318173" cy="20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0083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2F2D2645-3F9E-4D13-92C3-8AD69C76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670251"/>
            <a:ext cx="8064128" cy="3582416"/>
          </a:xfrm>
        </p:spPr>
        <p:txBody>
          <a:bodyPr/>
          <a:lstStyle/>
          <a:p>
            <a:pPr marL="272654" indent="-272654">
              <a:buNone/>
            </a:pPr>
            <a:r>
              <a:rPr lang="en-GB" altLang="en-US" sz="2400" dirty="0"/>
              <a:t>Rubidium is the next alkali metal after potassium.  </a:t>
            </a:r>
          </a:p>
          <a:p>
            <a:pPr marL="272654" indent="-272654">
              <a:buNone/>
            </a:pPr>
            <a:r>
              <a:rPr lang="en-GB" altLang="en-US" sz="2400" dirty="0"/>
              <a:t>Predict:</a:t>
            </a:r>
          </a:p>
          <a:p>
            <a:pPr marL="272654" indent="-272654"/>
            <a:r>
              <a:rPr lang="en-GB" altLang="en-US" sz="2400" dirty="0"/>
              <a:t>What rubidium will look like?</a:t>
            </a:r>
          </a:p>
          <a:p>
            <a:pPr marL="272654" indent="-272654">
              <a:buNone/>
            </a:pPr>
            <a:r>
              <a:rPr lang="en-GB" altLang="en-US" sz="2400" dirty="0"/>
              <a:t>	</a:t>
            </a:r>
          </a:p>
          <a:p>
            <a:pPr marL="272654" indent="-272654"/>
            <a:r>
              <a:rPr lang="en-GB" altLang="en-US" sz="2400" dirty="0"/>
              <a:t>How it will react with water?</a:t>
            </a:r>
          </a:p>
          <a:p>
            <a:pPr marL="272654" indent="-272654">
              <a:buNone/>
            </a:pPr>
            <a:r>
              <a:rPr lang="en-GB" altLang="en-US" sz="2400" dirty="0"/>
              <a:t>	</a:t>
            </a:r>
          </a:p>
          <a:p>
            <a:pPr marL="272654" indent="-272654"/>
            <a:endParaRPr lang="en-GB" altLang="en-US" sz="2400" dirty="0"/>
          </a:p>
          <a:p>
            <a:pPr marL="272654" indent="-272654"/>
            <a:r>
              <a:rPr lang="en-GB" altLang="en-US" sz="2400" dirty="0"/>
              <a:t>The word equation for its reaction with water</a:t>
            </a:r>
            <a:r>
              <a:rPr lang="en-GB" altLang="en-US" sz="1950" dirty="0"/>
              <a:t>.</a:t>
            </a:r>
          </a:p>
        </p:txBody>
      </p:sp>
      <p:sp>
        <p:nvSpPr>
          <p:cNvPr id="69635" name="Footer Placeholder 3">
            <a:extLst>
              <a:ext uri="{FF2B5EF4-FFF2-40B4-BE49-F238E27FC236}">
                <a16:creationId xmlns:a16="http://schemas.microsoft.com/office/drawing/2014/main" id="{7F877448-5BF3-4A74-BE9F-11C3D10DD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4DF7F044-4AD9-42BE-A05A-AB9FE77A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996504"/>
            <a:ext cx="5713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Rubidium is a soft, silver coloured metal.</a:t>
            </a: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F667F456-FCDA-426D-9527-08205280D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876305"/>
            <a:ext cx="6696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react very violently with water to form hydrogen and rubidium hydroxide.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8B04B83F-5BAC-4F2A-8AA7-B23B8635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604" y="4235461"/>
            <a:ext cx="7188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rubidium + water → rubidium hydroxide + hydrogen</a:t>
            </a:r>
          </a:p>
        </p:txBody>
      </p:sp>
    </p:spTree>
    <p:extLst>
      <p:ext uri="{BB962C8B-B14F-4D97-AF65-F5344CB8AC3E}">
        <p14:creationId xmlns:p14="http://schemas.microsoft.com/office/powerpoint/2010/main" val="217046578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utoUpdateAnimBg="0"/>
      <p:bldP spid="69638" grpId="0"/>
      <p:bldP spid="69639" grpId="0"/>
      <p:bldP spid="696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1878"/>
            <a:ext cx="8784976" cy="1512168"/>
          </a:xfrm>
        </p:spPr>
        <p:txBody>
          <a:bodyPr>
            <a:noAutofit/>
          </a:bodyPr>
          <a:lstStyle/>
          <a:p>
            <a:pPr algn="l"/>
            <a:r>
              <a:rPr lang="en-GB" sz="2800" u="sng" dirty="0"/>
              <a:t>To revise trends in groups </a:t>
            </a:r>
            <a:br>
              <a:rPr lang="en-GB" sz="2800" dirty="0"/>
            </a:br>
            <a:r>
              <a:rPr lang="en-GB" sz="2800" dirty="0"/>
              <a:t>look at the Alkali metal &amp; halogen slides at the end of this PowerPoint and complete w/s 8Fe -7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786873"/>
            <a:ext cx="4680520" cy="277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61663"/>
            <a:ext cx="3729034" cy="28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2" y="536955"/>
            <a:ext cx="8605911" cy="2034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13735"/>
            <a:ext cx="329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solidFill>
                  <a:prstClr val="black"/>
                </a:solidFill>
                <a:ea typeface="+mj-ea"/>
                <a:cs typeface="+mj-cs"/>
              </a:rPr>
              <a:t>Reaction with oxygen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6695728" y="2741027"/>
            <a:ext cx="2448272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Watch demo or</a:t>
            </a:r>
          </a:p>
          <a:p>
            <a:r>
              <a:rPr lang="en-GB" sz="1200" dirty="0">
                <a:hlinkClick r:id="rId3"/>
              </a:rPr>
              <a:t>https://www.youtube.com/watch?v=hxrQrOlWGH0</a:t>
            </a:r>
            <a:endParaRPr lang="en-GB" sz="1200" dirty="0"/>
          </a:p>
          <a:p>
            <a:r>
              <a:rPr lang="en-GB" sz="1200" dirty="0">
                <a:hlinkClick r:id="rId4"/>
              </a:rPr>
              <a:t>https://www.youtube.com/watch?v=_7Om-pHYaDU</a:t>
            </a:r>
            <a:endParaRPr lang="en-GB" sz="1200" dirty="0"/>
          </a:p>
          <a:p>
            <a:r>
              <a:rPr lang="en-GB" sz="1200" dirty="0">
                <a:hlinkClick r:id="rId5"/>
              </a:rPr>
              <a:t>https://www.youtube.com/watch?v=V1sQO91UvFI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2552" y="257813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Elements react with oxygen to produce </a:t>
            </a:r>
            <a:r>
              <a:rPr lang="en-GB" sz="2400" b="1" dirty="0"/>
              <a:t>OXIDES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360" y="293179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equations for the above pictures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457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2862</Words>
  <Application>Microsoft Office PowerPoint</Application>
  <PresentationFormat>On-screen Show (16:9)</PresentationFormat>
  <Paragraphs>427</Paragraphs>
  <Slides>54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54</vt:i4>
      </vt:variant>
    </vt:vector>
  </HeadingPairs>
  <TitlesOfParts>
    <vt:vector size="84" baseType="lpstr">
      <vt:lpstr>ＭＳ Ｐゴシック</vt:lpstr>
      <vt:lpstr>Arial</vt:lpstr>
      <vt:lpstr>Arial Black</vt:lpstr>
      <vt:lpstr>Calibri</vt:lpstr>
      <vt:lpstr>Trebuchet MS</vt:lpstr>
      <vt:lpstr>Verdana</vt:lpstr>
      <vt:lpstr>Wingdings</vt:lpstr>
      <vt:lpstr>Office Theme</vt:lpstr>
      <vt:lpstr>3_Default Design</vt:lpstr>
      <vt:lpstr>5_Default Design</vt:lpstr>
      <vt:lpstr>6_Default Design</vt:lpstr>
      <vt:lpstr>7_Default Design</vt:lpstr>
      <vt:lpstr>2_Default Design</vt:lpstr>
      <vt:lpstr>8_Default Design</vt:lpstr>
      <vt:lpstr>9_Default Design</vt:lpstr>
      <vt:lpstr>10_Default Design</vt:lpstr>
      <vt:lpstr>4_Default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Resources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To revise trends in groups  look at the Alkali metal &amp; halogen slides at the end of this PowerPoint and complete w/s 8Fe -7</vt:lpstr>
      <vt:lpstr>PowerPoint Presentation</vt:lpstr>
      <vt:lpstr>About oxides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Alkali metals and halogens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Melting points of oxides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morag mccallum</cp:lastModifiedBy>
  <cp:revision>194</cp:revision>
  <cp:lastPrinted>2017-10-17T09:10:55Z</cp:lastPrinted>
  <dcterms:created xsi:type="dcterms:W3CDTF">2016-06-16T11:38:20Z</dcterms:created>
  <dcterms:modified xsi:type="dcterms:W3CDTF">2018-08-06T15:57:00Z</dcterms:modified>
</cp:coreProperties>
</file>