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4" r:id="rId3"/>
    <p:sldId id="257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58" r:id="rId13"/>
    <p:sldId id="259" r:id="rId14"/>
    <p:sldId id="2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cent Rason" initials="VR" lastIdx="9" clrIdx="0">
    <p:extLst>
      <p:ext uri="{19B8F6BF-5375-455C-9EA6-DF929625EA0E}">
        <p15:presenceInfo xmlns:p15="http://schemas.microsoft.com/office/powerpoint/2012/main" userId="7040d55bb8d7d6f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4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01T21:36:13.105" idx="5">
    <p:pos x="10" y="10"/>
    <p:text>15-21. Copy sentence in bold then activity on hands up basis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01T21:39:51.934" idx="7">
    <p:pos x="10" y="10"/>
    <p:text>26-36. I will allocate groups and hand out coins, and cups. I will then give them time to jot down answers in the back of the book before going through it.</p:text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A3CA3-B571-40A0-B044-A4E1456EE83E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56491-8532-474F-81E2-D0C9B1C76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490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46F6130-C6BE-4A79-A365-A9BC0E21DD6A}" type="slidenum">
              <a:rPr lang="en-GB" altLang="en-US"/>
              <a:pPr eaLnBrk="1" hangingPunct="1"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93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F453872-6FD6-4F20-9CED-90EA82CE181F}" type="slidenum">
              <a:rPr lang="en-GB" altLang="en-US"/>
              <a:pPr eaLnBrk="1" hangingPunct="1"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5665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DAA6474-36B3-48A4-8BA6-78CC68F1B818}" type="slidenum">
              <a:rPr lang="en-GB" altLang="en-US"/>
              <a:pPr eaLnBrk="1" hangingPunct="1"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8963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C8260F-E986-4496-9B8D-2281662B6C4A}" type="slidenum">
              <a:rPr lang="en-GB" altLang="en-US"/>
              <a:pPr eaLnBrk="1" hangingPunct="1"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9455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7B57AC-CE77-4F8A-A561-05314112B17D}" type="slidenum">
              <a:rPr lang="en-GB" altLang="en-US"/>
              <a:pPr eaLnBrk="1" hangingPunct="1"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2426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EEC63F9-1AE6-4D48-925A-FE6930B12880}" type="slidenum">
              <a:rPr lang="en-GB" altLang="en-US"/>
              <a:pPr eaLnBrk="1" hangingPunct="1"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9221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381AE5C-82CB-4A0D-AAB6-BC623BF4410D}" type="slidenum">
              <a:rPr lang="en-GB" altLang="en-US"/>
              <a:pPr eaLnBrk="1" hangingPunct="1"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6142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9F78D-4775-4DC8-B9B9-DA7DA335B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AE78DF-3658-4520-9639-842F65F71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F890A-A372-484A-A352-82E050C50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FFBA-7E04-4D54-A0E8-7B7B5FAC6934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829E1-503D-4DB4-B2F8-3AD9FFEBF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FED31-0134-4FE8-8388-B94A60825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7C12-5151-4D44-938F-0414F19C2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403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1A6B1-09AE-4452-BB4C-ED178531D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5D7181-D765-4A8A-8292-6399939DD6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6CC46-46FA-4EE2-AD8B-AA73DE7E2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FFBA-7E04-4D54-A0E8-7B7B5FAC6934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65DAA-7461-4E4C-AF9C-C1816008A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B0505-7556-4252-AD0F-AF907D0CE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7C12-5151-4D44-938F-0414F19C2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644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F50966-B6C3-4D97-A2DC-D827A74C7A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3CE70F-8BA3-4E6C-AD68-F572EF594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74C8C-A40D-43A8-BE4A-EDF2EB178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FFBA-7E04-4D54-A0E8-7B7B5FAC6934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2609C-3CD1-401D-9786-F76CE510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9D9FB-908B-453E-A338-F3F12660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7C12-5151-4D44-938F-0414F19C2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972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B446-B34A-445B-85A8-71A080B04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C065A-5F21-475A-BE0D-9923FBC83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433DE-3164-4CBE-BB8F-85EF156A2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FFBA-7E04-4D54-A0E8-7B7B5FAC6934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8683F-61DC-4742-8B86-EE0DDC1D8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C1C91-3B4A-480B-85E3-891C7A82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7C12-5151-4D44-938F-0414F19C2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32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397D0-A53C-4503-B04A-BA63CC10C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71751-F6A8-4E61-B6CF-5A6BA6569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71A23-C7AF-4D90-B64C-0A8DB7A2C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FFBA-7E04-4D54-A0E8-7B7B5FAC6934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5AF01-BAED-49BD-88A1-BECE3B3B4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E8DAE-11E4-4D8D-B25B-DE219234C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7C12-5151-4D44-938F-0414F19C2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95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5FEBD-F008-40FB-B584-39A1EE45D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CD3C2-75AF-4378-B85A-46A7C3B98E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C3109B-1A71-4129-BBBF-41E058AE88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2ABC4B-91E0-40E1-BADD-45EC4779C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FFBA-7E04-4D54-A0E8-7B7B5FAC6934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E00135-E29B-409F-8262-DDDF6AD2F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86391F-65BF-4995-A48A-6422D4DCF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7C12-5151-4D44-938F-0414F19C2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71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19F38-0CFE-4CF8-BE9F-17701EC63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56FF8-FA70-4773-B314-0B74781D3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96D36-E06C-4EC8-9DF0-6C509A6BC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07CAE2-1009-4A2A-8E49-D05552DB9E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947AB1-1C77-4F28-AEF4-429AC107D7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B41041-4839-4C3F-8792-C0728B50D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FFBA-7E04-4D54-A0E8-7B7B5FAC6934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65A4BC-C09D-4E30-8F2E-523846B95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3E32CD-53A8-4B93-B0E3-BF410B600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7C12-5151-4D44-938F-0414F19C2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978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75D96-3E27-4763-B579-BEC51BB1F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A39EEC-4B97-41F5-9C7F-F969E6FB8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FFBA-7E04-4D54-A0E8-7B7B5FAC6934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A1FE74-50F7-44A5-90A3-AD1C1470E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AD2BB-F15E-4C0E-B66B-A1A222A63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7C12-5151-4D44-938F-0414F19C2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264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C32454-521E-4428-B0C1-1AFB19D16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FFBA-7E04-4D54-A0E8-7B7B5FAC6934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162469-2508-4EC9-B6AA-5EAC422A0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B49A6-A3EF-4BFF-9278-B1A6DB90A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7C12-5151-4D44-938F-0414F19C2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448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B18C3-3814-4C40-9B82-7C94B8992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7130D-35D8-4B5F-8C5C-26A61F44B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F67935-68A6-46FB-ADC5-C6A1C275B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9F014C-2386-49E5-88D2-119BE7B36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FFBA-7E04-4D54-A0E8-7B7B5FAC6934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D71BF-C619-4FF0-9594-AC3B757AB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69F458-3CA0-498F-8F3E-0DB6B99B2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7C12-5151-4D44-938F-0414F19C2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50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C5D1D-9F93-4983-8AF0-4D02DFA8A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42008A-C299-4DD8-B844-FA12653973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D7927-103B-4EA4-A510-1F886920A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5BEFAA-847A-4C19-9327-1C99FDCC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FFBA-7E04-4D54-A0E8-7B7B5FAC6934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7944B-6A89-4458-9CBE-34A9D21B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08996-F100-4F31-A971-0334416E9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7C12-5151-4D44-938F-0414F19C2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09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9C49AB-EC2F-41C1-8378-3D9EB4609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0605A-A381-43D3-8A95-7A612D43E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D7329-6937-4056-BE0B-6EF35C3BB8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6FFBA-7E04-4D54-A0E8-7B7B5FAC6934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DC341-D534-499F-BD89-7AC9D349F9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EE625-1F72-41E8-9B43-A303D0433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37C12-5151-4D44-938F-0414F19C2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01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46F5F-F4E5-4607-8F58-B60F47D69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67623"/>
            <a:ext cx="9144000" cy="2711396"/>
          </a:xfrm>
        </p:spPr>
        <p:txBody>
          <a:bodyPr>
            <a:normAutofit/>
          </a:bodyPr>
          <a:lstStyle/>
          <a:p>
            <a:r>
              <a:rPr lang="en-GB" sz="2000" dirty="0"/>
              <a:t>31/10/18    </a:t>
            </a:r>
            <a:r>
              <a:rPr lang="en-GB" b="1" u="sng" dirty="0"/>
              <a:t>Models for circuits</a:t>
            </a:r>
            <a:r>
              <a:rPr lang="en-GB" u="sng" dirty="0"/>
              <a:t> </a:t>
            </a:r>
            <a:r>
              <a:rPr lang="en-GB" dirty="0"/>
              <a:t>7Jb  </a:t>
            </a:r>
            <a:r>
              <a:rPr lang="en-GB" sz="2200" dirty="0" err="1"/>
              <a:t>c.w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26DF1E-F148-4C3D-BC25-03BA3199C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9850"/>
            <a:ext cx="9144000" cy="137557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 descr="Image result for hosepipe">
            <a:extLst>
              <a:ext uri="{FF2B5EF4-FFF2-40B4-BE49-F238E27FC236}">
                <a16:creationId xmlns:a16="http://schemas.microsoft.com/office/drawing/2014/main" id="{35BFD3F5-BA39-4A74-89B9-F57D66F97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669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992314" y="6569076"/>
            <a:ext cx="8207375" cy="28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575050" y="4437064"/>
            <a:ext cx="67691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GB" altLang="en-US" sz="2400" dirty="0">
              <a:solidFill>
                <a:srgbClr val="934C74"/>
              </a:solidFill>
            </a:endParaRP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934C74"/>
                </a:solidFill>
              </a:rPr>
              <a:t>To demonstrate the solar system.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934C74"/>
                </a:solidFill>
              </a:rPr>
              <a:t>The solar system is too large and most of it is too far away to see in real life.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1847850" y="4437064"/>
            <a:ext cx="1728788" cy="134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GB" altLang="en-US" sz="2400" dirty="0"/>
          </a:p>
          <a:p>
            <a:pPr eaLnBrk="1" hangingPunct="1">
              <a:spcBef>
                <a:spcPct val="20000"/>
              </a:spcBef>
            </a:pPr>
            <a:r>
              <a:rPr lang="en-GB" altLang="en-US" sz="2400" dirty="0"/>
              <a:t>Purpose: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2400" dirty="0"/>
              <a:t>Advantage:</a:t>
            </a:r>
          </a:p>
        </p:txBody>
      </p:sp>
      <p:pic>
        <p:nvPicPr>
          <p:cNvPr id="49157" name="Picture 13" descr="7J_p_ap_006_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833438"/>
            <a:ext cx="536575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10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9916"/>
            <a:ext cx="10515600" cy="1921391"/>
          </a:xfrm>
        </p:spPr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 A physical model is one that you can build or touch</a:t>
            </a:r>
          </a:p>
          <a:p>
            <a:r>
              <a:rPr lang="en-GB" dirty="0">
                <a:solidFill>
                  <a:srgbClr val="00B050"/>
                </a:solidFill>
              </a:rPr>
              <a:t> An abstract model is one that you can cannot touch or build but is a representation of reality</a:t>
            </a: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4" name="AutoShape 69">
            <a:extLst>
              <a:ext uri="{FF2B5EF4-FFF2-40B4-BE49-F238E27FC236}">
                <a16:creationId xmlns:a16="http://schemas.microsoft.com/office/drawing/2014/main" id="{64C126AC-9997-437D-8941-EEAA05FD5F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2083982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>
            <a:lvl1pPr marL="442913" indent="-442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US" altLang="en-US" sz="2800" dirty="0">
                <a:sym typeface="Wingdings 2" panose="05020102010507070707" pitchFamily="18" charset="2"/>
              </a:rPr>
              <a:t>Q What do you think is meant by ‘physical’ and ‘abstract’ models?  </a:t>
            </a:r>
            <a:br>
              <a:rPr lang="en-US" altLang="en-US" sz="2800" dirty="0">
                <a:sym typeface="Wingdings 2" panose="05020102010507070707" pitchFamily="18" charset="2"/>
              </a:rPr>
            </a:br>
            <a:r>
              <a:rPr lang="en-US" altLang="en-US" sz="2800" dirty="0">
                <a:sym typeface="Wingdings 2" panose="05020102010507070707" pitchFamily="18" charset="2"/>
              </a:rPr>
              <a:t>  </a:t>
            </a:r>
            <a:br>
              <a:rPr lang="en-US" altLang="en-US" sz="2800" dirty="0">
                <a:sym typeface="Wingdings 2" panose="05020102010507070707" pitchFamily="18" charset="2"/>
              </a:rPr>
            </a:br>
            <a:r>
              <a:rPr lang="en-US" altLang="en-US" sz="2800" dirty="0">
                <a:sym typeface="Wingdings 2" panose="05020102010507070707" pitchFamily="18" charset="2"/>
              </a:rPr>
              <a:t>Q Can you think or an example of each? </a:t>
            </a:r>
            <a:br>
              <a:rPr lang="en-US" altLang="en-US" sz="2800" dirty="0">
                <a:sym typeface="Wingdings 2" panose="05020102010507070707" pitchFamily="18" charset="2"/>
              </a:rPr>
            </a:br>
            <a:br>
              <a:rPr lang="en-US" altLang="en-US" sz="2800" dirty="0">
                <a:sym typeface="Wingdings 2" panose="05020102010507070707" pitchFamily="18" charset="2"/>
              </a:rPr>
            </a:br>
            <a:r>
              <a:rPr lang="en-US" altLang="en-US" sz="2800" dirty="0">
                <a:sym typeface="Wingdings 2" panose="05020102010507070707" pitchFamily="18" charset="2"/>
              </a:rPr>
              <a:t> </a:t>
            </a:r>
          </a:p>
        </p:txBody>
      </p:sp>
      <p:pic>
        <p:nvPicPr>
          <p:cNvPr id="1026" name="Picture 2" descr="Image result for model of proposed architecture of olympic village 2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77" y="4008474"/>
            <a:ext cx="3757207" cy="233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930" y="3678865"/>
            <a:ext cx="4720856" cy="297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6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5F88B-B7AF-4991-8A4D-8A3F6660E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059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The counter model</a:t>
            </a:r>
          </a:p>
        </p:txBody>
      </p:sp>
      <p:sp>
        <p:nvSpPr>
          <p:cNvPr id="5" name="AutoShape 69">
            <a:extLst>
              <a:ext uri="{FF2B5EF4-FFF2-40B4-BE49-F238E27FC236}">
                <a16:creationId xmlns:a16="http://schemas.microsoft.com/office/drawing/2014/main" id="{173F6A6F-311F-45DF-B8E9-5B95263A6C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025718"/>
            <a:ext cx="10515600" cy="5832282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442913" indent="-442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US" altLang="en-US" dirty="0">
                <a:sym typeface="Wingdings 2" panose="05020102010507070707" pitchFamily="18" charset="2"/>
              </a:rPr>
              <a:t>Get into allocated groups of 6. </a:t>
            </a:r>
          </a:p>
          <a:p>
            <a:pPr marL="0" indent="0" eaLnBrk="1" hangingPunct="1"/>
            <a:r>
              <a:rPr lang="en-US" altLang="en-US" dirty="0">
                <a:sym typeface="Wingdings 2" panose="05020102010507070707" pitchFamily="18" charset="2"/>
              </a:rPr>
              <a:t>Person A stands with a container and hands out a coin to each person that passes. </a:t>
            </a:r>
          </a:p>
          <a:p>
            <a:pPr marL="0" indent="0" eaLnBrk="1" hangingPunct="1"/>
            <a:r>
              <a:rPr lang="en-US" altLang="en-US" dirty="0">
                <a:sym typeface="Wingdings 2" panose="05020102010507070707" pitchFamily="18" charset="2"/>
              </a:rPr>
              <a:t>Person B, C, D and E</a:t>
            </a:r>
            <a:r>
              <a:rPr lang="en-US" altLang="en-US" sz="2800" dirty="0">
                <a:sym typeface="Wingdings 2" panose="05020102010507070707" pitchFamily="18" charset="2"/>
              </a:rPr>
              <a:t> move in a circle, collect a coin; </a:t>
            </a:r>
            <a:r>
              <a:rPr lang="en-US" altLang="en-US" dirty="0">
                <a:sym typeface="Wingdings 2" panose="05020102010507070707" pitchFamily="18" charset="2"/>
              </a:rPr>
              <a:t>hand it to person F and return by way of the circle to person A to collect another. </a:t>
            </a:r>
          </a:p>
          <a:p>
            <a:pPr marL="0" indent="0" eaLnBrk="1" hangingPunct="1"/>
            <a:r>
              <a:rPr lang="en-US" altLang="en-US" sz="2800" dirty="0">
                <a:sym typeface="Wingdings 2" panose="05020102010507070707" pitchFamily="18" charset="2"/>
              </a:rPr>
              <a:t>Repeat until each person has collected and handed over 3 coins. </a:t>
            </a:r>
          </a:p>
          <a:p>
            <a:pPr marL="0" indent="0" eaLnBrk="1" hangingPunct="1">
              <a:buNone/>
            </a:pPr>
            <a:r>
              <a:rPr lang="en-US" altLang="en-US" sz="2800" dirty="0">
                <a:sym typeface="Wingdings 2" panose="05020102010507070707" pitchFamily="18" charset="2"/>
              </a:rPr>
              <a:t>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C3CD86-5B32-413F-A9E9-B7CF8A337398}"/>
              </a:ext>
            </a:extLst>
          </p:cNvPr>
          <p:cNvSpPr txBox="1"/>
          <p:nvPr/>
        </p:nvSpPr>
        <p:spPr>
          <a:xfrm>
            <a:off x="1164866" y="4846319"/>
            <a:ext cx="9859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2400" dirty="0"/>
              <a:t>What do the coins represent? </a:t>
            </a:r>
          </a:p>
          <a:p>
            <a:pPr marL="342900" indent="-342900">
              <a:buAutoNum type="arabicParenR"/>
            </a:pPr>
            <a:r>
              <a:rPr lang="en-GB" sz="2400" dirty="0"/>
              <a:t>What does the person handing out counters represent (A)? </a:t>
            </a:r>
          </a:p>
          <a:p>
            <a:pPr marL="342900" indent="-342900">
              <a:buAutoNum type="arabicParenR"/>
            </a:pPr>
            <a:r>
              <a:rPr lang="en-GB" sz="2400" dirty="0"/>
              <a:t>What do the people moving in a circle represent (B,C,D and E)? </a:t>
            </a:r>
          </a:p>
          <a:p>
            <a:pPr marL="342900" indent="-342900">
              <a:buAutoNum type="arabicParenR"/>
            </a:pPr>
            <a:r>
              <a:rPr lang="en-GB" sz="2400" dirty="0"/>
              <a:t>What does the person collecting the coins represent (F)?</a:t>
            </a:r>
          </a:p>
        </p:txBody>
      </p:sp>
    </p:spTree>
    <p:extLst>
      <p:ext uri="{BB962C8B-B14F-4D97-AF65-F5344CB8AC3E}">
        <p14:creationId xmlns:p14="http://schemas.microsoft.com/office/powerpoint/2010/main" val="52624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7A782CA-7FF1-4694-B6F4-F63AF87B0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0262" y="1447137"/>
            <a:ext cx="7832034" cy="5410863"/>
          </a:xfrm>
          <a:prstGeom prst="rect">
            <a:avLst/>
          </a:prstGeom>
        </p:spPr>
      </p:pic>
      <p:sp>
        <p:nvSpPr>
          <p:cNvPr id="5" name="AutoShape 69">
            <a:extLst>
              <a:ext uri="{FF2B5EF4-FFF2-40B4-BE49-F238E27FC236}">
                <a16:creationId xmlns:a16="http://schemas.microsoft.com/office/drawing/2014/main" id="{64C126AC-9997-437D-8941-EEAA05FD5F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610" y="71562"/>
            <a:ext cx="11290190" cy="1271463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442913" indent="-442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US" altLang="en-US" sz="2800" dirty="0">
                <a:sym typeface="Wingdings 2" panose="05020102010507070707" pitchFamily="18" charset="2"/>
              </a:rPr>
              <a:t>Stick the work sheet into your books, read the text and answer the questions.   </a:t>
            </a:r>
          </a:p>
        </p:txBody>
      </p:sp>
    </p:spTree>
    <p:extLst>
      <p:ext uri="{BB962C8B-B14F-4D97-AF65-F5344CB8AC3E}">
        <p14:creationId xmlns:p14="http://schemas.microsoft.com/office/powerpoint/2010/main" val="1624676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AF3AF0-00F0-449C-A6FE-E0693D3128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8496" y="1804946"/>
            <a:ext cx="10169719" cy="4921857"/>
          </a:xfrm>
          <a:prstGeom prst="rect">
            <a:avLst/>
          </a:prstGeom>
        </p:spPr>
      </p:pic>
      <p:sp>
        <p:nvSpPr>
          <p:cNvPr id="5" name="AutoShape 69">
            <a:extLst>
              <a:ext uri="{FF2B5EF4-FFF2-40B4-BE49-F238E27FC236}">
                <a16:creationId xmlns:a16="http://schemas.microsoft.com/office/drawing/2014/main" id="{3420034D-F99E-494C-BE98-3145EFADD8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12192000" cy="1690688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442913" indent="-442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US" altLang="en-US" sz="2800" dirty="0">
                <a:sym typeface="Wingdings 2" panose="05020102010507070707" pitchFamily="18" charset="2"/>
              </a:rPr>
              <a:t>On your worksheet, tick the ideas/ statements that you think are correct </a:t>
            </a:r>
          </a:p>
        </p:txBody>
      </p:sp>
    </p:spTree>
    <p:extLst>
      <p:ext uri="{BB962C8B-B14F-4D97-AF65-F5344CB8AC3E}">
        <p14:creationId xmlns:p14="http://schemas.microsoft.com/office/powerpoint/2010/main" val="1290881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1E6836E-56B5-447C-BF32-82EE592562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2660160"/>
              </p:ext>
            </p:extLst>
          </p:nvPr>
        </p:nvGraphicFramePr>
        <p:xfrm>
          <a:off x="838200" y="1825625"/>
          <a:ext cx="10515600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8171392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6716995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SymbolS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134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Battery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778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Switch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626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Cell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311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Bulb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413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Ammeter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59272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D4B3325-FDB3-4FD1-B906-893431817182}"/>
              </a:ext>
            </a:extLst>
          </p:cNvPr>
          <p:cNvSpPr txBox="1"/>
          <p:nvPr/>
        </p:nvSpPr>
        <p:spPr>
          <a:xfrm>
            <a:off x="3275938" y="3995530"/>
            <a:ext cx="1304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74A48B76-7B25-437B-9567-52A128119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7726" y="17691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3" name="Picture 3" descr="open switch">
            <a:extLst>
              <a:ext uri="{FF2B5EF4-FFF2-40B4-BE49-F238E27FC236}">
                <a16:creationId xmlns:a16="http://schemas.microsoft.com/office/drawing/2014/main" id="{A0005127-358F-43E7-98D9-510F30E80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726" y="2226365"/>
            <a:ext cx="846138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33518B39-E316-4BB5-9EBF-2D41558DD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336" y="209619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9" name="Picture 5" descr="ammeter">
            <a:extLst>
              <a:ext uri="{FF2B5EF4-FFF2-40B4-BE49-F238E27FC236}">
                <a16:creationId xmlns:a16="http://schemas.microsoft.com/office/drawing/2014/main" id="{9BDFEAE0-D2F3-4AA8-9BDB-6B629B68E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336" y="2637790"/>
            <a:ext cx="571500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A85264CF-F0E6-4F48-8EBE-50360AC8F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336" y="26999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31" name="Picture 7" descr="bulb">
            <a:extLst>
              <a:ext uri="{FF2B5EF4-FFF2-40B4-BE49-F238E27FC236}">
                <a16:creationId xmlns:a16="http://schemas.microsoft.com/office/drawing/2014/main" id="{5E3ADE0E-5A69-434E-A2FD-18CFE82A6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236" y="3310862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CFF3DBD8-7A92-4096-9733-97A4B53EB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03236" y="3887822"/>
            <a:ext cx="57345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33" name="Picture 9" descr="battery1">
            <a:extLst>
              <a:ext uri="{FF2B5EF4-FFF2-40B4-BE49-F238E27FC236}">
                <a16:creationId xmlns:a16="http://schemas.microsoft.com/office/drawing/2014/main" id="{34586FA7-8D6A-4BC3-BFEA-825FDB599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112" y="3950870"/>
            <a:ext cx="1477963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2">
            <a:extLst>
              <a:ext uri="{FF2B5EF4-FFF2-40B4-BE49-F238E27FC236}">
                <a16:creationId xmlns:a16="http://schemas.microsoft.com/office/drawing/2014/main" id="{43F2F46F-6B28-4C24-88F4-28544909A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336" y="416242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35" name="Picture 11" descr="cell">
            <a:extLst>
              <a:ext uri="{FF2B5EF4-FFF2-40B4-BE49-F238E27FC236}">
                <a16:creationId xmlns:a16="http://schemas.microsoft.com/office/drawing/2014/main" id="{9F1675B8-FF83-43C8-804C-305A68B43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336" y="4619628"/>
            <a:ext cx="587375" cy="41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6E1F6B-5F18-49E6-A7EB-9639242C9210}"/>
              </a:ext>
            </a:extLst>
          </p:cNvPr>
          <p:cNvSpPr txBox="1"/>
          <p:nvPr/>
        </p:nvSpPr>
        <p:spPr>
          <a:xfrm>
            <a:off x="857748" y="1811099"/>
            <a:ext cx="1455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Symbol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2D8033-1639-4770-8BC2-0FC8142261A2}"/>
              </a:ext>
            </a:extLst>
          </p:cNvPr>
          <p:cNvSpPr txBox="1"/>
          <p:nvPr/>
        </p:nvSpPr>
        <p:spPr>
          <a:xfrm>
            <a:off x="6384897" y="1735274"/>
            <a:ext cx="2635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is represents </a:t>
            </a:r>
          </a:p>
        </p:txBody>
      </p:sp>
      <p:sp>
        <p:nvSpPr>
          <p:cNvPr id="24" name="AutoShape 69">
            <a:extLst>
              <a:ext uri="{FF2B5EF4-FFF2-40B4-BE49-F238E27FC236}">
                <a16:creationId xmlns:a16="http://schemas.microsoft.com/office/drawing/2014/main" id="{6CDEB757-8D0A-4CE0-8B2B-361F04F2DB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11353800" cy="1690688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>
            <a:lvl1pPr marL="442913" indent="-442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US" altLang="en-US" sz="2800" dirty="0">
                <a:sym typeface="Wingdings 2" panose="05020102010507070707" pitchFamily="18" charset="2"/>
              </a:rPr>
              <a:t>Draw the table with symbols in your book then unjumble the right column to show what each symbol represents  </a:t>
            </a:r>
            <a:br>
              <a:rPr lang="en-US" altLang="en-US" sz="2800" dirty="0">
                <a:sym typeface="Wingdings 2" panose="05020102010507070707" pitchFamily="18" charset="2"/>
              </a:rPr>
            </a:br>
            <a:br>
              <a:rPr lang="en-US" altLang="en-US" sz="2800" dirty="0">
                <a:sym typeface="Wingdings 2" panose="05020102010507070707" pitchFamily="18" charset="2"/>
              </a:rPr>
            </a:br>
            <a:r>
              <a:rPr lang="en-US" altLang="en-US" sz="2800" dirty="0">
                <a:sym typeface="Wingdings 2" panose="05020102010507070707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786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C8285-06CC-4554-B399-92406B8A3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C.W</a:t>
            </a:r>
            <a:r>
              <a:rPr lang="en-GB" dirty="0"/>
              <a:t>                  </a:t>
            </a:r>
            <a:r>
              <a:rPr lang="en-GB" b="1" u="sng" dirty="0"/>
              <a:t>Learning objectives </a:t>
            </a:r>
            <a:r>
              <a:rPr lang="en-GB" b="1" dirty="0"/>
              <a:t>                  </a:t>
            </a:r>
            <a:r>
              <a:rPr lang="en-GB" sz="2000" dirty="0"/>
              <a:t>31.10.11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A8D26-5EBA-4E5D-9A47-0FC2802E8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 Identify common circuit components and their symbols. </a:t>
            </a:r>
          </a:p>
          <a:p>
            <a:r>
              <a:rPr lang="en-GB" dirty="0"/>
              <a:t> Model circuits using simple circuit diagrams</a:t>
            </a:r>
          </a:p>
          <a:p>
            <a:r>
              <a:rPr lang="en-GB" dirty="0"/>
              <a:t>Use a model to describe how an electrical circuit works</a:t>
            </a:r>
          </a:p>
          <a:p>
            <a:r>
              <a:rPr lang="en-GB" dirty="0"/>
              <a:t> Evaluate a physical model for electric circuits on how well it explains data or observations.</a:t>
            </a:r>
          </a:p>
        </p:txBody>
      </p:sp>
      <p:pic>
        <p:nvPicPr>
          <p:cNvPr id="4" name="Picture 3" descr="Image result for learning">
            <a:extLst>
              <a:ext uri="{FF2B5EF4-FFF2-40B4-BE49-F238E27FC236}">
                <a16:creationId xmlns:a16="http://schemas.microsoft.com/office/drawing/2014/main" id="{24B3B6BC-D09B-40FE-A2E1-9A87B8F62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22"/>
            <a:ext cx="906449" cy="116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65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1985964" y="1817688"/>
            <a:ext cx="8207375" cy="1223962"/>
          </a:xfrm>
        </p:spPr>
        <p:txBody>
          <a:bodyPr/>
          <a:lstStyle/>
          <a:p>
            <a:pPr marL="0" indent="0">
              <a:buNone/>
            </a:pPr>
            <a:r>
              <a:rPr lang="en-GB" altLang="en-US"/>
              <a:t>The next set of slides show different types of models.</a:t>
            </a:r>
          </a:p>
          <a:p>
            <a:pPr marL="0" indent="0">
              <a:buNone/>
            </a:pPr>
            <a:r>
              <a:rPr lang="en-GB" altLang="en-US"/>
              <a:t>For each slide give suggestions for the following:</a:t>
            </a:r>
          </a:p>
          <a:p>
            <a:pPr marL="0" indent="0">
              <a:buNone/>
            </a:pPr>
            <a:endParaRPr lang="en-GB" altLang="en-US"/>
          </a:p>
          <a:p>
            <a:pPr marL="0" indent="0">
              <a:buNone/>
            </a:pPr>
            <a:endParaRPr lang="en-GB" altLang="en-US"/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43012" name="Title 9"/>
          <p:cNvSpPr>
            <a:spLocks/>
          </p:cNvSpPr>
          <p:nvPr/>
        </p:nvSpPr>
        <p:spPr bwMode="auto">
          <a:xfrm>
            <a:off x="2208213" y="836614"/>
            <a:ext cx="7772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3600" b="1" dirty="0">
                <a:solidFill>
                  <a:srgbClr val="934C74"/>
                </a:solidFill>
              </a:rPr>
              <a:t>Models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1992313" y="2924176"/>
            <a:ext cx="62347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63538" indent="-363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en-GB" altLang="en-US" sz="2400"/>
              <a:t>What type of model is shown?</a:t>
            </a:r>
          </a:p>
          <a:p>
            <a:pPr eaLnBrk="1" hangingPunct="1">
              <a:buFontTx/>
              <a:buChar char="•"/>
            </a:pPr>
            <a:endParaRPr lang="en-GB" altLang="en-US" sz="240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GB" altLang="en-US" sz="2400"/>
              <a:t>What role does each type of model have?</a:t>
            </a:r>
          </a:p>
        </p:txBody>
      </p:sp>
    </p:spTree>
    <p:extLst>
      <p:ext uri="{BB962C8B-B14F-4D97-AF65-F5344CB8AC3E}">
        <p14:creationId xmlns:p14="http://schemas.microsoft.com/office/powerpoint/2010/main" val="32528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456364" y="1847851"/>
            <a:ext cx="3887787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GB" altLang="en-US" sz="2400">
                <a:solidFill>
                  <a:srgbClr val="934C74"/>
                </a:solidFill>
              </a:rPr>
              <a:t>This person is a fashion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GB" altLang="en-US" sz="2400">
                <a:solidFill>
                  <a:srgbClr val="934C74"/>
                </a:solidFill>
              </a:rPr>
              <a:t>model.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GB" altLang="en-US" sz="2400">
              <a:solidFill>
                <a:srgbClr val="934C74"/>
              </a:solidFill>
            </a:endParaRP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GB" altLang="en-US" sz="2400">
                <a:solidFill>
                  <a:srgbClr val="934C74"/>
                </a:solidFill>
              </a:rPr>
              <a:t>To show how clothes look when they are being worn by a person.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4997450" y="1844675"/>
            <a:ext cx="1417376" cy="179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2400"/>
              <a:t>Type:</a:t>
            </a:r>
          </a:p>
          <a:p>
            <a:pPr eaLnBrk="1" hangingPunct="1">
              <a:spcBef>
                <a:spcPct val="20000"/>
              </a:spcBef>
            </a:pPr>
            <a:endParaRPr lang="en-GB" altLang="en-US" sz="2400"/>
          </a:p>
          <a:p>
            <a:pPr eaLnBrk="1" hangingPunct="1">
              <a:spcBef>
                <a:spcPct val="20000"/>
              </a:spcBef>
            </a:pPr>
            <a:endParaRPr lang="en-GB" altLang="en-US" sz="2400"/>
          </a:p>
          <a:p>
            <a:pPr eaLnBrk="1" hangingPunct="1">
              <a:spcBef>
                <a:spcPct val="20000"/>
              </a:spcBef>
            </a:pPr>
            <a:r>
              <a:rPr lang="en-GB" altLang="en-US" sz="2400"/>
              <a:t>Purpose:</a:t>
            </a:r>
          </a:p>
        </p:txBody>
      </p:sp>
      <p:pic>
        <p:nvPicPr>
          <p:cNvPr id="44037" name="Picture 11" descr="7J_p_ap_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6" y="962026"/>
            <a:ext cx="3243263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5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09976" y="4584701"/>
            <a:ext cx="65516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GB" altLang="en-US" sz="2400">
                <a:solidFill>
                  <a:srgbClr val="934C74"/>
                </a:solidFill>
              </a:rPr>
              <a:t>This is a model railway.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GB" altLang="en-US" sz="2400">
                <a:solidFill>
                  <a:srgbClr val="934C74"/>
                </a:solidFill>
              </a:rPr>
              <a:t>It is a toy to be played with, but it also simplifies how railways work.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2063750" y="4581526"/>
            <a:ext cx="1417376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2400"/>
              <a:t>Type: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2400"/>
              <a:t>Purpose:</a:t>
            </a:r>
          </a:p>
        </p:txBody>
      </p:sp>
      <p:pic>
        <p:nvPicPr>
          <p:cNvPr id="45061" name="Picture 11" descr="7J_p_ap_001_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836613"/>
            <a:ext cx="5473700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80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81413" y="4800601"/>
            <a:ext cx="65516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GB" altLang="en-US" sz="2400">
                <a:solidFill>
                  <a:srgbClr val="934C74"/>
                </a:solidFill>
              </a:rPr>
              <a:t>This is a scale model, or prototype.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GB" altLang="en-US" sz="2400">
                <a:solidFill>
                  <a:srgbClr val="934C74"/>
                </a:solidFill>
              </a:rPr>
              <a:t>To check a design and test performance before making it on a full scale.</a:t>
            </a: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2135188" y="4797426"/>
            <a:ext cx="1417376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2400"/>
              <a:t>Type: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2400"/>
              <a:t>Purpose:</a:t>
            </a:r>
          </a:p>
        </p:txBody>
      </p:sp>
      <p:pic>
        <p:nvPicPr>
          <p:cNvPr id="46085" name="Picture 15" descr="7J_p_ap_002_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833438"/>
            <a:ext cx="2979738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30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712381" y="1844674"/>
            <a:ext cx="9824484" cy="2083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b="1" dirty="0"/>
              <a:t>We also use models in a science lab to explain real life situations or represent something that is complicated </a:t>
            </a:r>
          </a:p>
          <a:p>
            <a:pPr marL="0" indent="0">
              <a:buNone/>
            </a:pPr>
            <a:endParaRPr lang="en-GB" altLang="en-US" b="1" dirty="0"/>
          </a:p>
          <a:p>
            <a:pPr marL="0" indent="0">
              <a:buNone/>
            </a:pPr>
            <a:r>
              <a:rPr lang="en-GB" altLang="en-US" dirty="0"/>
              <a:t>. For each model, answer the following questions:</a:t>
            </a:r>
          </a:p>
        </p:txBody>
      </p:sp>
      <p:sp>
        <p:nvSpPr>
          <p:cNvPr id="47107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19289" y="3141663"/>
            <a:ext cx="820737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</a:pPr>
            <a:endParaRPr lang="en-GB" altLang="en-US" sz="2400" dirty="0"/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GB" altLang="en-US" sz="2400" dirty="0"/>
              <a:t> 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GB" altLang="en-US" sz="2400" dirty="0"/>
              <a:t>Why would a teacher use the model during a lesson?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GB" altLang="en-US" sz="2400" dirty="0"/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GB" altLang="en-US" sz="2400" dirty="0"/>
              <a:t>What advantage does the model offer?</a:t>
            </a:r>
          </a:p>
        </p:txBody>
      </p:sp>
      <p:sp>
        <p:nvSpPr>
          <p:cNvPr id="47109" name="Title 9"/>
          <p:cNvSpPr>
            <a:spLocks/>
          </p:cNvSpPr>
          <p:nvPr/>
        </p:nvSpPr>
        <p:spPr bwMode="auto">
          <a:xfrm>
            <a:off x="2208213" y="836614"/>
            <a:ext cx="7772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3600">
                <a:solidFill>
                  <a:srgbClr val="934C74"/>
                </a:solidFill>
              </a:rPr>
              <a:t>Models in science</a:t>
            </a:r>
          </a:p>
        </p:txBody>
      </p:sp>
    </p:spTree>
    <p:extLst>
      <p:ext uri="{BB962C8B-B14F-4D97-AF65-F5344CB8AC3E}">
        <p14:creationId xmlns:p14="http://schemas.microsoft.com/office/powerpoint/2010/main" val="5021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311900" y="1803400"/>
            <a:ext cx="40322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GB" altLang="en-US" sz="2400" dirty="0">
              <a:solidFill>
                <a:srgbClr val="934C74"/>
              </a:solidFill>
            </a:endParaRP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GB" altLang="en-US" sz="2400" dirty="0">
              <a:solidFill>
                <a:srgbClr val="934C74"/>
              </a:solidFill>
            </a:endParaRP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934C74"/>
                </a:solidFill>
              </a:rPr>
              <a:t>To explain the internal organs in a human body.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GB" altLang="en-US" sz="2400" dirty="0">
              <a:solidFill>
                <a:srgbClr val="934C74"/>
              </a:solidFill>
            </a:endParaRP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934C74"/>
                </a:solidFill>
              </a:rPr>
              <a:t>Don’t need to dissect a real human body!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4610100" y="1817688"/>
            <a:ext cx="1728788" cy="260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GB" altLang="en-US" sz="2400" dirty="0"/>
          </a:p>
          <a:p>
            <a:pPr eaLnBrk="1" hangingPunct="1">
              <a:spcBef>
                <a:spcPct val="20000"/>
              </a:spcBef>
            </a:pPr>
            <a:endParaRPr lang="en-GB" altLang="en-US" sz="2400" dirty="0"/>
          </a:p>
          <a:p>
            <a:pPr eaLnBrk="1" hangingPunct="1">
              <a:spcBef>
                <a:spcPct val="20000"/>
              </a:spcBef>
            </a:pPr>
            <a:r>
              <a:rPr lang="en-GB" altLang="en-US" sz="2400" dirty="0"/>
              <a:t>Purpose:</a:t>
            </a:r>
          </a:p>
          <a:p>
            <a:pPr eaLnBrk="1" hangingPunct="1">
              <a:spcBef>
                <a:spcPct val="20000"/>
              </a:spcBef>
            </a:pPr>
            <a:br>
              <a:rPr lang="en-GB" altLang="en-US" sz="2400" dirty="0"/>
            </a:br>
            <a:endParaRPr lang="en-GB" altLang="en-US" sz="2400" dirty="0"/>
          </a:p>
          <a:p>
            <a:pPr eaLnBrk="1" hangingPunct="1">
              <a:spcBef>
                <a:spcPct val="20000"/>
              </a:spcBef>
            </a:pPr>
            <a:r>
              <a:rPr lang="en-GB" altLang="en-US" sz="2400" dirty="0"/>
              <a:t>Advantage:</a:t>
            </a:r>
          </a:p>
        </p:txBody>
      </p:sp>
      <p:pic>
        <p:nvPicPr>
          <p:cNvPr id="48133" name="Picture 15" descr="7J_p_ap_004_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6" y="1165225"/>
            <a:ext cx="25955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53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652</Words>
  <Application>Microsoft Office PowerPoint</Application>
  <PresentationFormat>Widescreen</PresentationFormat>
  <Paragraphs>92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Wingdings 2</vt:lpstr>
      <vt:lpstr>Office Theme</vt:lpstr>
      <vt:lpstr>31/10/18    Models for circuits 7Jb  c.w </vt:lpstr>
      <vt:lpstr>Draw the table with symbols in your book then unjumble the right column to show what each symbol represents     </vt:lpstr>
      <vt:lpstr>C.W                  Learning objectives                   31.10.11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 What do you think is meant by ‘physical’ and ‘abstract’ models?      Q Can you think or an example of each?    </vt:lpstr>
      <vt:lpstr>The counter model</vt:lpstr>
      <vt:lpstr>Stick the work sheet into your books, read the text and answer the questions.   </vt:lpstr>
      <vt:lpstr>On your worksheet, tick the ideas/ statements that you think are correct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Models for circuits 7Jb</dc:title>
  <dc:creator>Vincent Rason</dc:creator>
  <cp:lastModifiedBy>F Sheikh</cp:lastModifiedBy>
  <cp:revision>22</cp:revision>
  <dcterms:created xsi:type="dcterms:W3CDTF">2018-10-25T20:31:32Z</dcterms:created>
  <dcterms:modified xsi:type="dcterms:W3CDTF">2018-11-08T23:42:58Z</dcterms:modified>
</cp:coreProperties>
</file>