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660" r:id="rId5"/>
    <p:sldMasterId id="2147483771" r:id="rId6"/>
    <p:sldMasterId id="2147483786" r:id="rId7"/>
    <p:sldMasterId id="2147483801" r:id="rId8"/>
    <p:sldMasterId id="2147483803" r:id="rId9"/>
    <p:sldMasterId id="2147483815" r:id="rId10"/>
    <p:sldMasterId id="2147483827" r:id="rId11"/>
    <p:sldMasterId id="2147483829" r:id="rId12"/>
  </p:sldMasterIdLst>
  <p:notesMasterIdLst>
    <p:notesMasterId r:id="rId39"/>
  </p:notesMasterIdLst>
  <p:sldIdLst>
    <p:sldId id="312" r:id="rId13"/>
    <p:sldId id="273" r:id="rId14"/>
    <p:sldId id="303" r:id="rId15"/>
    <p:sldId id="304" r:id="rId16"/>
    <p:sldId id="305" r:id="rId17"/>
    <p:sldId id="272" r:id="rId18"/>
    <p:sldId id="276" r:id="rId19"/>
    <p:sldId id="306" r:id="rId20"/>
    <p:sldId id="307" r:id="rId21"/>
    <p:sldId id="311" r:id="rId22"/>
    <p:sldId id="308" r:id="rId23"/>
    <p:sldId id="309" r:id="rId24"/>
    <p:sldId id="310" r:id="rId25"/>
    <p:sldId id="390" r:id="rId26"/>
    <p:sldId id="385" r:id="rId27"/>
    <p:sldId id="389" r:id="rId28"/>
    <p:sldId id="386" r:id="rId29"/>
    <p:sldId id="387" r:id="rId30"/>
    <p:sldId id="388" r:id="rId31"/>
    <p:sldId id="261" r:id="rId32"/>
    <p:sldId id="263" r:id="rId33"/>
    <p:sldId id="264" r:id="rId34"/>
    <p:sldId id="275" r:id="rId35"/>
    <p:sldId id="391" r:id="rId36"/>
    <p:sldId id="269" r:id="rId37"/>
    <p:sldId id="270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E1E"/>
    <a:srgbClr val="E6E6E6"/>
    <a:srgbClr val="CC0000"/>
    <a:srgbClr val="FFCC00"/>
    <a:srgbClr val="009242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E29FE-7C67-4A6A-BA96-B8B1C4B5B367}" v="4" dt="2018-10-06T11:16:4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FAAE29FE-7C67-4A6A-BA96-B8B1C4B5B367}"/>
    <pc:docChg chg="custSel addSld delSld modSld sldOrd delMainMaster">
      <pc:chgData name="J Barker" userId="8227ee0e-fd3b-4e42-9476-b3edf034b415" providerId="ADAL" clId="{FAAE29FE-7C67-4A6A-BA96-B8B1C4B5B367}" dt="2018-10-06T11:15:58.976" v="249" actId="20577"/>
      <pc:docMkLst>
        <pc:docMk/>
      </pc:docMkLst>
      <pc:sldChg chg="modSp">
        <pc:chgData name="J Barker" userId="8227ee0e-fd3b-4e42-9476-b3edf034b415" providerId="ADAL" clId="{FAAE29FE-7C67-4A6A-BA96-B8B1C4B5B367}" dt="2018-09-04T18:45:01.336" v="80" actId="14100"/>
        <pc:sldMkLst>
          <pc:docMk/>
          <pc:sldMk cId="1018467127" sldId="272"/>
        </pc:sldMkLst>
        <pc:spChg chg="mod">
          <ac:chgData name="J Barker" userId="8227ee0e-fd3b-4e42-9476-b3edf034b415" providerId="ADAL" clId="{FAAE29FE-7C67-4A6A-BA96-B8B1C4B5B367}" dt="2018-09-04T18:44:42.797" v="51" actId="20577"/>
          <ac:spMkLst>
            <pc:docMk/>
            <pc:sldMk cId="1018467127" sldId="272"/>
            <ac:spMk id="40972" creationId="{00000000-0000-0000-0000-000000000000}"/>
          </ac:spMkLst>
        </pc:spChg>
        <pc:spChg chg="mod">
          <ac:chgData name="J Barker" userId="8227ee0e-fd3b-4e42-9476-b3edf034b415" providerId="ADAL" clId="{FAAE29FE-7C67-4A6A-BA96-B8B1C4B5B367}" dt="2018-09-04T18:45:01.336" v="80" actId="14100"/>
          <ac:spMkLst>
            <pc:docMk/>
            <pc:sldMk cId="1018467127" sldId="272"/>
            <ac:spMk id="40974" creationId="{00000000-0000-0000-0000-000000000000}"/>
          </ac:spMkLst>
        </pc:spChg>
      </pc:sldChg>
      <pc:sldChg chg="addSp delSp modSp modAnim">
        <pc:chgData name="J Barker" userId="8227ee0e-fd3b-4e42-9476-b3edf034b415" providerId="ADAL" clId="{FAAE29FE-7C67-4A6A-BA96-B8B1C4B5B367}" dt="2018-09-11T18:18:34.311" v="247"/>
        <pc:sldMkLst>
          <pc:docMk/>
          <pc:sldMk cId="2890284794" sldId="273"/>
        </pc:sldMkLst>
        <pc:spChg chg="add mod">
          <ac:chgData name="J Barker" userId="8227ee0e-fd3b-4e42-9476-b3edf034b415" providerId="ADAL" clId="{FAAE29FE-7C67-4A6A-BA96-B8B1C4B5B367}" dt="2018-09-11T18:18:08.313" v="244" actId="14100"/>
          <ac:spMkLst>
            <pc:docMk/>
            <pc:sldMk cId="2890284794" sldId="273"/>
            <ac:spMk id="5" creationId="{9BB08B89-0CAA-47EB-8468-FB0A94E3DD1E}"/>
          </ac:spMkLst>
        </pc:spChg>
        <pc:picChg chg="add mod">
          <ac:chgData name="J Barker" userId="8227ee0e-fd3b-4e42-9476-b3edf034b415" providerId="ADAL" clId="{FAAE29FE-7C67-4A6A-BA96-B8B1C4B5B367}" dt="2018-09-11T18:16:26.393" v="190" actId="14100"/>
          <ac:picMkLst>
            <pc:docMk/>
            <pc:sldMk cId="2890284794" sldId="273"/>
            <ac:picMk id="2" creationId="{4BA8B62A-5112-4F7E-A366-95D54708862F}"/>
          </ac:picMkLst>
        </pc:picChg>
        <pc:picChg chg="del mod">
          <ac:chgData name="J Barker" userId="8227ee0e-fd3b-4e42-9476-b3edf034b415" providerId="ADAL" clId="{FAAE29FE-7C67-4A6A-BA96-B8B1C4B5B367}" dt="2018-09-11T18:15:51.192" v="181" actId="478"/>
          <ac:picMkLst>
            <pc:docMk/>
            <pc:sldMk cId="2890284794" sldId="273"/>
            <ac:picMk id="41988" creationId="{00000000-0000-0000-0000-000000000000}"/>
          </ac:picMkLst>
        </pc:picChg>
        <pc:picChg chg="mod">
          <ac:chgData name="J Barker" userId="8227ee0e-fd3b-4e42-9476-b3edf034b415" providerId="ADAL" clId="{FAAE29FE-7C67-4A6A-BA96-B8B1C4B5B367}" dt="2018-09-11T18:16:57.742" v="193" actId="14100"/>
          <ac:picMkLst>
            <pc:docMk/>
            <pc:sldMk cId="2890284794" sldId="273"/>
            <ac:picMk id="41989" creationId="{00000000-0000-0000-0000-000000000000}"/>
          </ac:picMkLst>
        </pc:picChg>
      </pc:sldChg>
      <pc:sldChg chg="modSp modAnim">
        <pc:chgData name="J Barker" userId="8227ee0e-fd3b-4e42-9476-b3edf034b415" providerId="ADAL" clId="{FAAE29FE-7C67-4A6A-BA96-B8B1C4B5B367}" dt="2018-09-04T18:43:26.818" v="11" actId="20577"/>
        <pc:sldMkLst>
          <pc:docMk/>
          <pc:sldMk cId="2610429917" sldId="303"/>
        </pc:sldMkLst>
        <pc:spChg chg="mod">
          <ac:chgData name="J Barker" userId="8227ee0e-fd3b-4e42-9476-b3edf034b415" providerId="ADAL" clId="{FAAE29FE-7C67-4A6A-BA96-B8B1C4B5B367}" dt="2018-09-04T18:43:26.818" v="11" actId="20577"/>
          <ac:spMkLst>
            <pc:docMk/>
            <pc:sldMk cId="2610429917" sldId="303"/>
            <ac:spMk id="56322" creationId="{8E9D564F-DB7A-41D2-B917-E1CD48FC7CA4}"/>
          </ac:spMkLst>
        </pc:spChg>
      </pc:sldChg>
      <pc:sldChg chg="modSp modAnim">
        <pc:chgData name="J Barker" userId="8227ee0e-fd3b-4e42-9476-b3edf034b415" providerId="ADAL" clId="{FAAE29FE-7C67-4A6A-BA96-B8B1C4B5B367}" dt="2018-09-04T18:43:31.987" v="12" actId="20577"/>
        <pc:sldMkLst>
          <pc:docMk/>
          <pc:sldMk cId="1784267127" sldId="304"/>
        </pc:sldMkLst>
        <pc:spChg chg="mod">
          <ac:chgData name="J Barker" userId="8227ee0e-fd3b-4e42-9476-b3edf034b415" providerId="ADAL" clId="{FAAE29FE-7C67-4A6A-BA96-B8B1C4B5B367}" dt="2018-09-04T18:43:31.987" v="12" actId="20577"/>
          <ac:spMkLst>
            <pc:docMk/>
            <pc:sldMk cId="1784267127" sldId="304"/>
            <ac:spMk id="98307" creationId="{1941EC64-E1AD-4F71-ABDA-FDDC86445FAA}"/>
          </ac:spMkLst>
        </pc:spChg>
      </pc:sldChg>
      <pc:sldChg chg="modSp modAnim">
        <pc:chgData name="J Barker" userId="8227ee0e-fd3b-4e42-9476-b3edf034b415" providerId="ADAL" clId="{FAAE29FE-7C67-4A6A-BA96-B8B1C4B5B367}" dt="2018-09-04T18:43:36.996" v="13" actId="20577"/>
        <pc:sldMkLst>
          <pc:docMk/>
          <pc:sldMk cId="494163493" sldId="305"/>
        </pc:sldMkLst>
        <pc:spChg chg="mod">
          <ac:chgData name="J Barker" userId="8227ee0e-fd3b-4e42-9476-b3edf034b415" providerId="ADAL" clId="{FAAE29FE-7C67-4A6A-BA96-B8B1C4B5B367}" dt="2018-09-04T18:43:36.996" v="13" actId="20577"/>
          <ac:spMkLst>
            <pc:docMk/>
            <pc:sldMk cId="494163493" sldId="305"/>
            <ac:spMk id="99331" creationId="{2777A5D0-9C93-4179-AAC3-86C6210802AB}"/>
          </ac:spMkLst>
        </pc:spChg>
      </pc:sldChg>
      <pc:sldChg chg="modSp">
        <pc:chgData name="J Barker" userId="8227ee0e-fd3b-4e42-9476-b3edf034b415" providerId="ADAL" clId="{FAAE29FE-7C67-4A6A-BA96-B8B1C4B5B367}" dt="2018-10-06T11:15:58.976" v="249" actId="20577"/>
        <pc:sldMkLst>
          <pc:docMk/>
          <pc:sldMk cId="1564057127" sldId="312"/>
        </pc:sldMkLst>
        <pc:spChg chg="mod">
          <ac:chgData name="J Barker" userId="8227ee0e-fd3b-4e42-9476-b3edf034b415" providerId="ADAL" clId="{FAAE29FE-7C67-4A6A-BA96-B8B1C4B5B367}" dt="2018-10-06T11:15:58.976" v="249" actId="20577"/>
          <ac:spMkLst>
            <pc:docMk/>
            <pc:sldMk cId="1564057127" sldId="312"/>
            <ac:spMk id="13" creationId="{00000000-0000-0000-0000-000000000000}"/>
          </ac:spMkLst>
        </pc:spChg>
        <pc:spChg chg="mod">
          <ac:chgData name="J Barker" userId="8227ee0e-fd3b-4e42-9476-b3edf034b415" providerId="ADAL" clId="{FAAE29FE-7C67-4A6A-BA96-B8B1C4B5B367}" dt="2018-09-04T18:43:00.980" v="6" actId="14100"/>
          <ac:spMkLst>
            <pc:docMk/>
            <pc:sldMk cId="1564057127" sldId="312"/>
            <ac:spMk id="15" creationId="{00000000-0000-0000-0000-000000000000}"/>
          </ac:spMkLst>
        </pc:spChg>
      </pc:sldChg>
      <pc:sldChg chg="modSp">
        <pc:chgData name="J Barker" userId="8227ee0e-fd3b-4e42-9476-b3edf034b415" providerId="ADAL" clId="{FAAE29FE-7C67-4A6A-BA96-B8B1C4B5B367}" dt="2018-09-04T18:47:56.625" v="93" actId="20577"/>
        <pc:sldMkLst>
          <pc:docMk/>
          <pc:sldMk cId="3382174110" sldId="385"/>
        </pc:sldMkLst>
        <pc:spChg chg="mod">
          <ac:chgData name="J Barker" userId="8227ee0e-fd3b-4e42-9476-b3edf034b415" providerId="ADAL" clId="{FAAE29FE-7C67-4A6A-BA96-B8B1C4B5B367}" dt="2018-09-04T18:47:56.625" v="93" actId="20577"/>
          <ac:spMkLst>
            <pc:docMk/>
            <pc:sldMk cId="3382174110" sldId="385"/>
            <ac:spMk id="4" creationId="{B5E4C7F9-47AA-4102-AB96-955EF4F76275}"/>
          </ac:spMkLst>
        </pc:spChg>
      </pc:sldChg>
      <pc:sldChg chg="add">
        <pc:chgData name="J Barker" userId="8227ee0e-fd3b-4e42-9476-b3edf034b415" providerId="ADAL" clId="{FAAE29FE-7C67-4A6A-BA96-B8B1C4B5B367}" dt="2018-09-04T18:47:50.338" v="83" actId="2696"/>
        <pc:sldMkLst>
          <pc:docMk/>
          <pc:sldMk cId="3061932142" sldId="386"/>
        </pc:sldMkLst>
      </pc:sldChg>
      <pc:sldChg chg="add">
        <pc:chgData name="J Barker" userId="8227ee0e-fd3b-4e42-9476-b3edf034b415" providerId="ADAL" clId="{FAAE29FE-7C67-4A6A-BA96-B8B1C4B5B367}" dt="2018-09-04T18:47:50.338" v="83" actId="2696"/>
        <pc:sldMkLst>
          <pc:docMk/>
          <pc:sldMk cId="1309880118" sldId="387"/>
        </pc:sldMkLst>
      </pc:sldChg>
      <pc:sldChg chg="add">
        <pc:chgData name="J Barker" userId="8227ee0e-fd3b-4e42-9476-b3edf034b415" providerId="ADAL" clId="{FAAE29FE-7C67-4A6A-BA96-B8B1C4B5B367}" dt="2018-09-04T18:47:50.338" v="83" actId="2696"/>
        <pc:sldMkLst>
          <pc:docMk/>
          <pc:sldMk cId="1977786905" sldId="388"/>
        </pc:sldMkLst>
      </pc:sldChg>
      <pc:sldChg chg="modSp">
        <pc:chgData name="J Barker" userId="8227ee0e-fd3b-4e42-9476-b3edf034b415" providerId="ADAL" clId="{FAAE29FE-7C67-4A6A-BA96-B8B1C4B5B367}" dt="2018-09-04T18:48:13.025" v="103" actId="1076"/>
        <pc:sldMkLst>
          <pc:docMk/>
          <pc:sldMk cId="2163694907" sldId="389"/>
        </pc:sldMkLst>
        <pc:spChg chg="mod">
          <ac:chgData name="J Barker" userId="8227ee0e-fd3b-4e42-9476-b3edf034b415" providerId="ADAL" clId="{FAAE29FE-7C67-4A6A-BA96-B8B1C4B5B367}" dt="2018-09-04T18:48:13.025" v="103" actId="1076"/>
          <ac:spMkLst>
            <pc:docMk/>
            <pc:sldMk cId="2163694907" sldId="389"/>
            <ac:spMk id="4" creationId="{B5E4C7F9-47AA-4102-AB96-955EF4F76275}"/>
          </ac:spMkLst>
        </pc:spChg>
      </pc:sldChg>
      <pc:sldChg chg="modSp add ord">
        <pc:chgData name="J Barker" userId="8227ee0e-fd3b-4e42-9476-b3edf034b415" providerId="ADAL" clId="{FAAE29FE-7C67-4A6A-BA96-B8B1C4B5B367}" dt="2018-09-04T18:48:31.488" v="114" actId="2696"/>
        <pc:sldMkLst>
          <pc:docMk/>
          <pc:sldMk cId="2244596199" sldId="390"/>
        </pc:sldMkLst>
        <pc:spChg chg="mod">
          <ac:chgData name="J Barker" userId="8227ee0e-fd3b-4e42-9476-b3edf034b415" providerId="ADAL" clId="{FAAE29FE-7C67-4A6A-BA96-B8B1C4B5B367}" dt="2018-09-04T18:48:21.826" v="113" actId="20577"/>
          <ac:spMkLst>
            <pc:docMk/>
            <pc:sldMk cId="2244596199" sldId="390"/>
            <ac:spMk id="4" creationId="{B5E4C7F9-47AA-4102-AB96-955EF4F762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FA946-96D3-4D6E-B846-4BFDA4E73D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48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CEE88-3A8E-43C0-8838-C29AF9199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2527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8F94A-0B24-47A7-BA09-67CE39462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433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BCB0E-BD4B-43F6-94C2-5D4EC7B31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8532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9D5B6-4E38-4683-A40F-AD98A7279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7059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F4945-130C-46C2-A8EB-DFCA640F7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578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F743-AA70-4D3C-992B-AC2696163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146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361AD-01A0-40D2-9229-5ED810119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9182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33766-27C3-43A2-8332-7D42B74E3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341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86EED-BA19-4A6E-82B2-FF5345F071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764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EEFC-7C7B-4D66-B743-F131F5CE7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22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41AD763D-5483-4430-8935-B6A6792F9E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80FDFCF9-D287-4C03-955A-E8497F196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893CE25-F5E9-4962-B3EE-B6442AC60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E3AE84F-7243-4C56-9D30-D8858AB9C4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221298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7BC02F-9225-4348-90E5-74BFCAC78A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0872569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4A1AA-1E40-4B67-A25B-24C5E19038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1113337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53495E-285C-404A-B00D-2305E4CFE2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1369363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996D3-7514-46F5-A3D6-9468E79D4A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31163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38B6CD-090C-4BA7-97D6-95FBD63254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9313803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538238-FFB1-48CC-A449-456416360F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536614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2C73F12-3038-4ABA-8C81-80EAF55674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1685864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7204A-DAA9-4FDD-A829-D9692CD913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5641636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592DB-9195-4CD6-9956-308135846D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931233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B4C1EA-E151-4D8D-B59F-9EF82CCEE3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9138474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F39946-799E-4497-9DC9-83FDB97446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439209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1C23C5-7A62-42B9-8798-FA0CD6CB68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629847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EF16B07E-2557-4FFB-872D-D67C3631D1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29CD404-EFE5-427C-8697-4366B6585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058BD87-C19E-4273-82D9-5967DE6714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A393213-83BA-4DC5-90EA-EAD4B7E325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Refraction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8D58B-DC45-4D98-8688-410B68E07F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833792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801B8-D3DD-49DA-BF06-109BC322B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2511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D28E7-25D7-40D8-ACEF-C5A927FC2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69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0FEC2-09BE-4D87-B574-7587CCA04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910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893FE-4B98-440E-B6F6-C878996D8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0795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6D6C-0C35-4F3E-A242-F9CB26DE9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190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C168-2F33-4E56-8B36-68D4FF526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64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3797-AF7F-40E2-9D99-A7017F017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548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5DBD7-6C1A-4AC8-BDFE-740633562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816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9A8A-0AE1-4B15-8336-7380F9C7D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06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240D8-9DD6-4E0D-9606-A20615513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77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99CFD-7195-49F5-B9BE-EEC105F330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75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4F6E-B455-44DB-A550-D17128F13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4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06/10/2018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B296BF8D-AF79-44A6-A672-3284D6A514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71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B6CBFE08-8AF5-415D-9B52-94BCB44E8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0812A373-FA8F-4687-B5A5-FFC530A1A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ABCC904-6C3A-4C1F-8220-4891FCA5F8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0084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BD7AFDB6-D221-4F4F-9B12-1880DD758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EF9E26CC-5016-402B-AA76-F48F721D1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26066567-0075-4DE7-88BE-0CBE4D66E3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C626EF0E-0986-4E0F-B242-E7DC46879E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8Jc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F6BF49F6-E073-4F91-9282-6A7014BCDE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Refraction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DCDADE-D1D2-4182-A7E0-69DDD886D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2288E6E3-EA80-4D7F-B85F-11037AEFD8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6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6E6B2C64-9A53-485A-BF20-2D27E4561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ECC41AA-8013-492A-AEE3-3531D7971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0CA111A-03EE-4575-9819-F5F770516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3864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fld id="{7612F364-2F0B-48AE-99C2-4AB2859BB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07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https://www.pearsonactivelearn.com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http://www.highamsparkschool.co.uk/" TargetMode="External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hyperlink" Target="https://www.youtube.com/channel/UCevUL4wPdprao-yKOZ8GFN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oddlelearn.co.uk/app/teacher/launch-content/2bfd57b7-b47f-4030-9b74-597e14cf633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highamspark.fireflycloud.net/science/doddl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oddlelearn.co.uk/app/teacher/launch-content/40aa1ae9-13de-4e3e-a5fa-38ac30edc0db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highamspark.fireflycloud.net/science/dodd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3CBC91DB-DD27-4063-A1AD-63501C79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C/W</a:t>
            </a:r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22D31-BBE6-4DD2-BE87-6A6B1EDD3712}" type="datetime1">
              <a:rPr kumimoji="0" lang="en-GB" sz="3000" b="0" i="0" u="sng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06/10/2018</a:t>
            </a:fld>
            <a:endParaRPr kumimoji="0" lang="en-US" sz="3000" b="0" i="0" u="sng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475736" y="777718"/>
            <a:ext cx="9619736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8Jc1 Refraction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821725" y="1804422"/>
            <a:ext cx="3933156" cy="2561360"/>
          </a:xfrm>
          <a:prstGeom prst="cloudCallout">
            <a:avLst>
              <a:gd name="adj1" fmla="val -54001"/>
              <a:gd name="adj2" fmla="val 750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seems strange about the steps when you get into a pool?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17" name="Picture 16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BD426-7C9C-4B4C-8312-ED67799ED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>
            <a:off x="308190" y="0"/>
            <a:ext cx="8527617" cy="49662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C60199-66B3-41F2-8F7F-6F831D8B0092}"/>
              </a:ext>
            </a:extLst>
          </p:cNvPr>
          <p:cNvSpPr/>
          <p:nvPr/>
        </p:nvSpPr>
        <p:spPr>
          <a:xfrm>
            <a:off x="400704" y="0"/>
            <a:ext cx="859899" cy="70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36">
            <a:extLst>
              <a:ext uri="{FF2B5EF4-FFF2-40B4-BE49-F238E27FC236}">
                <a16:creationId xmlns:a16="http://schemas.microsoft.com/office/drawing/2014/main" id="{35D072DE-AFE9-4858-A81A-8EE322DA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423" y="1980450"/>
            <a:ext cx="2716582" cy="1698416"/>
          </a:xfrm>
          <a:prstGeom prst="cloudCallout">
            <a:avLst>
              <a:gd name="adj1" fmla="val 36403"/>
              <a:gd name="adj2" fmla="val 839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i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Why</a:t>
            </a:r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does the light change direction?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8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5A57477B-FC71-4F25-9495-EC7E5E6E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45" y="0"/>
            <a:ext cx="6891855" cy="51435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0B9F9D4A-DF77-44B3-B963-768ABF9D5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3208767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	Teachers: Click image then launch Doddle Presentation on slide 8.</a:t>
            </a:r>
          </a:p>
          <a:p>
            <a:pPr marL="361950" lvl="0" indent="-361950" defTabSz="914400">
              <a:buFont typeface="Wingdings" panose="05000000000000000000" pitchFamily="2" charset="2"/>
              <a:buChar char="8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Light Waves Part 3 – Refraction, </a:t>
            </a:r>
            <a:r>
              <a:rPr lang="en-GB" sz="1800" kern="0" dirty="0">
                <a:solidFill>
                  <a:srgbClr val="FFFFFF"/>
                </a:solidFill>
                <a:sym typeface="Wingdings"/>
              </a:rPr>
              <a:t>then launch slide 8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0AD365F4-76D6-4920-B287-A5F245B4C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16" y="3364652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2668" y="2450"/>
            <a:ext cx="4241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u="sng" dirty="0">
                <a:solidFill>
                  <a:srgbClr val="FFFFFF"/>
                </a:solidFill>
                <a:latin typeface="+mj-lt"/>
              </a:rPr>
              <a:t>Explaining refraction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2668" y="519112"/>
            <a:ext cx="907133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+mj-lt"/>
              </a:rPr>
              <a:t>Light travels slower in more dense materials </a:t>
            </a:r>
            <a:r>
              <a:rPr lang="en-GB" altLang="en-US" sz="2800" dirty="0" err="1">
                <a:solidFill>
                  <a:srgbClr val="FFFFFF"/>
                </a:solidFill>
                <a:latin typeface="+mj-lt"/>
              </a:rPr>
              <a:t>e.g</a:t>
            </a:r>
            <a:r>
              <a:rPr lang="en-GB" altLang="en-US" sz="2800" dirty="0">
                <a:solidFill>
                  <a:srgbClr val="FFFFFF"/>
                </a:solidFill>
                <a:latin typeface="+mj-lt"/>
              </a:rPr>
              <a:t>…</a:t>
            </a:r>
          </a:p>
          <a:p>
            <a:pPr marL="266700" indent="-2667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+mj-lt"/>
              </a:rPr>
              <a:t>This means that light changes direction when it passes from one transparent material to another.</a:t>
            </a:r>
          </a:p>
          <a:p>
            <a:pPr marL="266700" indent="-2667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FFFFFF"/>
                </a:solidFill>
                <a:latin typeface="+mj-lt"/>
              </a:rPr>
              <a:t>The direction of bending can be explained using a model:</a:t>
            </a:r>
          </a:p>
          <a:p>
            <a:pPr marL="133350" indent="-13335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 alt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4538987" y="2855138"/>
            <a:ext cx="4374292" cy="1243013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4500" indent="-444500">
              <a:tabLst>
                <a:tab pos="444500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	</a:t>
            </a:r>
            <a:r>
              <a:rPr lang="en-US" altLang="en-US" sz="2400" dirty="0">
                <a:solidFill>
                  <a:schemeClr val="bg1"/>
                </a:solidFill>
                <a:latin typeface="Arial" charset="0"/>
              </a:rPr>
              <a:t>Label your diagram to help explain this using the Roman Soldiers model.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20158" r="20804" b="40048"/>
          <a:stretch>
            <a:fillRect/>
          </a:stretch>
        </p:blipFill>
        <p:spPr bwMode="auto">
          <a:xfrm>
            <a:off x="1715792" y="2845507"/>
            <a:ext cx="2592475" cy="223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5542007" y="86916"/>
            <a:ext cx="3046610" cy="1880457"/>
          </a:xfrm>
          <a:prstGeom prst="cloudCallout">
            <a:avLst>
              <a:gd name="adj1" fmla="val 61517"/>
              <a:gd name="adj2" fmla="val 4899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Can you think of another model to explain this?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7D440068-A865-4356-BB87-09C5A45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7" t="20158" r="20804" b="40048"/>
          <a:stretch>
            <a:fillRect/>
          </a:stretch>
        </p:blipFill>
        <p:spPr bwMode="auto">
          <a:xfrm>
            <a:off x="2151230" y="762615"/>
            <a:ext cx="4670721" cy="40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32E913-2026-40CC-8A05-E1D2433A9293}"/>
              </a:ext>
            </a:extLst>
          </p:cNvPr>
          <p:cNvSpPr/>
          <p:nvPr/>
        </p:nvSpPr>
        <p:spPr>
          <a:xfrm>
            <a:off x="57528" y="62564"/>
            <a:ext cx="908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800" dirty="0">
                <a:solidFill>
                  <a:srgbClr val="FFFFFF"/>
                </a:solidFill>
              </a:rPr>
              <a:t>The direction of bending can be explained using a model: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B8FBE-A642-46D6-AE1F-D88BCC2CF375}"/>
              </a:ext>
            </a:extLst>
          </p:cNvPr>
          <p:cNvSpPr txBox="1"/>
          <p:nvPr/>
        </p:nvSpPr>
        <p:spPr>
          <a:xfrm>
            <a:off x="57528" y="1937329"/>
            <a:ext cx="223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These soldiers would reach the stream first, so slow down first.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1A567-A6B7-4222-857A-E1FEC8895197}"/>
              </a:ext>
            </a:extLst>
          </p:cNvPr>
          <p:cNvSpPr txBox="1"/>
          <p:nvPr/>
        </p:nvSpPr>
        <p:spPr>
          <a:xfrm>
            <a:off x="6873139" y="658872"/>
            <a:ext cx="2270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These soldiers are still on the road so carry on at same speed.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67963-5435-4B49-9379-085E313BFF85}"/>
              </a:ext>
            </a:extLst>
          </p:cNvPr>
          <p:cNvSpPr txBox="1"/>
          <p:nvPr/>
        </p:nvSpPr>
        <p:spPr>
          <a:xfrm>
            <a:off x="6932141" y="2998419"/>
            <a:ext cx="1896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This causes the column to change direction.</a:t>
            </a:r>
          </a:p>
        </p:txBody>
      </p:sp>
    </p:spTree>
    <p:extLst>
      <p:ext uri="{BB962C8B-B14F-4D97-AF65-F5344CB8AC3E}">
        <p14:creationId xmlns:p14="http://schemas.microsoft.com/office/powerpoint/2010/main" val="32361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8901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refracted</a:t>
            </a:r>
            <a:r>
              <a:rPr kumimoji="0" lang="en-GB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ray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8901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refraction</a:t>
            </a:r>
          </a:p>
        </p:txBody>
      </p:sp>
    </p:spTree>
    <p:extLst>
      <p:ext uri="{BB962C8B-B14F-4D97-AF65-F5344CB8AC3E}">
        <p14:creationId xmlns:p14="http://schemas.microsoft.com/office/powerpoint/2010/main" val="33821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2505787"/>
            <a:ext cx="3039926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41" y="-1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8724" y="84777"/>
            <a:ext cx="6073796" cy="48445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81" marR="0" lvl="0" indent="-26908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ebdings"/>
              </a:rPr>
              <a:t> Give a clue or definition for these keywords.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	</a:t>
            </a: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4C7F9-47AA-4102-AB96-955EF4F76275}"/>
              </a:ext>
            </a:extLst>
          </p:cNvPr>
          <p:cNvSpPr txBox="1"/>
          <p:nvPr/>
        </p:nvSpPr>
        <p:spPr>
          <a:xfrm>
            <a:off x="0" y="56923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angle of refraction</a:t>
            </a:r>
          </a:p>
        </p:txBody>
      </p:sp>
    </p:spTree>
    <p:extLst>
      <p:ext uri="{BB962C8B-B14F-4D97-AF65-F5344CB8AC3E}">
        <p14:creationId xmlns:p14="http://schemas.microsoft.com/office/powerpoint/2010/main" val="21636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DE965CF-088C-463A-9C4D-2D6CC238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E9D564F-DB7A-41D2-B917-E1CD48FC7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21582"/>
            <a:ext cx="9143999" cy="3456385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State the meaning of: </a:t>
            </a:r>
            <a:r>
              <a:rPr lang="en-GB" altLang="en-US" sz="1950" dirty="0">
                <a:solidFill>
                  <a:srgbClr val="934C74"/>
                </a:solidFill>
              </a:rPr>
              <a:t>refraction, angle of refraction, refracted ray.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Recall that light and sound travel at different speeds in different materials.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Draw ray diagrams to describe the refraction of light as it passes into and out of different media.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A3170CC9-E970-4D0D-872C-BE71A106D7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6193214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F6A4C9F-D14A-46F0-8429-60551266D1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941EC64-E1AD-4F71-ABDA-FDDC86445F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19978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why refraction occurs. </a:t>
            </a:r>
            <a:endParaRPr lang="en-GB" altLang="en-US" sz="2100" dirty="0">
              <a:solidFill>
                <a:srgbClr val="934C74"/>
              </a:solidFill>
            </a:endParaRP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0E110EF-8123-4CA0-B12D-4E45AB56C47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09880118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BF10761-BCAC-429F-BB10-AAADAC896F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777A5D0-9C93-4179-AAC3-86C6210802A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the effects of concave lenses on parallel beams of light.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D1E3B508-158C-4943-95C9-BFCF9382CCF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7778690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>
            <a:fillRect/>
          </a:stretch>
        </p:blipFill>
        <p:spPr bwMode="auto">
          <a:xfrm>
            <a:off x="0" y="0"/>
            <a:ext cx="4434044" cy="5054379"/>
          </a:xfrm>
          <a:prstGeom prst="round1Rect">
            <a:avLst>
              <a:gd name="adj" fmla="val 288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8B62A-5112-4F7E-A366-95D54708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57" y="0"/>
            <a:ext cx="4434044" cy="5116853"/>
          </a:xfrm>
          <a:prstGeom prst="rect">
            <a:avLst/>
          </a:prstGeom>
        </p:spPr>
      </p:pic>
      <p:sp>
        <p:nvSpPr>
          <p:cNvPr id="5" name="AutoShape 18">
            <a:extLst>
              <a:ext uri="{FF2B5EF4-FFF2-40B4-BE49-F238E27FC236}">
                <a16:creationId xmlns:a16="http://schemas.microsoft.com/office/drawing/2014/main" id="{9BB08B89-0CAA-47EB-8468-FB0A94E3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326" y="89121"/>
            <a:ext cx="3082316" cy="2212018"/>
          </a:xfrm>
          <a:prstGeom prst="cloudCallout">
            <a:avLst>
              <a:gd name="adj1" fmla="val -28491"/>
              <a:gd name="adj2" fmla="val 9017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we predict the direction the light bends?</a:t>
            </a:r>
          </a:p>
        </p:txBody>
      </p:sp>
    </p:spTree>
    <p:extLst>
      <p:ext uri="{BB962C8B-B14F-4D97-AF65-F5344CB8AC3E}">
        <p14:creationId xmlns:p14="http://schemas.microsoft.com/office/powerpoint/2010/main" val="28902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>
            <a:extLst>
              <a:ext uri="{FF2B5EF4-FFF2-40B4-BE49-F238E27FC236}">
                <a16:creationId xmlns:a16="http://schemas.microsoft.com/office/drawing/2014/main" id="{344E072D-7452-43F1-B9BD-8822C653C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>
            <a:extLst>
              <a:ext uri="{FF2B5EF4-FFF2-40B4-BE49-F238E27FC236}">
                <a16:creationId xmlns:a16="http://schemas.microsoft.com/office/drawing/2014/main" id="{6AB4CDDA-8BE0-4F38-8C20-1A5403384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700"/>
              <a:t>Refraction</a:t>
            </a:r>
            <a:endParaRPr lang="en-US" altLang="en-US" sz="2700"/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80DFEECC-439A-4A8D-95CA-43235FCA40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72FD9CD0-5C3C-46E7-A893-FFB36EB7A9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15D69C1-303D-437B-A4CC-C897B165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990F0E-6019-4888-B263-EE7145DD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5" name="Rectangle 4">
            <a:extLst>
              <a:ext uri="{FF2B5EF4-FFF2-40B4-BE49-F238E27FC236}">
                <a16:creationId xmlns:a16="http://schemas.microsoft.com/office/drawing/2014/main" id="{9210674D-171C-440A-B3B3-EA92F51B9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F48EB428-258B-4A4E-AFCA-C7F5FB11EC7D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Refraction should not happen.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488A5E19-2CA3-4B30-BAEC-8F25B958F83E}"/>
              </a:ext>
            </a:extLst>
          </p:cNvPr>
          <p:cNvSpPr>
            <a:spLocks/>
          </p:cNvSpPr>
          <p:nvPr/>
        </p:nvSpPr>
        <p:spPr bwMode="auto">
          <a:xfrm>
            <a:off x="1331119" y="1645444"/>
            <a:ext cx="6155531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It would be easier to judge the depth of objects in water, and windows/windscreens would not distort the things we see through them.</a:t>
            </a: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Cameras could not take very good pictures, and people could not use glasses to improve their eyesight. </a:t>
            </a:r>
          </a:p>
          <a:p>
            <a:pPr fontAlgn="base">
              <a:spcAft>
                <a:spcPct val="0"/>
              </a:spcAft>
            </a:pPr>
            <a:r>
              <a:rPr lang="en-GB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 Would the best pictures we could take with cameras be like the ones in pinhole cameras? Scientists in the USA have developed a material with</a:t>
            </a:r>
            <a:b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‘zero refractive index’, which means that</a:t>
            </a:r>
            <a:b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light does not change direction when it </a:t>
            </a:r>
            <a:b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enters or leaves the material. </a:t>
            </a:r>
          </a:p>
        </p:txBody>
      </p:sp>
      <p:sp>
        <p:nvSpPr>
          <p:cNvPr id="98307" name="Rectangle 5">
            <a:extLst>
              <a:ext uri="{FF2B5EF4-FFF2-40B4-BE49-F238E27FC236}">
                <a16:creationId xmlns:a16="http://schemas.microsoft.com/office/drawing/2014/main" id="{13DD4FC0-D04D-4B4C-87A2-E47C5465A06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B789F8B-ED0E-474F-9776-3B344C853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594996B-B807-4A7D-8FD2-F7A541048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3" name="Rectangle 4">
            <a:extLst>
              <a:ext uri="{FF2B5EF4-FFF2-40B4-BE49-F238E27FC236}">
                <a16:creationId xmlns:a16="http://schemas.microsoft.com/office/drawing/2014/main" id="{119AA58D-2A87-4A90-BD4B-B2BF53358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62746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98318" name="Content Placeholder 5">
            <a:extLst>
              <a:ext uri="{FF2B5EF4-FFF2-40B4-BE49-F238E27FC236}">
                <a16:creationId xmlns:a16="http://schemas.microsoft.com/office/drawing/2014/main" id="{6004AA65-A422-427B-930B-1A7CC33B12F6}"/>
              </a:ext>
            </a:extLst>
          </p:cNvPr>
          <p:cNvSpPr>
            <a:spLocks/>
          </p:cNvSpPr>
          <p:nvPr/>
        </p:nvSpPr>
        <p:spPr bwMode="auto">
          <a:xfrm>
            <a:off x="1331119" y="1248966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Refraction should not happen.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>
            <a:extLst>
              <a:ext uri="{FF2B5EF4-FFF2-40B4-BE49-F238E27FC236}">
                <a16:creationId xmlns:a16="http://schemas.microsoft.com/office/drawing/2014/main" id="{2D76F0B1-C8CF-42A7-A333-2F0783A735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18647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1619" name="Rectangle 5">
            <a:extLst>
              <a:ext uri="{FF2B5EF4-FFF2-40B4-BE49-F238E27FC236}">
                <a16:creationId xmlns:a16="http://schemas.microsoft.com/office/drawing/2014/main" id="{C1781AD0-DAA4-4538-9348-C44C5F2230D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1620" name="Content Placeholder 5">
            <a:extLst>
              <a:ext uri="{FF2B5EF4-FFF2-40B4-BE49-F238E27FC236}">
                <a16:creationId xmlns:a16="http://schemas.microsoft.com/office/drawing/2014/main" id="{BCB2F76F-ABD9-43DC-B7CB-AA9793DC846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7541" y="1059657"/>
            <a:ext cx="6652022" cy="692497"/>
          </a:xfrm>
        </p:spPr>
        <p:txBody>
          <a:bodyPr>
            <a:spAutoFit/>
          </a:bodyPr>
          <a:lstStyle/>
          <a:p>
            <a:pPr marL="0"/>
            <a:r>
              <a:rPr lang="en-GB" altLang="en-US" sz="1950"/>
              <a:t>You can see something even though there is a solid object between the thing you are looking at and your eyes.</a:t>
            </a:r>
          </a:p>
        </p:txBody>
      </p:sp>
      <p:sp>
        <p:nvSpPr>
          <p:cNvPr id="111621" name="AutoShap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038B8D5-549F-47B5-B09D-31A5F6AC7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1622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74AEE9-23CA-4316-B328-133AE7A63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>
            <a:extLst>
              <a:ext uri="{FF2B5EF4-FFF2-40B4-BE49-F238E27FC236}">
                <a16:creationId xmlns:a16="http://schemas.microsoft.com/office/drawing/2014/main" id="{6FDE1F97-0A56-418E-94AA-BFE18CD99A0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119" y="571500"/>
            <a:ext cx="6373416" cy="485775"/>
          </a:xfrm>
        </p:spPr>
        <p:txBody>
          <a:bodyPr/>
          <a:lstStyle/>
          <a:p>
            <a:pPr eaLnBrk="1" hangingPunct="1"/>
            <a:r>
              <a:rPr lang="en-GB" altLang="en-US" sz="1950"/>
              <a:t>Consider all the possible answers to this statement:</a:t>
            </a:r>
          </a:p>
        </p:txBody>
      </p:sp>
      <p:sp>
        <p:nvSpPr>
          <p:cNvPr id="112643" name="Rectangle 5">
            <a:extLst>
              <a:ext uri="{FF2B5EF4-FFF2-40B4-BE49-F238E27FC236}">
                <a16:creationId xmlns:a16="http://schemas.microsoft.com/office/drawing/2014/main" id="{5092AFEF-5C55-47A3-B993-A4C93CB3F66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AD169AD7-7C30-4870-8DD0-4D26D4BFE51D}"/>
              </a:ext>
            </a:extLst>
          </p:cNvPr>
          <p:cNvSpPr>
            <a:spLocks/>
          </p:cNvSpPr>
          <p:nvPr/>
        </p:nvSpPr>
        <p:spPr bwMode="auto">
          <a:xfrm>
            <a:off x="1331119" y="1834753"/>
            <a:ext cx="6155531" cy="20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The solid object is transparent.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A mirror has been used to reflect the light around the solid object.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You are using a periscope. </a:t>
            </a:r>
          </a:p>
          <a:p>
            <a:pPr marL="338138" indent="-338138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A prism has been used to bend the light around the object.</a:t>
            </a:r>
          </a:p>
        </p:txBody>
      </p:sp>
      <p:sp>
        <p:nvSpPr>
          <p:cNvPr id="112645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7CE4D1-82B4-473D-B9A2-345F0BEED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12649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936BE97-03CD-411D-9B10-BE2CF0B3E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12651" name="Content Placeholder 5">
            <a:extLst>
              <a:ext uri="{FF2B5EF4-FFF2-40B4-BE49-F238E27FC236}">
                <a16:creationId xmlns:a16="http://schemas.microsoft.com/office/drawing/2014/main" id="{5D78B023-7027-4B03-979C-2D3A71497F84}"/>
              </a:ext>
            </a:extLst>
          </p:cNvPr>
          <p:cNvSpPr>
            <a:spLocks/>
          </p:cNvSpPr>
          <p:nvPr/>
        </p:nvSpPr>
        <p:spPr bwMode="auto">
          <a:xfrm>
            <a:off x="1277541" y="1059657"/>
            <a:ext cx="665202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sz="1950">
                <a:cs typeface="Arial" panose="020B0604020202020204" pitchFamily="34" charset="0"/>
              </a:rPr>
              <a:t>You can see something even though there is a solid object between the thing you are looking at and your eyes.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>
            <a:extLst>
              <a:ext uri="{FF2B5EF4-FFF2-40B4-BE49-F238E27FC236}">
                <a16:creationId xmlns:a16="http://schemas.microsoft.com/office/drawing/2014/main" id="{E6337001-6440-4667-B2CF-95E68BBD46B7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5475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BD603EC-2192-4462-A406-66F25566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5476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0427237F-BFE9-4352-B266-4B3CCF92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527B3CEF-7877-44B8-9592-81F8263E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105478" name="Content Placeholder 5">
            <a:extLst>
              <a:ext uri="{FF2B5EF4-FFF2-40B4-BE49-F238E27FC236}">
                <a16:creationId xmlns:a16="http://schemas.microsoft.com/office/drawing/2014/main" id="{9861B98C-1680-4B0C-A122-A0795F68F424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Bigger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14F3D971-E6C5-4570-8A82-05637353BD6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6499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5C53C93-EAC2-42DD-9321-19997FD9A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3706416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6500" name="AutoShape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E31B4EB-0AE8-41CE-BF52-B130B5A5F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442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6501" name="AutoShap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AC44932-4BCC-45DF-A249-97B312E3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4245769"/>
            <a:ext cx="1591865" cy="403622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FC94B0B0-23EB-4976-A690-DE7F59242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119" y="571500"/>
            <a:ext cx="61722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950">
                <a:solidFill>
                  <a:srgbClr val="000000"/>
                </a:solidFill>
                <a:cs typeface="Arial" panose="020B0604020202020204" pitchFamily="34" charset="0"/>
              </a:rPr>
              <a:t>Consider any questions which might have the following answer:</a:t>
            </a:r>
          </a:p>
        </p:txBody>
      </p:sp>
      <p:sp>
        <p:nvSpPr>
          <p:cNvPr id="61443" name="Content Placeholder 5">
            <a:extLst>
              <a:ext uri="{FF2B5EF4-FFF2-40B4-BE49-F238E27FC236}">
                <a16:creationId xmlns:a16="http://schemas.microsoft.com/office/drawing/2014/main" id="{FE1FE3D0-AD8A-4B83-B4C8-F482711D1A31}"/>
              </a:ext>
            </a:extLst>
          </p:cNvPr>
          <p:cNvSpPr>
            <a:spLocks/>
          </p:cNvSpPr>
          <p:nvPr/>
        </p:nvSpPr>
        <p:spPr bwMode="auto">
          <a:xfrm>
            <a:off x="1331119" y="1672829"/>
            <a:ext cx="6155531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does the angle of refraction compare to the angle of incidence when light goes from glass to air?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does the angle of incidence compare to the angle of refraction when light goes from air to water?</a:t>
            </a:r>
          </a:p>
          <a:p>
            <a:pPr marL="338138" indent="-338138" fontAlgn="base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sz="1800">
                <a:solidFill>
                  <a:srgbClr val="000000"/>
                </a:solidFill>
                <a:cs typeface="Arial" panose="020B0604020202020204" pitchFamily="34" charset="0"/>
              </a:rPr>
              <a:t>How does the speed of light in air compare to the speed of light in glass/water?</a:t>
            </a:r>
          </a:p>
        </p:txBody>
      </p:sp>
      <p:sp>
        <p:nvSpPr>
          <p:cNvPr id="106505" name="Content Placeholder 5">
            <a:extLst>
              <a:ext uri="{FF2B5EF4-FFF2-40B4-BE49-F238E27FC236}">
                <a16:creationId xmlns:a16="http://schemas.microsoft.com/office/drawing/2014/main" id="{029499D7-BD64-4911-804E-9666D2520CCC}"/>
              </a:ext>
            </a:extLst>
          </p:cNvPr>
          <p:cNvSpPr>
            <a:spLocks/>
          </p:cNvSpPr>
          <p:nvPr/>
        </p:nvSpPr>
        <p:spPr bwMode="auto">
          <a:xfrm>
            <a:off x="1331119" y="1240631"/>
            <a:ext cx="61555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333375" fontAlgn="base">
              <a:spcAft>
                <a:spcPct val="0"/>
              </a:spcAft>
            </a:pPr>
            <a:r>
              <a:rPr lang="en-GB" altLang="en-US" sz="2100">
                <a:cs typeface="Arial" panose="020B0604020202020204" pitchFamily="34" charset="0"/>
              </a:rPr>
              <a:t>Bigger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</p:childTnLst>
        </p:cTn>
      </p:par>
    </p:tnLst>
    <p:bldLst>
      <p:bldP spid="1064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DE965CF-088C-463A-9C4D-2D6CC238F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E9D564F-DB7A-41D2-B917-E1CD48FC7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21582"/>
            <a:ext cx="9143999" cy="3456385"/>
          </a:xfrm>
        </p:spPr>
        <p:txBody>
          <a:bodyPr/>
          <a:lstStyle/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State the meaning of: </a:t>
            </a:r>
            <a:r>
              <a:rPr lang="en-GB" altLang="en-US" sz="1950" dirty="0">
                <a:solidFill>
                  <a:srgbClr val="934C74"/>
                </a:solidFill>
              </a:rPr>
              <a:t>refraction, angle of refraction, refracted ray.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Recall that light and sound travel at different speeds in different materials. </a:t>
            </a:r>
          </a:p>
          <a:p>
            <a:pPr marL="403622" lvl="1" indent="-269081" eaLnBrk="1" hangingPunct="1">
              <a:spcBef>
                <a:spcPct val="40000"/>
              </a:spcBef>
            </a:pPr>
            <a:r>
              <a:rPr lang="en-GB" altLang="en-US" sz="1950" dirty="0"/>
              <a:t>Draw ray diagrams to describe the refraction of light as it passes into and out of different media.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A3170CC9-E970-4D0D-872C-BE71A106D7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1042991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F6A4C9F-D14A-46F0-8429-60551266D1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941EC64-E1AD-4F71-ABDA-FDDC86445F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199786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Explain why refraction occurs. </a:t>
            </a:r>
            <a:endParaRPr lang="en-GB" altLang="en-US" sz="2100" dirty="0">
              <a:solidFill>
                <a:srgbClr val="934C74"/>
              </a:solidFill>
            </a:endParaRP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90E110EF-8123-4CA0-B12D-4E45AB56C47A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4267127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BF10761-BCAC-429F-BB10-AAADAC896F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777A5D0-9C93-4179-AAC3-86C6210802A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519238"/>
            <a:ext cx="6155531" cy="226814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100" dirty="0"/>
              <a:t>Describe the effects of concave lenses on parallel beams of light.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D1E3B508-158C-4943-95C9-BFCF9382CCF2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94163493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27784" y="1653649"/>
            <a:ext cx="3673078" cy="24300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2250282" y="195263"/>
            <a:ext cx="1241822" cy="1458516"/>
            <a:chOff x="930" y="164"/>
            <a:chExt cx="1088" cy="1316"/>
          </a:xfrm>
        </p:grpSpPr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763316" y="681038"/>
            <a:ext cx="1081088" cy="6036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763316" y="681038"/>
            <a:ext cx="1728788" cy="971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492104" y="735807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5476949" y="1867373"/>
            <a:ext cx="3473053" cy="3340894"/>
            <a:chOff x="2744" y="1570"/>
            <a:chExt cx="2917" cy="2806"/>
          </a:xfrm>
        </p:grpSpPr>
        <p:sp>
          <p:nvSpPr>
            <p:cNvPr id="40971" name="Freeform 11"/>
            <p:cNvSpPr>
              <a:spLocks/>
            </p:cNvSpPr>
            <p:nvPr/>
          </p:nvSpPr>
          <p:spPr bwMode="auto">
            <a:xfrm rot="17548056" flipV="1">
              <a:off x="2335" y="2909"/>
              <a:ext cx="2068" cy="866"/>
            </a:xfrm>
            <a:custGeom>
              <a:avLst/>
              <a:gdLst>
                <a:gd name="T0" fmla="*/ 1542 w 1542"/>
                <a:gd name="T1" fmla="*/ 98 h 415"/>
                <a:gd name="T2" fmla="*/ 771 w 1542"/>
                <a:gd name="T3" fmla="*/ 7 h 415"/>
                <a:gd name="T4" fmla="*/ 272 w 1542"/>
                <a:gd name="T5" fmla="*/ 143 h 415"/>
                <a:gd name="T6" fmla="*/ 0 w 1542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2" h="415">
                  <a:moveTo>
                    <a:pt x="1542" y="98"/>
                  </a:moveTo>
                  <a:cubicBezTo>
                    <a:pt x="1262" y="49"/>
                    <a:pt x="983" y="0"/>
                    <a:pt x="771" y="7"/>
                  </a:cubicBezTo>
                  <a:cubicBezTo>
                    <a:pt x="559" y="14"/>
                    <a:pt x="401" y="75"/>
                    <a:pt x="272" y="143"/>
                  </a:cubicBezTo>
                  <a:cubicBezTo>
                    <a:pt x="143" y="211"/>
                    <a:pt x="45" y="370"/>
                    <a:pt x="0" y="4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744" y="1570"/>
              <a:ext cx="2917" cy="1706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55600" indent="-355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349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66700" indent="-2667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800" dirty="0">
                  <a:solidFill>
                    <a:srgbClr val="000000"/>
                  </a:solidFill>
                </a:rPr>
                <a:t>2. Shine a ray of light along your red line at the block &amp; mark in the position of the ray emerging from the block with dots. Join these up with a line all the way to the edge of the block.</a:t>
              </a:r>
              <a:endParaRPr lang="en-US" alt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80347" y="141685"/>
            <a:ext cx="4269871" cy="1200329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800">
                <a:solidFill>
                  <a:srgbClr val="000000"/>
                </a:solidFill>
              </a:rPr>
              <a:t>1. Draw around your glass block and draw in 2 rays of light (use different colours) and the normal line as shown.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39279" y="1806667"/>
            <a:ext cx="2326775" cy="1869743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50" dirty="0">
                <a:solidFill>
                  <a:srgbClr val="000000"/>
                </a:solidFill>
              </a:rPr>
              <a:t>3. Join up your 2 red lines with another line showing the light as it travelled through the block (all the way to the edge).</a:t>
            </a:r>
            <a:endParaRPr lang="en-US" altLang="en-US" sz="1650" dirty="0">
              <a:solidFill>
                <a:srgbClr val="000000"/>
              </a:solidFill>
            </a:endParaRP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3492103" y="1653779"/>
            <a:ext cx="756047" cy="2430065"/>
            <a:chOff x="930" y="164"/>
            <a:chExt cx="1088" cy="1316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910893" y="4236500"/>
            <a:ext cx="2726531" cy="600164"/>
          </a:xfrm>
          <a:prstGeom prst="rect">
            <a:avLst/>
          </a:prstGeom>
          <a:solidFill>
            <a:srgbClr val="FFFF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650">
                <a:solidFill>
                  <a:srgbClr val="000000"/>
                </a:solidFill>
              </a:rPr>
              <a:t>4. Repeat for your blue ray and stick in your book.</a:t>
            </a:r>
            <a:endParaRPr lang="en-US" altLang="en-US" sz="1650">
              <a:solidFill>
                <a:srgbClr val="000000"/>
              </a:solidFill>
            </a:endParaRP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4733925" y="4677966"/>
            <a:ext cx="54769" cy="53578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4410075" y="4300537"/>
            <a:ext cx="54769" cy="53579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81" name="Oval 21"/>
          <p:cNvSpPr>
            <a:spLocks noChangeArrowheads="1"/>
          </p:cNvSpPr>
          <p:nvPr/>
        </p:nvSpPr>
        <p:spPr bwMode="auto">
          <a:xfrm>
            <a:off x="5112544" y="5089923"/>
            <a:ext cx="54769" cy="53578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0982" name="Group 22"/>
          <p:cNvGrpSpPr>
            <a:grpSpLocks/>
          </p:cNvGrpSpPr>
          <p:nvPr/>
        </p:nvGrpSpPr>
        <p:grpSpPr bwMode="auto">
          <a:xfrm>
            <a:off x="4248151" y="4083844"/>
            <a:ext cx="1241822" cy="1458516"/>
            <a:chOff x="930" y="164"/>
            <a:chExt cx="1088" cy="1316"/>
          </a:xfrm>
        </p:grpSpPr>
        <p:sp>
          <p:nvSpPr>
            <p:cNvPr id="40983" name="Line 23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8" grpId="0" animBg="1"/>
      <p:bldP spid="40979" grpId="0" animBg="1"/>
      <p:bldP spid="40980" grpId="0" animBg="1"/>
      <p:bldP spid="409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2627784" y="1653649"/>
            <a:ext cx="3673078" cy="24300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2250282" y="195263"/>
            <a:ext cx="1241822" cy="1458516"/>
            <a:chOff x="930" y="164"/>
            <a:chExt cx="1088" cy="1316"/>
          </a:xfrm>
        </p:grpSpPr>
        <p:sp>
          <p:nvSpPr>
            <p:cNvPr id="45060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61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062" name="Group 26"/>
          <p:cNvGrpSpPr>
            <a:grpSpLocks/>
          </p:cNvGrpSpPr>
          <p:nvPr/>
        </p:nvGrpSpPr>
        <p:grpSpPr bwMode="auto">
          <a:xfrm>
            <a:off x="1763316" y="681038"/>
            <a:ext cx="1728788" cy="971550"/>
            <a:chOff x="521" y="572"/>
            <a:chExt cx="1452" cy="816"/>
          </a:xfrm>
        </p:grpSpPr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492104" y="735807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492103" y="1653779"/>
            <a:ext cx="756047" cy="2430065"/>
            <a:chOff x="930" y="164"/>
            <a:chExt cx="1088" cy="1316"/>
          </a:xfrm>
        </p:grpSpPr>
        <p:sp>
          <p:nvSpPr>
            <p:cNvPr id="45067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68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680347" y="4083844"/>
            <a:ext cx="1890713" cy="1059656"/>
            <a:chOff x="521" y="572"/>
            <a:chExt cx="1452" cy="816"/>
          </a:xfrm>
        </p:grpSpPr>
        <p:sp>
          <p:nvSpPr>
            <p:cNvPr id="45070" name="Line 28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71" name="Line 29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4680347" y="3112294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4248150" y="3112294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492104" y="1653779"/>
            <a:ext cx="1188244" cy="2430065"/>
            <a:chOff x="521" y="572"/>
            <a:chExt cx="1452" cy="816"/>
          </a:xfrm>
        </p:grpSpPr>
        <p:sp>
          <p:nvSpPr>
            <p:cNvPr id="45075" name="Line 31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76" name="Line 32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5193507" y="1252382"/>
            <a:ext cx="2755106" cy="1782366"/>
          </a:xfrm>
          <a:prstGeom prst="cloudCallout">
            <a:avLst>
              <a:gd name="adj1" fmla="val 78218"/>
              <a:gd name="adj2" fmla="val 4719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What direction does the light bend as it goes into the block?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393655" y="2410141"/>
            <a:ext cx="3146128" cy="2155804"/>
          </a:xfrm>
          <a:prstGeom prst="cloudCallout">
            <a:avLst>
              <a:gd name="adj1" fmla="val -56277"/>
              <a:gd name="adj2" fmla="val 7008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What direction does the light bend as it leaves the block?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674121" y="86916"/>
            <a:ext cx="5191315" cy="917972"/>
          </a:xfrm>
          <a:prstGeom prst="roundRect">
            <a:avLst>
              <a:gd name="adj" fmla="val 11474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US" altLang="en-US" sz="24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	</a:t>
            </a:r>
            <a:r>
              <a:rPr lang="en-US" altLang="en-US" sz="2400" dirty="0">
                <a:solidFill>
                  <a:schemeClr val="bg1"/>
                </a:solidFill>
                <a:latin typeface="Arial" charset="0"/>
              </a:rPr>
              <a:t>Add normal lines to your diagram where your rays leave the block: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248151" y="4083844"/>
            <a:ext cx="1241822" cy="1458516"/>
            <a:chOff x="930" y="164"/>
            <a:chExt cx="1088" cy="1316"/>
          </a:xfrm>
        </p:grpSpPr>
        <p:sp>
          <p:nvSpPr>
            <p:cNvPr id="45081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082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9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383868" y="1167595"/>
            <a:ext cx="3673078" cy="24300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000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2952751" y="-290513"/>
            <a:ext cx="1241822" cy="1458516"/>
            <a:chOff x="930" y="164"/>
            <a:chExt cx="1088" cy="1316"/>
          </a:xfrm>
        </p:grpSpPr>
        <p:sp>
          <p:nvSpPr>
            <p:cNvPr id="48132" name="Line 5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33" name="Line 6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grpSp>
        <p:nvGrpSpPr>
          <p:cNvPr id="48134" name="Group 26"/>
          <p:cNvGrpSpPr>
            <a:grpSpLocks/>
          </p:cNvGrpSpPr>
          <p:nvPr/>
        </p:nvGrpSpPr>
        <p:grpSpPr bwMode="auto">
          <a:xfrm>
            <a:off x="2465785" y="195263"/>
            <a:ext cx="1728788" cy="971550"/>
            <a:chOff x="521" y="572"/>
            <a:chExt cx="1452" cy="816"/>
          </a:xfrm>
        </p:grpSpPr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194572" y="250032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194572" y="1168004"/>
            <a:ext cx="756047" cy="2430065"/>
            <a:chOff x="930" y="164"/>
            <a:chExt cx="1088" cy="1316"/>
          </a:xfrm>
        </p:grpSpPr>
        <p:sp>
          <p:nvSpPr>
            <p:cNvPr id="48139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48140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382816" y="3598069"/>
            <a:ext cx="1890713" cy="1059656"/>
            <a:chOff x="521" y="572"/>
            <a:chExt cx="1452" cy="816"/>
          </a:xfrm>
        </p:grpSpPr>
        <p:sp>
          <p:nvSpPr>
            <p:cNvPr id="48142" name="Line 28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43" name="Line 29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5382816" y="2626519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4950619" y="2626519"/>
            <a:ext cx="0" cy="1835944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srgbClr val="000000"/>
              </a:solidFill>
              <a:latin typeface="+mj-lt"/>
              <a:cs typeface="Arial"/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194573" y="1168004"/>
            <a:ext cx="1188244" cy="2430065"/>
            <a:chOff x="521" y="572"/>
            <a:chExt cx="1452" cy="816"/>
          </a:xfrm>
        </p:grpSpPr>
        <p:sp>
          <p:nvSpPr>
            <p:cNvPr id="48147" name="Line 31"/>
            <p:cNvSpPr>
              <a:spLocks noChangeShapeType="1"/>
            </p:cNvSpPr>
            <p:nvPr/>
          </p:nvSpPr>
          <p:spPr bwMode="auto">
            <a:xfrm>
              <a:off x="521" y="572"/>
              <a:ext cx="908" cy="50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  <p:sp>
          <p:nvSpPr>
            <p:cNvPr id="48148" name="Line 32"/>
            <p:cNvSpPr>
              <a:spLocks noChangeShapeType="1"/>
            </p:cNvSpPr>
            <p:nvPr/>
          </p:nvSpPr>
          <p:spPr bwMode="auto">
            <a:xfrm>
              <a:off x="521" y="572"/>
              <a:ext cx="1452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000">
                <a:solidFill>
                  <a:srgbClr val="000000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950619" y="3598069"/>
            <a:ext cx="1241822" cy="1458516"/>
            <a:chOff x="930" y="164"/>
            <a:chExt cx="1088" cy="1316"/>
          </a:xfrm>
        </p:grpSpPr>
        <p:sp>
          <p:nvSpPr>
            <p:cNvPr id="48153" name="Line 16"/>
            <p:cNvSpPr>
              <a:spLocks noChangeShapeType="1"/>
            </p:cNvSpPr>
            <p:nvPr/>
          </p:nvSpPr>
          <p:spPr bwMode="auto">
            <a:xfrm>
              <a:off x="930" y="164"/>
              <a:ext cx="680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  <p:sp>
          <p:nvSpPr>
            <p:cNvPr id="48154" name="Line 17"/>
            <p:cNvSpPr>
              <a:spLocks noChangeShapeType="1"/>
            </p:cNvSpPr>
            <p:nvPr/>
          </p:nvSpPr>
          <p:spPr bwMode="auto">
            <a:xfrm>
              <a:off x="930" y="164"/>
              <a:ext cx="1088" cy="13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0000"/>
                </a:solidFill>
                <a:latin typeface="Comic Sans MS" panose="030F0702030302020204" pitchFamily="66" charset="0"/>
                <a:cs typeface="Arial"/>
              </a:endParaRPr>
            </a:p>
          </p:txBody>
        </p:sp>
      </p:grp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4442723" y="141685"/>
            <a:ext cx="4701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FFFFFF"/>
                </a:solidFill>
                <a:cs typeface="Arial"/>
              </a:rPr>
              <a:t>As light passes from air to glass, it bends towards the n_____.</a:t>
            </a: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0" y="3922037"/>
            <a:ext cx="48021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FFFFFF"/>
                </a:solidFill>
                <a:cs typeface="Arial"/>
              </a:rPr>
              <a:t>As light passes from glass to air, it bends a___  f____ the normal.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3113838" y="843558"/>
            <a:ext cx="863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FFFFFF"/>
                </a:solidFill>
                <a:latin typeface="+mj-lt"/>
                <a:cs typeface="Arial"/>
              </a:rPr>
              <a:t>air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3275856" y="1167594"/>
            <a:ext cx="863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3924300" y="3219450"/>
            <a:ext cx="863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+mj-lt"/>
                <a:cs typeface="Arial"/>
              </a:rPr>
              <a:t>glass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3924300" y="3598069"/>
            <a:ext cx="8632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FFFFFF"/>
                </a:solidFill>
                <a:latin typeface="+mj-lt"/>
                <a:cs typeface="Arial"/>
              </a:rPr>
              <a:t>air</a:t>
            </a:r>
          </a:p>
        </p:txBody>
      </p:sp>
      <p:sp>
        <p:nvSpPr>
          <p:cNvPr id="24" name="AutoShape 36"/>
          <p:cNvSpPr>
            <a:spLocks noChangeArrowheads="1"/>
          </p:cNvSpPr>
          <p:nvPr/>
        </p:nvSpPr>
        <p:spPr bwMode="auto">
          <a:xfrm>
            <a:off x="805410" y="1706166"/>
            <a:ext cx="2903146" cy="1783185"/>
          </a:xfrm>
          <a:prstGeom prst="cloudCallout">
            <a:avLst>
              <a:gd name="adj1" fmla="val -48228"/>
              <a:gd name="adj2" fmla="val -1022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Where could we label angles of incidence, i?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439247" y="511017"/>
            <a:ext cx="1350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 err="1">
                <a:solidFill>
                  <a:srgbClr val="FFFF00"/>
                </a:solidFill>
                <a:latin typeface="+mn-lt"/>
                <a:cs typeface="Arial"/>
              </a:rPr>
              <a:t>ormal</a:t>
            </a:r>
            <a:endParaRPr lang="en-US" altLang="en-US" sz="2400" b="1" dirty="0">
              <a:solidFill>
                <a:srgbClr val="FFFF00"/>
              </a:solidFill>
              <a:latin typeface="+mn-lt"/>
              <a:cs typeface="Arial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096070" y="4291369"/>
            <a:ext cx="1039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FFFF00"/>
                </a:solidFill>
                <a:latin typeface="+mn-lt"/>
                <a:cs typeface="Arial"/>
              </a:rPr>
              <a:t>way</a:t>
            </a:r>
            <a:endParaRPr lang="en-US" altLang="en-US" sz="2400" b="1" dirty="0">
              <a:solidFill>
                <a:srgbClr val="FFFF00"/>
              </a:solidFill>
              <a:latin typeface="+mn-lt"/>
              <a:cs typeface="Arial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909275" y="4295353"/>
            <a:ext cx="1039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>
                <a:solidFill>
                  <a:srgbClr val="FFFF00"/>
                </a:solidFill>
                <a:latin typeface="+mn-lt"/>
                <a:cs typeface="Arial"/>
              </a:rPr>
              <a:t>rom</a:t>
            </a:r>
            <a:endParaRPr lang="en-US" altLang="en-US" sz="2400" b="1" dirty="0">
              <a:solidFill>
                <a:srgbClr val="FFFF00"/>
              </a:solidFill>
              <a:latin typeface="+mn-lt"/>
              <a:cs typeface="Arial"/>
            </a:endParaRPr>
          </a:p>
        </p:txBody>
      </p: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6084167" y="2022979"/>
            <a:ext cx="2841829" cy="1799416"/>
          </a:xfrm>
          <a:prstGeom prst="cloudCallout">
            <a:avLst>
              <a:gd name="adj1" fmla="val 48145"/>
              <a:gd name="adj2" fmla="val 8271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Where could we label angles of refraction, </a:t>
            </a:r>
            <a:r>
              <a:rPr lang="en-GB" altLang="en-US" sz="2000" kern="0">
                <a:solidFill>
                  <a:sysClr val="windowText" lastClr="000000"/>
                </a:solidFill>
                <a:cs typeface="Arial" panose="020B0604020202020204" pitchFamily="34" charset="0"/>
              </a:rPr>
              <a:t>r?</a:t>
            </a:r>
            <a:endParaRPr lang="en-US" altLang="en-US" sz="2000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9092" y="1217231"/>
            <a:ext cx="303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err="1">
                <a:solidFill>
                  <a:srgbClr val="000000"/>
                </a:solidFill>
                <a:latin typeface="+mj-lt"/>
                <a:cs typeface="Arial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Arial"/>
              </a:rPr>
              <a:t> = angle of incidence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0170" y="154611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+mj-lt"/>
                <a:cs typeface="Arial"/>
              </a:rPr>
              <a:t>r = angle of refraction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977935" y="573528"/>
            <a:ext cx="27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 err="1">
                <a:solidFill>
                  <a:srgbClr val="FFFF00"/>
                </a:solidFill>
                <a:latin typeface="+mj-lt"/>
                <a:cs typeface="Arial"/>
              </a:rPr>
              <a:t>i</a:t>
            </a:r>
            <a:endParaRPr lang="en-US" altLang="en-US" sz="2000" b="1" dirty="0">
              <a:solidFill>
                <a:srgbClr val="FFFF00"/>
              </a:solidFill>
              <a:latin typeface="+mj-lt"/>
              <a:cs typeface="Arial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4193958" y="1815666"/>
            <a:ext cx="27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000000"/>
                </a:solidFill>
                <a:latin typeface="+mj-lt"/>
                <a:cs typeface="Arial"/>
              </a:rPr>
              <a:t>r</a:t>
            </a:r>
            <a:endParaRPr lang="en-US" altLang="en-US" sz="2000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734018" y="2733768"/>
            <a:ext cx="27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 err="1">
                <a:solidFill>
                  <a:srgbClr val="000000"/>
                </a:solidFill>
                <a:latin typeface="+mj-lt"/>
                <a:cs typeface="Arial"/>
              </a:rPr>
              <a:t>i</a:t>
            </a:r>
            <a:endParaRPr lang="en-US" altLang="en-US" sz="2000" b="1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5004048" y="3921900"/>
            <a:ext cx="27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b="1" dirty="0">
                <a:solidFill>
                  <a:srgbClr val="FFFF00"/>
                </a:solidFill>
                <a:latin typeface="+mj-lt"/>
                <a:cs typeface="Arial"/>
              </a:rPr>
              <a:t>r</a:t>
            </a:r>
            <a:endParaRPr lang="en-US" altLang="en-US" sz="2000" b="1" dirty="0">
              <a:solidFill>
                <a:srgbClr val="FFFF00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2" grpId="0"/>
      <p:bldP spid="3" grpId="0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6A1012D-B24C-4A15-9D9D-40CC33632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"/>
          <a:stretch/>
        </p:blipFill>
        <p:spPr>
          <a:xfrm>
            <a:off x="2252694" y="115057"/>
            <a:ext cx="6891306" cy="4160217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13E4F067-DF17-4C14-8081-EBFEAF977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" y="61273"/>
            <a:ext cx="2144233" cy="293020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61950" indent="-361950" defTabSz="914400">
              <a:defRPr/>
            </a:pPr>
            <a:r>
              <a:rPr lang="en-GB" sz="1800" kern="0" dirty="0">
                <a:solidFill>
                  <a:srgbClr val="FFFFFF"/>
                </a:solidFill>
                <a:sym typeface="Wingdings"/>
              </a:rPr>
              <a:t>	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Teachers: Click image to run Doddle interactive.</a:t>
            </a:r>
          </a:p>
          <a:p>
            <a:pPr marL="361950" lvl="0" indent="-361950" defTabSz="914400">
              <a:buFont typeface="Wingdings" panose="05000000000000000000" pitchFamily="2" charset="2"/>
              <a:buChar char="8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Students: log in to Doddle &amp; search for </a:t>
            </a:r>
            <a:r>
              <a:rPr lang="en-GB" sz="1800" i="1" kern="0" dirty="0">
                <a:solidFill>
                  <a:srgbClr val="FFFFFF"/>
                </a:solidFill>
                <a:sym typeface="Wingdings"/>
              </a:rPr>
              <a:t>Labelling the refraction ray diagram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B3CBF06-1385-4AB0-8D1A-F16442D91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14" y="3080038"/>
            <a:ext cx="18669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1109</Words>
  <Application>Microsoft Office PowerPoint</Application>
  <PresentationFormat>On-screen Show (16:9)</PresentationFormat>
  <Paragraphs>120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Arial Black</vt:lpstr>
      <vt:lpstr>Calibri</vt:lpstr>
      <vt:lpstr>Comic Sans MS</vt:lpstr>
      <vt:lpstr>Verdana</vt:lpstr>
      <vt:lpstr>Webdings</vt:lpstr>
      <vt:lpstr>Wingdings</vt:lpstr>
      <vt:lpstr>Office Theme</vt:lpstr>
      <vt:lpstr>4_Default Design</vt:lpstr>
      <vt:lpstr>2_Default Design</vt:lpstr>
      <vt:lpstr>6_Default Design</vt:lpstr>
      <vt:lpstr>Default Design</vt:lpstr>
      <vt:lpstr>2 Content slides</vt:lpstr>
      <vt:lpstr>1_2 Content slides</vt:lpstr>
      <vt:lpstr>5_Default Design</vt:lpstr>
      <vt:lpstr>1_Default Design</vt:lpstr>
      <vt:lpstr>7_Default Design</vt:lpstr>
      <vt:lpstr>3_Default Design</vt:lpstr>
      <vt:lpstr>8_Default Design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 Barker</cp:lastModifiedBy>
  <cp:revision>10</cp:revision>
  <dcterms:modified xsi:type="dcterms:W3CDTF">2018-10-06T11:16:47Z</dcterms:modified>
</cp:coreProperties>
</file>