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7"/>
  </p:notesMasterIdLst>
  <p:sldIdLst>
    <p:sldId id="259" r:id="rId3"/>
    <p:sldId id="262" r:id="rId4"/>
    <p:sldId id="266" r:id="rId5"/>
    <p:sldId id="269" r:id="rId6"/>
    <p:sldId id="263" r:id="rId7"/>
    <p:sldId id="267" r:id="rId8"/>
    <p:sldId id="264" r:id="rId9"/>
    <p:sldId id="268" r:id="rId10"/>
    <p:sldId id="265" r:id="rId11"/>
    <p:sldId id="275" r:id="rId12"/>
    <p:sldId id="277" r:id="rId13"/>
    <p:sldId id="276" r:id="rId14"/>
    <p:sldId id="279" r:id="rId15"/>
    <p:sldId id="283" r:id="rId1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67E97-5608-7A83-D5CB-7A0A364D2434}" v="44" dt="2022-06-20T10:58:28.896"/>
    <p1510:client id="{BC3990E7-B5E0-48EB-8CD6-7F7C67783FB5}" v="766" dt="2022-06-19T22:53:07.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8" d="100"/>
          <a:sy n="78" d="100"/>
        </p:scale>
        <p:origin x="65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10F7A7-B78A-414D-8EEB-BFA9F94BA7E8}" type="datetimeFigureOut">
              <a:t>6/20/2022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301D2-D22B-4C00-80C6-8BE64C614B8B}" type="slidenum">
              <a:t>‹#›</a:t>
            </a:fld>
            <a:endParaRPr lang="en-GB"/>
          </a:p>
        </p:txBody>
      </p:sp>
    </p:spTree>
    <p:extLst>
      <p:ext uri="{BB962C8B-B14F-4D97-AF65-F5344CB8AC3E}">
        <p14:creationId xmlns:p14="http://schemas.microsoft.com/office/powerpoint/2010/main" val="237263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enguinrandomhouse.com/the-read-down/books-understand-refugee-experienc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3B7C19-0B72-40F5-BA03-B5CAF865F53C}" type="slidenum">
              <a:rPr lang="en-US">
                <a:latin typeface="Arial" charset="0"/>
              </a:rPr>
              <a:pPr fontAlgn="base">
                <a:spcBef>
                  <a:spcPct val="0"/>
                </a:spcBef>
                <a:spcAft>
                  <a:spcPct val="0"/>
                </a:spcAft>
              </a:pPr>
              <a:t>9</a:t>
            </a:fld>
            <a:endParaRPr lang="en-US">
              <a:latin typeface="Arial" charset="0"/>
            </a:endParaRPr>
          </a:p>
        </p:txBody>
      </p:sp>
      <p:sp>
        <p:nvSpPr>
          <p:cNvPr id="21506" name="Rectangle 2"/>
          <p:cNvSpPr>
            <a:spLocks noChangeArrowheads="1"/>
          </p:cNvSpPr>
          <p:nvPr/>
        </p:nvSpPr>
        <p:spPr bwMode="auto">
          <a:xfrm>
            <a:off x="7219950" y="0"/>
            <a:ext cx="5538788" cy="457200"/>
          </a:xfrm>
          <a:prstGeom prst="rect">
            <a:avLst/>
          </a:prstGeom>
          <a:noFill/>
          <a:ln w="9525">
            <a:noFill/>
            <a:miter lim="800000"/>
            <a:headEnd/>
            <a:tailEnd/>
          </a:ln>
        </p:spPr>
        <p:txBody>
          <a:bodyPr/>
          <a:lstStyle/>
          <a:p>
            <a:endParaRPr lang="en-GB">
              <a:latin typeface="Calibri" pitchFamily="34" charset="0"/>
            </a:endParaRPr>
          </a:p>
        </p:txBody>
      </p:sp>
      <p:sp>
        <p:nvSpPr>
          <p:cNvPr id="21507" name="Rectangle 3"/>
          <p:cNvSpPr>
            <a:spLocks noChangeArrowheads="1"/>
          </p:cNvSpPr>
          <p:nvPr/>
        </p:nvSpPr>
        <p:spPr bwMode="auto">
          <a:xfrm>
            <a:off x="7219950" y="8686800"/>
            <a:ext cx="5538788" cy="457200"/>
          </a:xfrm>
          <a:prstGeom prst="rect">
            <a:avLst/>
          </a:prstGeom>
          <a:noFill/>
          <a:ln w="9525">
            <a:noFill/>
            <a:miter lim="800000"/>
            <a:headEnd/>
            <a:tailEnd/>
          </a:ln>
        </p:spPr>
        <p:txBody>
          <a:bodyPr lIns="119063" tIns="55563" rIns="119063" bIns="55563" anchor="b"/>
          <a:lstStyle/>
          <a:p>
            <a:pPr algn="r" defTabSz="1203325" eaLnBrk="0" hangingPunct="0"/>
            <a:r>
              <a:rPr lang="en-US" sz="1200">
                <a:latin typeface="Times" pitchFamily="18" charset="0"/>
              </a:rPr>
              <a:t>1</a:t>
            </a:r>
          </a:p>
        </p:txBody>
      </p:sp>
      <p:sp>
        <p:nvSpPr>
          <p:cNvPr id="21508" name="Rectangle 4"/>
          <p:cNvSpPr>
            <a:spLocks noChangeArrowheads="1"/>
          </p:cNvSpPr>
          <p:nvPr/>
        </p:nvSpPr>
        <p:spPr bwMode="auto">
          <a:xfrm>
            <a:off x="0" y="8686800"/>
            <a:ext cx="5526088" cy="457200"/>
          </a:xfrm>
          <a:prstGeom prst="rect">
            <a:avLst/>
          </a:prstGeom>
          <a:noFill/>
          <a:ln w="9525">
            <a:noFill/>
            <a:miter lim="800000"/>
            <a:headEnd/>
            <a:tailEnd/>
          </a:ln>
        </p:spPr>
        <p:txBody>
          <a:bodyPr/>
          <a:lstStyle/>
          <a:p>
            <a:endParaRPr lang="en-GB">
              <a:latin typeface="Calibri" pitchFamily="34" charset="0"/>
            </a:endParaRPr>
          </a:p>
        </p:txBody>
      </p:sp>
      <p:sp>
        <p:nvSpPr>
          <p:cNvPr id="21509" name="Rectangle 5"/>
          <p:cNvSpPr>
            <a:spLocks noChangeArrowheads="1"/>
          </p:cNvSpPr>
          <p:nvPr/>
        </p:nvSpPr>
        <p:spPr bwMode="auto">
          <a:xfrm>
            <a:off x="0" y="0"/>
            <a:ext cx="5526088" cy="457200"/>
          </a:xfrm>
          <a:prstGeom prst="rect">
            <a:avLst/>
          </a:prstGeom>
          <a:noFill/>
          <a:ln w="9525">
            <a:noFill/>
            <a:miter lim="800000"/>
            <a:headEnd/>
            <a:tailEnd/>
          </a:ln>
        </p:spPr>
        <p:txBody>
          <a:bodyPr/>
          <a:lstStyle/>
          <a:p>
            <a:endParaRPr lang="en-GB">
              <a:latin typeface="Calibri" pitchFamily="34" charset="0"/>
            </a:endParaRPr>
          </a:p>
        </p:txBody>
      </p:sp>
      <p:sp>
        <p:nvSpPr>
          <p:cNvPr id="21510" name="Rectangle 6"/>
          <p:cNvSpPr>
            <a:spLocks noGrp="1" noRot="1" noChangeAspect="1" noChangeArrowheads="1" noTextEdit="1"/>
          </p:cNvSpPr>
          <p:nvPr>
            <p:ph type="sldImg"/>
          </p:nvPr>
        </p:nvSpPr>
        <p:spPr bwMode="auto">
          <a:xfrm>
            <a:off x="381000" y="685800"/>
            <a:ext cx="6096000" cy="3429000"/>
          </a:xfrm>
          <a:noFill/>
          <a:ln cap="flat">
            <a:solidFill>
              <a:srgbClr val="000000"/>
            </a:solidFill>
            <a:miter lim="800000"/>
            <a:headEnd/>
            <a:tailEnd/>
          </a:ln>
        </p:spPr>
      </p:sp>
      <p:sp>
        <p:nvSpPr>
          <p:cNvPr id="21511" name="Rectangle 7"/>
          <p:cNvSpPr>
            <a:spLocks noGrp="1" noChangeArrowheads="1"/>
          </p:cNvSpPr>
          <p:nvPr>
            <p:ph type="body" idx="1"/>
          </p:nvPr>
        </p:nvSpPr>
        <p:spPr bwMode="auto">
          <a:xfrm>
            <a:off x="1711325" y="4343400"/>
            <a:ext cx="8154988" cy="4114800"/>
          </a:xfrm>
          <a:noFill/>
        </p:spPr>
        <p:txBody>
          <a:bodyPr wrap="square" lIns="119063" tIns="55563" rIns="119063" bIns="55563" numCol="1" anchor="t" anchorCtr="0" compatLnSpc="1">
            <a:prstTxWarp prst="textNoShape">
              <a:avLst/>
            </a:prstTxWarp>
          </a:bodyPr>
          <a:lstStyle/>
          <a:p>
            <a:pPr>
              <a:spcBef>
                <a:spcPct val="0"/>
              </a:spcBef>
            </a:pP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https://www.penguinrandomhouse.com/the-read-down/books-understand-refugee-experience/</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C3F301D2-D22B-4C00-80C6-8BE64C614B8B}" type="slidenum">
              <a:t>14</a:t>
            </a:fld>
            <a:endParaRPr lang="en-GB"/>
          </a:p>
        </p:txBody>
      </p:sp>
    </p:spTree>
    <p:extLst>
      <p:ext uri="{BB962C8B-B14F-4D97-AF65-F5344CB8AC3E}">
        <p14:creationId xmlns:p14="http://schemas.microsoft.com/office/powerpoint/2010/main" val="458463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76405E6-1450-443F-A79F-6566FB43B9B3}" type="datetimeFigureOut">
              <a:rPr lang="en-GB"/>
              <a:pPr>
                <a:defRPr/>
              </a:pPr>
              <a:t>20/06/2022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3FE509B-B2C1-42B6-A79B-7BA088DFFF5C}"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C347FF0-3E81-4B08-B0B3-D8EC941D8864}" type="datetimeFigureOut">
              <a:rPr lang="en-GB"/>
              <a:pPr>
                <a:defRPr/>
              </a:pPr>
              <a:t>20/06/2022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010EC97-90A3-4E65-9AEC-CBDFC2A2B2E3}"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CC56E86-E901-46C4-9A98-6E89151809A1}" type="datetimeFigureOut">
              <a:rPr lang="en-GB"/>
              <a:pPr>
                <a:defRPr/>
              </a:pPr>
              <a:t>20/06/2022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5B33312-9A3F-4087-BD31-8573F037C282}"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715DC20F-6F7E-4784-B23C-31BA7CDF20D9}" type="datetimeFigureOut">
              <a:rPr lang="en-GB"/>
              <a:pPr>
                <a:defRPr/>
              </a:pPr>
              <a:t>20/06/2022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8AAD587-9A53-49DA-AB6A-5876B982F86E}"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456CAF20-CCA8-4728-BC38-EB42310B2E72}" type="datetimeFigureOut">
              <a:rPr lang="en-GB"/>
              <a:pPr>
                <a:defRPr/>
              </a:pPr>
              <a:t>20/06/2022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834FFB6-C266-4466-9277-683E26CBFDDE}"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0549A73-1CB8-4624-9009-167A92E58499}" type="datetimeFigureOut">
              <a:rPr lang="en-GB"/>
              <a:pPr>
                <a:defRPr/>
              </a:pPr>
              <a:t>20/06/2022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1BDD61D-4C4D-4B98-828D-54E96988E9C2}"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0EA2D1-20BF-4164-A635-0E458A6FB6E2}" type="datetimeFigureOut">
              <a:rPr lang="en-GB"/>
              <a:pPr>
                <a:defRPr/>
              </a:pPr>
              <a:t>20/06/2022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A7A07B2-A107-4D58-839D-3C956040CCA2}"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A1D5F8-8475-4794-B21B-5287A68C3625}" type="datetimeFigureOut">
              <a:rPr lang="en-GB"/>
              <a:pPr>
                <a:defRPr/>
              </a:pPr>
              <a:t>20/06/2022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BD85B4B-9570-4D65-B467-9DB67EE100E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8CB0FA6-852A-4BED-A47E-13FA7DC95061}" type="datetimeFigureOut">
              <a:rPr lang="en-GB"/>
              <a:pPr>
                <a:defRPr/>
              </a:pPr>
              <a:t>20/06/2022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6A9057-B531-48A8-A348-B297264C5494}"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2563B5E-562C-4FE3-A33B-76F2AB110C80}" type="datetimeFigureOut">
              <a:rPr lang="en-GB"/>
              <a:pPr>
                <a:defRPr/>
              </a:pPr>
              <a:t>20/06/2022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85E4436-4C3C-4AF8-B1B1-A1B02CF9C509}"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682AB37-5ECA-4013-A378-A83C09AA35BC}" type="datetimeFigureOut">
              <a:rPr lang="en-GB"/>
              <a:pPr>
                <a:defRPr/>
              </a:pPr>
              <a:t>20/06/2022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279C9F6-5963-43A2-BBE9-E253E3A8637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20/06/2022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20/06/2022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20/06/2022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20/06/2022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A80292A-C862-4FD6-9FB9-973C2E7BBEB2}" type="datetimeFigureOut">
              <a:rPr lang="en-GB"/>
              <a:pPr>
                <a:defRPr/>
              </a:pPr>
              <a:t>20/06/2022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089310B-A987-4E7E-9C30-B1424064E14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www.unhcr.org/what-is-a-refugee.html" TargetMode="Externa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clipart, tableware, plate&#10;&#10;Description automatically generated">
            <a:extLst>
              <a:ext uri="{FF2B5EF4-FFF2-40B4-BE49-F238E27FC236}">
                <a16:creationId xmlns:a16="http://schemas.microsoft.com/office/drawing/2014/main" id="{29DB80AB-B2B0-96A3-235F-786403850995}"/>
              </a:ext>
            </a:extLst>
          </p:cNvPr>
          <p:cNvPicPr>
            <a:picLocks noChangeAspect="1"/>
          </p:cNvPicPr>
          <p:nvPr/>
        </p:nvPicPr>
        <p:blipFill>
          <a:blip r:embed="rId2"/>
          <a:stretch>
            <a:fillRect/>
          </a:stretch>
        </p:blipFill>
        <p:spPr>
          <a:xfrm>
            <a:off x="867267" y="866973"/>
            <a:ext cx="10151096" cy="2806632"/>
          </a:xfrm>
          <a:prstGeom prst="rect">
            <a:avLst/>
          </a:prstGeom>
        </p:spPr>
      </p:pic>
      <p:sp>
        <p:nvSpPr>
          <p:cNvPr id="3" name="TextBox 2">
            <a:extLst>
              <a:ext uri="{FF2B5EF4-FFF2-40B4-BE49-F238E27FC236}">
                <a16:creationId xmlns:a16="http://schemas.microsoft.com/office/drawing/2014/main" id="{0D94A42A-C6EE-A0B8-716E-50983012C2C4}"/>
              </a:ext>
            </a:extLst>
          </p:cNvPr>
          <p:cNvSpPr txBox="1"/>
          <p:nvPr/>
        </p:nvSpPr>
        <p:spPr>
          <a:xfrm>
            <a:off x="1417163" y="5077905"/>
            <a:ext cx="557124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000" b="1" dirty="0"/>
              <a:t>Theme: Healing</a:t>
            </a:r>
            <a:endParaRPr lang="en-US" sz="5000" b="1" dirty="0"/>
          </a:p>
        </p:txBody>
      </p:sp>
    </p:spTree>
    <p:extLst>
      <p:ext uri="{BB962C8B-B14F-4D97-AF65-F5344CB8AC3E}">
        <p14:creationId xmlns:p14="http://schemas.microsoft.com/office/powerpoint/2010/main" val="3914934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8DA7-2B22-F7B3-7F0C-41B2713C1124}"/>
              </a:ext>
            </a:extLst>
          </p:cNvPr>
          <p:cNvSpPr>
            <a:spLocks noGrp="1"/>
          </p:cNvSpPr>
          <p:nvPr>
            <p:ph type="title"/>
          </p:nvPr>
        </p:nvSpPr>
        <p:spPr/>
        <p:txBody>
          <a:bodyPr/>
          <a:lstStyle/>
          <a:p>
            <a:endParaRPr lang="en-GB"/>
          </a:p>
        </p:txBody>
      </p:sp>
      <p:pic>
        <p:nvPicPr>
          <p:cNvPr id="4" name="Picture 4" descr="Graphical user interface, website&#10;&#10;Description automatically generated">
            <a:extLst>
              <a:ext uri="{FF2B5EF4-FFF2-40B4-BE49-F238E27FC236}">
                <a16:creationId xmlns:a16="http://schemas.microsoft.com/office/drawing/2014/main" id="{FA350505-B63F-64A3-D9CB-00C6750C0BB4}"/>
              </a:ext>
            </a:extLst>
          </p:cNvPr>
          <p:cNvPicPr>
            <a:picLocks noGrp="1" noChangeAspect="1"/>
          </p:cNvPicPr>
          <p:nvPr>
            <p:ph idx="1"/>
          </p:nvPr>
        </p:nvPicPr>
        <p:blipFill rotWithShape="1">
          <a:blip r:embed="rId2"/>
          <a:srcRect l="-305" t="9025" r="1523" b="4874"/>
          <a:stretch/>
        </p:blipFill>
        <p:spPr>
          <a:xfrm>
            <a:off x="499897" y="364470"/>
            <a:ext cx="11506464" cy="5639771"/>
          </a:xfrm>
        </p:spPr>
      </p:pic>
    </p:spTree>
    <p:extLst>
      <p:ext uri="{BB962C8B-B14F-4D97-AF65-F5344CB8AC3E}">
        <p14:creationId xmlns:p14="http://schemas.microsoft.com/office/powerpoint/2010/main" val="3090140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A54D-4AA7-E87D-4280-28A46FE3EDE4}"/>
              </a:ext>
            </a:extLst>
          </p:cNvPr>
          <p:cNvSpPr>
            <a:spLocks noGrp="1"/>
          </p:cNvSpPr>
          <p:nvPr>
            <p:ph type="title"/>
          </p:nvPr>
        </p:nvSpPr>
        <p:spPr/>
        <p:txBody>
          <a:bodyPr/>
          <a:lstStyle/>
          <a:p>
            <a:r>
              <a:rPr lang="en-GB" b="1" dirty="0">
                <a:ea typeface="+mj-lt"/>
                <a:cs typeface="+mj-lt"/>
              </a:rPr>
              <a:t>A Glass of Tea (after Rumi)</a:t>
            </a:r>
            <a:endParaRPr lang="en-US" dirty="0"/>
          </a:p>
        </p:txBody>
      </p:sp>
      <p:sp>
        <p:nvSpPr>
          <p:cNvPr id="3" name="Content Placeholder 2">
            <a:extLst>
              <a:ext uri="{FF2B5EF4-FFF2-40B4-BE49-F238E27FC236}">
                <a16:creationId xmlns:a16="http://schemas.microsoft.com/office/drawing/2014/main" id="{E2AA07B2-6223-1559-456A-EAD0C33D9FF3}"/>
              </a:ext>
            </a:extLst>
          </p:cNvPr>
          <p:cNvSpPr>
            <a:spLocks noGrp="1"/>
          </p:cNvSpPr>
          <p:nvPr>
            <p:ph sz="half" idx="1"/>
          </p:nvPr>
        </p:nvSpPr>
        <p:spPr/>
        <p:txBody>
          <a:bodyPr vert="horz" lIns="91440" tIns="45720" rIns="91440" bIns="45720" rtlCol="0" anchor="t">
            <a:normAutofit fontScale="55000" lnSpcReduction="20000"/>
          </a:bodyPr>
          <a:lstStyle/>
          <a:p>
            <a:pPr>
              <a:buNone/>
            </a:pPr>
            <a:r>
              <a:rPr lang="en-GB" dirty="0">
                <a:ea typeface="+mn-lt"/>
                <a:cs typeface="+mn-lt"/>
              </a:rPr>
              <a:t>Last year, I held a glass of tea to the light. This year,</a:t>
            </a:r>
            <a:endParaRPr lang="en-GB" dirty="0"/>
          </a:p>
          <a:p>
            <a:pPr>
              <a:buNone/>
            </a:pPr>
            <a:r>
              <a:rPr lang="en-GB" dirty="0">
                <a:ea typeface="+mn-lt"/>
                <a:cs typeface="+mn-lt"/>
              </a:rPr>
              <a:t>I swirl like a tealeaf in the streets of Oxford.</a:t>
            </a:r>
            <a:endParaRPr lang="en-GB" dirty="0"/>
          </a:p>
          <a:p>
            <a:pPr>
              <a:buNone/>
            </a:pPr>
            <a:endParaRPr lang="en-GB"/>
          </a:p>
          <a:p>
            <a:pPr>
              <a:buNone/>
            </a:pPr>
            <a:r>
              <a:rPr lang="en-GB" dirty="0">
                <a:ea typeface="+mn-lt"/>
                <a:cs typeface="+mn-lt"/>
              </a:rPr>
              <a:t>Last year, I stared into navy blue sky. This year,</a:t>
            </a:r>
            <a:endParaRPr lang="en-GB" dirty="0"/>
          </a:p>
          <a:p>
            <a:pPr>
              <a:buNone/>
            </a:pPr>
            <a:r>
              <a:rPr lang="en-GB" dirty="0">
                <a:ea typeface="+mn-lt"/>
                <a:cs typeface="+mn-lt"/>
              </a:rPr>
              <a:t>I am roaming under colourless clouds.</a:t>
            </a:r>
            <a:endParaRPr lang="en-GB" dirty="0"/>
          </a:p>
          <a:p>
            <a:pPr>
              <a:buNone/>
            </a:pPr>
            <a:endParaRPr lang="en-GB"/>
          </a:p>
          <a:p>
            <a:pPr>
              <a:buNone/>
            </a:pPr>
            <a:r>
              <a:rPr lang="en-GB" dirty="0">
                <a:ea typeface="+mn-lt"/>
                <a:cs typeface="+mn-lt"/>
              </a:rPr>
              <a:t>Last year, I watched the dazzling sun dance gracefully. This year,</a:t>
            </a:r>
            <a:endParaRPr lang="en-GB" dirty="0"/>
          </a:p>
          <a:p>
            <a:pPr>
              <a:buNone/>
            </a:pPr>
            <a:r>
              <a:rPr lang="en-GB" dirty="0">
                <a:ea typeface="+mn-lt"/>
                <a:cs typeface="+mn-lt"/>
              </a:rPr>
              <a:t>The faint sun moves </a:t>
            </a:r>
            <a:r>
              <a:rPr lang="en-GB" dirty="0" err="1">
                <a:ea typeface="+mn-lt"/>
                <a:cs typeface="+mn-lt"/>
              </a:rPr>
              <a:t>futurelessly</a:t>
            </a:r>
            <a:r>
              <a:rPr lang="en-GB" dirty="0">
                <a:ea typeface="+mn-lt"/>
                <a:cs typeface="+mn-lt"/>
              </a:rPr>
              <a:t>.</a:t>
            </a:r>
            <a:endParaRPr lang="en-GB" dirty="0"/>
          </a:p>
          <a:p>
            <a:pPr>
              <a:buNone/>
            </a:pPr>
            <a:endParaRPr lang="en-GB"/>
          </a:p>
          <a:p>
            <a:pPr>
              <a:buNone/>
            </a:pPr>
            <a:r>
              <a:rPr lang="en-GB" dirty="0">
                <a:ea typeface="+mn-lt"/>
                <a:cs typeface="+mn-lt"/>
              </a:rPr>
              <a:t>Migration drove me down this bumpy road,</a:t>
            </a:r>
            <a:endParaRPr lang="en-GB" dirty="0"/>
          </a:p>
          <a:p>
            <a:pPr>
              <a:buNone/>
            </a:pPr>
            <a:r>
              <a:rPr lang="en-GB" dirty="0">
                <a:ea typeface="+mn-lt"/>
                <a:cs typeface="+mn-lt"/>
              </a:rPr>
              <a:t>Where I fell and smelt the soil, where I arose and sensed the cloud.</a:t>
            </a:r>
            <a:endParaRPr lang="en-GB" dirty="0"/>
          </a:p>
          <a:p>
            <a:pPr>
              <a:buNone/>
            </a:pPr>
            <a:endParaRPr lang="en-GB"/>
          </a:p>
          <a:p>
            <a:pPr>
              <a:buNone/>
            </a:pPr>
            <a:r>
              <a:rPr lang="en-GB" dirty="0">
                <a:ea typeface="+mn-lt"/>
                <a:cs typeface="+mn-lt"/>
              </a:rPr>
              <a:t>Now I am a bird, flying in the breeze,</a:t>
            </a:r>
            <a:endParaRPr lang="en-GB" dirty="0"/>
          </a:p>
          <a:p>
            <a:pPr>
              <a:buNone/>
            </a:pPr>
            <a:r>
              <a:rPr lang="en-GB" dirty="0">
                <a:ea typeface="+mn-lt"/>
                <a:cs typeface="+mn-lt"/>
              </a:rPr>
              <a:t>Lost over the alien earth.</a:t>
            </a:r>
            <a:endParaRPr lang="en-GB" dirty="0"/>
          </a:p>
          <a:p>
            <a:pPr>
              <a:buNone/>
            </a:pPr>
            <a:endParaRPr lang="en-GB"/>
          </a:p>
          <a:p>
            <a:pPr>
              <a:buNone/>
            </a:pPr>
            <a:endParaRPr lang="en-GB" dirty="0"/>
          </a:p>
        </p:txBody>
      </p:sp>
      <p:sp>
        <p:nvSpPr>
          <p:cNvPr id="4" name="Content Placeholder 3">
            <a:extLst>
              <a:ext uri="{FF2B5EF4-FFF2-40B4-BE49-F238E27FC236}">
                <a16:creationId xmlns:a16="http://schemas.microsoft.com/office/drawing/2014/main" id="{DD0286B2-A17A-7643-6D73-94C928ED6E6E}"/>
              </a:ext>
            </a:extLst>
          </p:cNvPr>
          <p:cNvSpPr>
            <a:spLocks noGrp="1"/>
          </p:cNvSpPr>
          <p:nvPr>
            <p:ph sz="half" idx="2"/>
          </p:nvPr>
        </p:nvSpPr>
        <p:spPr>
          <a:xfrm>
            <a:off x="6172200" y="1825625"/>
            <a:ext cx="5181600" cy="4869812"/>
          </a:xfrm>
        </p:spPr>
        <p:txBody>
          <a:bodyPr vert="horz" lIns="91440" tIns="45720" rIns="91440" bIns="45720" rtlCol="0" anchor="t">
            <a:normAutofit fontScale="55000" lnSpcReduction="20000"/>
          </a:bodyPr>
          <a:lstStyle/>
          <a:p>
            <a:pPr>
              <a:buNone/>
            </a:pPr>
            <a:r>
              <a:rPr lang="en-GB" dirty="0">
                <a:cs typeface="Calibri" panose="020F0502020204030204"/>
              </a:rPr>
              <a:t>Don’t stop and ask me questions.</a:t>
            </a:r>
            <a:endParaRPr lang="en-GB" dirty="0">
              <a:ea typeface="+mn-lt"/>
              <a:cs typeface="+mn-lt"/>
            </a:endParaRPr>
          </a:p>
          <a:p>
            <a:pPr>
              <a:buNone/>
            </a:pPr>
            <a:r>
              <a:rPr lang="en-GB" dirty="0">
                <a:cs typeface="Calibri" panose="020F0502020204030204"/>
              </a:rPr>
              <a:t>Look into my eyes and feel my heart.</a:t>
            </a:r>
            <a:endParaRPr lang="en-GB" dirty="0">
              <a:ea typeface="+mn-lt"/>
              <a:cs typeface="+mn-lt"/>
            </a:endParaRPr>
          </a:p>
          <a:p>
            <a:pPr>
              <a:buNone/>
            </a:pPr>
            <a:endParaRPr lang="en-GB" dirty="0">
              <a:ea typeface="+mn-lt"/>
              <a:cs typeface="+mn-lt"/>
            </a:endParaRPr>
          </a:p>
          <a:p>
            <a:pPr>
              <a:buNone/>
            </a:pPr>
            <a:r>
              <a:rPr lang="en-GB" dirty="0">
                <a:cs typeface="Calibri" panose="020F0502020204030204"/>
              </a:rPr>
              <a:t>It is bruised, aching and sore.</a:t>
            </a:r>
            <a:endParaRPr lang="en-GB" dirty="0">
              <a:ea typeface="+mn-lt"/>
              <a:cs typeface="+mn-lt"/>
            </a:endParaRPr>
          </a:p>
          <a:p>
            <a:pPr>
              <a:buNone/>
            </a:pPr>
            <a:r>
              <a:rPr lang="en-GB" dirty="0">
                <a:cs typeface="Calibri" panose="020F0502020204030204"/>
              </a:rPr>
              <a:t>My eyes are veiled with onion skin.</a:t>
            </a:r>
            <a:endParaRPr lang="en-GB" dirty="0">
              <a:ea typeface="+mn-lt"/>
              <a:cs typeface="+mn-lt"/>
            </a:endParaRPr>
          </a:p>
          <a:p>
            <a:pPr>
              <a:buNone/>
            </a:pPr>
            <a:endParaRPr lang="en-GB" dirty="0">
              <a:ea typeface="+mn-lt"/>
              <a:cs typeface="+mn-lt"/>
            </a:endParaRPr>
          </a:p>
          <a:p>
            <a:pPr>
              <a:buNone/>
            </a:pPr>
            <a:r>
              <a:rPr lang="en-GB" dirty="0">
                <a:cs typeface="Calibri" panose="020F0502020204030204"/>
              </a:rPr>
              <a:t>I sit helplessly in an injured nest,</a:t>
            </a:r>
            <a:endParaRPr lang="en-GB" dirty="0">
              <a:ea typeface="+mn-lt"/>
              <a:cs typeface="+mn-lt"/>
            </a:endParaRPr>
          </a:p>
          <a:p>
            <a:pPr>
              <a:buNone/>
            </a:pPr>
            <a:r>
              <a:rPr lang="en-GB" dirty="0">
                <a:cs typeface="Calibri" panose="020F0502020204030204"/>
              </a:rPr>
              <a:t>Not knowing how to fix it.</a:t>
            </a:r>
            <a:endParaRPr lang="en-GB" dirty="0">
              <a:ea typeface="+mn-lt"/>
              <a:cs typeface="+mn-lt"/>
            </a:endParaRPr>
          </a:p>
          <a:p>
            <a:pPr>
              <a:buNone/>
            </a:pPr>
            <a:endParaRPr lang="en-GB" dirty="0">
              <a:ea typeface="+mn-lt"/>
              <a:cs typeface="+mn-lt"/>
            </a:endParaRPr>
          </a:p>
          <a:p>
            <a:pPr>
              <a:buNone/>
            </a:pPr>
            <a:r>
              <a:rPr lang="en-GB" dirty="0">
                <a:cs typeface="Calibri" panose="020F0502020204030204"/>
              </a:rPr>
              <a:t>And my heart, I’d say</a:t>
            </a:r>
            <a:endParaRPr lang="en-GB" dirty="0">
              <a:ea typeface="+mn-lt"/>
              <a:cs typeface="+mn-lt"/>
            </a:endParaRPr>
          </a:p>
          <a:p>
            <a:pPr>
              <a:buNone/>
            </a:pPr>
            <a:r>
              <a:rPr lang="en-GB" dirty="0">
                <a:cs typeface="Calibri" panose="020F0502020204030204"/>
              </a:rPr>
              <a:t>Is displaced</a:t>
            </a:r>
            <a:endParaRPr lang="en-GB" dirty="0">
              <a:ea typeface="+mn-lt"/>
              <a:cs typeface="+mn-lt"/>
            </a:endParaRPr>
          </a:p>
          <a:p>
            <a:pPr>
              <a:buNone/>
            </a:pPr>
            <a:endParaRPr lang="en-GB" dirty="0">
              <a:ea typeface="+mn-lt"/>
              <a:cs typeface="+mn-lt"/>
            </a:endParaRPr>
          </a:p>
          <a:p>
            <a:pPr>
              <a:buNone/>
            </a:pPr>
            <a:r>
              <a:rPr lang="en-GB" dirty="0">
                <a:cs typeface="Calibri" panose="020F0502020204030204"/>
              </a:rPr>
              <a:t>Struggling to find its place.</a:t>
            </a:r>
            <a:endParaRPr lang="en-GB" dirty="0">
              <a:ea typeface="+mn-lt"/>
              <a:cs typeface="+mn-lt"/>
            </a:endParaRPr>
          </a:p>
          <a:p>
            <a:pPr marL="0" indent="0">
              <a:buNone/>
            </a:pPr>
            <a:endParaRPr lang="en-GB" dirty="0">
              <a:cs typeface="Calibri" panose="020F0502020204030204"/>
            </a:endParaRPr>
          </a:p>
        </p:txBody>
      </p:sp>
    </p:spTree>
    <p:extLst>
      <p:ext uri="{BB962C8B-B14F-4D97-AF65-F5344CB8AC3E}">
        <p14:creationId xmlns:p14="http://schemas.microsoft.com/office/powerpoint/2010/main" val="11619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57D30-2743-0AF4-F373-DF041134C2B8}"/>
              </a:ext>
            </a:extLst>
          </p:cNvPr>
          <p:cNvSpPr>
            <a:spLocks noGrp="1"/>
          </p:cNvSpPr>
          <p:nvPr>
            <p:ph sz="half" idx="1"/>
          </p:nvPr>
        </p:nvSpPr>
        <p:spPr>
          <a:xfrm>
            <a:off x="838200" y="183790"/>
            <a:ext cx="5181600" cy="6519503"/>
          </a:xfrm>
        </p:spPr>
        <p:txBody>
          <a:bodyPr vert="horz" lIns="91440" tIns="45720" rIns="91440" bIns="45720" rtlCol="0" anchor="t">
            <a:normAutofit fontScale="77500" lnSpcReduction="20000"/>
          </a:bodyPr>
          <a:lstStyle/>
          <a:p>
            <a:pPr>
              <a:buNone/>
            </a:pPr>
            <a:r>
              <a:rPr lang="en-GB" b="1" dirty="0">
                <a:ea typeface="+mn-lt"/>
                <a:cs typeface="+mn-lt"/>
              </a:rPr>
              <a:t>I Want a Poem</a:t>
            </a:r>
            <a:endParaRPr lang="en-US" dirty="0"/>
          </a:p>
          <a:p>
            <a:pPr>
              <a:buNone/>
            </a:pPr>
            <a:r>
              <a:rPr lang="en-GB" dirty="0">
                <a:ea typeface="+mn-lt"/>
                <a:cs typeface="+mn-lt"/>
              </a:rPr>
              <a:t>I want a poem</a:t>
            </a:r>
            <a:endParaRPr lang="en-GB" dirty="0"/>
          </a:p>
          <a:p>
            <a:pPr>
              <a:buNone/>
            </a:pPr>
            <a:r>
              <a:rPr lang="en-GB" dirty="0">
                <a:ea typeface="+mn-lt"/>
                <a:cs typeface="+mn-lt"/>
              </a:rPr>
              <a:t>with the texture of a colander</a:t>
            </a:r>
            <a:endParaRPr lang="en-GB" dirty="0"/>
          </a:p>
          <a:p>
            <a:pPr>
              <a:buNone/>
            </a:pPr>
            <a:r>
              <a:rPr lang="en-GB" dirty="0">
                <a:ea typeface="+mn-lt"/>
                <a:cs typeface="+mn-lt"/>
              </a:rPr>
              <a:t>on the pastry.</a:t>
            </a:r>
            <a:endParaRPr lang="en-GB" dirty="0"/>
          </a:p>
          <a:p>
            <a:pPr>
              <a:buNone/>
            </a:pPr>
            <a:endParaRPr lang="en-GB"/>
          </a:p>
          <a:p>
            <a:pPr>
              <a:buNone/>
            </a:pPr>
            <a:r>
              <a:rPr lang="en-GB" dirty="0">
                <a:ea typeface="+mn-lt"/>
                <a:cs typeface="+mn-lt"/>
              </a:rPr>
              <a:t>A verse</a:t>
            </a:r>
            <a:endParaRPr lang="en-GB" dirty="0"/>
          </a:p>
          <a:p>
            <a:pPr>
              <a:buNone/>
            </a:pPr>
            <a:r>
              <a:rPr lang="en-GB" dirty="0">
                <a:ea typeface="+mn-lt"/>
                <a:cs typeface="+mn-lt"/>
              </a:rPr>
              <a:t>of pastry so rich</a:t>
            </a:r>
            <a:endParaRPr lang="en-GB" dirty="0"/>
          </a:p>
          <a:p>
            <a:pPr>
              <a:buNone/>
            </a:pPr>
            <a:r>
              <a:rPr lang="en-GB" dirty="0">
                <a:ea typeface="+mn-lt"/>
                <a:cs typeface="+mn-lt"/>
              </a:rPr>
              <a:t>it leaves gleam on your fingertips.</a:t>
            </a:r>
            <a:endParaRPr lang="en-GB" dirty="0"/>
          </a:p>
          <a:p>
            <a:pPr>
              <a:buNone/>
            </a:pPr>
            <a:endParaRPr lang="en-GB"/>
          </a:p>
          <a:p>
            <a:pPr>
              <a:buNone/>
            </a:pPr>
            <a:r>
              <a:rPr lang="en-GB" dirty="0">
                <a:ea typeface="+mn-lt"/>
                <a:cs typeface="+mn-lt"/>
              </a:rPr>
              <a:t>A poem</a:t>
            </a:r>
            <a:endParaRPr lang="en-GB" dirty="0"/>
          </a:p>
          <a:p>
            <a:pPr>
              <a:buNone/>
            </a:pPr>
            <a:r>
              <a:rPr lang="en-GB" dirty="0">
                <a:ea typeface="+mn-lt"/>
                <a:cs typeface="+mn-lt"/>
              </a:rPr>
              <a:t>that stings like the splash of boiling oil</a:t>
            </a:r>
            <a:endParaRPr lang="en-GB" dirty="0"/>
          </a:p>
          <a:p>
            <a:pPr>
              <a:buNone/>
            </a:pPr>
            <a:r>
              <a:rPr lang="en-GB" dirty="0">
                <a:ea typeface="+mn-lt"/>
                <a:cs typeface="+mn-lt"/>
              </a:rPr>
              <a:t>as you drop the pastry in.</a:t>
            </a:r>
            <a:endParaRPr lang="en-GB" dirty="0"/>
          </a:p>
          <a:p>
            <a:pPr>
              <a:buNone/>
            </a:pPr>
            <a:endParaRPr lang="en-GB"/>
          </a:p>
          <a:p>
            <a:pPr>
              <a:buNone/>
            </a:pPr>
            <a:r>
              <a:rPr lang="en-GB" dirty="0">
                <a:ea typeface="+mn-lt"/>
                <a:cs typeface="+mn-lt"/>
              </a:rPr>
              <a:t>A poem</a:t>
            </a:r>
            <a:endParaRPr lang="en-GB" dirty="0"/>
          </a:p>
          <a:p>
            <a:pPr>
              <a:buNone/>
            </a:pPr>
            <a:r>
              <a:rPr lang="en-GB" dirty="0">
                <a:ea typeface="+mn-lt"/>
                <a:cs typeface="+mn-lt"/>
              </a:rPr>
              <a:t>that sits on a silver plate with</a:t>
            </a:r>
            <a:endParaRPr lang="en-GB" dirty="0"/>
          </a:p>
          <a:p>
            <a:pPr>
              <a:buNone/>
            </a:pPr>
            <a:r>
              <a:rPr lang="en-GB" dirty="0">
                <a:ea typeface="+mn-lt"/>
                <a:cs typeface="+mn-lt"/>
              </a:rPr>
              <a:t>nuts and chocolates, served up to guests who</a:t>
            </a:r>
            <a:endParaRPr lang="en-GB" dirty="0"/>
          </a:p>
          <a:p>
            <a:pPr>
              <a:buNone/>
            </a:pPr>
            <a:r>
              <a:rPr lang="en-GB" dirty="0">
                <a:ea typeface="+mn-lt"/>
                <a:cs typeface="+mn-lt"/>
              </a:rPr>
              <a:t>sit cross legged on the </a:t>
            </a:r>
            <a:r>
              <a:rPr lang="en-GB" dirty="0" err="1">
                <a:ea typeface="+mn-lt"/>
                <a:cs typeface="+mn-lt"/>
              </a:rPr>
              <a:t>thoshak</a:t>
            </a:r>
            <a:r>
              <a:rPr lang="en-GB" dirty="0">
                <a:ea typeface="+mn-lt"/>
                <a:cs typeface="+mn-lt"/>
              </a:rPr>
              <a:t>.</a:t>
            </a:r>
            <a:endParaRPr lang="en-GB" dirty="0"/>
          </a:p>
          <a:p>
            <a:pPr>
              <a:buNone/>
            </a:pPr>
            <a:endParaRPr lang="en-GB" dirty="0">
              <a:ea typeface="+mn-lt"/>
              <a:cs typeface="+mn-lt"/>
            </a:endParaRPr>
          </a:p>
        </p:txBody>
      </p:sp>
      <p:sp>
        <p:nvSpPr>
          <p:cNvPr id="4" name="Content Placeholder 3">
            <a:extLst>
              <a:ext uri="{FF2B5EF4-FFF2-40B4-BE49-F238E27FC236}">
                <a16:creationId xmlns:a16="http://schemas.microsoft.com/office/drawing/2014/main" id="{42D108BC-259D-97BB-3C24-03B47346EF3B}"/>
              </a:ext>
            </a:extLst>
          </p:cNvPr>
          <p:cNvSpPr>
            <a:spLocks noGrp="1"/>
          </p:cNvSpPr>
          <p:nvPr>
            <p:ph sz="half" idx="2"/>
          </p:nvPr>
        </p:nvSpPr>
        <p:spPr>
          <a:xfrm>
            <a:off x="6172200" y="246636"/>
            <a:ext cx="5181600" cy="5930327"/>
          </a:xfrm>
        </p:spPr>
        <p:txBody>
          <a:bodyPr vert="horz" lIns="91440" tIns="45720" rIns="91440" bIns="45720" rtlCol="0" anchor="t">
            <a:normAutofit fontScale="77500" lnSpcReduction="20000"/>
          </a:bodyPr>
          <a:lstStyle/>
          <a:p>
            <a:pPr>
              <a:buNone/>
            </a:pPr>
            <a:r>
              <a:rPr lang="en-GB" dirty="0">
                <a:cs typeface="Calibri" panose="020F0502020204030204"/>
              </a:rPr>
              <a:t>A poem</a:t>
            </a:r>
            <a:endParaRPr lang="en-GB" dirty="0">
              <a:ea typeface="+mn-lt"/>
              <a:cs typeface="+mn-lt"/>
            </a:endParaRPr>
          </a:p>
          <a:p>
            <a:pPr>
              <a:buNone/>
            </a:pPr>
            <a:r>
              <a:rPr lang="en-GB" dirty="0">
                <a:cs typeface="Calibri" panose="020F0502020204030204"/>
              </a:rPr>
              <a:t>as vibrant as our saffron tea</a:t>
            </a:r>
            <a:endParaRPr lang="en-GB" dirty="0">
              <a:ea typeface="+mn-lt"/>
              <a:cs typeface="+mn-lt"/>
            </a:endParaRPr>
          </a:p>
          <a:p>
            <a:pPr>
              <a:buNone/>
            </a:pPr>
            <a:r>
              <a:rPr lang="en-GB" dirty="0">
                <a:cs typeface="Calibri" panose="020F0502020204030204"/>
              </a:rPr>
              <a:t>served up at Eid.</a:t>
            </a:r>
            <a:endParaRPr lang="en-GB" dirty="0">
              <a:ea typeface="+mn-lt"/>
              <a:cs typeface="+mn-lt"/>
            </a:endParaRPr>
          </a:p>
          <a:p>
            <a:pPr>
              <a:buNone/>
            </a:pPr>
            <a:endParaRPr lang="en-GB" dirty="0">
              <a:ea typeface="+mn-lt"/>
              <a:cs typeface="+mn-lt"/>
            </a:endParaRPr>
          </a:p>
          <a:p>
            <a:pPr>
              <a:buNone/>
            </a:pPr>
            <a:r>
              <a:rPr lang="en-GB" dirty="0">
                <a:cs typeface="Calibri" panose="020F0502020204030204"/>
              </a:rPr>
              <a:t>Let your poetry</a:t>
            </a:r>
            <a:endParaRPr lang="en-GB" dirty="0">
              <a:ea typeface="+mn-lt"/>
              <a:cs typeface="+mn-lt"/>
            </a:endParaRPr>
          </a:p>
          <a:p>
            <a:pPr>
              <a:buNone/>
            </a:pPr>
            <a:r>
              <a:rPr lang="en-GB" dirty="0">
                <a:cs typeface="Calibri" panose="020F0502020204030204"/>
              </a:rPr>
              <a:t>texture the blank paper</a:t>
            </a:r>
            <a:endParaRPr lang="en-GB" dirty="0">
              <a:ea typeface="+mn-lt"/>
              <a:cs typeface="+mn-lt"/>
            </a:endParaRPr>
          </a:p>
          <a:p>
            <a:pPr>
              <a:buNone/>
            </a:pPr>
            <a:r>
              <a:rPr lang="en-GB" dirty="0">
                <a:cs typeface="Calibri" panose="020F0502020204030204"/>
              </a:rPr>
              <a:t>like a prism splitting light</a:t>
            </a:r>
            <a:endParaRPr lang="en-GB" dirty="0">
              <a:ea typeface="+mn-lt"/>
              <a:cs typeface="+mn-lt"/>
            </a:endParaRPr>
          </a:p>
          <a:p>
            <a:pPr>
              <a:buNone/>
            </a:pPr>
            <a:endParaRPr lang="en-GB" dirty="0">
              <a:ea typeface="+mn-lt"/>
              <a:cs typeface="+mn-lt"/>
            </a:endParaRPr>
          </a:p>
          <a:p>
            <a:pPr>
              <a:buNone/>
            </a:pPr>
            <a:r>
              <a:rPr lang="en-GB" dirty="0">
                <a:cs typeface="Calibri" panose="020F0502020204030204"/>
              </a:rPr>
              <a:t>Don’t leave without seeing all the colours.</a:t>
            </a:r>
            <a:endParaRPr lang="en-US" dirty="0">
              <a:ea typeface="+mn-lt"/>
              <a:cs typeface="+mn-lt"/>
            </a:endParaRPr>
          </a:p>
          <a:p>
            <a:pPr marL="0" indent="0">
              <a:buNone/>
            </a:pPr>
            <a:endParaRPr lang="en-GB" dirty="0">
              <a:cs typeface="Calibri" panose="020F0502020204030204"/>
            </a:endParaRPr>
          </a:p>
        </p:txBody>
      </p:sp>
    </p:spTree>
    <p:extLst>
      <p:ext uri="{BB962C8B-B14F-4D97-AF65-F5344CB8AC3E}">
        <p14:creationId xmlns:p14="http://schemas.microsoft.com/office/powerpoint/2010/main" val="1700874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4284-30F7-4913-4090-B7DBC8FCB4C5}"/>
              </a:ext>
            </a:extLst>
          </p:cNvPr>
          <p:cNvSpPr>
            <a:spLocks noGrp="1"/>
          </p:cNvSpPr>
          <p:nvPr>
            <p:ph type="title"/>
          </p:nvPr>
        </p:nvSpPr>
        <p:spPr/>
        <p:txBody>
          <a:bodyPr/>
          <a:lstStyle/>
          <a:p>
            <a:r>
              <a:rPr lang="en-GB" dirty="0">
                <a:cs typeface="Calibri Light"/>
              </a:rPr>
              <a:t>How might we support refugees at HPS?</a:t>
            </a:r>
            <a:endParaRPr lang="en-GB" dirty="0"/>
          </a:p>
        </p:txBody>
      </p:sp>
      <p:sp>
        <p:nvSpPr>
          <p:cNvPr id="3" name="Content Placeholder 2">
            <a:extLst>
              <a:ext uri="{FF2B5EF4-FFF2-40B4-BE49-F238E27FC236}">
                <a16:creationId xmlns:a16="http://schemas.microsoft.com/office/drawing/2014/main" id="{BD5C3741-9978-F688-474C-FEFE147EB838}"/>
              </a:ext>
            </a:extLst>
          </p:cNvPr>
          <p:cNvSpPr>
            <a:spLocks noGrp="1"/>
          </p:cNvSpPr>
          <p:nvPr>
            <p:ph idx="1"/>
          </p:nvPr>
        </p:nvSpPr>
        <p:spPr/>
        <p:txBody>
          <a:bodyPr vert="horz" lIns="91440" tIns="45720" rIns="91440" bIns="45720" rtlCol="0" anchor="t">
            <a:normAutofit/>
          </a:bodyPr>
          <a:lstStyle/>
          <a:p>
            <a:pPr marL="0" indent="0">
              <a:buNone/>
            </a:pPr>
            <a:r>
              <a:rPr lang="en-GB" dirty="0">
                <a:cs typeface="Calibri" panose="020F0502020204030204"/>
              </a:rPr>
              <a:t>Why do you think this year's Refugee Week has been given the theme of 'Healing'?  How can we support the healing process?</a:t>
            </a:r>
          </a:p>
        </p:txBody>
      </p:sp>
    </p:spTree>
    <p:extLst>
      <p:ext uri="{BB962C8B-B14F-4D97-AF65-F5344CB8AC3E}">
        <p14:creationId xmlns:p14="http://schemas.microsoft.com/office/powerpoint/2010/main" val="326791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32">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4" name="Picture 4" descr="Map&#10;&#10;Description automatically generated">
            <a:extLst>
              <a:ext uri="{FF2B5EF4-FFF2-40B4-BE49-F238E27FC236}">
                <a16:creationId xmlns:a16="http://schemas.microsoft.com/office/drawing/2014/main" id="{83548191-E7AF-3272-0400-2CE228D84C56}"/>
              </a:ext>
            </a:extLst>
          </p:cNvPr>
          <p:cNvPicPr>
            <a:picLocks noChangeAspect="1"/>
          </p:cNvPicPr>
          <p:nvPr/>
        </p:nvPicPr>
        <p:blipFill>
          <a:blip r:embed="rId3"/>
          <a:stretch>
            <a:fillRect/>
          </a:stretch>
        </p:blipFill>
        <p:spPr>
          <a:xfrm>
            <a:off x="1262063" y="1417638"/>
            <a:ext cx="1147763" cy="1874838"/>
          </a:xfrm>
          <a:prstGeom prst="rect">
            <a:avLst/>
          </a:prstGeom>
        </p:spPr>
      </p:pic>
      <p:pic>
        <p:nvPicPr>
          <p:cNvPr id="15" name="Picture 16" descr="Text&#10;&#10;Description automatically generated">
            <a:extLst>
              <a:ext uri="{FF2B5EF4-FFF2-40B4-BE49-F238E27FC236}">
                <a16:creationId xmlns:a16="http://schemas.microsoft.com/office/drawing/2014/main" id="{92AAAD36-24EF-6C8C-2FD3-92B9E255CF92}"/>
              </a:ext>
            </a:extLst>
          </p:cNvPr>
          <p:cNvPicPr>
            <a:picLocks noChangeAspect="1"/>
          </p:cNvPicPr>
          <p:nvPr/>
        </p:nvPicPr>
        <p:blipFill>
          <a:blip r:embed="rId4"/>
          <a:stretch>
            <a:fillRect/>
          </a:stretch>
        </p:blipFill>
        <p:spPr>
          <a:xfrm>
            <a:off x="1262063" y="3359150"/>
            <a:ext cx="1147763" cy="1900238"/>
          </a:xfrm>
          <a:prstGeom prst="rect">
            <a:avLst/>
          </a:prstGeom>
        </p:spPr>
      </p:pic>
      <p:pic>
        <p:nvPicPr>
          <p:cNvPr id="13" name="Picture 13" descr="A picture containing text&#10;&#10;Description automatically generated">
            <a:extLst>
              <a:ext uri="{FF2B5EF4-FFF2-40B4-BE49-F238E27FC236}">
                <a16:creationId xmlns:a16="http://schemas.microsoft.com/office/drawing/2014/main" id="{5665E789-827C-574E-A161-05E101B52733}"/>
              </a:ext>
            </a:extLst>
          </p:cNvPr>
          <p:cNvPicPr>
            <a:picLocks noChangeAspect="1"/>
          </p:cNvPicPr>
          <p:nvPr/>
        </p:nvPicPr>
        <p:blipFill>
          <a:blip r:embed="rId5"/>
          <a:stretch>
            <a:fillRect/>
          </a:stretch>
        </p:blipFill>
        <p:spPr>
          <a:xfrm>
            <a:off x="2474913" y="1417638"/>
            <a:ext cx="1141413" cy="1860550"/>
          </a:xfrm>
          <a:prstGeom prst="rect">
            <a:avLst/>
          </a:prstGeom>
        </p:spPr>
      </p:pic>
      <p:pic>
        <p:nvPicPr>
          <p:cNvPr id="3" name="Picture 3" descr="Map&#10;&#10;Description automatically generated">
            <a:extLst>
              <a:ext uri="{FF2B5EF4-FFF2-40B4-BE49-F238E27FC236}">
                <a16:creationId xmlns:a16="http://schemas.microsoft.com/office/drawing/2014/main" id="{9880F61B-9132-8914-CFE8-2E6D5C7CF2D4}"/>
              </a:ext>
            </a:extLst>
          </p:cNvPr>
          <p:cNvPicPr>
            <a:picLocks noChangeAspect="1"/>
          </p:cNvPicPr>
          <p:nvPr/>
        </p:nvPicPr>
        <p:blipFill>
          <a:blip r:embed="rId6"/>
          <a:stretch>
            <a:fillRect/>
          </a:stretch>
        </p:blipFill>
        <p:spPr>
          <a:xfrm>
            <a:off x="2474913" y="3343275"/>
            <a:ext cx="1141413" cy="1916113"/>
          </a:xfrm>
          <a:prstGeom prst="rect">
            <a:avLst/>
          </a:prstGeom>
        </p:spPr>
      </p:pic>
      <p:pic>
        <p:nvPicPr>
          <p:cNvPr id="11" name="Picture 11" descr="A picture containing text&#10;&#10;Description automatically generated">
            <a:extLst>
              <a:ext uri="{FF2B5EF4-FFF2-40B4-BE49-F238E27FC236}">
                <a16:creationId xmlns:a16="http://schemas.microsoft.com/office/drawing/2014/main" id="{D37CC765-4CB6-2F1C-C66B-1A0462EE1A00}"/>
              </a:ext>
            </a:extLst>
          </p:cNvPr>
          <p:cNvPicPr>
            <a:picLocks noChangeAspect="1"/>
          </p:cNvPicPr>
          <p:nvPr/>
        </p:nvPicPr>
        <p:blipFill>
          <a:blip r:embed="rId7"/>
          <a:stretch>
            <a:fillRect/>
          </a:stretch>
        </p:blipFill>
        <p:spPr>
          <a:xfrm>
            <a:off x="3681413" y="1417638"/>
            <a:ext cx="2360613" cy="3841750"/>
          </a:xfrm>
          <a:prstGeom prst="rect">
            <a:avLst/>
          </a:prstGeom>
        </p:spPr>
      </p:pic>
      <p:pic>
        <p:nvPicPr>
          <p:cNvPr id="5" name="Picture 5" descr="Text&#10;&#10;Description automatically generated">
            <a:extLst>
              <a:ext uri="{FF2B5EF4-FFF2-40B4-BE49-F238E27FC236}">
                <a16:creationId xmlns:a16="http://schemas.microsoft.com/office/drawing/2014/main" id="{9FC0581C-C792-3329-BDA4-ABEB03C89E73}"/>
              </a:ext>
            </a:extLst>
          </p:cNvPr>
          <p:cNvPicPr>
            <a:picLocks noChangeAspect="1"/>
          </p:cNvPicPr>
          <p:nvPr/>
        </p:nvPicPr>
        <p:blipFill>
          <a:blip r:embed="rId8"/>
          <a:stretch>
            <a:fillRect/>
          </a:stretch>
        </p:blipFill>
        <p:spPr>
          <a:xfrm>
            <a:off x="6108700" y="1417638"/>
            <a:ext cx="1158875" cy="1874838"/>
          </a:xfrm>
          <a:prstGeom prst="rect">
            <a:avLst/>
          </a:prstGeom>
        </p:spPr>
      </p:pic>
      <p:pic>
        <p:nvPicPr>
          <p:cNvPr id="2" name="Picture 2" descr="Diagram, shape&#10;&#10;Description automatically generated">
            <a:extLst>
              <a:ext uri="{FF2B5EF4-FFF2-40B4-BE49-F238E27FC236}">
                <a16:creationId xmlns:a16="http://schemas.microsoft.com/office/drawing/2014/main" id="{A65ED5DE-2497-3A9D-4869-3E172E99F4C1}"/>
              </a:ext>
            </a:extLst>
          </p:cNvPr>
          <p:cNvPicPr>
            <a:picLocks noChangeAspect="1"/>
          </p:cNvPicPr>
          <p:nvPr/>
        </p:nvPicPr>
        <p:blipFill>
          <a:blip r:embed="rId9"/>
          <a:stretch>
            <a:fillRect/>
          </a:stretch>
        </p:blipFill>
        <p:spPr>
          <a:xfrm>
            <a:off x="6108700" y="3359150"/>
            <a:ext cx="1158875" cy="1900238"/>
          </a:xfrm>
          <a:prstGeom prst="rect">
            <a:avLst/>
          </a:prstGeom>
        </p:spPr>
      </p:pic>
      <p:pic>
        <p:nvPicPr>
          <p:cNvPr id="10" name="Picture 10" descr="Text&#10;&#10;Description automatically generated">
            <a:extLst>
              <a:ext uri="{FF2B5EF4-FFF2-40B4-BE49-F238E27FC236}">
                <a16:creationId xmlns:a16="http://schemas.microsoft.com/office/drawing/2014/main" id="{A946D3E2-6783-E9E7-D3D4-42417B1C2128}"/>
              </a:ext>
            </a:extLst>
          </p:cNvPr>
          <p:cNvPicPr>
            <a:picLocks noChangeAspect="1"/>
          </p:cNvPicPr>
          <p:nvPr/>
        </p:nvPicPr>
        <p:blipFill>
          <a:blip r:embed="rId10"/>
          <a:stretch>
            <a:fillRect/>
          </a:stretch>
        </p:blipFill>
        <p:spPr>
          <a:xfrm>
            <a:off x="7334250" y="1417638"/>
            <a:ext cx="2343150" cy="3841750"/>
          </a:xfrm>
          <a:prstGeom prst="rect">
            <a:avLst/>
          </a:prstGeom>
        </p:spPr>
      </p:pic>
      <p:pic>
        <p:nvPicPr>
          <p:cNvPr id="14" name="Picture 14" descr="A picture containing qr code&#10;&#10;Description automatically generated">
            <a:extLst>
              <a:ext uri="{FF2B5EF4-FFF2-40B4-BE49-F238E27FC236}">
                <a16:creationId xmlns:a16="http://schemas.microsoft.com/office/drawing/2014/main" id="{F6485222-FB97-F9C2-CEC8-34489D5E2F82}"/>
              </a:ext>
            </a:extLst>
          </p:cNvPr>
          <p:cNvPicPr>
            <a:picLocks noChangeAspect="1"/>
          </p:cNvPicPr>
          <p:nvPr/>
        </p:nvPicPr>
        <p:blipFill>
          <a:blip r:embed="rId11"/>
          <a:stretch>
            <a:fillRect/>
          </a:stretch>
        </p:blipFill>
        <p:spPr>
          <a:xfrm>
            <a:off x="9742488" y="1417638"/>
            <a:ext cx="1182688" cy="1911350"/>
          </a:xfrm>
          <a:prstGeom prst="rect">
            <a:avLst/>
          </a:prstGeom>
        </p:spPr>
      </p:pic>
      <p:pic>
        <p:nvPicPr>
          <p:cNvPr id="12" name="Picture 12">
            <a:extLst>
              <a:ext uri="{FF2B5EF4-FFF2-40B4-BE49-F238E27FC236}">
                <a16:creationId xmlns:a16="http://schemas.microsoft.com/office/drawing/2014/main" id="{186857D1-5B6C-4335-3ACD-F484AC3F7242}"/>
              </a:ext>
            </a:extLst>
          </p:cNvPr>
          <p:cNvPicPr>
            <a:picLocks noChangeAspect="1"/>
          </p:cNvPicPr>
          <p:nvPr/>
        </p:nvPicPr>
        <p:blipFill>
          <a:blip r:embed="rId12"/>
          <a:stretch>
            <a:fillRect/>
          </a:stretch>
        </p:blipFill>
        <p:spPr>
          <a:xfrm>
            <a:off x="9742488" y="3395663"/>
            <a:ext cx="1182688" cy="1863725"/>
          </a:xfrm>
          <a:prstGeom prst="rect">
            <a:avLst/>
          </a:prstGeom>
        </p:spPr>
      </p:pic>
    </p:spTree>
    <p:extLst>
      <p:ext uri="{BB962C8B-B14F-4D97-AF65-F5344CB8AC3E}">
        <p14:creationId xmlns:p14="http://schemas.microsoft.com/office/powerpoint/2010/main" val="586895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EBEF7-A723-41F8-B38E-A4F739CFF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260" y="398096"/>
            <a:ext cx="5608623" cy="6057313"/>
          </a:xfrm>
          <a:prstGeom prst="rect">
            <a:avLst/>
          </a:prstGeom>
        </p:spPr>
      </p:pic>
      <p:sp>
        <p:nvSpPr>
          <p:cNvPr id="2" name="TextBox 1">
            <a:extLst>
              <a:ext uri="{FF2B5EF4-FFF2-40B4-BE49-F238E27FC236}">
                <a16:creationId xmlns:a16="http://schemas.microsoft.com/office/drawing/2014/main" id="{7831CD77-DB96-1E87-4EF6-3FE328856D3F}"/>
              </a:ext>
            </a:extLst>
          </p:cNvPr>
          <p:cNvSpPr txBox="1"/>
          <p:nvPr/>
        </p:nvSpPr>
        <p:spPr>
          <a:xfrm>
            <a:off x="231227" y="375745"/>
            <a:ext cx="491095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cs typeface="Calibri"/>
              </a:rPr>
              <a:t>What do you think the image is showing?</a:t>
            </a:r>
          </a:p>
          <a:p>
            <a:pPr marL="457200" indent="-457200">
              <a:buFont typeface="Arial"/>
              <a:buChar char="•"/>
            </a:pPr>
            <a:r>
              <a:rPr lang="en-GB" sz="2400" dirty="0"/>
              <a:t>Who do you think might be in this image?</a:t>
            </a:r>
            <a:endParaRPr lang="en-US" sz="2400">
              <a:cs typeface="Calibri"/>
            </a:endParaRPr>
          </a:p>
          <a:p>
            <a:pPr marL="457200" indent="-457200">
              <a:buFont typeface="Arial"/>
              <a:buChar char="•"/>
            </a:pPr>
            <a:r>
              <a:rPr lang="en-GB" sz="2400" dirty="0">
                <a:cs typeface="Calibri"/>
              </a:rPr>
              <a:t>Where do you think these people might be?</a:t>
            </a:r>
          </a:p>
          <a:p>
            <a:pPr marL="457200" indent="-457200">
              <a:buFont typeface="Arial"/>
              <a:buChar char="•"/>
            </a:pPr>
            <a:r>
              <a:rPr lang="en-GB" sz="2400" dirty="0">
                <a:cs typeface="Calibri"/>
              </a:rPr>
              <a:t>When do you think this image might be from?</a:t>
            </a:r>
          </a:p>
          <a:p>
            <a:pPr marL="457200" indent="-457200">
              <a:buFont typeface="Arial"/>
              <a:buChar char="•"/>
            </a:pPr>
            <a:r>
              <a:rPr lang="en-GB" sz="2400" dirty="0">
                <a:cs typeface="Calibri"/>
              </a:rPr>
              <a:t>What mood do you think is conveyed in this image?</a:t>
            </a:r>
          </a:p>
          <a:p>
            <a:pPr marL="457200" indent="-457200">
              <a:buFont typeface="Arial"/>
              <a:buChar char="•"/>
            </a:pPr>
            <a:endParaRPr lang="en-GB" sz="2400" dirty="0">
              <a:cs typeface="Calibri"/>
            </a:endParaRPr>
          </a:p>
          <a:p>
            <a:pPr marL="457200" indent="-457200">
              <a:buFont typeface="Arial"/>
              <a:buChar char="•"/>
            </a:pPr>
            <a:r>
              <a:rPr lang="en-GB" sz="2400" b="1" dirty="0">
                <a:cs typeface="Calibri"/>
              </a:rPr>
              <a:t>How does this image make you feel?</a:t>
            </a:r>
          </a:p>
          <a:p>
            <a:pPr marL="457200" indent="-457200">
              <a:buFont typeface="Arial"/>
              <a:buChar char="•"/>
            </a:pPr>
            <a:r>
              <a:rPr lang="en-GB" sz="2400" b="1" dirty="0">
                <a:cs typeface="Calibri"/>
              </a:rPr>
              <a:t>What feelings do you think the people in the image experience?</a:t>
            </a:r>
          </a:p>
        </p:txBody>
      </p:sp>
    </p:spTree>
    <p:extLst>
      <p:ext uri="{BB962C8B-B14F-4D97-AF65-F5344CB8AC3E}">
        <p14:creationId xmlns:p14="http://schemas.microsoft.com/office/powerpoint/2010/main" val="425768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EBEF7-A723-41F8-B38E-A4F739CFF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260" y="398096"/>
            <a:ext cx="5608623" cy="6057313"/>
          </a:xfrm>
          <a:prstGeom prst="rect">
            <a:avLst/>
          </a:prstGeom>
        </p:spPr>
      </p:pic>
      <p:sp>
        <p:nvSpPr>
          <p:cNvPr id="2" name="TextBox 1">
            <a:extLst>
              <a:ext uri="{FF2B5EF4-FFF2-40B4-BE49-F238E27FC236}">
                <a16:creationId xmlns:a16="http://schemas.microsoft.com/office/drawing/2014/main" id="{7831CD77-DB96-1E87-4EF6-3FE328856D3F}"/>
              </a:ext>
            </a:extLst>
          </p:cNvPr>
          <p:cNvSpPr txBox="1"/>
          <p:nvPr/>
        </p:nvSpPr>
        <p:spPr>
          <a:xfrm>
            <a:off x="231227" y="375745"/>
            <a:ext cx="4910957"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mn-lt"/>
                <a:cs typeface="+mn-lt"/>
              </a:rPr>
              <a:t>The image is called “The Refugees” by Tamara de </a:t>
            </a:r>
            <a:r>
              <a:rPr lang="en-GB" sz="2400" dirty="0" err="1">
                <a:ea typeface="+mn-lt"/>
                <a:cs typeface="+mn-lt"/>
              </a:rPr>
              <a:t>Lempicka</a:t>
            </a:r>
            <a:r>
              <a:rPr lang="en-GB" sz="2400" dirty="0">
                <a:ea typeface="+mn-lt"/>
                <a:cs typeface="+mn-lt"/>
              </a:rPr>
              <a:t> who was herself a refugee fleeing the Russian Revolution in 1917. It was painted in 1937. </a:t>
            </a:r>
            <a:endParaRPr lang="en-US"/>
          </a:p>
          <a:p>
            <a:r>
              <a:rPr lang="en-GB" sz="2400" dirty="0">
                <a:ea typeface="+mn-lt"/>
                <a:cs typeface="+mn-lt"/>
              </a:rPr>
              <a:t>  </a:t>
            </a:r>
            <a:endParaRPr lang="en-GB"/>
          </a:p>
          <a:p>
            <a:r>
              <a:rPr lang="en-GB" sz="2400" dirty="0">
                <a:ea typeface="+mn-lt"/>
                <a:cs typeface="+mn-lt"/>
              </a:rPr>
              <a:t>Does it surprise you, to hear about refugees from so long ago? </a:t>
            </a:r>
            <a:endParaRPr lang="en-GB"/>
          </a:p>
        </p:txBody>
      </p:sp>
    </p:spTree>
    <p:extLst>
      <p:ext uri="{BB962C8B-B14F-4D97-AF65-F5344CB8AC3E}">
        <p14:creationId xmlns:p14="http://schemas.microsoft.com/office/powerpoint/2010/main" val="7900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website&#10;&#10;Description automatically generated">
            <a:extLst>
              <a:ext uri="{FF2B5EF4-FFF2-40B4-BE49-F238E27FC236}">
                <a16:creationId xmlns:a16="http://schemas.microsoft.com/office/drawing/2014/main" id="{7DBC1622-E247-C61F-91A1-C7C8256264B4}"/>
              </a:ext>
            </a:extLst>
          </p:cNvPr>
          <p:cNvPicPr>
            <a:picLocks noChangeAspect="1"/>
          </p:cNvPicPr>
          <p:nvPr/>
        </p:nvPicPr>
        <p:blipFill rotWithShape="1">
          <a:blip r:embed="rId2"/>
          <a:srcRect t="8235" r="-662" b="7712"/>
          <a:stretch/>
        </p:blipFill>
        <p:spPr>
          <a:xfrm>
            <a:off x="615885" y="1235599"/>
            <a:ext cx="11337317" cy="5336813"/>
          </a:xfrm>
          <a:prstGeom prst="rect">
            <a:avLst/>
          </a:prstGeom>
        </p:spPr>
      </p:pic>
      <p:sp>
        <p:nvSpPr>
          <p:cNvPr id="3" name="TextBox 2">
            <a:extLst>
              <a:ext uri="{FF2B5EF4-FFF2-40B4-BE49-F238E27FC236}">
                <a16:creationId xmlns:a16="http://schemas.microsoft.com/office/drawing/2014/main" id="{F54733B0-EC2D-D5A2-29BF-B381B5FFCEA2}"/>
              </a:ext>
            </a:extLst>
          </p:cNvPr>
          <p:cNvSpPr txBox="1"/>
          <p:nvPr/>
        </p:nvSpPr>
        <p:spPr>
          <a:xfrm>
            <a:off x="702297" y="521616"/>
            <a:ext cx="792794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t>What is a refugee?</a:t>
            </a:r>
            <a:endParaRPr lang="en-US" sz="4000"/>
          </a:p>
        </p:txBody>
      </p:sp>
      <p:sp>
        <p:nvSpPr>
          <p:cNvPr id="4" name="TextBox 3">
            <a:extLst>
              <a:ext uri="{FF2B5EF4-FFF2-40B4-BE49-F238E27FC236}">
                <a16:creationId xmlns:a16="http://schemas.microsoft.com/office/drawing/2014/main" id="{915E6C36-267B-0959-BF64-BAF6B9AA81C6}"/>
              </a:ext>
            </a:extLst>
          </p:cNvPr>
          <p:cNvSpPr txBox="1"/>
          <p:nvPr/>
        </p:nvSpPr>
        <p:spPr>
          <a:xfrm>
            <a:off x="703770" y="6391275"/>
            <a:ext cx="66788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hlinkClick r:id="rId3"/>
              </a:rPr>
              <a:t>https://www.unhcr.org/what-is-a-refugee.html</a:t>
            </a:r>
            <a:endParaRPr lang="en-GB"/>
          </a:p>
        </p:txBody>
      </p:sp>
    </p:spTree>
    <p:extLst>
      <p:ext uri="{BB962C8B-B14F-4D97-AF65-F5344CB8AC3E}">
        <p14:creationId xmlns:p14="http://schemas.microsoft.com/office/powerpoint/2010/main" val="3486008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T\Education Team\Product development\Editorial\Newsthink\_2018\v.10 November\Images\Photo activity\RTS25X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2043" y="1250557"/>
            <a:ext cx="7884368" cy="52566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D588D1-5232-5F8B-B68F-B92C1F9A78D1}"/>
              </a:ext>
            </a:extLst>
          </p:cNvPr>
          <p:cNvSpPr txBox="1"/>
          <p:nvPr/>
        </p:nvSpPr>
        <p:spPr>
          <a:xfrm>
            <a:off x="763314" y="257503"/>
            <a:ext cx="10494578"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This is an image of refugees taken in November 2018. Where do you think it could be?</a:t>
            </a:r>
            <a:endParaRPr lang="en-US" sz="2800" dirty="0">
              <a:cs typeface="Calibri"/>
            </a:endParaRPr>
          </a:p>
          <a:p>
            <a:pPr algn="l"/>
            <a:endParaRPr lang="en-GB" dirty="0">
              <a:cs typeface="Calibri"/>
            </a:endParaRPr>
          </a:p>
        </p:txBody>
      </p:sp>
    </p:spTree>
    <p:extLst>
      <p:ext uri="{BB962C8B-B14F-4D97-AF65-F5344CB8AC3E}">
        <p14:creationId xmlns:p14="http://schemas.microsoft.com/office/powerpoint/2010/main" val="4107217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T\Education Team\Product development\Editorial\Newsthink\_2018\v.10 November\Images\Photo activity\RTS25X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2043" y="1250557"/>
            <a:ext cx="7884368" cy="52566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D588D1-5232-5F8B-B68F-B92C1F9A78D1}"/>
              </a:ext>
            </a:extLst>
          </p:cNvPr>
          <p:cNvSpPr txBox="1"/>
          <p:nvPr/>
        </p:nvSpPr>
        <p:spPr>
          <a:xfrm>
            <a:off x="763314" y="257503"/>
            <a:ext cx="10494578"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This is in Bangladesh. The people in the picture are Rohingya people from Myanmar who have fled due to violence at home.</a:t>
            </a:r>
            <a:endParaRPr lang="en-US" dirty="0">
              <a:ea typeface="+mn-lt"/>
              <a:cs typeface="+mn-lt"/>
            </a:endParaRPr>
          </a:p>
          <a:p>
            <a:pPr algn="l"/>
            <a:endParaRPr lang="en-GB" dirty="0">
              <a:cs typeface="Calibri"/>
            </a:endParaRPr>
          </a:p>
        </p:txBody>
      </p:sp>
    </p:spTree>
    <p:extLst>
      <p:ext uri="{BB962C8B-B14F-4D97-AF65-F5344CB8AC3E}">
        <p14:creationId xmlns:p14="http://schemas.microsoft.com/office/powerpoint/2010/main" val="1121696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8EBEF7-A723-41F8-B38E-A4F739CFF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51" y="426680"/>
            <a:ext cx="3200354" cy="3456383"/>
          </a:xfrm>
          <a:prstGeom prst="rect">
            <a:avLst/>
          </a:prstGeom>
        </p:spPr>
      </p:pic>
      <p:pic>
        <p:nvPicPr>
          <p:cNvPr id="3" name="Picture 2" descr="S:\CT\Education Team\Product development\Editorial\Newsthink\_2018\v.10 November\Images\Photo activity\RTS25X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8942" y="428783"/>
            <a:ext cx="5004048" cy="33362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06FF3D-3036-AF2B-38C9-1CDFB6DA47B8}"/>
              </a:ext>
            </a:extLst>
          </p:cNvPr>
          <p:cNvSpPr txBox="1"/>
          <p:nvPr/>
        </p:nvSpPr>
        <p:spPr>
          <a:xfrm>
            <a:off x="191814" y="1072055"/>
            <a:ext cx="3196457"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400" dirty="0">
                <a:ea typeface="+mn-lt"/>
                <a:cs typeface="+mn-lt"/>
              </a:rPr>
              <a:t>What do the images have in common? </a:t>
            </a:r>
            <a:endParaRPr lang="en-US" sz="2400">
              <a:cs typeface="Calibri"/>
            </a:endParaRPr>
          </a:p>
          <a:p>
            <a:pPr marL="285750" indent="-285750">
              <a:buFont typeface="Arial"/>
              <a:buChar char="•"/>
            </a:pPr>
            <a:r>
              <a:rPr lang="en-GB" sz="2400" dirty="0">
                <a:ea typeface="+mn-lt"/>
                <a:cs typeface="+mn-lt"/>
              </a:rPr>
              <a:t>What might those in each image be feeling? Are they the same or different? </a:t>
            </a:r>
            <a:endParaRPr lang="en-GB" sz="2400">
              <a:cs typeface="Calibri"/>
            </a:endParaRPr>
          </a:p>
          <a:p>
            <a:pPr marL="285750" indent="-285750">
              <a:buFont typeface="Arial"/>
              <a:buChar char="•"/>
            </a:pPr>
            <a:r>
              <a:rPr lang="en-GB" sz="2400" dirty="0">
                <a:ea typeface="+mn-lt"/>
                <a:cs typeface="+mn-lt"/>
              </a:rPr>
              <a:t>What would you wish to ask them if you could? </a:t>
            </a:r>
            <a:endParaRPr lang="en-GB" sz="2400">
              <a:cs typeface="Calibri"/>
            </a:endParaRPr>
          </a:p>
          <a:p>
            <a:pPr marL="285750" indent="-285750">
              <a:buFont typeface="Arial"/>
              <a:buChar char="•"/>
            </a:pPr>
            <a:r>
              <a:rPr lang="en-GB" sz="2400" dirty="0">
                <a:ea typeface="+mn-lt"/>
                <a:cs typeface="+mn-lt"/>
              </a:rPr>
              <a:t>What might they say to one another if they could have conversation?</a:t>
            </a:r>
            <a:endParaRPr lang="en-GB" sz="2400">
              <a:cs typeface="Calibri"/>
            </a:endParaRPr>
          </a:p>
          <a:p>
            <a:pPr algn="l"/>
            <a:endParaRPr lang="en-GB" sz="2400" dirty="0">
              <a:cs typeface="Calibri"/>
            </a:endParaRPr>
          </a:p>
        </p:txBody>
      </p:sp>
    </p:spTree>
    <p:extLst>
      <p:ext uri="{BB962C8B-B14F-4D97-AF65-F5344CB8AC3E}">
        <p14:creationId xmlns:p14="http://schemas.microsoft.com/office/powerpoint/2010/main" val="24090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2C1C44-BC33-980C-D25C-F1DCAE23045F}"/>
              </a:ext>
            </a:extLst>
          </p:cNvPr>
          <p:cNvSpPr>
            <a:spLocks noGrp="1"/>
          </p:cNvSpPr>
          <p:nvPr>
            <p:ph idx="1"/>
          </p:nvPr>
        </p:nvSpPr>
        <p:spPr>
          <a:xfrm>
            <a:off x="681859" y="496615"/>
            <a:ext cx="10972800" cy="4525963"/>
          </a:xfrm>
        </p:spPr>
        <p:txBody>
          <a:bodyPr/>
          <a:lstStyle/>
          <a:p>
            <a:pPr marL="0" indent="0">
              <a:buNone/>
            </a:pPr>
            <a:r>
              <a:rPr lang="en-GB" dirty="0">
                <a:ea typeface="+mn-lt"/>
                <a:cs typeface="+mn-lt"/>
              </a:rPr>
              <a:t>While refugee stories might be regularly in the news at the moment, the humanitarian needs of refugees are not new. The causes may have changed but the humanitarian crisis, such as conflict of natural disaster for those involved, remains very similar across the ages.</a:t>
            </a:r>
            <a:endParaRPr lang="en-US" dirty="0">
              <a:cs typeface="Calibri"/>
            </a:endParaRPr>
          </a:p>
          <a:p>
            <a:pPr indent="0">
              <a:buNone/>
            </a:pPr>
            <a:r>
              <a:rPr lang="en-GB" dirty="0">
                <a:ea typeface="+mn-lt"/>
                <a:cs typeface="+mn-lt"/>
              </a:rPr>
              <a:t>  </a:t>
            </a:r>
            <a:endParaRPr lang="en-GB"/>
          </a:p>
          <a:p>
            <a:pPr>
              <a:buNone/>
            </a:pPr>
            <a:r>
              <a:rPr lang="en-GB" dirty="0">
                <a:ea typeface="+mn-lt"/>
                <a:cs typeface="+mn-lt"/>
              </a:rPr>
              <a:t>There are now more people around the world who have had to flee their homes than ever before – 68.5 million people currently*. </a:t>
            </a:r>
            <a:endParaRPr lang="en-GB"/>
          </a:p>
          <a:p>
            <a:pPr>
              <a:buNone/>
            </a:pPr>
            <a:r>
              <a:rPr lang="en-GB" dirty="0">
                <a:ea typeface="+mn-lt"/>
                <a:cs typeface="+mn-lt"/>
              </a:rPr>
              <a:t>  </a:t>
            </a:r>
            <a:endParaRPr lang="en-GB"/>
          </a:p>
          <a:p>
            <a:pPr marL="0" indent="0">
              <a:buNone/>
            </a:pPr>
            <a:r>
              <a:rPr lang="en-GB" dirty="0">
                <a:ea typeface="+mn-lt"/>
                <a:cs typeface="+mn-lt"/>
              </a:rPr>
              <a:t>*According to UNHCR http://www.unhcr.org/uk/figures-at-a-glance.html </a:t>
            </a:r>
            <a:endParaRPr lang="en-GB"/>
          </a:p>
        </p:txBody>
      </p:sp>
    </p:spTree>
    <p:extLst>
      <p:ext uri="{BB962C8B-B14F-4D97-AF65-F5344CB8AC3E}">
        <p14:creationId xmlns:p14="http://schemas.microsoft.com/office/powerpoint/2010/main" val="508312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rrowheads="1"/>
          </p:cNvPicPr>
          <p:nvPr/>
        </p:nvPicPr>
        <p:blipFill>
          <a:blip r:embed="rId3"/>
          <a:srcRect/>
          <a:stretch>
            <a:fillRect/>
          </a:stretch>
        </p:blipFill>
        <p:spPr bwMode="auto">
          <a:xfrm>
            <a:off x="1524000" y="0"/>
            <a:ext cx="9169400" cy="6883400"/>
          </a:xfrm>
          <a:prstGeom prst="rect">
            <a:avLst/>
          </a:prstGeom>
          <a:noFill/>
          <a:ln w="9525">
            <a:noFill/>
            <a:miter lim="800000"/>
            <a:headEnd/>
            <a:tailEnd/>
          </a:ln>
        </p:spPr>
      </p:pic>
      <p:sp>
        <p:nvSpPr>
          <p:cNvPr id="20482" name="Rectangle 3"/>
          <p:cNvSpPr>
            <a:spLocks noChangeArrowheads="1"/>
          </p:cNvSpPr>
          <p:nvPr/>
        </p:nvSpPr>
        <p:spPr bwMode="auto">
          <a:xfrm>
            <a:off x="4648200" y="6248400"/>
            <a:ext cx="2895600" cy="457200"/>
          </a:xfrm>
          <a:prstGeom prst="rect">
            <a:avLst/>
          </a:prstGeom>
          <a:noFill/>
          <a:ln w="9525">
            <a:noFill/>
            <a:miter lim="800000"/>
            <a:headEnd/>
            <a:tailEnd/>
          </a:ln>
        </p:spPr>
        <p:txBody>
          <a:bodyPr/>
          <a:lstStyle/>
          <a:p>
            <a:endParaRPr lang="en-GB">
              <a:latin typeface="Calibri" pitchFamily="34" charset="0"/>
            </a:endParaRPr>
          </a:p>
        </p:txBody>
      </p:sp>
      <p:sp>
        <p:nvSpPr>
          <p:cNvPr id="20483" name="Rectangle 4"/>
          <p:cNvSpPr>
            <a:spLocks noChangeArrowheads="1"/>
          </p:cNvSpPr>
          <p:nvPr/>
        </p:nvSpPr>
        <p:spPr bwMode="auto">
          <a:xfrm>
            <a:off x="2630488" y="1093789"/>
            <a:ext cx="209550" cy="473075"/>
          </a:xfrm>
          <a:prstGeom prst="rect">
            <a:avLst/>
          </a:prstGeom>
          <a:noFill/>
          <a:ln w="9525">
            <a:noFill/>
            <a:miter lim="800000"/>
            <a:headEnd/>
            <a:tailEnd/>
          </a:ln>
        </p:spPr>
        <p:txBody>
          <a:bodyPr/>
          <a:lstStyle/>
          <a:p>
            <a:endParaRPr lang="en-GB">
              <a:latin typeface="Calibri" pitchFamily="34" charset="0"/>
            </a:endParaRPr>
          </a:p>
        </p:txBody>
      </p:sp>
      <p:sp>
        <p:nvSpPr>
          <p:cNvPr id="20485" name="Rectangle 6"/>
          <p:cNvSpPr>
            <a:spLocks noChangeArrowheads="1"/>
          </p:cNvSpPr>
          <p:nvPr/>
        </p:nvSpPr>
        <p:spPr bwMode="auto">
          <a:xfrm>
            <a:off x="2347913" y="755964"/>
            <a:ext cx="7467600" cy="8984511"/>
          </a:xfrm>
          <a:prstGeom prst="rect">
            <a:avLst/>
          </a:prstGeom>
          <a:noFill/>
          <a:ln w="9525">
            <a:noFill/>
            <a:miter lim="800000"/>
            <a:headEnd/>
            <a:tailEnd/>
          </a:ln>
        </p:spPr>
        <p:txBody>
          <a:bodyPr lIns="90488" tIns="44450" rIns="90488" bIns="44450">
            <a:spAutoFit/>
          </a:bodyPr>
          <a:lstStyle/>
          <a:p>
            <a:pPr defTabSz="762000"/>
            <a:r>
              <a:rPr lang="en-US" sz="3600" dirty="0">
                <a:solidFill>
                  <a:schemeClr val="bg1"/>
                </a:solidFill>
                <a:latin typeface="Calibri" pitchFamily="34" charset="0"/>
              </a:rPr>
              <a:t>Photo credits</a:t>
            </a:r>
          </a:p>
          <a:p>
            <a:pPr defTabSz="762000"/>
            <a:endParaRPr lang="en-US" sz="1400" dirty="0">
              <a:solidFill>
                <a:schemeClr val="bg1"/>
              </a:solidFill>
              <a:latin typeface="Calibri" pitchFamily="34" charset="0"/>
            </a:endParaRPr>
          </a:p>
          <a:p>
            <a:pPr defTabSz="762000"/>
            <a:r>
              <a:rPr lang="en-US" sz="1400" dirty="0">
                <a:solidFill>
                  <a:schemeClr val="bg1"/>
                </a:solidFill>
                <a:latin typeface="Calibri" pitchFamily="34" charset="0"/>
              </a:rPr>
              <a:t>Slide 1: </a:t>
            </a:r>
            <a:r>
              <a:rPr lang="en-GB" sz="1400" dirty="0">
                <a:solidFill>
                  <a:schemeClr val="bg1"/>
                </a:solidFill>
                <a:latin typeface="Calibri" pitchFamily="34" charset="0"/>
              </a:rPr>
              <a:t>‘The Refugees’ by Tamara de </a:t>
            </a:r>
            <a:r>
              <a:rPr lang="en-GB" sz="1400" dirty="0" err="1">
                <a:solidFill>
                  <a:schemeClr val="bg1"/>
                </a:solidFill>
                <a:latin typeface="Calibri" pitchFamily="34" charset="0"/>
              </a:rPr>
              <a:t>Lempicka</a:t>
            </a:r>
            <a:r>
              <a:rPr lang="en-GB" sz="1400" dirty="0">
                <a:solidFill>
                  <a:schemeClr val="bg1"/>
                </a:solidFill>
                <a:latin typeface="Calibri" pitchFamily="34" charset="0"/>
              </a:rPr>
              <a:t> (1937) © Tamara de </a:t>
            </a:r>
            <a:r>
              <a:rPr lang="en-GB" sz="1400" dirty="0" err="1">
                <a:solidFill>
                  <a:schemeClr val="bg1"/>
                </a:solidFill>
                <a:latin typeface="Calibri" pitchFamily="34" charset="0"/>
              </a:rPr>
              <a:t>Lempicka</a:t>
            </a:r>
            <a:r>
              <a:rPr lang="en-GB" sz="1400" dirty="0">
                <a:solidFill>
                  <a:schemeClr val="bg1"/>
                </a:solidFill>
                <a:latin typeface="Calibri" pitchFamily="34" charset="0"/>
              </a:rPr>
              <a:t> </a:t>
            </a:r>
          </a:p>
          <a:p>
            <a:pPr defTabSz="762000"/>
            <a:endParaRPr lang="en-GB" sz="1400" dirty="0">
              <a:solidFill>
                <a:schemeClr val="bg1"/>
              </a:solidFill>
              <a:latin typeface="Calibri" pitchFamily="34" charset="0"/>
            </a:endParaRPr>
          </a:p>
          <a:p>
            <a:pPr defTabSz="762000"/>
            <a:r>
              <a:rPr lang="en-US" sz="1400" dirty="0">
                <a:solidFill>
                  <a:schemeClr val="bg1"/>
                </a:solidFill>
                <a:latin typeface="Calibri" pitchFamily="34" charset="0"/>
              </a:rPr>
              <a:t>Slide 2: </a:t>
            </a:r>
          </a:p>
          <a:p>
            <a:pPr defTabSz="762000"/>
            <a:r>
              <a:rPr lang="en-US" sz="1400" dirty="0">
                <a:solidFill>
                  <a:schemeClr val="bg1"/>
                </a:solidFill>
                <a:latin typeface="Calibri" pitchFamily="34" charset="0"/>
              </a:rPr>
              <a:t>Caption: </a:t>
            </a:r>
            <a:r>
              <a:rPr lang="en-GB" sz="1400" dirty="0" err="1">
                <a:solidFill>
                  <a:schemeClr val="bg1"/>
                </a:solidFill>
                <a:latin typeface="Calibri" pitchFamily="34" charset="0"/>
              </a:rPr>
              <a:t>Kalim</a:t>
            </a:r>
            <a:r>
              <a:rPr lang="en-GB" sz="1400" dirty="0">
                <a:solidFill>
                  <a:schemeClr val="bg1"/>
                </a:solidFill>
                <a:latin typeface="Calibri" pitchFamily="34" charset="0"/>
              </a:rPr>
              <a:t> </a:t>
            </a:r>
            <a:r>
              <a:rPr lang="en-GB" sz="1400" dirty="0" err="1">
                <a:solidFill>
                  <a:schemeClr val="bg1"/>
                </a:solidFill>
                <a:latin typeface="Calibri" pitchFamily="34" charset="0"/>
              </a:rPr>
              <a:t>Ullah</a:t>
            </a:r>
            <a:r>
              <a:rPr lang="en-GB" sz="1400" dirty="0">
                <a:solidFill>
                  <a:schemeClr val="bg1"/>
                </a:solidFill>
                <a:latin typeface="Calibri" pitchFamily="34" charset="0"/>
              </a:rPr>
              <a:t>, his wife </a:t>
            </a:r>
            <a:r>
              <a:rPr lang="en-GB" sz="1400" dirty="0" err="1">
                <a:solidFill>
                  <a:schemeClr val="bg1"/>
                </a:solidFill>
                <a:latin typeface="Calibri" pitchFamily="34" charset="0"/>
              </a:rPr>
              <a:t>Taiyeba</a:t>
            </a:r>
            <a:r>
              <a:rPr lang="en-GB" sz="1400" dirty="0">
                <a:solidFill>
                  <a:schemeClr val="bg1"/>
                </a:solidFill>
                <a:latin typeface="Calibri" pitchFamily="34" charset="0"/>
              </a:rPr>
              <a:t> Begum and their children who take shelter in their relatives' tent to avoid forced repatriation, pose for a picture at a camp in Cox's Bazar, Bangladesh, November 14, 2018. </a:t>
            </a:r>
            <a:endParaRPr lang="en-US" sz="1400" dirty="0">
              <a:solidFill>
                <a:schemeClr val="bg1"/>
              </a:solidFill>
              <a:latin typeface="Calibri" pitchFamily="34" charset="0"/>
            </a:endParaRPr>
          </a:p>
          <a:p>
            <a:pPr defTabSz="762000"/>
            <a:r>
              <a:rPr lang="en-US" sz="1400" dirty="0">
                <a:solidFill>
                  <a:schemeClr val="bg1"/>
                </a:solidFill>
                <a:latin typeface="Calibri" pitchFamily="34" charset="0"/>
              </a:rPr>
              <a:t>Copyright: </a:t>
            </a:r>
            <a:r>
              <a:rPr lang="en-GB" sz="1400" dirty="0">
                <a:solidFill>
                  <a:schemeClr val="bg1"/>
                </a:solidFill>
                <a:latin typeface="Calibri" pitchFamily="34" charset="0"/>
              </a:rPr>
              <a:t>© Mohammad </a:t>
            </a:r>
            <a:r>
              <a:rPr lang="en-GB" sz="1400" dirty="0" err="1">
                <a:solidFill>
                  <a:schemeClr val="bg1"/>
                </a:solidFill>
                <a:latin typeface="Calibri" pitchFamily="34" charset="0"/>
              </a:rPr>
              <a:t>Ponir</a:t>
            </a:r>
            <a:r>
              <a:rPr lang="en-GB" sz="1400" dirty="0">
                <a:solidFill>
                  <a:schemeClr val="bg1"/>
                </a:solidFill>
                <a:latin typeface="Calibri" pitchFamily="34" charset="0"/>
              </a:rPr>
              <a:t> Hossain/Reuters</a:t>
            </a:r>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r>
              <a:rPr lang="en-US" sz="1400" dirty="0">
                <a:solidFill>
                  <a:schemeClr val="bg1"/>
                </a:solidFill>
                <a:latin typeface="Calibri" pitchFamily="34" charset="0"/>
              </a:rPr>
              <a:t>This resource and other free educational materials are available at redcross.org.uk/education</a:t>
            </a:r>
          </a:p>
          <a:p>
            <a:pPr defTabSz="762000"/>
            <a:r>
              <a:rPr lang="en-US" sz="1400" dirty="0">
                <a:solidFill>
                  <a:schemeClr val="bg1"/>
                </a:solidFill>
                <a:latin typeface="Calibri" pitchFamily="34" charset="0"/>
              </a:rPr>
              <a:t>The British Red Cross Society is a charity registered in England and Wales (220949) and Scotland (SCO37738).</a:t>
            </a: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200" dirty="0">
              <a:solidFill>
                <a:schemeClr val="bg1"/>
              </a:solidFill>
              <a:latin typeface="Calibri" pitchFamily="34" charset="0"/>
            </a:endParaRPr>
          </a:p>
          <a:p>
            <a:pPr defTabSz="762000"/>
            <a:endParaRPr lang="en-US" sz="1200" dirty="0">
              <a:solidFill>
                <a:schemeClr val="bg1"/>
              </a:solidFill>
              <a:latin typeface="Calibri" pitchFamily="34" charset="0"/>
            </a:endParaRPr>
          </a:p>
        </p:txBody>
      </p:sp>
      <p:sp>
        <p:nvSpPr>
          <p:cNvPr id="20486" name="Line 7"/>
          <p:cNvSpPr>
            <a:spLocks noChangeShapeType="1"/>
          </p:cNvSpPr>
          <p:nvPr/>
        </p:nvSpPr>
        <p:spPr bwMode="auto">
          <a:xfrm flipH="1">
            <a:off x="1536700" y="422275"/>
            <a:ext cx="812800" cy="0"/>
          </a:xfrm>
          <a:prstGeom prst="line">
            <a:avLst/>
          </a:prstGeom>
          <a:noFill/>
          <a:ln w="12700">
            <a:solidFill>
              <a:schemeClr val="bg1"/>
            </a:solidFill>
            <a:round/>
            <a:headEnd/>
            <a:tailEnd/>
          </a:ln>
        </p:spPr>
        <p:txBody>
          <a:bodyPr/>
          <a:lstStyle/>
          <a:p>
            <a:endParaRPr lang="en-US"/>
          </a:p>
        </p:txBody>
      </p:sp>
    </p:spTree>
    <p:extLst>
      <p:ext uri="{BB962C8B-B14F-4D97-AF65-F5344CB8AC3E}">
        <p14:creationId xmlns:p14="http://schemas.microsoft.com/office/powerpoint/2010/main" val="1290365196"/>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758</Words>
  <Application>Microsoft Office PowerPoint</Application>
  <PresentationFormat>Widescreen</PresentationFormat>
  <Paragraphs>120</Paragraphs>
  <Slides>14</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Times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Glass of Tea (after Rumi)</vt:lpstr>
      <vt:lpstr>PowerPoint Presentation</vt:lpstr>
      <vt:lpstr>How might we support refugees at HPS?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Piggin</dc:creator>
  <cp:lastModifiedBy>Simone Piggin</cp:lastModifiedBy>
  <cp:revision>247</cp:revision>
  <dcterms:created xsi:type="dcterms:W3CDTF">2022-06-19T21:11:53Z</dcterms:created>
  <dcterms:modified xsi:type="dcterms:W3CDTF">2022-06-20T12:53:53Z</dcterms:modified>
</cp:coreProperties>
</file>