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329" r:id="rId3"/>
    <p:sldId id="328" r:id="rId4"/>
    <p:sldId id="331" r:id="rId5"/>
    <p:sldId id="322" r:id="rId6"/>
    <p:sldId id="334" r:id="rId7"/>
    <p:sldId id="333" r:id="rId8"/>
    <p:sldId id="330" r:id="rId9"/>
    <p:sldId id="335" r:id="rId10"/>
    <p:sldId id="327" r:id="rId11"/>
    <p:sldId id="324" r:id="rId12"/>
    <p:sldId id="336" r:id="rId13"/>
    <p:sldId id="326" r:id="rId14"/>
    <p:sldId id="306" r:id="rId15"/>
    <p:sldId id="308" r:id="rId16"/>
    <p:sldId id="309" r:id="rId17"/>
    <p:sldId id="310" r:id="rId18"/>
    <p:sldId id="311" r:id="rId19"/>
    <p:sldId id="312" r:id="rId20"/>
    <p:sldId id="313" r:id="rId21"/>
    <p:sldId id="314" r:id="rId22"/>
    <p:sldId id="315" r:id="rId23"/>
    <p:sldId id="316" r:id="rId24"/>
    <p:sldId id="337" r:id="rId25"/>
    <p:sldId id="338" r:id="rId26"/>
    <p:sldId id="301" r:id="rId27"/>
    <p:sldId id="339" r:id="rId28"/>
    <p:sldId id="320" r:id="rId29"/>
    <p:sldId id="321" r:id="rId30"/>
    <p:sldId id="3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86C62E-8728-455C-AD95-F4CFF1713A0A}">
          <p14:sldIdLst>
            <p14:sldId id="263"/>
            <p14:sldId id="329"/>
            <p14:sldId id="328"/>
            <p14:sldId id="331"/>
            <p14:sldId id="322"/>
            <p14:sldId id="334"/>
            <p14:sldId id="333"/>
            <p14:sldId id="330"/>
            <p14:sldId id="335"/>
            <p14:sldId id="327"/>
            <p14:sldId id="324"/>
            <p14:sldId id="336"/>
            <p14:sldId id="326"/>
            <p14:sldId id="306"/>
            <p14:sldId id="308"/>
            <p14:sldId id="309"/>
            <p14:sldId id="310"/>
            <p14:sldId id="311"/>
            <p14:sldId id="312"/>
            <p14:sldId id="313"/>
            <p14:sldId id="314"/>
            <p14:sldId id="315"/>
            <p14:sldId id="316"/>
            <p14:sldId id="337"/>
            <p14:sldId id="338"/>
            <p14:sldId id="301"/>
            <p14:sldId id="339"/>
            <p14:sldId id="320"/>
            <p14:sldId id="321"/>
            <p14:sldId id="33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70" d="100"/>
          <a:sy n="70" d="100"/>
        </p:scale>
        <p:origin x="-64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6955F-8E54-4B50-854B-8378B1ADFAEE}" type="datetimeFigureOut">
              <a:rPr lang="en-GB" smtClean="0"/>
              <a:t>09/12/2018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70715-F198-407A-8F67-3A54B59FF169}" type="slidenum">
              <a:rPr lang="en-GB" smtClean="0"/>
              <a:t>‹#›</a:t>
            </a:fld>
            <a:endParaRPr lang="en-GB"/>
          </a:p>
        </p:txBody>
      </p:sp>
    </p:spTree>
    <p:extLst>
      <p:ext uri="{BB962C8B-B14F-4D97-AF65-F5344CB8AC3E}">
        <p14:creationId xmlns:p14="http://schemas.microsoft.com/office/powerpoint/2010/main" val="371828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AE121A3F-0668-4402-BA98-BDD8CB518E16}" type="slidenum">
              <a:rPr lang="en-GB" altLang="en-US" smtClean="0"/>
              <a:pPr/>
              <a:t>14</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39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5D21D6E6-F1A5-46AC-B209-46F5DF9B51C8}" type="slidenum">
              <a:rPr lang="en-GB" altLang="en-US" sz="1200"/>
              <a:pPr algn="r"/>
              <a:t>23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E38667D8-7470-49D3-97A9-157492F8F4DF}" type="slidenum">
              <a:rPr lang="en-GB" altLang="en-US" smtClean="0"/>
              <a:pPr/>
              <a:t>15</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DD861FB4-AD78-4826-8527-586D7913A1A9}" type="slidenum">
              <a:rPr lang="en-GB" altLang="en-US" smtClean="0"/>
              <a:pPr/>
              <a:t>16</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77B0D4F-9104-41AB-9C55-0BF466959451}" type="slidenum">
              <a:rPr lang="en-GB" altLang="en-US" smtClean="0"/>
              <a:pPr/>
              <a:t>17</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59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F9648D27-E590-4737-97E0-B568609BCBDB}" type="slidenum">
              <a:rPr lang="en-GB" altLang="en-US" sz="1200"/>
              <a:pPr algn="r"/>
              <a:t>18</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CD6C3BB8-B0F9-4058-A833-C4699D2ED0B2}" type="slidenum">
              <a:rPr lang="en-GB" altLang="en-US" sz="1200"/>
              <a:pPr algn="r"/>
              <a:t>19</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77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0AFD0E15-E3BC-4EB5-82F0-B8C76336EF51}" type="slidenum">
              <a:rPr lang="en-GB" altLang="en-US" sz="1200"/>
              <a:pPr algn="r"/>
              <a:t>20</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98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2C2985E7-28FA-4520-BCF1-799A97E893D7}" type="slidenum">
              <a:rPr lang="en-GB" altLang="en-US" sz="1200"/>
              <a:pPr algn="r"/>
              <a:t>21</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1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E7CF37FE-73C2-44DB-8870-CCF8F2F6E32F}" type="slidenum">
              <a:rPr lang="en-GB" altLang="en-US" sz="1200"/>
              <a:pPr algn="r"/>
              <a:t>22</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227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317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463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09/12/2018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07039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83B9DC-433E-4892-99AB-A580AE0B65BD}" type="datetimeFigureOut">
              <a:rPr lang="en-GB" smtClean="0"/>
              <a:t>09/12/2018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19592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3B9DC-433E-4892-99AB-A580AE0B65BD}" type="datetimeFigureOut">
              <a:rPr lang="en-GB" smtClean="0"/>
              <a:t>09/12/2018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9696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3B9DC-433E-4892-99AB-A580AE0B65BD}" type="datetimeFigureOut">
              <a:rPr lang="en-GB" smtClean="0"/>
              <a:t>09/12/2018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542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3B9DC-433E-4892-99AB-A580AE0B65BD}" type="datetimeFigureOut">
              <a:rPr lang="en-GB" smtClean="0"/>
              <a:t>09/12/2018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8127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3B9DC-433E-4892-99AB-A580AE0B65BD}" type="datetimeFigureOut">
              <a:rPr lang="en-GB" smtClean="0"/>
              <a:t>09/12/2018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657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09/12/2018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403088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09/12/2018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02457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3B9DC-433E-4892-99AB-A580AE0B65BD}" type="datetimeFigureOut">
              <a:rPr lang="en-GB" smtClean="0"/>
              <a:t>09/12/2018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75D8-0255-44D9-86EB-AC1F8D92CA7E}" type="slidenum">
              <a:rPr lang="en-GB" smtClean="0"/>
              <a:t>‹#›</a:t>
            </a:fld>
            <a:endParaRPr lang="en-GB"/>
          </a:p>
        </p:txBody>
      </p:sp>
    </p:spTree>
    <p:extLst>
      <p:ext uri="{BB962C8B-B14F-4D97-AF65-F5344CB8AC3E}">
        <p14:creationId xmlns:p14="http://schemas.microsoft.com/office/powerpoint/2010/main" val="255500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highamspark.fireflycloud.net/" TargetMode="External"/><Relationship Id="rId10" Type="http://schemas.openxmlformats.org/officeDocument/2006/relationships/image" Target="../media/image5.png"/><Relationship Id="rId4" Type="http://schemas.openxmlformats.org/officeDocument/2006/relationships/hyperlink" Target="http://www.twitter.com/hpscience"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wig-world.com/film/parts-of-the-plant-flowers-118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wig-world.com/film/glossary/pollination-827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507" y="766783"/>
            <a:ext cx="8328187" cy="923330"/>
          </a:xfrm>
          <a:prstGeom prst="rect">
            <a:avLst/>
          </a:prstGeom>
          <a:noFill/>
        </p:spPr>
        <p:txBody>
          <a:bodyPr wrap="square" rtlCol="0">
            <a:spAutoFit/>
          </a:bodyPr>
          <a:lstStyle/>
          <a:p>
            <a:pPr algn="ctr"/>
            <a:r>
              <a:rPr lang="en-GB" sz="5400" b="1" u="sng" dirty="0" smtClean="0">
                <a:latin typeface="+mj-lt"/>
              </a:rPr>
              <a:t>8Bc Pollination</a:t>
            </a:r>
            <a:endParaRPr lang="en-GB" sz="6000" u="sng" dirty="0">
              <a:latin typeface="+mj-lt"/>
            </a:endParaRPr>
          </a:p>
        </p:txBody>
      </p:sp>
      <p:sp>
        <p:nvSpPr>
          <p:cNvPr id="2" name="Date Placeholder 1"/>
          <p:cNvSpPr>
            <a:spLocks noGrp="1"/>
          </p:cNvSpPr>
          <p:nvPr>
            <p:ph type="dt" sz="half" idx="10"/>
          </p:nvPr>
        </p:nvSpPr>
        <p:spPr>
          <a:xfrm>
            <a:off x="6270172" y="-72186"/>
            <a:ext cx="5992604" cy="945712"/>
          </a:xfrm>
          <a:ln>
            <a:noFill/>
          </a:ln>
        </p:spPr>
        <p:txBody>
          <a:bodyPr/>
          <a:lstStyle/>
          <a:p>
            <a:pPr algn="ctr"/>
            <a:fld id="{CD56B8D3-C7AC-4284-8907-C9020E1AB17D}" type="datetime4">
              <a:rPr lang="en-GB" sz="5400" u="sng">
                <a:solidFill>
                  <a:schemeClr val="tx1"/>
                </a:solidFill>
              </a:rPr>
              <a:pPr algn="ctr"/>
              <a:t>09 December 2018</a:t>
            </a:fld>
            <a:endParaRPr lang="en-GB" sz="3733" u="sng" dirty="0">
              <a:solidFill>
                <a:schemeClr val="tx1"/>
              </a:solidFill>
            </a:endParaRPr>
          </a:p>
        </p:txBody>
      </p:sp>
      <p:sp>
        <p:nvSpPr>
          <p:cNvPr id="6" name="Date Placeholder 1"/>
          <p:cNvSpPr txBox="1">
            <a:spLocks/>
          </p:cNvSpPr>
          <p:nvPr/>
        </p:nvSpPr>
        <p:spPr>
          <a:xfrm>
            <a:off x="35520" y="44624"/>
            <a:ext cx="1740000" cy="712093"/>
          </a:xfrm>
          <a:prstGeom prst="rect">
            <a:avLst/>
          </a:prstGeom>
          <a:ln>
            <a:noFill/>
          </a:ln>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400" u="sng" dirty="0" smtClean="0">
                <a:solidFill>
                  <a:schemeClr val="tx1"/>
                </a:solidFill>
              </a:rPr>
              <a:t>C/W</a:t>
            </a:r>
            <a:endParaRPr lang="en-GB" sz="5400" u="sng" dirty="0">
              <a:solidFill>
                <a:schemeClr val="tx1"/>
              </a:solidFill>
            </a:endParaRPr>
          </a:p>
        </p:txBody>
      </p:sp>
      <p:grpSp>
        <p:nvGrpSpPr>
          <p:cNvPr id="10" name="Group 9"/>
          <p:cNvGrpSpPr/>
          <p:nvPr/>
        </p:nvGrpSpPr>
        <p:grpSpPr>
          <a:xfrm>
            <a:off x="133147" y="6267910"/>
            <a:ext cx="2412020" cy="523220"/>
            <a:chOff x="253025" y="5447323"/>
            <a:chExt cx="2412020" cy="523220"/>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23220"/>
            </a:xfrm>
            <a:prstGeom prst="rect">
              <a:avLst/>
            </a:prstGeom>
            <a:noFill/>
          </p:spPr>
          <p:txBody>
            <a:bodyPr wrap="square" rtlCol="0">
              <a:spAutoFit/>
            </a:bodyPr>
            <a:lstStyle/>
            <a:p>
              <a:r>
                <a:rPr lang="en-GB" sz="2800" dirty="0">
                  <a:latin typeface="Trebuchet MS" pitchFamily="34" charset="0"/>
                </a:rPr>
                <a:t>@</a:t>
              </a:r>
              <a:r>
                <a:rPr lang="en-GB" sz="2800" b="1" dirty="0" err="1"/>
                <a:t>hpscience</a:t>
              </a:r>
              <a:endParaRPr lang="en-GB" sz="28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9170" y="6180470"/>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89982" y="6298445"/>
            <a:ext cx="3794637" cy="436039"/>
          </a:xfrm>
          <a:prstGeom prst="rect">
            <a:avLst/>
          </a:prstGeom>
        </p:spPr>
      </p:pic>
      <p:pic>
        <p:nvPicPr>
          <p:cNvPr id="15" name="Picture 14" descr="yt-brand-standard-logo-95x40.png"/>
          <p:cNvPicPr>
            <a:picLocks noChangeAspect="1"/>
          </p:cNvPicPr>
          <p:nvPr/>
        </p:nvPicPr>
        <p:blipFill>
          <a:blip r:embed="rId9" cstate="print"/>
          <a:stretch>
            <a:fillRect/>
          </a:stretch>
        </p:blipFill>
        <p:spPr>
          <a:xfrm>
            <a:off x="2996937" y="6265226"/>
            <a:ext cx="1143855" cy="481623"/>
          </a:xfrm>
          <a:prstGeom prst="rect">
            <a:avLst/>
          </a:prstGeom>
        </p:spPr>
      </p:pic>
      <p:sp>
        <p:nvSpPr>
          <p:cNvPr id="16" name="TextBox 15"/>
          <p:cNvSpPr txBox="1"/>
          <p:nvPr/>
        </p:nvSpPr>
        <p:spPr>
          <a:xfrm>
            <a:off x="455547" y="3535985"/>
            <a:ext cx="4926642" cy="1323439"/>
          </a:xfrm>
          <a:prstGeom prst="rect">
            <a:avLst/>
          </a:prstGeom>
          <a:solidFill>
            <a:srgbClr val="0000FF"/>
          </a:solidFill>
          <a:ln w="25400">
            <a:solidFill>
              <a:srgbClr val="0000FF"/>
            </a:solidFill>
          </a:ln>
        </p:spPr>
        <p:txBody>
          <a:bodyPr wrap="square" rtlCol="0">
            <a:spAutoFit/>
          </a:bodyPr>
          <a:lstStyle/>
          <a:p>
            <a:pPr algn="ctr"/>
            <a:r>
              <a:rPr lang="en-GB" sz="4000" b="1" dirty="0">
                <a:solidFill>
                  <a:srgbClr val="FFFF00"/>
                </a:solidFill>
              </a:rPr>
              <a:t>What is each part used for?</a:t>
            </a:r>
            <a:endParaRPr lang="en-GB" sz="4000" b="1" dirty="0">
              <a:solidFill>
                <a:srgbClr val="FFFF00"/>
              </a:solidFill>
            </a:endParaRPr>
          </a:p>
        </p:txBody>
      </p:sp>
      <p:sp>
        <p:nvSpPr>
          <p:cNvPr id="17" name="TextBox 16"/>
          <p:cNvSpPr txBox="1"/>
          <p:nvPr/>
        </p:nvSpPr>
        <p:spPr>
          <a:xfrm>
            <a:off x="424219" y="1881182"/>
            <a:ext cx="5467193" cy="1323439"/>
          </a:xfrm>
          <a:prstGeom prst="rect">
            <a:avLst/>
          </a:prstGeom>
          <a:solidFill>
            <a:srgbClr val="0000FF"/>
          </a:solidFill>
          <a:ln w="25400">
            <a:solidFill>
              <a:srgbClr val="0000FF"/>
            </a:solidFill>
          </a:ln>
        </p:spPr>
        <p:txBody>
          <a:bodyPr wrap="square" rtlCol="0">
            <a:spAutoFit/>
          </a:bodyPr>
          <a:lstStyle/>
          <a:p>
            <a:pPr algn="ctr"/>
            <a:r>
              <a:rPr lang="en-GB" sz="4000" b="1" dirty="0" smtClean="0">
                <a:solidFill>
                  <a:srgbClr val="FFFF00"/>
                </a:solidFill>
              </a:rPr>
              <a:t>How many parts of a flower can you name?</a:t>
            </a:r>
            <a:endParaRPr lang="en-GB" sz="4000" b="1" dirty="0">
              <a:solidFill>
                <a:srgbClr val="FFFF00"/>
              </a:solidFill>
            </a:endParaRPr>
          </a:p>
        </p:txBody>
      </p:sp>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7300" y="1087557"/>
            <a:ext cx="4649622" cy="425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5547" y="5314960"/>
            <a:ext cx="11078482" cy="707886"/>
          </a:xfrm>
          <a:prstGeom prst="rect">
            <a:avLst/>
          </a:prstGeom>
          <a:solidFill>
            <a:srgbClr val="0000FF"/>
          </a:solidFill>
        </p:spPr>
        <p:txBody>
          <a:bodyPr wrap="none">
            <a:spAutoFit/>
          </a:bodyPr>
          <a:lstStyle/>
          <a:p>
            <a:pPr algn="ctr"/>
            <a:r>
              <a:rPr lang="en-GB" sz="4000" b="1" dirty="0" smtClean="0">
                <a:solidFill>
                  <a:srgbClr val="FFFF00"/>
                </a:solidFill>
              </a:rPr>
              <a:t>How many different types of flower can you name?</a:t>
            </a:r>
            <a:endParaRPr lang="en-GB" sz="4000" b="1" dirty="0">
              <a:solidFill>
                <a:srgbClr val="FFFF00"/>
              </a:solidFill>
            </a:endParaRPr>
          </a:p>
        </p:txBody>
      </p:sp>
    </p:spTree>
    <p:extLst>
      <p:ext uri="{BB962C8B-B14F-4D97-AF65-F5344CB8AC3E}">
        <p14:creationId xmlns:p14="http://schemas.microsoft.com/office/powerpoint/2010/main" val="288928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1197638"/>
            <a:ext cx="10515600" cy="1325563"/>
          </a:xfrm>
        </p:spPr>
        <p:txBody>
          <a:bodyPr>
            <a:normAutofit fontScale="90000"/>
          </a:bodyPr>
          <a:lstStyle/>
          <a:p>
            <a:pPr algn="ctr"/>
            <a:r>
              <a:rPr lang="en-GB" b="1" u="sng" dirty="0" smtClean="0"/>
              <a:t>Insect Pollination</a:t>
            </a:r>
            <a:br>
              <a:rPr lang="en-GB" b="1" u="sng" dirty="0" smtClean="0"/>
            </a:br>
            <a:r>
              <a:rPr lang="en-GB" b="1" u="sng" dirty="0" smtClean="0"/>
              <a:t/>
            </a:r>
            <a:br>
              <a:rPr lang="en-GB" b="1" u="sng" dirty="0" smtClean="0"/>
            </a:br>
            <a:r>
              <a:rPr lang="en-GB" dirty="0" smtClean="0">
                <a:solidFill>
                  <a:srgbClr val="FF0000"/>
                </a:solidFill>
              </a:rPr>
              <a:t>Look at the following diagrams and explain how insects pollinate plants (or label the diagram that you have been given).</a:t>
            </a:r>
            <a:endParaRPr lang="en-GB" dirty="0">
              <a:solidFill>
                <a:srgbClr val="FF0000"/>
              </a:solidFill>
            </a:endParaRPr>
          </a:p>
        </p:txBody>
      </p:sp>
    </p:spTree>
    <p:extLst>
      <p:ext uri="{BB962C8B-B14F-4D97-AF65-F5344CB8AC3E}">
        <p14:creationId xmlns:p14="http://schemas.microsoft.com/office/powerpoint/2010/main" val="1104375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41849" cy="575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730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1197638"/>
            <a:ext cx="10515600" cy="1325563"/>
          </a:xfrm>
        </p:spPr>
        <p:txBody>
          <a:bodyPr>
            <a:normAutofit fontScale="90000"/>
          </a:bodyPr>
          <a:lstStyle/>
          <a:p>
            <a:pPr algn="ctr"/>
            <a:r>
              <a:rPr lang="en-GB" b="1" u="sng" dirty="0" smtClean="0"/>
              <a:t>Wind Pollination</a:t>
            </a:r>
            <a:br>
              <a:rPr lang="en-GB" b="1" u="sng" dirty="0" smtClean="0"/>
            </a:br>
            <a:r>
              <a:rPr lang="en-GB" b="1" u="sng" dirty="0" smtClean="0"/>
              <a:t/>
            </a:r>
            <a:br>
              <a:rPr lang="en-GB" b="1" u="sng" dirty="0" smtClean="0"/>
            </a:br>
            <a:r>
              <a:rPr lang="en-GB" dirty="0" smtClean="0">
                <a:solidFill>
                  <a:srgbClr val="FF0000"/>
                </a:solidFill>
              </a:rPr>
              <a:t>Look at the following diagrams and explain how wind is used to pollinate plants (or label the diagram that you have been given).</a:t>
            </a:r>
            <a:endParaRPr lang="en-GB" dirty="0">
              <a:solidFill>
                <a:srgbClr val="FF0000"/>
              </a:solidFill>
            </a:endParaRPr>
          </a:p>
        </p:txBody>
      </p:sp>
    </p:spTree>
    <p:extLst>
      <p:ext uri="{BB962C8B-B14F-4D97-AF65-F5344CB8AC3E}">
        <p14:creationId xmlns:p14="http://schemas.microsoft.com/office/powerpoint/2010/main" val="293610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501538" cy="58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532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mtClean="0">
                <a:solidFill>
                  <a:schemeClr val="bg1"/>
                </a:solidFill>
              </a:rPr>
              <a:t>© Pearson Education Ltd 2014. Copying permitted for purchasing institution only.  This material is not copyright free.</a:t>
            </a:r>
          </a:p>
        </p:txBody>
      </p:sp>
      <p:sp>
        <p:nvSpPr>
          <p:cNvPr id="55300" name="Text Box 4"/>
          <p:cNvSpPr txBox="1">
            <a:spLocks noChangeArrowheads="1"/>
          </p:cNvSpPr>
          <p:nvPr/>
        </p:nvSpPr>
        <p:spPr bwMode="auto">
          <a:xfrm>
            <a:off x="914243" y="33908"/>
            <a:ext cx="990843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4000" dirty="0">
                <a:solidFill>
                  <a:srgbClr val="0070C0"/>
                </a:solidFill>
              </a:rPr>
              <a:t>How you can tell what method of pollination any plant relies </a:t>
            </a:r>
            <a:r>
              <a:rPr lang="en-GB" altLang="en-US" sz="4000" dirty="0" smtClean="0">
                <a:solidFill>
                  <a:srgbClr val="0070C0"/>
                </a:solidFill>
              </a:rPr>
              <a:t>upon?</a:t>
            </a:r>
          </a:p>
          <a:p>
            <a:pPr algn="ctr"/>
            <a:endParaRPr lang="en-GB" altLang="en-US" sz="4000" dirty="0">
              <a:solidFill>
                <a:srgbClr val="0070C0"/>
              </a:solidFill>
            </a:endParaRPr>
          </a:p>
          <a:p>
            <a:r>
              <a:rPr lang="en-GB" altLang="en-US" sz="4000" dirty="0">
                <a:solidFill>
                  <a:srgbClr val="FF0000"/>
                </a:solidFill>
              </a:rPr>
              <a:t>Look at the pictures of the flowers on the next few slides. </a:t>
            </a:r>
          </a:p>
          <a:p>
            <a:r>
              <a:rPr lang="en-GB" altLang="en-US" sz="4000" dirty="0">
                <a:solidFill>
                  <a:srgbClr val="FF0000"/>
                </a:solidFill>
              </a:rPr>
              <a:t>Do you think the plant relies upon insects or the wind for pollination</a:t>
            </a:r>
            <a:r>
              <a:rPr lang="en-GB" altLang="en-US" sz="4000" dirty="0" smtClean="0">
                <a:solidFill>
                  <a:srgbClr val="FF0000"/>
                </a:solidFill>
              </a:rPr>
              <a:t>? Try and have a reason for your answer.</a:t>
            </a:r>
            <a:endParaRPr lang="en-GB" altLang="en-US" sz="4000" dirty="0">
              <a:solidFill>
                <a:srgbClr val="FF0000"/>
              </a:solidFill>
            </a:endParaRPr>
          </a:p>
          <a:p>
            <a:pPr algn="ctr"/>
            <a:endParaRPr lang="en-GB" altLang="en-US" sz="4000" dirty="0">
              <a:solidFill>
                <a:srgbClr val="0070C0"/>
              </a:solidFill>
            </a:endParaRPr>
          </a:p>
        </p:txBody>
      </p:sp>
    </p:spTree>
    <p:extLst>
      <p:ext uri="{BB962C8B-B14F-4D97-AF65-F5344CB8AC3E}">
        <p14:creationId xmlns:p14="http://schemas.microsoft.com/office/powerpoint/2010/main" val="88469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mtClean="0">
                <a:solidFill>
                  <a:schemeClr val="bg1"/>
                </a:solidFill>
              </a:rPr>
              <a:t>© Pearson Education Ltd 2014. Copying permitted for purchasing institution only.  This material is not copyright free.</a:t>
            </a:r>
          </a:p>
        </p:txBody>
      </p:sp>
      <p:sp>
        <p:nvSpPr>
          <p:cNvPr id="8" name="TextBox 7"/>
          <p:cNvSpPr txBox="1">
            <a:spLocks noChangeArrowheads="1"/>
          </p:cNvSpPr>
          <p:nvPr/>
        </p:nvSpPr>
        <p:spPr bwMode="auto">
          <a:xfrm>
            <a:off x="6866467"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FF0000"/>
                </a:solidFill>
              </a:rPr>
              <a:t>Insect pollinated</a:t>
            </a:r>
          </a:p>
          <a:p>
            <a:endParaRPr lang="en-GB" altLang="en-US" sz="4000" dirty="0">
              <a:solidFill>
                <a:srgbClr val="636825"/>
              </a:solidFill>
            </a:endParaRPr>
          </a:p>
          <a:p>
            <a:r>
              <a:rPr lang="en-GB" altLang="en-US" sz="4000" dirty="0">
                <a:solidFill>
                  <a:srgbClr val="FF0000"/>
                </a:solidFill>
              </a:rPr>
              <a:t>Why?</a:t>
            </a:r>
          </a:p>
        </p:txBody>
      </p:sp>
      <p:pic>
        <p:nvPicPr>
          <p:cNvPr id="59399" name="Picture 7" descr="8B_p_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4" y="1268413"/>
            <a:ext cx="6051549" cy="453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06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mtClean="0">
                <a:solidFill>
                  <a:schemeClr val="bg1"/>
                </a:solidFill>
              </a:rPr>
              <a:t>© Pearson Education Ltd 2014. Copying permitted for purchasing institution only.  This material is not copyright free.</a:t>
            </a:r>
          </a:p>
        </p:txBody>
      </p:sp>
      <p:sp>
        <p:nvSpPr>
          <p:cNvPr id="61443" name="Rectangle 5"/>
          <p:cNvSpPr>
            <a:spLocks noChangeArrowheads="1"/>
          </p:cNvSpPr>
          <p:nvPr/>
        </p:nvSpPr>
        <p:spPr bwMode="auto">
          <a:xfrm>
            <a:off x="239184" y="1341438"/>
            <a:ext cx="14670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GB" altLang="en-US"/>
          </a:p>
          <a:p>
            <a:r>
              <a:rPr lang="en-GB" altLang="en-US"/>
              <a:t>                    </a:t>
            </a:r>
          </a:p>
        </p:txBody>
      </p:sp>
      <p:sp>
        <p:nvSpPr>
          <p:cNvPr id="8" name="TextBox 7"/>
          <p:cNvSpPr txBox="1">
            <a:spLocks noChangeArrowheads="1"/>
          </p:cNvSpPr>
          <p:nvPr/>
        </p:nvSpPr>
        <p:spPr bwMode="auto">
          <a:xfrm>
            <a:off x="6866467"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0070C0"/>
                </a:solidFill>
              </a:rPr>
              <a:t>Insect pollinated</a:t>
            </a:r>
          </a:p>
          <a:p>
            <a:endParaRPr lang="en-GB" altLang="en-US" sz="4000" dirty="0">
              <a:solidFill>
                <a:srgbClr val="0070C0"/>
              </a:solidFill>
            </a:endParaRPr>
          </a:p>
          <a:p>
            <a:r>
              <a:rPr lang="en-GB" altLang="en-US" sz="4000" dirty="0">
                <a:solidFill>
                  <a:srgbClr val="0070C0"/>
                </a:solidFill>
              </a:rPr>
              <a:t>Why?</a:t>
            </a:r>
          </a:p>
        </p:txBody>
      </p:sp>
      <p:pic>
        <p:nvPicPr>
          <p:cNvPr id="61450" name="Picture 10" descr="8B_p_0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981075"/>
            <a:ext cx="5008033" cy="529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53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mtClean="0">
                <a:solidFill>
                  <a:schemeClr val="bg1"/>
                </a:solidFill>
              </a:rPr>
              <a:t>© Pearson Education Ltd 2014. Copying permitted for purchasing institution only.  This material is not copyright free.</a:t>
            </a:r>
          </a:p>
        </p:txBody>
      </p:sp>
      <p:graphicFrame>
        <p:nvGraphicFramePr>
          <p:cNvPr id="5" name="Table 4"/>
          <p:cNvGraphicFramePr>
            <a:graphicFrameLocks noGrp="1"/>
          </p:cNvGraphicFramePr>
          <p:nvPr/>
        </p:nvGraphicFramePr>
        <p:xfrm>
          <a:off x="6159500" y="5949951"/>
          <a:ext cx="4851400" cy="321757"/>
        </p:xfrm>
        <a:graphic>
          <a:graphicData uri="http://schemas.openxmlformats.org/drawingml/2006/table">
            <a:tbl>
              <a:tblPr/>
              <a:tblGrid>
                <a:gridCol w="2413000"/>
                <a:gridCol w="2438400"/>
              </a:tblGrid>
              <a:tr h="320675">
                <a:tc>
                  <a:txBody>
                    <a:bodyPr/>
                    <a:lstStyle/>
                    <a:p>
                      <a:pPr algn="r" fontAlgn="t"/>
                      <a:endParaRPr lang="en-GB" sz="1800" dirty="0">
                        <a:effectLst/>
                      </a:endParaRPr>
                    </a:p>
                  </a:txBody>
                  <a:tcPr marL="0" marR="63500" marT="0" marB="47437">
                    <a:lnL>
                      <a:noFill/>
                    </a:lnL>
                    <a:lnR>
                      <a:noFill/>
                    </a:lnR>
                    <a:lnT>
                      <a:noFill/>
                    </a:lnT>
                    <a:lnB>
                      <a:noFill/>
                    </a:lnB>
                    <a:solidFill>
                      <a:srgbClr val="FFFFFF"/>
                    </a:solidFill>
                  </a:tcPr>
                </a:tc>
                <a:tc>
                  <a:txBody>
                    <a:bodyPr/>
                    <a:lstStyle/>
                    <a:p>
                      <a:pPr fontAlgn="t"/>
                      <a:endParaRPr lang="en-GB" sz="1800" dirty="0">
                        <a:effectLst/>
                      </a:endParaRPr>
                    </a:p>
                  </a:txBody>
                  <a:tcPr marL="0" marR="0" marT="0" marB="47437">
                    <a:lnL>
                      <a:noFill/>
                    </a:lnL>
                    <a:lnR>
                      <a:noFill/>
                    </a:lnR>
                    <a:lnT>
                      <a:noFill/>
                    </a:lnT>
                    <a:lnB>
                      <a:noFill/>
                    </a:lnB>
                    <a:solidFill>
                      <a:srgbClr val="FFFFFF"/>
                    </a:solidFill>
                  </a:tcPr>
                </a:tc>
              </a:tr>
            </a:tbl>
          </a:graphicData>
        </a:graphic>
      </p:graphicFrame>
      <p:sp>
        <p:nvSpPr>
          <p:cNvPr id="8" name="TextBox 7"/>
          <p:cNvSpPr txBox="1">
            <a:spLocks noChangeArrowheads="1"/>
          </p:cNvSpPr>
          <p:nvPr/>
        </p:nvSpPr>
        <p:spPr bwMode="auto">
          <a:xfrm>
            <a:off x="6866467"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FF0000"/>
                </a:solidFill>
              </a:rPr>
              <a:t>Wind pollinated</a:t>
            </a:r>
          </a:p>
          <a:p>
            <a:endParaRPr lang="en-GB" altLang="en-US" sz="4000" dirty="0">
              <a:solidFill>
                <a:srgbClr val="FF0000"/>
              </a:solidFill>
            </a:endParaRPr>
          </a:p>
          <a:p>
            <a:r>
              <a:rPr lang="en-GB" altLang="en-US" sz="4000" dirty="0">
                <a:solidFill>
                  <a:srgbClr val="FF0000"/>
                </a:solidFill>
              </a:rPr>
              <a:t>Why?</a:t>
            </a:r>
          </a:p>
        </p:txBody>
      </p:sp>
      <p:pic>
        <p:nvPicPr>
          <p:cNvPr id="63503" name="Picture 15" descr="8B_p_0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981075"/>
            <a:ext cx="474133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88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txBox="1">
            <a:spLocks noGrp="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graphicFrame>
        <p:nvGraphicFramePr>
          <p:cNvPr id="5" name="Table 4"/>
          <p:cNvGraphicFramePr>
            <a:graphicFrameLocks noGrp="1"/>
          </p:cNvGraphicFramePr>
          <p:nvPr/>
        </p:nvGraphicFramePr>
        <p:xfrm>
          <a:off x="6159500" y="5949951"/>
          <a:ext cx="4851400" cy="321757"/>
        </p:xfrm>
        <a:graphic>
          <a:graphicData uri="http://schemas.openxmlformats.org/drawingml/2006/table">
            <a:tbl>
              <a:tblPr/>
              <a:tblGrid>
                <a:gridCol w="2413000"/>
                <a:gridCol w="2438400"/>
              </a:tblGrid>
              <a:tr h="320675">
                <a:tc>
                  <a:txBody>
                    <a:bodyPr/>
                    <a:lstStyle/>
                    <a:p>
                      <a:pPr algn="r" fontAlgn="t"/>
                      <a:endParaRPr lang="en-GB" sz="1800" dirty="0">
                        <a:effectLst/>
                      </a:endParaRPr>
                    </a:p>
                  </a:txBody>
                  <a:tcPr marL="0" marR="63500" marT="0" marB="47437">
                    <a:lnL>
                      <a:noFill/>
                    </a:lnL>
                    <a:lnR>
                      <a:noFill/>
                    </a:lnR>
                    <a:lnT>
                      <a:noFill/>
                    </a:lnT>
                    <a:lnB>
                      <a:noFill/>
                    </a:lnB>
                    <a:solidFill>
                      <a:srgbClr val="FFFFFF"/>
                    </a:solidFill>
                  </a:tcPr>
                </a:tc>
                <a:tc>
                  <a:txBody>
                    <a:bodyPr/>
                    <a:lstStyle/>
                    <a:p>
                      <a:pPr fontAlgn="t"/>
                      <a:endParaRPr lang="en-GB" sz="1800" dirty="0">
                        <a:effectLst/>
                      </a:endParaRPr>
                    </a:p>
                  </a:txBody>
                  <a:tcPr marL="0" marR="0" marT="0" marB="47437">
                    <a:lnL>
                      <a:noFill/>
                    </a:lnL>
                    <a:lnR>
                      <a:noFill/>
                    </a:lnR>
                    <a:lnT>
                      <a:noFill/>
                    </a:lnT>
                    <a:lnB>
                      <a:noFill/>
                    </a:lnB>
                    <a:solidFill>
                      <a:srgbClr val="FFFFFF"/>
                    </a:solidFill>
                  </a:tcPr>
                </a:tc>
              </a:tr>
            </a:tbl>
          </a:graphicData>
        </a:graphic>
      </p:graphicFrame>
      <p:sp>
        <p:nvSpPr>
          <p:cNvPr id="8" name="TextBox 7"/>
          <p:cNvSpPr txBox="1">
            <a:spLocks noChangeArrowheads="1"/>
          </p:cNvSpPr>
          <p:nvPr/>
        </p:nvSpPr>
        <p:spPr bwMode="auto">
          <a:xfrm>
            <a:off x="6866467"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0000FF"/>
                </a:solidFill>
              </a:rPr>
              <a:t>Insect pollinated</a:t>
            </a:r>
          </a:p>
          <a:p>
            <a:endParaRPr lang="en-GB" altLang="en-US" sz="4000" dirty="0">
              <a:solidFill>
                <a:srgbClr val="0000FF"/>
              </a:solidFill>
            </a:endParaRPr>
          </a:p>
          <a:p>
            <a:r>
              <a:rPr lang="en-GB" altLang="en-US" sz="4000" dirty="0">
                <a:solidFill>
                  <a:srgbClr val="0000FF"/>
                </a:solidFill>
              </a:rPr>
              <a:t>Why?</a:t>
            </a:r>
          </a:p>
        </p:txBody>
      </p:sp>
      <p:pic>
        <p:nvPicPr>
          <p:cNvPr id="124937" name="Picture 9" descr="8B_p_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4" y="908050"/>
            <a:ext cx="4739217" cy="53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93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5"/>
          <p:cNvSpPr txBox="1">
            <a:spLocks noGrp="1" noChangeArrowheads="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60419" name="Content Placeholder 5"/>
          <p:cNvSpPr>
            <a:spLocks noGrp="1"/>
          </p:cNvSpPr>
          <p:nvPr>
            <p:ph idx="4294967295"/>
          </p:nvPr>
        </p:nvSpPr>
        <p:spPr>
          <a:xfrm>
            <a:off x="458527" y="427773"/>
            <a:ext cx="10930467" cy="2868613"/>
          </a:xfrm>
        </p:spPr>
        <p:txBody>
          <a:bodyPr>
            <a:noAutofit/>
          </a:bodyPr>
          <a:lstStyle/>
          <a:p>
            <a:r>
              <a:rPr lang="en-GB" altLang="en-US" sz="4000" dirty="0" smtClean="0">
                <a:solidFill>
                  <a:srgbClr val="0000FF"/>
                </a:solidFill>
              </a:rPr>
              <a:t>Look at the pictures of pollen grains on the next few slides. </a:t>
            </a:r>
          </a:p>
          <a:p>
            <a:r>
              <a:rPr lang="en-GB" altLang="en-US" sz="4000" dirty="0" smtClean="0">
                <a:solidFill>
                  <a:srgbClr val="0000FF"/>
                </a:solidFill>
              </a:rPr>
              <a:t>For each grain, decide how you think the pollen travels to and from each plant.</a:t>
            </a:r>
          </a:p>
          <a:p>
            <a:r>
              <a:rPr lang="en-GB" altLang="en-US" sz="4000" dirty="0" smtClean="0">
                <a:solidFill>
                  <a:srgbClr val="0000FF"/>
                </a:solidFill>
              </a:rPr>
              <a:t>Again try and have a reason for your answer.</a:t>
            </a:r>
            <a:endParaRPr lang="en-GB" altLang="en-US" sz="4000" dirty="0" smtClean="0">
              <a:solidFill>
                <a:srgbClr val="0000FF"/>
              </a:solidFill>
            </a:endParaRPr>
          </a:p>
        </p:txBody>
      </p:sp>
    </p:spTree>
    <p:extLst>
      <p:ext uri="{BB962C8B-B14F-4D97-AF65-F5344CB8AC3E}">
        <p14:creationId xmlns:p14="http://schemas.microsoft.com/office/powerpoint/2010/main" val="2078159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21" y="194481"/>
            <a:ext cx="5579107" cy="6466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675" y="194481"/>
            <a:ext cx="5779040" cy="669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9815"/>
            <a:ext cx="1270604" cy="369332"/>
          </a:xfrm>
          <a:prstGeom prst="rect">
            <a:avLst/>
          </a:prstGeom>
        </p:spPr>
        <p:txBody>
          <a:bodyPr wrap="none">
            <a:spAutoFit/>
          </a:bodyPr>
          <a:lstStyle/>
          <a:p>
            <a:r>
              <a:rPr lang="en-GB" i="1" dirty="0"/>
              <a:t>For printing</a:t>
            </a:r>
            <a:endParaRPr lang="en-GB" i="1" dirty="0"/>
          </a:p>
        </p:txBody>
      </p:sp>
    </p:spTree>
    <p:extLst>
      <p:ext uri="{BB962C8B-B14F-4D97-AF65-F5344CB8AC3E}">
        <p14:creationId xmlns:p14="http://schemas.microsoft.com/office/powerpoint/2010/main" val="402709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40" name="Footer Placeholder 3"/>
          <p:cNvSpPr txBox="1">
            <a:spLocks noGrp="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pic>
        <p:nvPicPr>
          <p:cNvPr id="1167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1341439"/>
            <a:ext cx="534881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428318"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FF0000"/>
                </a:solidFill>
              </a:rPr>
              <a:t>Wind pollinated</a:t>
            </a:r>
          </a:p>
          <a:p>
            <a:endParaRPr lang="en-GB" altLang="en-US" sz="4000" dirty="0">
              <a:solidFill>
                <a:srgbClr val="FF0000"/>
              </a:solidFill>
            </a:endParaRPr>
          </a:p>
          <a:p>
            <a:r>
              <a:rPr lang="en-GB" altLang="en-US" sz="4000" dirty="0">
                <a:solidFill>
                  <a:srgbClr val="FF0000"/>
                </a:solidFill>
              </a:rPr>
              <a:t>Why?</a:t>
            </a:r>
          </a:p>
        </p:txBody>
      </p:sp>
    </p:spTree>
    <p:extLst>
      <p:ext uri="{BB962C8B-B14F-4D97-AF65-F5344CB8AC3E}">
        <p14:creationId xmlns:p14="http://schemas.microsoft.com/office/powerpoint/2010/main" val="229250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Footer Placeholder 3"/>
          <p:cNvSpPr txBox="1">
            <a:spLocks noGrp="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sp>
        <p:nvSpPr>
          <p:cNvPr id="6" name="Content Placeholder 2"/>
          <p:cNvSpPr txBox="1">
            <a:spLocks/>
          </p:cNvSpPr>
          <p:nvPr/>
        </p:nvSpPr>
        <p:spPr bwMode="auto">
          <a:xfrm>
            <a:off x="624418" y="1581150"/>
            <a:ext cx="10943167" cy="4238625"/>
          </a:xfrm>
          <a:prstGeom prst="rect">
            <a:avLst/>
          </a:prstGeom>
          <a:noFill/>
          <a:ln w="9525">
            <a:noFill/>
            <a:miter lim="800000"/>
            <a:headEnd/>
            <a:tailEnd/>
          </a:ln>
        </p:spPr>
        <p:txBody>
          <a:bodyPr/>
          <a:lstStyle>
            <a:lvl1pPr marL="447675" indent="-3175" algn="l" rtl="0" eaLnBrk="0" fontAlgn="base" hangingPunct="0">
              <a:spcBef>
                <a:spcPct val="20000"/>
              </a:spcBef>
              <a:spcAft>
                <a:spcPct val="0"/>
              </a:spcAft>
              <a:buFont typeface="Wingdings" pitchFamily="2" charset="2"/>
              <a:defRPr sz="2400">
                <a:solidFill>
                  <a:srgbClr val="636825"/>
                </a:solidFill>
                <a:latin typeface="+mn-lt"/>
                <a:ea typeface="+mn-ea"/>
                <a:cs typeface="+mn-cs"/>
              </a:defRPr>
            </a:lvl1pPr>
            <a:lvl2pPr marL="1079500" indent="-352425" algn="l" rtl="0" eaLnBrk="0" fontAlgn="base" hangingPunct="0">
              <a:spcBef>
                <a:spcPct val="20000"/>
              </a:spcBef>
              <a:spcAft>
                <a:spcPct val="0"/>
              </a:spcAft>
              <a:buFont typeface="Wingdings" pitchFamily="2" charset="2"/>
              <a:buChar char="§"/>
              <a:defRPr sz="2400">
                <a:solidFill>
                  <a:srgbClr val="636825"/>
                </a:solidFill>
                <a:latin typeface="+mn-lt"/>
              </a:defRPr>
            </a:lvl2pPr>
            <a:lvl3pPr marL="1487488" indent="-228600" algn="l" rtl="0" eaLnBrk="0" fontAlgn="base" hangingPunct="0">
              <a:spcBef>
                <a:spcPct val="20000"/>
              </a:spcBef>
              <a:spcAft>
                <a:spcPct val="0"/>
              </a:spcAft>
              <a:buFont typeface="Wingdings" pitchFamily="2" charset="2"/>
              <a:buChar char="§"/>
              <a:defRPr sz="2400">
                <a:solidFill>
                  <a:srgbClr val="636825"/>
                </a:solidFill>
                <a:latin typeface="+mn-lt"/>
              </a:defRPr>
            </a:lvl3pPr>
            <a:lvl4pPr marL="1895475" indent="-228600" algn="l" rtl="0" eaLnBrk="0" fontAlgn="base" hangingPunct="0">
              <a:spcBef>
                <a:spcPct val="20000"/>
              </a:spcBef>
              <a:spcAft>
                <a:spcPct val="0"/>
              </a:spcAft>
              <a:buFont typeface="Wingdings" pitchFamily="2" charset="2"/>
              <a:buChar char="§"/>
              <a:defRPr sz="2400">
                <a:solidFill>
                  <a:srgbClr val="636825"/>
                </a:solidFill>
                <a:latin typeface="+mn-lt"/>
              </a:defRPr>
            </a:lvl4pPr>
            <a:lvl5pPr marL="2303463" indent="-228600" algn="l" rtl="0" eaLnBrk="0" fontAlgn="base" hangingPunct="0">
              <a:spcBef>
                <a:spcPct val="20000"/>
              </a:spcBef>
              <a:spcAft>
                <a:spcPct val="0"/>
              </a:spcAft>
              <a:buFont typeface="Wingdings" pitchFamily="2" charset="2"/>
              <a:buNone/>
              <a:defRPr sz="2400">
                <a:solidFill>
                  <a:srgbClr val="636825"/>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a:lstStyle>
          <a:p>
            <a:pPr>
              <a:defRPr/>
            </a:pPr>
            <a:endParaRPr lang="en-GB" kern="0" dirty="0" smtClean="0"/>
          </a:p>
          <a:p>
            <a:pPr>
              <a:defRPr/>
            </a:pPr>
            <a:endParaRPr lang="en-GB" kern="0" dirty="0" smtClean="0"/>
          </a:p>
          <a:p>
            <a:pPr>
              <a:defRPr/>
            </a:pPr>
            <a:endParaRPr lang="en-GB" kern="0" dirty="0" smtClean="0"/>
          </a:p>
          <a:p>
            <a:pPr>
              <a:defRPr/>
            </a:pPr>
            <a:endParaRPr lang="en-GB" kern="0" dirty="0" smtClean="0"/>
          </a:p>
          <a:p>
            <a:pPr>
              <a:defRPr/>
            </a:pPr>
            <a:endParaRPr lang="en-GB" kern="0" dirty="0" smtClean="0"/>
          </a:p>
          <a:p>
            <a:pPr>
              <a:defRPr/>
            </a:pPr>
            <a:endParaRPr lang="en-GB" kern="0" dirty="0" smtClean="0"/>
          </a:p>
          <a:p>
            <a:pPr>
              <a:defRPr/>
            </a:pPr>
            <a:endParaRPr lang="en-GB" kern="0" dirty="0" smtClean="0"/>
          </a:p>
          <a:p>
            <a:pPr>
              <a:defRPr/>
            </a:pPr>
            <a:endParaRPr lang="en-GB" kern="0" dirty="0" smtClean="0"/>
          </a:p>
        </p:txBody>
      </p:sp>
      <p:pic>
        <p:nvPicPr>
          <p:cNvPr id="1187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7" y="908051"/>
            <a:ext cx="355176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428318"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0000FF"/>
                </a:solidFill>
              </a:rPr>
              <a:t>Insect pollinated</a:t>
            </a:r>
          </a:p>
          <a:p>
            <a:endParaRPr lang="en-GB" altLang="en-US" sz="4000" dirty="0">
              <a:solidFill>
                <a:srgbClr val="0000FF"/>
              </a:solidFill>
            </a:endParaRPr>
          </a:p>
          <a:p>
            <a:r>
              <a:rPr lang="en-GB" altLang="en-US" sz="4000" dirty="0">
                <a:solidFill>
                  <a:srgbClr val="0000FF"/>
                </a:solidFill>
              </a:rPr>
              <a:t>Why?</a:t>
            </a:r>
          </a:p>
        </p:txBody>
      </p:sp>
    </p:spTree>
    <p:extLst>
      <p:ext uri="{BB962C8B-B14F-4D97-AF65-F5344CB8AC3E}">
        <p14:creationId xmlns:p14="http://schemas.microsoft.com/office/powerpoint/2010/main" val="4257217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Footer Placeholder 3"/>
          <p:cNvSpPr txBox="1">
            <a:spLocks noGrp="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pic>
        <p:nvPicPr>
          <p:cNvPr id="1208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1" y="981075"/>
            <a:ext cx="5111751"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428318"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FF0000"/>
                </a:solidFill>
              </a:rPr>
              <a:t>Wind pollinated</a:t>
            </a:r>
          </a:p>
          <a:p>
            <a:endParaRPr lang="en-GB" altLang="en-US" sz="4000" dirty="0">
              <a:solidFill>
                <a:srgbClr val="FF0000"/>
              </a:solidFill>
            </a:endParaRPr>
          </a:p>
          <a:p>
            <a:r>
              <a:rPr lang="en-GB" altLang="en-US" sz="4000" dirty="0">
                <a:solidFill>
                  <a:srgbClr val="FF0000"/>
                </a:solidFill>
              </a:rPr>
              <a:t>Why?</a:t>
            </a:r>
          </a:p>
        </p:txBody>
      </p:sp>
    </p:spTree>
    <p:extLst>
      <p:ext uri="{BB962C8B-B14F-4D97-AF65-F5344CB8AC3E}">
        <p14:creationId xmlns:p14="http://schemas.microsoft.com/office/powerpoint/2010/main" val="2584563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Footer Placeholder 3"/>
          <p:cNvSpPr txBox="1">
            <a:spLocks noGrp="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pic>
        <p:nvPicPr>
          <p:cNvPr id="1228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196976"/>
            <a:ext cx="453813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428318" y="1484314"/>
            <a:ext cx="4127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r>
              <a:rPr lang="en-GB" altLang="en-US" sz="4000" dirty="0">
                <a:solidFill>
                  <a:srgbClr val="0000FF"/>
                </a:solidFill>
              </a:rPr>
              <a:t>Insect pollinated</a:t>
            </a:r>
          </a:p>
          <a:p>
            <a:endParaRPr lang="en-GB" altLang="en-US" sz="4000" dirty="0">
              <a:solidFill>
                <a:srgbClr val="0000FF"/>
              </a:solidFill>
            </a:endParaRPr>
          </a:p>
          <a:p>
            <a:r>
              <a:rPr lang="en-GB" altLang="en-US" sz="4000" dirty="0">
                <a:solidFill>
                  <a:srgbClr val="0000FF"/>
                </a:solidFill>
              </a:rPr>
              <a:t>Why?</a:t>
            </a:r>
          </a:p>
        </p:txBody>
      </p:sp>
    </p:spTree>
    <p:extLst>
      <p:ext uri="{BB962C8B-B14F-4D97-AF65-F5344CB8AC3E}">
        <p14:creationId xmlns:p14="http://schemas.microsoft.com/office/powerpoint/2010/main" val="1876390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t>Differences between insect and wind pollinated flowers</a:t>
            </a:r>
            <a:endParaRPr lang="en-GB" sz="4000" b="1" u="sng" dirty="0"/>
          </a:p>
        </p:txBody>
      </p:sp>
      <p:sp>
        <p:nvSpPr>
          <p:cNvPr id="4" name="Content Placeholder 3"/>
          <p:cNvSpPr>
            <a:spLocks noGrp="1"/>
          </p:cNvSpPr>
          <p:nvPr>
            <p:ph idx="1"/>
          </p:nvPr>
        </p:nvSpPr>
        <p:spPr/>
        <p:txBody>
          <a:bodyPr>
            <a:normAutofit/>
          </a:bodyPr>
          <a:lstStyle/>
          <a:p>
            <a:r>
              <a:rPr lang="en-GB" sz="4000" dirty="0" smtClean="0">
                <a:solidFill>
                  <a:srgbClr val="0070C0"/>
                </a:solidFill>
              </a:rPr>
              <a:t>What are the differences between insect and wind pollinated plants?</a:t>
            </a:r>
          </a:p>
          <a:p>
            <a:r>
              <a:rPr lang="en-GB" sz="4000" dirty="0" smtClean="0">
                <a:solidFill>
                  <a:srgbClr val="0070C0"/>
                </a:solidFill>
              </a:rPr>
              <a:t>See how many you can list.</a:t>
            </a:r>
          </a:p>
          <a:p>
            <a:r>
              <a:rPr lang="en-GB" sz="4000" dirty="0" smtClean="0">
                <a:solidFill>
                  <a:srgbClr val="0070C0"/>
                </a:solidFill>
              </a:rPr>
              <a:t>Check you answers against the table on the next slide.</a:t>
            </a:r>
            <a:endParaRPr lang="en-GB" sz="4000" dirty="0">
              <a:solidFill>
                <a:srgbClr val="0070C0"/>
              </a:solidFill>
            </a:endParaRPr>
          </a:p>
        </p:txBody>
      </p:sp>
    </p:spTree>
    <p:extLst>
      <p:ext uri="{BB962C8B-B14F-4D97-AF65-F5344CB8AC3E}">
        <p14:creationId xmlns:p14="http://schemas.microsoft.com/office/powerpoint/2010/main" val="49950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Insect pollinated plants and wind pollinated plants.  Insect pollinated plants are large and brightly coloured to attract insects.  They are usually scented and have nectar.  The number of pollen grains is moderate as insects transfer them efficiently.  The pollen grains are sticky or spiky so that they also stick to the insects.  The anthers are inside the flower, stiff and firmly attached to brush against insects.  The stigma are inside the flower and are sticky to that pollen grains stick to them when an insect brushes past.  Wind pollinated flowers are small and often dull green or brown as no need to attract insects.  They have no scent or nectar.  There are large amounts of pollen grain as most are not transferred to another flower.  The pollen grains are smooth and light, so are easily carried by the wind without clumping together.  The anthers are outside the flower, loose on long filaments to release pollen grains easily.  The stigma are outisde the flower and are feathery. They form a network to catch drifting pollen gr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2470245"/>
            <a:ext cx="11973825" cy="940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95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71" y="-382137"/>
            <a:ext cx="10515600" cy="1325563"/>
          </a:xfrm>
        </p:spPr>
        <p:txBody>
          <a:bodyPr/>
          <a:lstStyle/>
          <a:p>
            <a:pPr algn="ctr"/>
            <a:r>
              <a:rPr lang="en-GB" u="sng" dirty="0" smtClean="0"/>
              <a:t>Types of pollination</a:t>
            </a:r>
            <a:endParaRPr lang="en-GB" u="sng" dirty="0"/>
          </a:p>
        </p:txBody>
      </p:sp>
      <p:sp>
        <p:nvSpPr>
          <p:cNvPr id="3" name="Content Placeholder 2"/>
          <p:cNvSpPr>
            <a:spLocks noGrp="1"/>
          </p:cNvSpPr>
          <p:nvPr>
            <p:ph idx="1"/>
          </p:nvPr>
        </p:nvSpPr>
        <p:spPr>
          <a:xfrm>
            <a:off x="600502" y="665564"/>
            <a:ext cx="10754436" cy="6090078"/>
          </a:xfrm>
        </p:spPr>
        <p:txBody>
          <a:bodyPr>
            <a:normAutofit fontScale="77500" lnSpcReduction="20000"/>
          </a:bodyPr>
          <a:lstStyle/>
          <a:p>
            <a:pPr marL="0" indent="0">
              <a:buNone/>
            </a:pPr>
            <a:r>
              <a:rPr lang="en-GB" sz="5200" dirty="0" smtClean="0">
                <a:solidFill>
                  <a:srgbClr val="FF0000"/>
                </a:solidFill>
              </a:rPr>
              <a:t>Read the following passage:</a:t>
            </a:r>
          </a:p>
          <a:p>
            <a:pPr marL="0" indent="0">
              <a:buNone/>
            </a:pPr>
            <a:r>
              <a:rPr lang="en-GB" sz="5200" dirty="0" smtClean="0">
                <a:solidFill>
                  <a:srgbClr val="0000FF"/>
                </a:solidFill>
              </a:rPr>
              <a:t>Sexual reproduction should produce offspring with characteristics from 2 parents. If pollen grains land on the stigma of the same plant, this cannot happen. Plants try to stop this self-pollination and ensure cross pollination happens. </a:t>
            </a:r>
          </a:p>
          <a:p>
            <a:pPr marL="0" indent="0">
              <a:buNone/>
            </a:pPr>
            <a:r>
              <a:rPr lang="en-GB" sz="5200" dirty="0" smtClean="0">
                <a:solidFill>
                  <a:srgbClr val="FF0000"/>
                </a:solidFill>
              </a:rPr>
              <a:t>Challenge - How might they do this?</a:t>
            </a:r>
          </a:p>
          <a:p>
            <a:pPr marL="0" indent="0">
              <a:buNone/>
            </a:pPr>
            <a:r>
              <a:rPr lang="en-GB" sz="5200" dirty="0" smtClean="0">
                <a:solidFill>
                  <a:srgbClr val="0000FF"/>
                </a:solidFill>
              </a:rPr>
              <a:t>In some species such as holly the plants have male and female reproductive organs on different plants.  In other species the anthers and stamen mature at different times so that self fertilisation isn’t possible.</a:t>
            </a:r>
            <a:endParaRPr lang="en-GB" sz="5200" dirty="0">
              <a:solidFill>
                <a:srgbClr val="0000FF"/>
              </a:solidFill>
            </a:endParaRPr>
          </a:p>
          <a:p>
            <a:endParaRPr lang="en-GB" sz="4300" dirty="0" smtClean="0"/>
          </a:p>
        </p:txBody>
      </p:sp>
    </p:spTree>
    <p:extLst>
      <p:ext uri="{BB962C8B-B14F-4D97-AF65-F5344CB8AC3E}">
        <p14:creationId xmlns:p14="http://schemas.microsoft.com/office/powerpoint/2010/main" val="8457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51" y="256131"/>
            <a:ext cx="11513024" cy="6103725"/>
          </a:xfrm>
        </p:spPr>
        <p:txBody>
          <a:bodyPr>
            <a:normAutofit/>
          </a:bodyPr>
          <a:lstStyle/>
          <a:p>
            <a:pPr marL="0" indent="0" algn="ctr">
              <a:buNone/>
            </a:pPr>
            <a:r>
              <a:rPr lang="en-GB" sz="4000" u="sng" dirty="0"/>
              <a:t>Types of </a:t>
            </a:r>
            <a:r>
              <a:rPr lang="en-GB" sz="4000" u="sng" dirty="0" smtClean="0"/>
              <a:t>pollination</a:t>
            </a:r>
          </a:p>
          <a:p>
            <a:pPr marL="0" indent="0">
              <a:buNone/>
            </a:pPr>
            <a:endParaRPr lang="en-GB" sz="1000" u="sng" dirty="0">
              <a:solidFill>
                <a:srgbClr val="FF0000"/>
              </a:solidFill>
            </a:endParaRPr>
          </a:p>
          <a:p>
            <a:pPr marL="0" indent="0">
              <a:buNone/>
            </a:pPr>
            <a:r>
              <a:rPr lang="en-GB" sz="4000" dirty="0" smtClean="0">
                <a:solidFill>
                  <a:srgbClr val="FF0000"/>
                </a:solidFill>
              </a:rPr>
              <a:t>Now answer </a:t>
            </a:r>
            <a:r>
              <a:rPr lang="en-GB" sz="4000" dirty="0">
                <a:solidFill>
                  <a:srgbClr val="FF0000"/>
                </a:solidFill>
              </a:rPr>
              <a:t>the following questions in full sentences</a:t>
            </a:r>
            <a:r>
              <a:rPr lang="en-GB" sz="4000" dirty="0" smtClean="0">
                <a:solidFill>
                  <a:srgbClr val="FF0000"/>
                </a:solidFill>
              </a:rPr>
              <a:t>:</a:t>
            </a:r>
          </a:p>
          <a:p>
            <a:r>
              <a:rPr lang="en-GB" sz="4000" dirty="0" smtClean="0">
                <a:solidFill>
                  <a:srgbClr val="0000FF"/>
                </a:solidFill>
              </a:rPr>
              <a:t>What </a:t>
            </a:r>
            <a:r>
              <a:rPr lang="en-GB" sz="4000" dirty="0">
                <a:solidFill>
                  <a:srgbClr val="0000FF"/>
                </a:solidFill>
              </a:rPr>
              <a:t>is meant by cross pollination?</a:t>
            </a:r>
          </a:p>
          <a:p>
            <a:r>
              <a:rPr lang="en-GB" sz="4000" dirty="0">
                <a:solidFill>
                  <a:srgbClr val="0000FF"/>
                </a:solidFill>
              </a:rPr>
              <a:t>Explain how and why plants have ways of avoiding self pollination</a:t>
            </a:r>
            <a:r>
              <a:rPr lang="en-GB" sz="4000" dirty="0" smtClean="0">
                <a:solidFill>
                  <a:srgbClr val="0000FF"/>
                </a:solidFill>
              </a:rPr>
              <a:t>.</a:t>
            </a:r>
          </a:p>
          <a:p>
            <a:pPr marL="0" indent="0">
              <a:buNone/>
            </a:pPr>
            <a:r>
              <a:rPr lang="en-GB" sz="4000" dirty="0" smtClean="0">
                <a:solidFill>
                  <a:srgbClr val="FF0000"/>
                </a:solidFill>
              </a:rPr>
              <a:t>Challenge question:</a:t>
            </a:r>
          </a:p>
          <a:p>
            <a:r>
              <a:rPr lang="en-GB" sz="4000" dirty="0" smtClean="0">
                <a:solidFill>
                  <a:srgbClr val="0000FF"/>
                </a:solidFill>
              </a:rPr>
              <a:t>Evaluate each method of pollination.</a:t>
            </a:r>
            <a:endParaRPr lang="en-GB" sz="4000" dirty="0">
              <a:solidFill>
                <a:srgbClr val="0000FF"/>
              </a:solidFill>
            </a:endParaRPr>
          </a:p>
          <a:p>
            <a:endParaRPr lang="en-GB" sz="4000" dirty="0">
              <a:solidFill>
                <a:srgbClr val="0000FF"/>
              </a:solidFill>
            </a:endParaRPr>
          </a:p>
        </p:txBody>
      </p:sp>
    </p:spTree>
    <p:extLst>
      <p:ext uri="{BB962C8B-B14F-4D97-AF65-F5344CB8AC3E}">
        <p14:creationId xmlns:p14="http://schemas.microsoft.com/office/powerpoint/2010/main" val="4287410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pPr algn="ctr" eaLnBrk="1" hangingPunct="1"/>
            <a:r>
              <a:rPr lang="en-GB" altLang="en-US" u="sng" dirty="0" smtClean="0">
                <a:latin typeface="Arial" charset="0"/>
              </a:rPr>
              <a:t>Objectives</a:t>
            </a:r>
          </a:p>
        </p:txBody>
      </p:sp>
      <p:sp>
        <p:nvSpPr>
          <p:cNvPr id="101379" name="Rectangle 3"/>
          <p:cNvSpPr>
            <a:spLocks noGrp="1" noChangeArrowheads="1"/>
          </p:cNvSpPr>
          <p:nvPr>
            <p:ph idx="4294967295"/>
          </p:nvPr>
        </p:nvSpPr>
        <p:spPr>
          <a:xfrm>
            <a:off x="624418" y="1844676"/>
            <a:ext cx="10943167" cy="4176713"/>
          </a:xfrm>
        </p:spPr>
        <p:txBody>
          <a:bodyPr/>
          <a:lstStyle/>
          <a:p>
            <a:pPr marL="538163" lvl="1" indent="-358775" eaLnBrk="1" hangingPunct="1">
              <a:spcBef>
                <a:spcPct val="40000"/>
              </a:spcBef>
            </a:pPr>
            <a:r>
              <a:rPr lang="en-US" altLang="en-US" sz="2800" smtClean="0">
                <a:latin typeface="Arial" charset="0"/>
              </a:rPr>
              <a:t>Correctly use the term: </a:t>
            </a:r>
            <a:r>
              <a:rPr lang="en-US" altLang="en-US" sz="2800" smtClean="0">
                <a:solidFill>
                  <a:srgbClr val="934C74"/>
                </a:solidFill>
                <a:latin typeface="Arial" charset="0"/>
              </a:rPr>
              <a:t>pollination</a:t>
            </a:r>
            <a:r>
              <a:rPr lang="en-US" altLang="en-US" sz="2800" smtClean="0">
                <a:latin typeface="Arial" charset="0"/>
              </a:rPr>
              <a:t>.</a:t>
            </a:r>
            <a:r>
              <a:rPr lang="en-GB" altLang="en-US" sz="2800" smtClean="0">
                <a:latin typeface="Arial" charset="0"/>
              </a:rPr>
              <a:t> </a:t>
            </a:r>
          </a:p>
          <a:p>
            <a:pPr marL="538163" lvl="1" indent="-358775" eaLnBrk="1" hangingPunct="1">
              <a:spcBef>
                <a:spcPct val="40000"/>
              </a:spcBef>
            </a:pPr>
            <a:r>
              <a:rPr lang="en-US" altLang="en-US" sz="2800" smtClean="0">
                <a:latin typeface="Arial" charset="0"/>
              </a:rPr>
              <a:t>Identify the main structures in a flower and identify those that are male and those that are female. </a:t>
            </a:r>
            <a:endParaRPr lang="en-GB" altLang="en-US" sz="2800" smtClean="0">
              <a:solidFill>
                <a:srgbClr val="934C74"/>
              </a:solidFill>
              <a:latin typeface="Arial" charset="0"/>
            </a:endParaRPr>
          </a:p>
          <a:p>
            <a:pPr marL="538163" lvl="1" indent="-358775" eaLnBrk="1" hangingPunct="1">
              <a:spcBef>
                <a:spcPct val="40000"/>
              </a:spcBef>
            </a:pPr>
            <a:r>
              <a:rPr lang="en-US" altLang="en-US" sz="2800" smtClean="0">
                <a:latin typeface="Arial" charset="0"/>
              </a:rPr>
              <a:t>Use flower structure and pollen shape to identify wind-pollinated and insect-pollinated flowers.</a:t>
            </a:r>
            <a:r>
              <a:rPr lang="en-GB" altLang="en-US" sz="2800" smtClean="0">
                <a:latin typeface="Arial" charset="0"/>
              </a:rPr>
              <a:t> </a:t>
            </a:r>
          </a:p>
          <a:p>
            <a:pPr marL="538163" lvl="1" indent="-358775" eaLnBrk="1" hangingPunct="1">
              <a:spcBef>
                <a:spcPct val="40000"/>
              </a:spcBef>
            </a:pPr>
            <a:r>
              <a:rPr lang="en-US" altLang="en-US" sz="2800" smtClean="0">
                <a:latin typeface="Arial" charset="0"/>
              </a:rPr>
              <a:t>Describe the functions of structures in flowers.</a:t>
            </a:r>
            <a:r>
              <a:rPr lang="en-GB" altLang="en-US" sz="2800" smtClean="0">
                <a:latin typeface="Arial" charset="0"/>
              </a:rPr>
              <a:t> </a:t>
            </a:r>
          </a:p>
        </p:txBody>
      </p:sp>
      <p:sp>
        <p:nvSpPr>
          <p:cNvPr id="101380" name="Rectangle 5"/>
          <p:cNvSpPr txBox="1">
            <a:spLocks noGrp="1" noChangeArrowheads="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60837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fade">
                                      <p:cBhvr>
                                        <p:cTn id="12" dur="500"/>
                                        <p:tgtEl>
                                          <p:spTgt spid="101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animEffect transition="in" filter="fade">
                                      <p:cBhvr>
                                        <p:cTn id="17"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4294967295"/>
          </p:nvPr>
        </p:nvSpPr>
        <p:spPr>
          <a:xfrm>
            <a:off x="431371" y="404664"/>
            <a:ext cx="10943167" cy="6119962"/>
          </a:xfrm>
        </p:spPr>
        <p:txBody>
          <a:bodyPr>
            <a:normAutofit/>
          </a:bodyPr>
          <a:lstStyle/>
          <a:p>
            <a:pPr marL="179388" lvl="1" indent="0" algn="ctr">
              <a:spcBef>
                <a:spcPct val="40000"/>
              </a:spcBef>
              <a:buNone/>
            </a:pPr>
            <a:r>
              <a:rPr lang="en-GB" altLang="en-US" sz="4300" u="sng" dirty="0"/>
              <a:t>Objectives</a:t>
            </a:r>
            <a:endParaRPr lang="en-US" altLang="en-US" sz="4300" u="sng" dirty="0" smtClean="0"/>
          </a:p>
          <a:p>
            <a:pPr marL="538163" lvl="1" indent="-358775">
              <a:spcBef>
                <a:spcPct val="40000"/>
              </a:spcBef>
            </a:pPr>
            <a:r>
              <a:rPr lang="en-US" altLang="en-US" sz="2800" dirty="0" smtClean="0">
                <a:latin typeface="Arial" charset="0"/>
              </a:rPr>
              <a:t>Identify </a:t>
            </a:r>
            <a:r>
              <a:rPr lang="en-US" altLang="en-US" sz="2800" dirty="0" smtClean="0">
                <a:latin typeface="Arial" charset="0"/>
              </a:rPr>
              <a:t>pollen grains and ovules as containing the male and female gametes.</a:t>
            </a:r>
            <a:r>
              <a:rPr lang="en-GB" altLang="en-US" sz="2800" dirty="0" smtClean="0">
                <a:latin typeface="Arial" charset="0"/>
              </a:rPr>
              <a:t>  </a:t>
            </a:r>
            <a:endParaRPr lang="en-GB" altLang="en-US" sz="2800" dirty="0" smtClean="0">
              <a:solidFill>
                <a:srgbClr val="934C74"/>
              </a:solidFill>
              <a:latin typeface="Arial" charset="0"/>
            </a:endParaRPr>
          </a:p>
          <a:p>
            <a:pPr marL="538163" lvl="1" indent="-358775">
              <a:spcBef>
                <a:spcPct val="40000"/>
              </a:spcBef>
            </a:pPr>
            <a:r>
              <a:rPr lang="en-US" altLang="en-US" sz="2800" dirty="0" smtClean="0">
                <a:latin typeface="Arial" charset="0"/>
              </a:rPr>
              <a:t>Describe how the structures of a flower are adapted to their functions.</a:t>
            </a:r>
            <a:r>
              <a:rPr lang="en-GB" altLang="en-US" sz="2800" dirty="0" smtClean="0">
                <a:latin typeface="Arial" charset="0"/>
              </a:rPr>
              <a:t> </a:t>
            </a:r>
            <a:endParaRPr lang="en-GB" altLang="en-US" sz="2800" dirty="0" smtClean="0">
              <a:solidFill>
                <a:srgbClr val="934C74"/>
              </a:solidFill>
              <a:latin typeface="Arial" charset="0"/>
            </a:endParaRPr>
          </a:p>
          <a:p>
            <a:pPr marL="538163" lvl="1" indent="-358775">
              <a:spcBef>
                <a:spcPct val="40000"/>
              </a:spcBef>
            </a:pPr>
            <a:r>
              <a:rPr lang="en-US" altLang="en-US" sz="2800" dirty="0" smtClean="0">
                <a:latin typeface="Arial" charset="0"/>
              </a:rPr>
              <a:t>Describe how plants avoid self-pollination.</a:t>
            </a:r>
            <a:r>
              <a:rPr lang="en-GB" altLang="en-US" sz="2800" dirty="0" smtClean="0">
                <a:latin typeface="Arial" charset="0"/>
              </a:rPr>
              <a:t> </a:t>
            </a:r>
          </a:p>
          <a:p>
            <a:pPr marL="538163" lvl="1" indent="-358775">
              <a:spcBef>
                <a:spcPct val="40000"/>
              </a:spcBef>
            </a:pPr>
            <a:r>
              <a:rPr lang="en-US" altLang="ja-JP" sz="2800" dirty="0" smtClean="0">
                <a:latin typeface="Arial" charset="0"/>
                <a:ea typeface="ＭＳ Ｐゴシック" pitchFamily="34" charset="-128"/>
              </a:rPr>
              <a:t>Explain why plants try to avoid self-pollination.</a:t>
            </a:r>
            <a:r>
              <a:rPr lang="en-GB" altLang="ja-JP" sz="2800" dirty="0" smtClean="0">
                <a:latin typeface="Arial" charset="0"/>
                <a:ea typeface="ＭＳ Ｐゴシック" pitchFamily="34" charset="-128"/>
              </a:rPr>
              <a:t> </a:t>
            </a:r>
          </a:p>
          <a:p>
            <a:pPr marL="538163" lvl="1" indent="-358775">
              <a:spcBef>
                <a:spcPct val="40000"/>
              </a:spcBef>
            </a:pPr>
            <a:r>
              <a:rPr lang="en-US" altLang="en-US" sz="2800" dirty="0" smtClean="0">
                <a:latin typeface="Arial" charset="0"/>
              </a:rPr>
              <a:t>Explain how some pollen grains are adapted to their functions</a:t>
            </a:r>
            <a:r>
              <a:rPr lang="en-US" altLang="en-US" sz="2800" dirty="0" smtClean="0">
                <a:latin typeface="Arial" charset="0"/>
              </a:rPr>
              <a:t>.</a:t>
            </a:r>
          </a:p>
          <a:p>
            <a:pPr marL="538163" lvl="1" indent="-358775">
              <a:spcBef>
                <a:spcPct val="40000"/>
              </a:spcBef>
            </a:pPr>
            <a:r>
              <a:rPr lang="en-US" altLang="en-US" sz="2800" dirty="0">
                <a:latin typeface="Arial" charset="0"/>
              </a:rPr>
              <a:t>Evaluate different methods of pollination.</a:t>
            </a:r>
            <a:r>
              <a:rPr lang="en-GB" altLang="en-US" sz="2800" dirty="0">
                <a:latin typeface="Arial" charset="0"/>
              </a:rPr>
              <a:t> </a:t>
            </a:r>
          </a:p>
          <a:p>
            <a:pPr marL="179388" lvl="1" indent="0">
              <a:spcBef>
                <a:spcPct val="40000"/>
              </a:spcBef>
              <a:buNone/>
            </a:pPr>
            <a:r>
              <a:rPr lang="en-GB" altLang="en-US" sz="2800" dirty="0" smtClean="0">
                <a:latin typeface="Arial" charset="0"/>
              </a:rPr>
              <a:t> </a:t>
            </a:r>
            <a:endParaRPr lang="en-GB" altLang="en-US" sz="2800" dirty="0" smtClean="0">
              <a:latin typeface="Arial" charset="0"/>
            </a:endParaRPr>
          </a:p>
          <a:p>
            <a:pPr marL="538163" lvl="1" indent="-358775">
              <a:spcBef>
                <a:spcPct val="40000"/>
              </a:spcBef>
            </a:pPr>
            <a:endParaRPr lang="en-GB" altLang="en-US" sz="2800" dirty="0" smtClean="0">
              <a:latin typeface="Arial" charset="0"/>
            </a:endParaRPr>
          </a:p>
        </p:txBody>
      </p:sp>
      <p:sp>
        <p:nvSpPr>
          <p:cNvPr id="102404" name="Rectangle 5"/>
          <p:cNvSpPr txBox="1">
            <a:spLocks noGrp="1" noChangeArrowheads="1"/>
          </p:cNvSpPr>
          <p:nvPr/>
        </p:nvSpPr>
        <p:spPr bwMode="white">
          <a:xfrm>
            <a:off x="624418" y="6524626"/>
            <a:ext cx="109431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GB" altLang="en-US" sz="100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998647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12" y="-1"/>
            <a:ext cx="11852967" cy="688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0943"/>
            <a:ext cx="1152623" cy="338554"/>
          </a:xfrm>
          <a:prstGeom prst="rect">
            <a:avLst/>
          </a:prstGeom>
          <a:noFill/>
        </p:spPr>
        <p:txBody>
          <a:bodyPr wrap="none" rtlCol="0">
            <a:spAutoFit/>
          </a:bodyPr>
          <a:lstStyle/>
          <a:p>
            <a:r>
              <a:rPr lang="en-GB" sz="1600" i="1" dirty="0" smtClean="0"/>
              <a:t>For printing</a:t>
            </a:r>
            <a:endParaRPr lang="en-GB" sz="1600" i="1" dirty="0"/>
          </a:p>
        </p:txBody>
      </p:sp>
    </p:spTree>
    <p:extLst>
      <p:ext uri="{BB962C8B-B14F-4D97-AF65-F5344CB8AC3E}">
        <p14:creationId xmlns:p14="http://schemas.microsoft.com/office/powerpoint/2010/main" val="607613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49" y="0"/>
            <a:ext cx="10515600" cy="1325563"/>
          </a:xfrm>
        </p:spPr>
        <p:txBody>
          <a:bodyPr/>
          <a:lstStyle/>
          <a:p>
            <a:r>
              <a:rPr lang="en-GB" dirty="0" smtClean="0">
                <a:solidFill>
                  <a:srgbClr val="0070C0"/>
                </a:solidFill>
              </a:rPr>
              <a:t>Equipment</a:t>
            </a:r>
            <a:endParaRPr lang="en-GB" dirty="0">
              <a:solidFill>
                <a:srgbClr val="0070C0"/>
              </a:solidFill>
            </a:endParaRPr>
          </a:p>
        </p:txBody>
      </p:sp>
      <p:sp>
        <p:nvSpPr>
          <p:cNvPr id="3" name="Content Placeholder 2"/>
          <p:cNvSpPr>
            <a:spLocks noGrp="1"/>
          </p:cNvSpPr>
          <p:nvPr>
            <p:ph idx="1"/>
          </p:nvPr>
        </p:nvSpPr>
        <p:spPr>
          <a:xfrm>
            <a:off x="416257" y="938520"/>
            <a:ext cx="10515600" cy="5680643"/>
          </a:xfrm>
        </p:spPr>
        <p:txBody>
          <a:bodyPr>
            <a:normAutofit/>
          </a:bodyPr>
          <a:lstStyle/>
          <a:p>
            <a:r>
              <a:rPr lang="en-GB" dirty="0" smtClean="0">
                <a:solidFill>
                  <a:srgbClr val="0000FF"/>
                </a:solidFill>
              </a:rPr>
              <a:t>Model flower</a:t>
            </a:r>
          </a:p>
          <a:p>
            <a:r>
              <a:rPr lang="en-GB" dirty="0" smtClean="0">
                <a:solidFill>
                  <a:srgbClr val="0000FF"/>
                </a:solidFill>
              </a:rPr>
              <a:t>And/or Flowers for dissection/insect and wind pollinated flowers if available</a:t>
            </a:r>
          </a:p>
          <a:p>
            <a:r>
              <a:rPr lang="en-GB" dirty="0" smtClean="0">
                <a:solidFill>
                  <a:srgbClr val="0000FF"/>
                </a:solidFill>
              </a:rPr>
              <a:t>Scissors</a:t>
            </a:r>
          </a:p>
          <a:p>
            <a:r>
              <a:rPr lang="en-GB" dirty="0" smtClean="0">
                <a:solidFill>
                  <a:srgbClr val="0000FF"/>
                </a:solidFill>
              </a:rPr>
              <a:t>Scalpels</a:t>
            </a:r>
          </a:p>
          <a:p>
            <a:r>
              <a:rPr lang="en-GB" dirty="0" smtClean="0">
                <a:solidFill>
                  <a:srgbClr val="0000FF"/>
                </a:solidFill>
              </a:rPr>
              <a:t>Tweezers</a:t>
            </a:r>
          </a:p>
          <a:p>
            <a:r>
              <a:rPr lang="en-GB" dirty="0" smtClean="0">
                <a:solidFill>
                  <a:srgbClr val="0000FF"/>
                </a:solidFill>
              </a:rPr>
              <a:t>White tiles</a:t>
            </a:r>
          </a:p>
          <a:p>
            <a:r>
              <a:rPr lang="en-GB" dirty="0" smtClean="0">
                <a:solidFill>
                  <a:srgbClr val="0000FF"/>
                </a:solidFill>
              </a:rPr>
              <a:t>Magnifying lenses</a:t>
            </a:r>
          </a:p>
          <a:p>
            <a:r>
              <a:rPr lang="en-GB" dirty="0" smtClean="0">
                <a:solidFill>
                  <a:srgbClr val="0000FF"/>
                </a:solidFill>
              </a:rPr>
              <a:t>Sellotape </a:t>
            </a:r>
            <a:endParaRPr lang="en-GB" dirty="0">
              <a:solidFill>
                <a:srgbClr val="0000FF"/>
              </a:solidFill>
            </a:endParaRPr>
          </a:p>
        </p:txBody>
      </p:sp>
      <p:sp>
        <p:nvSpPr>
          <p:cNvPr id="4" name="TextBox 3"/>
          <p:cNvSpPr txBox="1"/>
          <p:nvPr/>
        </p:nvSpPr>
        <p:spPr>
          <a:xfrm>
            <a:off x="4217159" y="2074460"/>
            <a:ext cx="7765575" cy="3539430"/>
          </a:xfrm>
          <a:prstGeom prst="rect">
            <a:avLst/>
          </a:prstGeom>
          <a:noFill/>
          <a:ln>
            <a:solidFill>
              <a:srgbClr val="FF0000"/>
            </a:solidFill>
          </a:ln>
        </p:spPr>
        <p:txBody>
          <a:bodyPr wrap="square" rtlCol="0">
            <a:spAutoFit/>
          </a:bodyPr>
          <a:lstStyle/>
          <a:p>
            <a:r>
              <a:rPr lang="en-GB" sz="3200" i="1" dirty="0" smtClean="0">
                <a:solidFill>
                  <a:srgbClr val="FF0000"/>
                </a:solidFill>
              </a:rPr>
              <a:t>Hazards</a:t>
            </a:r>
          </a:p>
          <a:p>
            <a:r>
              <a:rPr lang="en-GB" sz="3200" i="1" dirty="0" smtClean="0">
                <a:solidFill>
                  <a:srgbClr val="FF0000"/>
                </a:solidFill>
              </a:rPr>
              <a:t>Care to be taken with scalpels, instruct students to cut away from their fingers. </a:t>
            </a:r>
          </a:p>
          <a:p>
            <a:r>
              <a:rPr lang="en-GB" sz="3200" i="1" dirty="0" smtClean="0">
                <a:solidFill>
                  <a:srgbClr val="FF0000"/>
                </a:solidFill>
              </a:rPr>
              <a:t>Pollen can cause allergies – check with students before dissection and use gloves if required.</a:t>
            </a:r>
          </a:p>
          <a:p>
            <a:r>
              <a:rPr lang="en-GB" sz="3200" i="1" dirty="0" smtClean="0">
                <a:solidFill>
                  <a:srgbClr val="FF0000"/>
                </a:solidFill>
              </a:rPr>
              <a:t>Some pollen can stain – do not get on clothes.</a:t>
            </a:r>
            <a:endParaRPr lang="en-GB" sz="3200" i="1" dirty="0">
              <a:solidFill>
                <a:srgbClr val="FF0000"/>
              </a:solidFill>
            </a:endParaRPr>
          </a:p>
        </p:txBody>
      </p:sp>
    </p:spTree>
    <p:extLst>
      <p:ext uri="{BB962C8B-B14F-4D97-AF65-F5344CB8AC3E}">
        <p14:creationId xmlns:p14="http://schemas.microsoft.com/office/powerpoint/2010/main" val="228299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1999" cy="4517409"/>
          </a:xfrm>
        </p:spPr>
        <p:txBody>
          <a:bodyPr>
            <a:noAutofit/>
          </a:bodyPr>
          <a:lstStyle/>
          <a:p>
            <a:pPr marL="0" indent="0">
              <a:buNone/>
            </a:pPr>
            <a:r>
              <a:rPr lang="en-GB" sz="4000" dirty="0" smtClean="0">
                <a:solidFill>
                  <a:srgbClr val="FF0000"/>
                </a:solidFill>
              </a:rPr>
              <a:t>Look at the model flower (or dissect a real flower) and watch the video, </a:t>
            </a:r>
          </a:p>
          <a:p>
            <a:pPr marL="0" indent="0">
              <a:buNone/>
            </a:pPr>
            <a:r>
              <a:rPr lang="en-GB" sz="3200" dirty="0">
                <a:solidFill>
                  <a:srgbClr val="0000FF"/>
                </a:solidFill>
                <a:hlinkClick r:id="rId2"/>
              </a:rPr>
              <a:t>https://www.twig-world.com/film/parts-of-the-plant-flowers-1182</a:t>
            </a:r>
            <a:r>
              <a:rPr lang="en-GB" sz="3200" dirty="0" smtClean="0">
                <a:solidFill>
                  <a:srgbClr val="0000FF"/>
                </a:solidFill>
                <a:hlinkClick r:id="rId2"/>
              </a:rPr>
              <a:t>/</a:t>
            </a:r>
            <a:r>
              <a:rPr lang="en-GB" sz="3200" dirty="0" smtClean="0">
                <a:solidFill>
                  <a:srgbClr val="0000FF"/>
                </a:solidFill>
              </a:rPr>
              <a:t> </a:t>
            </a:r>
            <a:endParaRPr lang="en-GB" sz="3200" dirty="0">
              <a:solidFill>
                <a:srgbClr val="0000FF"/>
              </a:solidFill>
            </a:endParaRPr>
          </a:p>
          <a:p>
            <a:pPr marL="0" indent="0">
              <a:buNone/>
            </a:pPr>
            <a:r>
              <a:rPr lang="en-GB" sz="4000" dirty="0" smtClean="0">
                <a:solidFill>
                  <a:srgbClr val="FF0000"/>
                </a:solidFill>
              </a:rPr>
              <a:t>then see if you can answer these questions:</a:t>
            </a:r>
          </a:p>
          <a:p>
            <a:r>
              <a:rPr lang="en-GB" sz="4000" dirty="0" smtClean="0">
                <a:solidFill>
                  <a:srgbClr val="FF0000"/>
                </a:solidFill>
              </a:rPr>
              <a:t>Can you name each part of the flower and say what it’s function is?</a:t>
            </a:r>
          </a:p>
          <a:p>
            <a:r>
              <a:rPr lang="en-GB" sz="4000" dirty="0" smtClean="0">
                <a:solidFill>
                  <a:srgbClr val="FF0000"/>
                </a:solidFill>
              </a:rPr>
              <a:t>How is each part adapted to it’s function?</a:t>
            </a:r>
          </a:p>
          <a:p>
            <a:r>
              <a:rPr lang="en-GB" sz="4000" dirty="0" smtClean="0">
                <a:solidFill>
                  <a:srgbClr val="FF0000"/>
                </a:solidFill>
              </a:rPr>
              <a:t>Can you identify which parts are male/female?</a:t>
            </a:r>
          </a:p>
          <a:p>
            <a:r>
              <a:rPr lang="en-GB" sz="4000" dirty="0" smtClean="0">
                <a:solidFill>
                  <a:srgbClr val="FF0000"/>
                </a:solidFill>
              </a:rPr>
              <a:t>What are the gametes (sex cells) and where are they found?</a:t>
            </a:r>
            <a:endParaRPr lang="en-GB" sz="4000" dirty="0">
              <a:solidFill>
                <a:srgbClr val="FF0000"/>
              </a:solidFill>
            </a:endParaRPr>
          </a:p>
        </p:txBody>
      </p:sp>
    </p:spTree>
    <p:extLst>
      <p:ext uri="{BB962C8B-B14F-4D97-AF65-F5344CB8AC3E}">
        <p14:creationId xmlns:p14="http://schemas.microsoft.com/office/powerpoint/2010/main" val="4247993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930" y="-418185"/>
            <a:ext cx="10515600" cy="1325563"/>
          </a:xfrm>
        </p:spPr>
        <p:txBody>
          <a:bodyPr/>
          <a:lstStyle/>
          <a:p>
            <a:r>
              <a:rPr lang="en-GB" b="1" u="sng" dirty="0" smtClean="0"/>
              <a:t>Flower Structure</a:t>
            </a:r>
            <a:endParaRPr lang="en-GB" b="1" u="sng"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93" y="891662"/>
            <a:ext cx="5164739" cy="598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a:off x="4909881" y="1569493"/>
            <a:ext cx="1313498" cy="65509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30555" y="2415654"/>
            <a:ext cx="2292824" cy="655092"/>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68661">
            <a:off x="7103157" y="1506162"/>
            <a:ext cx="1099787" cy="5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39828">
            <a:off x="7108988" y="4115336"/>
            <a:ext cx="1460806" cy="63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01031">
            <a:off x="4641467" y="3921683"/>
            <a:ext cx="1473337" cy="11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9925" flipH="1">
            <a:off x="3423619" y="3520333"/>
            <a:ext cx="2488275" cy="89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31095" y="593234"/>
            <a:ext cx="6347892" cy="707886"/>
          </a:xfrm>
          <a:prstGeom prst="rect">
            <a:avLst/>
          </a:prstGeom>
          <a:noFill/>
        </p:spPr>
        <p:txBody>
          <a:bodyPr wrap="none" rtlCol="0">
            <a:spAutoFit/>
          </a:bodyPr>
          <a:lstStyle/>
          <a:p>
            <a:r>
              <a:rPr lang="en-GB" sz="4000" dirty="0" smtClean="0">
                <a:solidFill>
                  <a:srgbClr val="FF0000"/>
                </a:solidFill>
              </a:rPr>
              <a:t>Stick in or sketch this diagram</a:t>
            </a:r>
          </a:p>
        </p:txBody>
      </p:sp>
      <p:sp>
        <p:nvSpPr>
          <p:cNvPr id="17" name="TextBox 16"/>
          <p:cNvSpPr txBox="1"/>
          <p:nvPr/>
        </p:nvSpPr>
        <p:spPr>
          <a:xfrm>
            <a:off x="231095" y="1869712"/>
            <a:ext cx="3699460" cy="3447098"/>
          </a:xfrm>
          <a:prstGeom prst="rect">
            <a:avLst/>
          </a:prstGeom>
          <a:noFill/>
        </p:spPr>
        <p:txBody>
          <a:bodyPr wrap="square" rtlCol="0">
            <a:spAutoFit/>
          </a:bodyPr>
          <a:lstStyle/>
          <a:p>
            <a:r>
              <a:rPr lang="en-GB" sz="4000" dirty="0">
                <a:solidFill>
                  <a:srgbClr val="FF0000"/>
                </a:solidFill>
              </a:rPr>
              <a:t>Use the labels on the next slide to correctly </a:t>
            </a:r>
            <a:r>
              <a:rPr lang="en-GB" sz="4000" dirty="0" smtClean="0">
                <a:solidFill>
                  <a:srgbClr val="FF0000"/>
                </a:solidFill>
              </a:rPr>
              <a:t>identify each of the structures </a:t>
            </a:r>
            <a:endParaRPr lang="en-GB" sz="4000" dirty="0">
              <a:solidFill>
                <a:srgbClr val="FF0000"/>
              </a:solidFill>
            </a:endParaRPr>
          </a:p>
          <a:p>
            <a:endParaRPr lang="en-GB" dirty="0"/>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582" y="1121272"/>
            <a:ext cx="2442198" cy="485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231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907" y="-227117"/>
            <a:ext cx="10515600" cy="1325563"/>
          </a:xfrm>
        </p:spPr>
        <p:txBody>
          <a:bodyPr/>
          <a:lstStyle/>
          <a:p>
            <a:r>
              <a:rPr lang="en-GB" b="1" u="sng" dirty="0" smtClean="0"/>
              <a:t>Flower Structure</a:t>
            </a:r>
            <a:endParaRPr lang="en-GB" b="1" u="sng" dirty="0"/>
          </a:p>
        </p:txBody>
      </p:sp>
      <p:sp>
        <p:nvSpPr>
          <p:cNvPr id="7" name="TextBox 6"/>
          <p:cNvSpPr txBox="1"/>
          <p:nvPr/>
        </p:nvSpPr>
        <p:spPr>
          <a:xfrm>
            <a:off x="4540636" y="5140850"/>
            <a:ext cx="4791120" cy="1323439"/>
          </a:xfrm>
          <a:prstGeom prst="rect">
            <a:avLst/>
          </a:prstGeom>
          <a:noFill/>
          <a:ln>
            <a:solidFill>
              <a:srgbClr val="FF0000"/>
            </a:solidFill>
          </a:ln>
        </p:spPr>
        <p:txBody>
          <a:bodyPr wrap="none" rtlCol="0">
            <a:spAutoFit/>
          </a:bodyPr>
          <a:lstStyle/>
          <a:p>
            <a:r>
              <a:rPr lang="en-GB" sz="4000" dirty="0" smtClean="0"/>
              <a:t>STIGMA  </a:t>
            </a:r>
            <a:r>
              <a:rPr lang="en-GB" sz="4000" u="sng" dirty="0" smtClean="0"/>
              <a:t>female</a:t>
            </a:r>
          </a:p>
          <a:p>
            <a:r>
              <a:rPr lang="en-GB" sz="4000" dirty="0"/>
              <a:t>s</a:t>
            </a:r>
            <a:r>
              <a:rPr lang="en-GB" sz="4000" dirty="0" smtClean="0"/>
              <a:t>ticky to collect pollen</a:t>
            </a:r>
            <a:endParaRPr lang="en-GB" sz="4000" dirty="0"/>
          </a:p>
        </p:txBody>
      </p:sp>
      <p:sp>
        <p:nvSpPr>
          <p:cNvPr id="8" name="TextBox 7"/>
          <p:cNvSpPr txBox="1"/>
          <p:nvPr/>
        </p:nvSpPr>
        <p:spPr>
          <a:xfrm>
            <a:off x="514550" y="2689001"/>
            <a:ext cx="3054041" cy="1323439"/>
          </a:xfrm>
          <a:prstGeom prst="rect">
            <a:avLst/>
          </a:prstGeom>
          <a:noFill/>
          <a:ln>
            <a:solidFill>
              <a:srgbClr val="0070C0"/>
            </a:solidFill>
          </a:ln>
        </p:spPr>
        <p:txBody>
          <a:bodyPr wrap="none" rtlCol="0">
            <a:spAutoFit/>
          </a:bodyPr>
          <a:lstStyle/>
          <a:p>
            <a:r>
              <a:rPr lang="en-GB" sz="4000" dirty="0" smtClean="0"/>
              <a:t>ANTHER </a:t>
            </a:r>
            <a:r>
              <a:rPr lang="en-GB" sz="4000" u="sng" dirty="0" smtClean="0"/>
              <a:t>male</a:t>
            </a:r>
          </a:p>
          <a:p>
            <a:r>
              <a:rPr lang="en-GB" sz="4000" dirty="0"/>
              <a:t>m</a:t>
            </a:r>
            <a:r>
              <a:rPr lang="en-GB" sz="4000" dirty="0" smtClean="0"/>
              <a:t>akes pollen</a:t>
            </a:r>
            <a:endParaRPr lang="en-GB" sz="4000" dirty="0"/>
          </a:p>
        </p:txBody>
      </p:sp>
      <p:sp>
        <p:nvSpPr>
          <p:cNvPr id="9" name="TextBox 8"/>
          <p:cNvSpPr txBox="1"/>
          <p:nvPr/>
        </p:nvSpPr>
        <p:spPr>
          <a:xfrm>
            <a:off x="514550" y="5022771"/>
            <a:ext cx="3511539" cy="1323439"/>
          </a:xfrm>
          <a:prstGeom prst="rect">
            <a:avLst/>
          </a:prstGeom>
          <a:noFill/>
          <a:ln>
            <a:solidFill>
              <a:srgbClr val="FF0000"/>
            </a:solidFill>
          </a:ln>
        </p:spPr>
        <p:txBody>
          <a:bodyPr wrap="none" rtlCol="0">
            <a:spAutoFit/>
          </a:bodyPr>
          <a:lstStyle/>
          <a:p>
            <a:r>
              <a:rPr lang="en-GB" sz="4000" dirty="0" smtClean="0"/>
              <a:t>STYLE  </a:t>
            </a:r>
            <a:r>
              <a:rPr lang="en-GB" sz="4000" u="sng" dirty="0" smtClean="0"/>
              <a:t>female</a:t>
            </a:r>
          </a:p>
          <a:p>
            <a:r>
              <a:rPr lang="en-GB" sz="4000" dirty="0"/>
              <a:t>s</a:t>
            </a:r>
            <a:r>
              <a:rPr lang="en-GB" sz="4000" dirty="0" smtClean="0"/>
              <a:t>upports stigma</a:t>
            </a:r>
            <a:endParaRPr lang="en-GB" sz="4000" dirty="0"/>
          </a:p>
        </p:txBody>
      </p:sp>
      <p:sp>
        <p:nvSpPr>
          <p:cNvPr id="10" name="TextBox 9"/>
          <p:cNvSpPr txBox="1"/>
          <p:nvPr/>
        </p:nvSpPr>
        <p:spPr>
          <a:xfrm flipH="1">
            <a:off x="4629724" y="2689001"/>
            <a:ext cx="4612943" cy="1938992"/>
          </a:xfrm>
          <a:prstGeom prst="rect">
            <a:avLst/>
          </a:prstGeom>
          <a:noFill/>
          <a:ln>
            <a:solidFill>
              <a:srgbClr val="FF0000"/>
            </a:solidFill>
          </a:ln>
        </p:spPr>
        <p:txBody>
          <a:bodyPr wrap="square" rtlCol="0">
            <a:spAutoFit/>
          </a:bodyPr>
          <a:lstStyle/>
          <a:p>
            <a:r>
              <a:rPr lang="en-GB" sz="4000" dirty="0" smtClean="0"/>
              <a:t>OVARY </a:t>
            </a:r>
            <a:r>
              <a:rPr lang="en-GB" sz="4000" u="sng" dirty="0" smtClean="0"/>
              <a:t>female</a:t>
            </a:r>
          </a:p>
          <a:p>
            <a:r>
              <a:rPr lang="en-GB" sz="4000" dirty="0" smtClean="0"/>
              <a:t>contains OVULE with female gamete inside</a:t>
            </a:r>
            <a:endParaRPr lang="en-GB" sz="4000" dirty="0"/>
          </a:p>
        </p:txBody>
      </p:sp>
      <p:sp>
        <p:nvSpPr>
          <p:cNvPr id="11" name="TextBox 10"/>
          <p:cNvSpPr txBox="1"/>
          <p:nvPr/>
        </p:nvSpPr>
        <p:spPr>
          <a:xfrm>
            <a:off x="7163764" y="896172"/>
            <a:ext cx="3551037" cy="1323439"/>
          </a:xfrm>
          <a:prstGeom prst="rect">
            <a:avLst/>
          </a:prstGeom>
          <a:noFill/>
          <a:ln>
            <a:solidFill>
              <a:schemeClr val="accent1">
                <a:lumMod val="75000"/>
              </a:schemeClr>
            </a:solidFill>
          </a:ln>
        </p:spPr>
        <p:txBody>
          <a:bodyPr wrap="none" rtlCol="0">
            <a:spAutoFit/>
          </a:bodyPr>
          <a:lstStyle/>
          <a:p>
            <a:r>
              <a:rPr lang="en-GB" sz="4000" dirty="0" smtClean="0"/>
              <a:t>FILAMENT </a:t>
            </a:r>
            <a:r>
              <a:rPr lang="en-GB" sz="4000" u="sng" dirty="0" smtClean="0"/>
              <a:t>male</a:t>
            </a:r>
          </a:p>
          <a:p>
            <a:r>
              <a:rPr lang="en-GB" sz="4000" dirty="0" smtClean="0"/>
              <a:t>Supports anther</a:t>
            </a:r>
            <a:endParaRPr lang="en-GB" sz="4000" dirty="0"/>
          </a:p>
        </p:txBody>
      </p:sp>
      <p:sp>
        <p:nvSpPr>
          <p:cNvPr id="3" name="Rectangle 2"/>
          <p:cNvSpPr/>
          <p:nvPr/>
        </p:nvSpPr>
        <p:spPr>
          <a:xfrm>
            <a:off x="277504" y="735743"/>
            <a:ext cx="6096000" cy="1938992"/>
          </a:xfrm>
          <a:prstGeom prst="rect">
            <a:avLst/>
          </a:prstGeom>
        </p:spPr>
        <p:txBody>
          <a:bodyPr>
            <a:spAutoFit/>
          </a:bodyPr>
          <a:lstStyle/>
          <a:p>
            <a:r>
              <a:rPr lang="en-GB" sz="4000" dirty="0">
                <a:solidFill>
                  <a:srgbClr val="FF0000"/>
                </a:solidFill>
              </a:rPr>
              <a:t>Use </a:t>
            </a:r>
            <a:r>
              <a:rPr lang="en-GB" sz="4000" dirty="0" smtClean="0">
                <a:solidFill>
                  <a:srgbClr val="FF0000"/>
                </a:solidFill>
              </a:rPr>
              <a:t>these </a:t>
            </a:r>
            <a:r>
              <a:rPr lang="en-GB" sz="4000" dirty="0">
                <a:solidFill>
                  <a:srgbClr val="FF0000"/>
                </a:solidFill>
              </a:rPr>
              <a:t>labels </a:t>
            </a:r>
            <a:r>
              <a:rPr lang="en-GB" sz="4000" dirty="0" smtClean="0">
                <a:solidFill>
                  <a:srgbClr val="FF0000"/>
                </a:solidFill>
              </a:rPr>
              <a:t>to </a:t>
            </a:r>
            <a:r>
              <a:rPr lang="en-GB" sz="4000" dirty="0">
                <a:solidFill>
                  <a:srgbClr val="FF0000"/>
                </a:solidFill>
              </a:rPr>
              <a:t>correctly identify each of </a:t>
            </a:r>
            <a:r>
              <a:rPr lang="en-GB" sz="4000" dirty="0" smtClean="0">
                <a:solidFill>
                  <a:srgbClr val="FF0000"/>
                </a:solidFill>
              </a:rPr>
              <a:t>these </a:t>
            </a:r>
            <a:r>
              <a:rPr lang="en-GB" sz="4000" dirty="0">
                <a:solidFill>
                  <a:srgbClr val="FF0000"/>
                </a:solidFill>
              </a:rPr>
              <a:t>structures </a:t>
            </a:r>
            <a:r>
              <a:rPr lang="en-GB" sz="4000" dirty="0" smtClean="0">
                <a:solidFill>
                  <a:srgbClr val="FF0000"/>
                </a:solidFill>
              </a:rPr>
              <a:t>on your diagram.</a:t>
            </a:r>
            <a:endParaRPr lang="en-GB" sz="4000" dirty="0">
              <a:solidFill>
                <a:srgbClr val="FF0000"/>
              </a:solidFill>
            </a:endParaRPr>
          </a:p>
        </p:txBody>
      </p:sp>
    </p:spTree>
    <p:extLst>
      <p:ext uri="{BB962C8B-B14F-4D97-AF65-F5344CB8AC3E}">
        <p14:creationId xmlns:p14="http://schemas.microsoft.com/office/powerpoint/2010/main" val="120719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2930" y="-418185"/>
            <a:ext cx="10515600" cy="1325563"/>
          </a:xfrm>
        </p:spPr>
        <p:txBody>
          <a:bodyPr/>
          <a:lstStyle/>
          <a:p>
            <a:r>
              <a:rPr lang="en-GB" b="1" u="sng" dirty="0" smtClean="0">
                <a:solidFill>
                  <a:srgbClr val="FF0000"/>
                </a:solidFill>
              </a:rPr>
              <a:t>Self assess</a:t>
            </a:r>
            <a:endParaRPr lang="en-GB" b="1" u="sng"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793" y="891662"/>
            <a:ext cx="5164739" cy="598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8761" y="585481"/>
            <a:ext cx="4791120" cy="1323439"/>
          </a:xfrm>
          <a:prstGeom prst="rect">
            <a:avLst/>
          </a:prstGeom>
          <a:noFill/>
          <a:ln>
            <a:solidFill>
              <a:srgbClr val="FF0000"/>
            </a:solidFill>
          </a:ln>
        </p:spPr>
        <p:txBody>
          <a:bodyPr wrap="none" rtlCol="0">
            <a:spAutoFit/>
          </a:bodyPr>
          <a:lstStyle/>
          <a:p>
            <a:r>
              <a:rPr lang="en-GB" sz="4000" dirty="0" smtClean="0"/>
              <a:t>STIGMA  </a:t>
            </a:r>
            <a:r>
              <a:rPr lang="en-GB" sz="4000" u="sng" dirty="0" smtClean="0"/>
              <a:t>female</a:t>
            </a:r>
          </a:p>
          <a:p>
            <a:r>
              <a:rPr lang="en-GB" sz="4000" dirty="0"/>
              <a:t>s</a:t>
            </a:r>
            <a:r>
              <a:rPr lang="en-GB" sz="4000" dirty="0" smtClean="0"/>
              <a:t>ticky to collect pollen</a:t>
            </a:r>
            <a:endParaRPr lang="en-GB" sz="4000" dirty="0"/>
          </a:p>
        </p:txBody>
      </p:sp>
      <p:sp>
        <p:nvSpPr>
          <p:cNvPr id="8" name="TextBox 7"/>
          <p:cNvSpPr txBox="1"/>
          <p:nvPr/>
        </p:nvSpPr>
        <p:spPr>
          <a:xfrm>
            <a:off x="8211026" y="470671"/>
            <a:ext cx="3054041" cy="1323439"/>
          </a:xfrm>
          <a:prstGeom prst="rect">
            <a:avLst/>
          </a:prstGeom>
          <a:noFill/>
          <a:ln>
            <a:solidFill>
              <a:srgbClr val="0070C0"/>
            </a:solidFill>
          </a:ln>
        </p:spPr>
        <p:txBody>
          <a:bodyPr wrap="none" rtlCol="0">
            <a:spAutoFit/>
          </a:bodyPr>
          <a:lstStyle/>
          <a:p>
            <a:r>
              <a:rPr lang="en-GB" sz="4000" dirty="0" smtClean="0"/>
              <a:t>ANTHER </a:t>
            </a:r>
            <a:r>
              <a:rPr lang="en-GB" sz="4000" u="sng" dirty="0" smtClean="0"/>
              <a:t>male</a:t>
            </a:r>
          </a:p>
          <a:p>
            <a:r>
              <a:rPr lang="en-GB" sz="4000" dirty="0"/>
              <a:t>m</a:t>
            </a:r>
            <a:r>
              <a:rPr lang="en-GB" sz="4000" dirty="0" smtClean="0"/>
              <a:t>akes pollen</a:t>
            </a:r>
            <a:endParaRPr lang="en-GB" sz="4000" dirty="0"/>
          </a:p>
        </p:txBody>
      </p:sp>
      <p:sp>
        <p:nvSpPr>
          <p:cNvPr id="9" name="TextBox 8"/>
          <p:cNvSpPr txBox="1"/>
          <p:nvPr/>
        </p:nvSpPr>
        <p:spPr>
          <a:xfrm>
            <a:off x="669462" y="2081480"/>
            <a:ext cx="3511539" cy="1323439"/>
          </a:xfrm>
          <a:prstGeom prst="rect">
            <a:avLst/>
          </a:prstGeom>
          <a:noFill/>
          <a:ln>
            <a:solidFill>
              <a:srgbClr val="FF0000"/>
            </a:solidFill>
          </a:ln>
        </p:spPr>
        <p:txBody>
          <a:bodyPr wrap="none" rtlCol="0">
            <a:spAutoFit/>
          </a:bodyPr>
          <a:lstStyle/>
          <a:p>
            <a:r>
              <a:rPr lang="en-GB" sz="4000" dirty="0" smtClean="0"/>
              <a:t>STYLE  </a:t>
            </a:r>
            <a:r>
              <a:rPr lang="en-GB" sz="4000" u="sng" dirty="0" smtClean="0"/>
              <a:t>female</a:t>
            </a:r>
          </a:p>
          <a:p>
            <a:r>
              <a:rPr lang="en-GB" sz="4000" dirty="0"/>
              <a:t>s</a:t>
            </a:r>
            <a:r>
              <a:rPr lang="en-GB" sz="4000" dirty="0" smtClean="0"/>
              <a:t>upports stigma</a:t>
            </a:r>
            <a:endParaRPr lang="en-GB" sz="4000" dirty="0"/>
          </a:p>
        </p:txBody>
      </p:sp>
      <p:sp>
        <p:nvSpPr>
          <p:cNvPr id="10" name="TextBox 9"/>
          <p:cNvSpPr txBox="1"/>
          <p:nvPr/>
        </p:nvSpPr>
        <p:spPr>
          <a:xfrm flipH="1">
            <a:off x="464024" y="3952751"/>
            <a:ext cx="4612943" cy="1938992"/>
          </a:xfrm>
          <a:prstGeom prst="rect">
            <a:avLst/>
          </a:prstGeom>
          <a:noFill/>
          <a:ln>
            <a:solidFill>
              <a:srgbClr val="FF0000"/>
            </a:solidFill>
          </a:ln>
        </p:spPr>
        <p:txBody>
          <a:bodyPr wrap="square" rtlCol="0">
            <a:spAutoFit/>
          </a:bodyPr>
          <a:lstStyle/>
          <a:p>
            <a:r>
              <a:rPr lang="en-GB" sz="4000" dirty="0" smtClean="0"/>
              <a:t>OVARY </a:t>
            </a:r>
            <a:r>
              <a:rPr lang="en-GB" sz="4000" u="sng" dirty="0" smtClean="0"/>
              <a:t>female</a:t>
            </a:r>
          </a:p>
          <a:p>
            <a:r>
              <a:rPr lang="en-GB" sz="4000" dirty="0" smtClean="0"/>
              <a:t>contains OVULE with female gamete inside</a:t>
            </a:r>
            <a:endParaRPr lang="en-GB" sz="4000" dirty="0"/>
          </a:p>
        </p:txBody>
      </p:sp>
      <p:sp>
        <p:nvSpPr>
          <p:cNvPr id="11" name="TextBox 10"/>
          <p:cNvSpPr txBox="1"/>
          <p:nvPr/>
        </p:nvSpPr>
        <p:spPr>
          <a:xfrm>
            <a:off x="8640963" y="4260528"/>
            <a:ext cx="3551037" cy="1323439"/>
          </a:xfrm>
          <a:prstGeom prst="rect">
            <a:avLst/>
          </a:prstGeom>
          <a:noFill/>
          <a:ln>
            <a:solidFill>
              <a:schemeClr val="accent1">
                <a:lumMod val="75000"/>
              </a:schemeClr>
            </a:solidFill>
          </a:ln>
        </p:spPr>
        <p:txBody>
          <a:bodyPr wrap="none" rtlCol="0">
            <a:spAutoFit/>
          </a:bodyPr>
          <a:lstStyle/>
          <a:p>
            <a:r>
              <a:rPr lang="en-GB" sz="4000" dirty="0" smtClean="0"/>
              <a:t>FILAMENT </a:t>
            </a:r>
            <a:r>
              <a:rPr lang="en-GB" sz="4000" u="sng" dirty="0" smtClean="0"/>
              <a:t>male</a:t>
            </a:r>
          </a:p>
          <a:p>
            <a:r>
              <a:rPr lang="en-GB" sz="4000" dirty="0" smtClean="0"/>
              <a:t>Supports anther</a:t>
            </a:r>
            <a:endParaRPr lang="en-GB" sz="4000" dirty="0"/>
          </a:p>
        </p:txBody>
      </p:sp>
      <p:cxnSp>
        <p:nvCxnSpPr>
          <p:cNvPr id="13" name="Straight Connector 12"/>
          <p:cNvCxnSpPr/>
          <p:nvPr/>
        </p:nvCxnSpPr>
        <p:spPr>
          <a:xfrm>
            <a:off x="4909881" y="1569493"/>
            <a:ext cx="1313498" cy="65509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30555" y="2415654"/>
            <a:ext cx="2292824" cy="655092"/>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68661">
            <a:off x="7103157" y="1506162"/>
            <a:ext cx="1099787" cy="5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39828">
            <a:off x="7108988" y="4115336"/>
            <a:ext cx="1460806" cy="63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401031">
            <a:off x="4641467" y="3921683"/>
            <a:ext cx="1473337" cy="110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descr="stick_figure_drawing_three_check_marks_300_cl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94718" y="1665028"/>
            <a:ext cx="1659634" cy="276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16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4" y="953546"/>
            <a:ext cx="9141726" cy="463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957481" y="986837"/>
            <a:ext cx="3234519" cy="5632311"/>
          </a:xfrm>
          <a:prstGeom prst="rect">
            <a:avLst/>
          </a:prstGeom>
        </p:spPr>
        <p:txBody>
          <a:bodyPr wrap="square">
            <a:spAutoFit/>
          </a:bodyPr>
          <a:lstStyle/>
          <a:p>
            <a:r>
              <a:rPr lang="en-GB" sz="4000" dirty="0">
                <a:solidFill>
                  <a:srgbClr val="FF0000"/>
                </a:solidFill>
              </a:rPr>
              <a:t>Most flowers have </a:t>
            </a:r>
            <a:r>
              <a:rPr lang="en-GB" sz="4000" dirty="0" smtClean="0">
                <a:solidFill>
                  <a:srgbClr val="FF0000"/>
                </a:solidFill>
              </a:rPr>
              <a:t>these </a:t>
            </a:r>
            <a:r>
              <a:rPr lang="en-GB" sz="4000" dirty="0">
                <a:solidFill>
                  <a:srgbClr val="FF0000"/>
                </a:solidFill>
              </a:rPr>
              <a:t>parts although they may be arranged differently and there can be more than 1 ovule</a:t>
            </a:r>
            <a:endParaRPr lang="en-GB" sz="4000" dirty="0">
              <a:solidFill>
                <a:srgbClr val="FF0000"/>
              </a:solidFill>
            </a:endParaRPr>
          </a:p>
        </p:txBody>
      </p:sp>
      <p:sp>
        <p:nvSpPr>
          <p:cNvPr id="6" name="TextBox 5"/>
          <p:cNvSpPr txBox="1"/>
          <p:nvPr/>
        </p:nvSpPr>
        <p:spPr>
          <a:xfrm>
            <a:off x="232011" y="245660"/>
            <a:ext cx="10526280" cy="707886"/>
          </a:xfrm>
          <a:prstGeom prst="rect">
            <a:avLst/>
          </a:prstGeom>
          <a:noFill/>
        </p:spPr>
        <p:txBody>
          <a:bodyPr wrap="none" rtlCol="0">
            <a:spAutoFit/>
          </a:bodyPr>
          <a:lstStyle/>
          <a:p>
            <a:r>
              <a:rPr lang="en-GB" sz="4000" dirty="0" smtClean="0">
                <a:solidFill>
                  <a:srgbClr val="0000FF"/>
                </a:solidFill>
              </a:rPr>
              <a:t>Add the labels carpel and stamen to your diagram</a:t>
            </a:r>
            <a:endParaRPr lang="en-GB" sz="4000" dirty="0">
              <a:solidFill>
                <a:srgbClr val="0000FF"/>
              </a:solidFill>
            </a:endParaRPr>
          </a:p>
        </p:txBody>
      </p:sp>
    </p:spTree>
    <p:extLst>
      <p:ext uri="{BB962C8B-B14F-4D97-AF65-F5344CB8AC3E}">
        <p14:creationId xmlns:p14="http://schemas.microsoft.com/office/powerpoint/2010/main" val="40407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8" y="-300251"/>
            <a:ext cx="10515600" cy="1325563"/>
          </a:xfrm>
        </p:spPr>
        <p:txBody>
          <a:bodyPr/>
          <a:lstStyle/>
          <a:p>
            <a:pPr algn="ctr"/>
            <a:r>
              <a:rPr lang="en-GB" u="sng" dirty="0" smtClean="0"/>
              <a:t>Pollination </a:t>
            </a:r>
            <a:endParaRPr lang="en-GB" u="sng" dirty="0"/>
          </a:p>
        </p:txBody>
      </p:sp>
      <p:sp>
        <p:nvSpPr>
          <p:cNvPr id="3" name="Content Placeholder 2"/>
          <p:cNvSpPr>
            <a:spLocks noGrp="1"/>
          </p:cNvSpPr>
          <p:nvPr>
            <p:ph idx="1"/>
          </p:nvPr>
        </p:nvSpPr>
        <p:spPr>
          <a:xfrm>
            <a:off x="0" y="583678"/>
            <a:ext cx="11873551" cy="4351338"/>
          </a:xfrm>
        </p:spPr>
        <p:txBody>
          <a:bodyPr>
            <a:noAutofit/>
          </a:bodyPr>
          <a:lstStyle/>
          <a:p>
            <a:r>
              <a:rPr lang="en-GB" sz="4000" dirty="0" smtClean="0">
                <a:latin typeface="+mj-lt"/>
              </a:rPr>
              <a:t>Pollen grains contain the male gamete and ovules contain the female gamete.</a:t>
            </a:r>
          </a:p>
          <a:p>
            <a:r>
              <a:rPr lang="en-GB" sz="4000" dirty="0" smtClean="0">
                <a:solidFill>
                  <a:srgbClr val="FF0000"/>
                </a:solidFill>
                <a:latin typeface="+mj-lt"/>
              </a:rPr>
              <a:t>How does the pollen get from one flower to another?</a:t>
            </a:r>
          </a:p>
          <a:p>
            <a:pPr marL="0" indent="0">
              <a:buNone/>
            </a:pPr>
            <a:r>
              <a:rPr lang="en-GB" sz="3600" dirty="0">
                <a:latin typeface="+mj-lt"/>
                <a:hlinkClick r:id="rId2"/>
              </a:rPr>
              <a:t>https://www.twig-world.com/film/glossary/pollination-8279</a:t>
            </a:r>
            <a:r>
              <a:rPr lang="en-GB" sz="3600" dirty="0" smtClean="0">
                <a:latin typeface="+mj-lt"/>
                <a:hlinkClick r:id="rId2"/>
              </a:rPr>
              <a:t>/</a:t>
            </a:r>
            <a:r>
              <a:rPr lang="en-GB" sz="3600" dirty="0" smtClean="0">
                <a:latin typeface="+mj-lt"/>
              </a:rPr>
              <a:t> </a:t>
            </a:r>
            <a:endParaRPr lang="en-GB" sz="3600" dirty="0">
              <a:latin typeface="+mj-lt"/>
            </a:endParaRPr>
          </a:p>
          <a:p>
            <a:r>
              <a:rPr lang="en-GB" sz="4000" dirty="0" smtClean="0">
                <a:latin typeface="+mj-lt"/>
              </a:rPr>
              <a:t>The transfer of pollen from the anther of one flower to a stigma of  another is called </a:t>
            </a:r>
            <a:r>
              <a:rPr lang="en-GB" sz="4000" b="1" u="sng" dirty="0" smtClean="0">
                <a:effectLst>
                  <a:outerShdw blurRad="38100" dist="38100" dir="2700000" algn="tl">
                    <a:srgbClr val="000000">
                      <a:alpha val="43137"/>
                    </a:srgbClr>
                  </a:outerShdw>
                </a:effectLst>
                <a:latin typeface="+mj-lt"/>
              </a:rPr>
              <a:t>pollination</a:t>
            </a:r>
            <a:r>
              <a:rPr lang="en-GB" sz="4000" dirty="0" smtClean="0">
                <a:latin typeface="+mj-lt"/>
              </a:rPr>
              <a:t>. It is carried out by animal, wind or water. Flowers have different structures depending on how they are pollinated.</a:t>
            </a:r>
          </a:p>
          <a:p>
            <a:endParaRPr lang="en-GB" sz="4000" dirty="0"/>
          </a:p>
        </p:txBody>
      </p:sp>
    </p:spTree>
    <p:extLst>
      <p:ext uri="{BB962C8B-B14F-4D97-AF65-F5344CB8AC3E}">
        <p14:creationId xmlns:p14="http://schemas.microsoft.com/office/powerpoint/2010/main" val="14158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1018</Words>
  <Application>Microsoft Office PowerPoint</Application>
  <PresentationFormat>Custom</PresentationFormat>
  <Paragraphs>154</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Flower Structure</vt:lpstr>
      <vt:lpstr>Flower Structure</vt:lpstr>
      <vt:lpstr>Self assess</vt:lpstr>
      <vt:lpstr>PowerPoint Presentation</vt:lpstr>
      <vt:lpstr>Pollination </vt:lpstr>
      <vt:lpstr>Insect Pollination  Look at the following diagrams and explain how insects pollinate plants (or label the diagram that you have been given).</vt:lpstr>
      <vt:lpstr>PowerPoint Presentation</vt:lpstr>
      <vt:lpstr>Wind Pollination  Look at the following diagrams and explain how wind is used to pollinate plants (or label the diagram that you have been given).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between insect and wind pollinated flowers</vt:lpstr>
      <vt:lpstr>PowerPoint Presentation</vt:lpstr>
      <vt:lpstr>Types of pollination</vt:lpstr>
      <vt:lpstr>PowerPoint Presentation</vt:lpstr>
      <vt:lpstr>Objectives</vt:lpstr>
      <vt:lpstr>PowerPoint Presentation</vt:lpstr>
      <vt:lpstr>Equipment</vt:lpstr>
    </vt:vector>
  </TitlesOfParts>
  <Company>Highams Park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Sheila Smith</cp:lastModifiedBy>
  <cp:revision>96</cp:revision>
  <dcterms:created xsi:type="dcterms:W3CDTF">2018-06-27T10:37:59Z</dcterms:created>
  <dcterms:modified xsi:type="dcterms:W3CDTF">2018-12-10T00:06:10Z</dcterms:modified>
</cp:coreProperties>
</file>