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11" r:id="rId4"/>
    <p:sldMasterId id="2147483747" r:id="rId5"/>
    <p:sldMasterId id="2147483759" r:id="rId6"/>
    <p:sldMasterId id="2147483774" r:id="rId7"/>
    <p:sldMasterId id="2147483789" r:id="rId8"/>
    <p:sldMasterId id="2147483801" r:id="rId9"/>
    <p:sldMasterId id="2147483813" r:id="rId10"/>
  </p:sldMasterIdLst>
  <p:notesMasterIdLst>
    <p:notesMasterId r:id="rId39"/>
  </p:notesMasterIdLst>
  <p:sldIdLst>
    <p:sldId id="256" r:id="rId11"/>
    <p:sldId id="347" r:id="rId12"/>
    <p:sldId id="283" r:id="rId13"/>
    <p:sldId id="358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9" r:id="rId24"/>
    <p:sldId id="360" r:id="rId25"/>
    <p:sldId id="361" r:id="rId26"/>
    <p:sldId id="364" r:id="rId27"/>
    <p:sldId id="365" r:id="rId28"/>
    <p:sldId id="362" r:id="rId29"/>
    <p:sldId id="319" r:id="rId30"/>
    <p:sldId id="335" r:id="rId31"/>
    <p:sldId id="336" r:id="rId32"/>
    <p:sldId id="366" r:id="rId33"/>
    <p:sldId id="367" r:id="rId34"/>
    <p:sldId id="368" r:id="rId35"/>
    <p:sldId id="369" r:id="rId36"/>
    <p:sldId id="370" r:id="rId37"/>
    <p:sldId id="371" r:id="rId3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0000"/>
    <a:srgbClr val="FFCC00"/>
    <a:srgbClr val="CC99FF"/>
    <a:srgbClr val="CCECFF"/>
    <a:srgbClr val="6699FF"/>
    <a:srgbClr val="66FF66"/>
    <a:srgbClr val="D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660"/>
  </p:normalViewPr>
  <p:slideViewPr>
    <p:cSldViewPr snapToGrid="0">
      <p:cViewPr varScale="1">
        <p:scale>
          <a:sx n="99" d="100"/>
          <a:sy n="99" d="100"/>
        </p:scale>
        <p:origin x="168" y="9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047FF-82DF-4047-8B8C-B2B43DFA3F78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A946-96D3-4D6E-B846-4BFDA4E73D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A946-96D3-4D6E-B846-4BFDA4E73D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D565A-1214-49BA-9DC6-7C0D9BC4AC5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910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7C61C-5750-46CF-8A47-41B68FED11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690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89244-67EC-4F65-BD57-1D6C1421E8D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14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6F38A-1838-4512-80F8-E60A4FFD1D5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0082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F4229-5AD2-43CA-9120-4BF1CCB12CE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4190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1A6F4-AB92-49B1-8F1A-9B9C01A6409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4292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CF0E7-C4DA-4D49-85A7-D8A47D3B89C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7331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733DA7-62A8-4FEB-8055-854CC939F66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489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9ED50-CB64-4B79-AC07-1125C83EFDE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709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A69AB-35A7-4F5A-8FEE-95809234FB9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8BBE9-0BA7-43E3-AF87-84BBEB0DFD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524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1DDA6-032F-462D-87E9-F3CC2F4C4CF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501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B2AF6-533E-4810-A5A0-9D59CACE7DC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275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E4A0B-3F83-4B3A-9812-5D4CF689DF9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211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79DD3-7EAC-4F7B-B516-9D134ABAD64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060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38C8E-74A0-4AEF-A767-65940BB6004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007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5B52D-0CAD-4563-9BF3-673C1AD83A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146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4F789-6698-4D3C-99AB-1658680687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049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239147-4731-4A3A-92C5-D604CE07537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553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3E467-B68A-4FC0-9294-CA405658E1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7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D5933-565A-4C7D-B3A7-27808BA3DE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25CD-D200-469E-8E70-BD4706F299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B9D64-526C-4441-B4C5-5A4D456BA5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2AE7C-16DD-4EB9-93F0-E6A6EABED2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AA8B-D5F4-4D55-8CF0-48BE451B02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F09A-4EEA-409D-9EB5-49A8E522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F392-EE9C-4177-BBB0-745E40BE7E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884F-49DE-421A-9B0A-76AE349E3F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F915E-BB49-443D-8E65-6D48DBFF4B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7C12-098A-46E6-BB2A-BE14A48C35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297FA-AB37-4676-AEC6-3318863037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6547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998616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98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7" y="1385102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2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165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923679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713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32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01713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094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5796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7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4939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2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2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02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1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50867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6365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20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D16B31"/>
                </a:solidFill>
              </a:defRPr>
            </a:lvl1pPr>
            <a:lvl2pPr marL="342900" indent="0">
              <a:buFontTx/>
              <a:buNone/>
              <a:defRPr>
                <a:solidFill>
                  <a:srgbClr val="D16B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064215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8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6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22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7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5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5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5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96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30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81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77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177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40481"/>
            <a:ext cx="2068512" cy="45922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20" y="40481"/>
            <a:ext cx="6054725" cy="45922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43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7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33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09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044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64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739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776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32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88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6" y="40481"/>
            <a:ext cx="2111375" cy="4554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40481"/>
            <a:ext cx="6183312" cy="45541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24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46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03333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491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283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6594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658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99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8127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92543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4286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149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8742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5648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6592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48690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249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38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9360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663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028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9333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67432"/>
            <a:ext cx="5486400" cy="3092450"/>
          </a:xfrm>
          <a:custGeom>
            <a:avLst/>
            <a:gdLst>
              <a:gd name="connsiteX0" fmla="*/ 653373 w 5612333"/>
              <a:gd name="connsiteY0" fmla="*/ 0 h 4123267"/>
              <a:gd name="connsiteX1" fmla="*/ 4958960 w 5612333"/>
              <a:gd name="connsiteY1" fmla="*/ 0 h 4123267"/>
              <a:gd name="connsiteX2" fmla="*/ 5612333 w 5612333"/>
              <a:gd name="connsiteY2" fmla="*/ 653373 h 4123267"/>
              <a:gd name="connsiteX3" fmla="*/ 5612333 w 5612333"/>
              <a:gd name="connsiteY3" fmla="*/ 4123267 h 4123267"/>
              <a:gd name="connsiteX4" fmla="*/ 5612333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4123267 h 4123267"/>
              <a:gd name="connsiteX7" fmla="*/ 0 w 5612333"/>
              <a:gd name="connsiteY7" fmla="*/ 653373 h 4123267"/>
              <a:gd name="connsiteX8" fmla="*/ 653373 w 5612333"/>
              <a:gd name="connsiteY8" fmla="*/ 0 h 4123267"/>
              <a:gd name="connsiteX0" fmla="*/ 653373 w 5612333"/>
              <a:gd name="connsiteY0" fmla="*/ 0 h 4123267"/>
              <a:gd name="connsiteX1" fmla="*/ 5612333 w 5612333"/>
              <a:gd name="connsiteY1" fmla="*/ 653373 h 4123267"/>
              <a:gd name="connsiteX2" fmla="*/ 5612333 w 5612333"/>
              <a:gd name="connsiteY2" fmla="*/ 4123267 h 4123267"/>
              <a:gd name="connsiteX3" fmla="*/ 5612333 w 5612333"/>
              <a:gd name="connsiteY3" fmla="*/ 4123267 h 4123267"/>
              <a:gd name="connsiteX4" fmla="*/ 0 w 5612333"/>
              <a:gd name="connsiteY4" fmla="*/ 4123267 h 4123267"/>
              <a:gd name="connsiteX5" fmla="*/ 0 w 5612333"/>
              <a:gd name="connsiteY5" fmla="*/ 4123267 h 4123267"/>
              <a:gd name="connsiteX6" fmla="*/ 0 w 5612333"/>
              <a:gd name="connsiteY6" fmla="*/ 653373 h 4123267"/>
              <a:gd name="connsiteX7" fmla="*/ 653373 w 5612333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26839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  <a:gd name="connsiteX0" fmla="*/ 653373 w 5620800"/>
              <a:gd name="connsiteY0" fmla="*/ 0 h 4123267"/>
              <a:gd name="connsiteX1" fmla="*/ 5620800 w 5620800"/>
              <a:gd name="connsiteY1" fmla="*/ 9906 h 4123267"/>
              <a:gd name="connsiteX2" fmla="*/ 5612333 w 5620800"/>
              <a:gd name="connsiteY2" fmla="*/ 4123267 h 4123267"/>
              <a:gd name="connsiteX3" fmla="*/ 5612333 w 5620800"/>
              <a:gd name="connsiteY3" fmla="*/ 4123267 h 4123267"/>
              <a:gd name="connsiteX4" fmla="*/ 0 w 5620800"/>
              <a:gd name="connsiteY4" fmla="*/ 4123267 h 4123267"/>
              <a:gd name="connsiteX5" fmla="*/ 0 w 5620800"/>
              <a:gd name="connsiteY5" fmla="*/ 4123267 h 4123267"/>
              <a:gd name="connsiteX6" fmla="*/ 0 w 5620800"/>
              <a:gd name="connsiteY6" fmla="*/ 653373 h 4123267"/>
              <a:gd name="connsiteX7" fmla="*/ 653373 w 5620800"/>
              <a:gd name="connsiteY7" fmla="*/ 0 h 41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0800" h="4123267">
                <a:moveTo>
                  <a:pt x="653373" y="0"/>
                </a:moveTo>
                <a:lnTo>
                  <a:pt x="5620800" y="9906"/>
                </a:lnTo>
                <a:cubicBezTo>
                  <a:pt x="5617978" y="1375382"/>
                  <a:pt x="5615155" y="2757791"/>
                  <a:pt x="5612333" y="4123267"/>
                </a:cubicBezTo>
                <a:lnTo>
                  <a:pt x="5612333" y="4123267"/>
                </a:lnTo>
                <a:lnTo>
                  <a:pt x="0" y="4123267"/>
                </a:lnTo>
                <a:lnTo>
                  <a:pt x="0" y="4123267"/>
                </a:lnTo>
                <a:lnTo>
                  <a:pt x="0" y="653373"/>
                </a:lnTo>
                <a:cubicBezTo>
                  <a:pt x="0" y="292525"/>
                  <a:pt x="292525" y="0"/>
                  <a:pt x="6533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929272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491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695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05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ED6C28"/>
                </a:solidFill>
              </a:defRPr>
            </a:lvl1pPr>
            <a:lvl2pPr marL="342900" indent="0">
              <a:buFontTx/>
              <a:buNone/>
              <a:defRPr>
                <a:solidFill>
                  <a:srgbClr val="ED6C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9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71463" indent="-271463" algn="l">
              <a:defRPr sz="1800" b="1">
                <a:solidFill>
                  <a:srgbClr val="ED6C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051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FD5933-565A-4C7D-B3A7-27808BA3DEE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720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7525CD-D200-469E-8E70-BD4706F2995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3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9D64-526C-4441-B4C5-5A4D456BA5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2AE7C-16DD-4EB9-93F0-E6A6EABED2A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516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5AA8B-D5F4-4D55-8CF0-48BE451B026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2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4F09A-4EEA-409D-9EB5-49A8E5225F6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468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DF392-EE9C-4177-BBB0-745E40BE7E8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739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9F884F-49DE-421A-9B0A-76AE349E3F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13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1F915E-BB49-443D-8E65-6D48DBFF4B5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96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6A7C12-098A-46E6-BB2A-BE14A48C35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297FA-AB37-4676-AEC6-3318863037D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450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0C640-0101-4B34-B354-763C3800275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51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BDAA2-0288-4761-8E6F-0E50B6D2291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6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74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826C-B2C0-415D-B384-C8AB22EEAFB5}" type="datetimeFigureOut">
              <a:rPr lang="en-GB" smtClean="0"/>
              <a:pPr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3D7F-6036-4556-818C-893227B757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FE0936-B22B-47BE-903D-14BA0807723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7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3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or banner area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6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918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800" b="1"/>
              <a:t>CP1a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7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350" b="0" i="0" u="none" strike="noStrike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Vectors and scalars</a:t>
            </a:r>
            <a:r>
              <a:rPr lang="en-GB" sz="1500"/>
              <a:t> </a:t>
            </a:r>
            <a:endParaRPr lang="en-GB" sz="1500" b="0"/>
          </a:p>
        </p:txBody>
      </p:sp>
      <p:pic>
        <p:nvPicPr>
          <p:cNvPr id="18" name="Picture 17" descr="(c) Pearson Education Ltd 2015. Copying permitted for purchasing institution only. This material is not copyright free.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" y="4848143"/>
            <a:ext cx="9144000" cy="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D16B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11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48" y="4991111"/>
            <a:ext cx="655637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AB59FCC-0A3A-46DF-A152-5F287C56295E}" type="slidenum"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11"/>
            <a:ext cx="213360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GB" altLang="en-US" sz="750" b="0">
                <a:solidFill>
                  <a:srgbClr val="5B0091"/>
                </a:solidFill>
                <a:cs typeface="Arial" panose="020B0604020202020204" pitchFamily="34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625587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3" y="4625587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9" y="40489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100" b="1" kern="1200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100" b="1">
          <a:solidFill>
            <a:srgbClr val="286DA6"/>
          </a:solidFill>
          <a:latin typeface="Arial" panose="020B0604020202020204" pitchFamily="34" charset="0"/>
        </a:defRPr>
      </a:lvl9pPr>
    </p:titleStyle>
    <p:bodyStyle>
      <a:lvl1pPr marL="257168" indent="-257168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slide_backgro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51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 userDrawn="1"/>
        </p:nvSpPr>
        <p:spPr bwMode="auto">
          <a:xfrm>
            <a:off x="896938" y="4991101"/>
            <a:ext cx="6556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fld id="{7A3AF35F-028F-4719-B3FA-C1992370E411}" type="slidenum">
              <a:rPr lang="en-GB" altLang="en-US" sz="1000" smtClean="0">
                <a:solidFill>
                  <a:srgbClr val="5B0091"/>
                </a:solidFill>
                <a:cs typeface="Arial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 of 32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 userDrawn="1"/>
        </p:nvSpPr>
        <p:spPr bwMode="auto">
          <a:xfrm>
            <a:off x="6445250" y="4991101"/>
            <a:ext cx="2133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5B0091"/>
                </a:solidFill>
                <a:cs typeface="Arial" charset="0"/>
              </a:rPr>
              <a:t>© Boardworks Ltd 2012</a:t>
            </a:r>
          </a:p>
        </p:txBody>
      </p:sp>
      <p:pic>
        <p:nvPicPr>
          <p:cNvPr id="14029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25579"/>
            <a:ext cx="630238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9" y="4625579"/>
            <a:ext cx="630237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9713" y="40482"/>
            <a:ext cx="7240587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1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Electromagnetic waves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03648" y="186481"/>
            <a:ext cx="216024" cy="207749"/>
          </a:xfrm>
          <a:prstGeom prst="rect">
            <a:avLst/>
          </a:prstGeom>
          <a:solidFill>
            <a:srgbClr val="ED6C28"/>
          </a:solidFill>
        </p:spPr>
        <p:txBody>
          <a:bodyPr wrap="square" lIns="27000" tIns="0" rIns="54000" bIns="0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729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sndAc>
      <p:stSnd>
        <p:snd r:embed="rId1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500"/>
            <a:ext cx="9144000" cy="315900"/>
          </a:xfrm>
          <a:prstGeom prst="rect">
            <a:avLst/>
          </a:prstGeom>
        </p:spPr>
      </p:pic>
      <p:pic>
        <p:nvPicPr>
          <p:cNvPr id="17" name="Picture 16" descr="Edexcel GCSE (9-1)&#10;Sciences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63688" y="1242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SP5e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62000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electromagnetic spectrum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4846500"/>
            <a:ext cx="9144000" cy="29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 panose="020B0604020202020204" pitchFamily="34" charset="0"/>
              </a:rPr>
              <a:t>© Pearson Education Ltd 2016. Copying permitted for purchasing institutions only. This material is not copyright free.</a:t>
            </a:r>
            <a:endParaRPr lang="en-GB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ED6C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DBC6E-BF75-4E65-A433-DF49E664D23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26A80-168E-48B4-8ACB-2501CBBFFF5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3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evUL4wPdprao-yKOZ8GFNw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0.png"/><Relationship Id="rId12" Type="http://schemas.openxmlformats.org/officeDocument/2006/relationships/hyperlink" Target="http://www.highamsparkschool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arsonactivelear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twitter.com/hpscience" TargetMode="External"/><Relationship Id="rId4" Type="http://schemas.openxmlformats.org/officeDocument/2006/relationships/hyperlink" Target="https://highamspark.fireflycloud.net/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twig-world.com/film/what-is-sound-1427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ANIvSh2r2A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s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11" y="1199116"/>
            <a:ext cx="5304025" cy="32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1182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C/W</a:t>
            </a:r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03684" y="0"/>
            <a:ext cx="21324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D722D31-BBE6-4DD2-BE87-6A6B1EDD3712}" type="datetime1">
              <a:rPr lang="en-GB" sz="3000" u="sng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30/07/2018</a:t>
            </a:fld>
            <a:endParaRPr lang="en-US" sz="3000" u="sng" ker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-412352" y="506542"/>
            <a:ext cx="9144000" cy="42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52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7La – Making sounds</a:t>
            </a:r>
          </a:p>
        </p:txBody>
      </p:sp>
      <p:pic>
        <p:nvPicPr>
          <p:cNvPr id="63490" name="Picture 2" descr="https://firefly.archbishoptemple.lancs.sch.uk/Templates/lib/core/login/images/school-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4" name="Picture 13" descr="yt-brand-standard-logo-95x40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2050" name="Picture 2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140811" y="2975183"/>
            <a:ext cx="8899569" cy="1656494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Back of your book – write down as many words as you can that link to the topic of </a:t>
            </a:r>
            <a:r>
              <a:rPr lang="en-GB" sz="2400" b="1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SOUND</a:t>
            </a:r>
          </a:p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i="1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Challenge – Can you turn your words into a </a:t>
            </a:r>
            <a:r>
              <a:rPr lang="en-GB" sz="2400" i="1" kern="0" dirty="0" err="1">
                <a:solidFill>
                  <a:srgbClr val="FFFFFF"/>
                </a:solidFill>
                <a:latin typeface="Calibri" pitchFamily="34" charset="0"/>
                <a:sym typeface="Wingdings"/>
              </a:rPr>
              <a:t>mindmap</a:t>
            </a:r>
            <a:r>
              <a:rPr lang="en-GB" sz="2400" i="1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 to explain the links between them?</a:t>
            </a:r>
            <a:endParaRPr lang="en-GB" sz="2400" i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02" name="Picture 6" descr="Image result for sound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655" y="1146169"/>
            <a:ext cx="2424546" cy="1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04647" y="135731"/>
            <a:ext cx="588645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3300" b="1" dirty="0">
                <a:solidFill>
                  <a:srgbClr val="000000"/>
                </a:solidFill>
              </a:rPr>
              <a:t>F   Pipe band</a:t>
            </a:r>
          </a:p>
        </p:txBody>
      </p:sp>
      <p:pic>
        <p:nvPicPr>
          <p:cNvPr id="25603" name="Picture 4" descr="Produ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32" y="135731"/>
            <a:ext cx="2746225" cy="469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04647" y="789385"/>
            <a:ext cx="3240881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100" dirty="0">
                <a:solidFill>
                  <a:srgbClr val="000000"/>
                </a:solidFill>
              </a:rPr>
              <a:t>For the pipe band, tap each one lightly on the edge of a desk to get them to make a sound.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Can you play the tune?!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20870" y="195263"/>
            <a:ext cx="5886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b="1" dirty="0">
                <a:solidFill>
                  <a:srgbClr val="000000"/>
                </a:solidFill>
              </a:rPr>
              <a:t>H   Wind chimes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84" y="195263"/>
            <a:ext cx="3469589" cy="491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720870" y="988516"/>
            <a:ext cx="41052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For the wind chimes, tap each one lightly to get them to make a sound.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1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0177" y="305993"/>
            <a:ext cx="58864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700" b="1">
                <a:solidFill>
                  <a:srgbClr val="000000"/>
                </a:solidFill>
              </a:rPr>
              <a:t>I   Wooden blocks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28" y="175890"/>
            <a:ext cx="2979817" cy="174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9108" y="1925242"/>
            <a:ext cx="631864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Drop the four pieces of wood, one at a time, from the same height onto a hard floor.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0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506125" y="257175"/>
            <a:ext cx="5886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2400" b="1" dirty="0">
                <a:solidFill>
                  <a:srgbClr val="000000"/>
                </a:solidFill>
              </a:rPr>
              <a:t>J   Rubber band sound sandwich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29" y="3233471"/>
            <a:ext cx="6359202" cy="15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30" y="718840"/>
            <a:ext cx="3862497" cy="193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527556" y="798910"/>
            <a:ext cx="4105275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Hold the sound sandwich as shown &amp; blow (through the sticks, not through the straws)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Move the straws closer together. How does the sound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dirty="0">
                <a:solidFill>
                  <a:srgbClr val="000000"/>
                </a:solidFill>
              </a:rPr>
              <a:t>change?</a:t>
            </a:r>
            <a:endParaRPr lang="en-GB" alt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8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741" y="873914"/>
            <a:ext cx="749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5082972" y="873914"/>
            <a:ext cx="3881068" cy="1637116"/>
          </a:xfrm>
          <a:prstGeom prst="cloudCallout">
            <a:avLst>
              <a:gd name="adj1" fmla="val -74176"/>
              <a:gd name="adj2" fmla="val -1455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sound?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129781" y="2660073"/>
            <a:ext cx="4047322" cy="2128976"/>
          </a:xfrm>
          <a:prstGeom prst="cloudCallout">
            <a:avLst>
              <a:gd name="adj1" fmla="val -74176"/>
              <a:gd name="adj2" fmla="val -1455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(loud or quiet) of a sound?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-78855" y="1728273"/>
            <a:ext cx="4047322" cy="3060776"/>
          </a:xfrm>
          <a:prstGeom prst="cloudCallout">
            <a:avLst>
              <a:gd name="adj1" fmla="val 71649"/>
              <a:gd name="adj2" fmla="val -245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object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vibrations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the sound?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19741" y="176272"/>
            <a:ext cx="2789713" cy="548599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Discuss in pairs</a:t>
            </a:r>
            <a:endParaRPr lang="en-GB" sz="2400" i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3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032" y="1210277"/>
            <a:ext cx="7497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5001491" y="1018532"/>
            <a:ext cx="3394363" cy="1492498"/>
          </a:xfrm>
          <a:prstGeom prst="cloudCallout">
            <a:avLst>
              <a:gd name="adj1" fmla="val -74176"/>
              <a:gd name="adj2" fmla="val -1455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sound?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332981" y="2518699"/>
            <a:ext cx="3667855" cy="1662545"/>
          </a:xfrm>
          <a:prstGeom prst="cloudCallout">
            <a:avLst>
              <a:gd name="adj1" fmla="val -74176"/>
              <a:gd name="adj2" fmla="val -1455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20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(loud or quiet) of a sound?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92032" y="1781379"/>
            <a:ext cx="3417800" cy="1943182"/>
          </a:xfrm>
          <a:prstGeom prst="cloudCallout">
            <a:avLst>
              <a:gd name="adj1" fmla="val 71649"/>
              <a:gd name="adj2" fmla="val -245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</a:t>
            </a:r>
            <a:r>
              <a:rPr lang="en-GB" sz="18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object </a:t>
            </a: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18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vibrations </a:t>
            </a: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the sound?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92032" y="51582"/>
            <a:ext cx="8594768" cy="904382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Using the Keywords below write a sentence answering each question as your conclusion.</a:t>
            </a:r>
            <a:endParaRPr lang="en-GB" sz="2400" i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561780" y="4138113"/>
            <a:ext cx="6253350" cy="890235"/>
          </a:xfrm>
          <a:prstGeom prst="roundRect">
            <a:avLst>
              <a:gd name="adj" fmla="val 7377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2400" kern="0" dirty="0">
                <a:latin typeface="Calibri" pitchFamily="34" charset="0"/>
              </a:rPr>
              <a:t>hertz		pitch		frequency		vibrates</a:t>
            </a:r>
          </a:p>
          <a:p>
            <a:pPr>
              <a:defRPr/>
            </a:pPr>
            <a:r>
              <a:rPr lang="en-GB" sz="2400" kern="0" dirty="0">
                <a:latin typeface="Calibri" pitchFamily="34" charset="0"/>
              </a:rPr>
              <a:t>	vibrations			amplitude</a:t>
            </a:r>
          </a:p>
        </p:txBody>
      </p:sp>
    </p:spTree>
    <p:extLst>
      <p:ext uri="{BB962C8B-B14F-4D97-AF65-F5344CB8AC3E}">
        <p14:creationId xmlns:p14="http://schemas.microsoft.com/office/powerpoint/2010/main" val="167861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166348" y="199326"/>
            <a:ext cx="5138856" cy="544123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Copy and complete your conclusion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3" y="103983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larger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object vibrating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________ the sound.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larger the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__________of the vibrations the louder the sound.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higher the __________ of the vibrations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______the pitch of the sound.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106" y="999911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louder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1230657" y="3963518"/>
            <a:ext cx="6253350" cy="890235"/>
          </a:xfrm>
          <a:prstGeom prst="roundRect">
            <a:avLst>
              <a:gd name="adj" fmla="val 7377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quieter		frequency		lower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amplitude			louder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3834" y="2478150"/>
            <a:ext cx="176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4713" y="1744481"/>
            <a:ext cx="176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amplitude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9052" y="2478150"/>
            <a:ext cx="176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higher</a:t>
            </a:r>
          </a:p>
        </p:txBody>
      </p:sp>
    </p:spTree>
    <p:extLst>
      <p:ext uri="{BB962C8B-B14F-4D97-AF65-F5344CB8AC3E}">
        <p14:creationId xmlns:p14="http://schemas.microsoft.com/office/powerpoint/2010/main" val="31223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5606" t="11111" r="26039" b="18936"/>
          <a:stretch/>
        </p:blipFill>
        <p:spPr>
          <a:xfrm>
            <a:off x="3822700" y="241411"/>
            <a:ext cx="5168900" cy="46734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923" y="152510"/>
            <a:ext cx="3326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male gorillas are beating their chests.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74700" y="1018778"/>
            <a:ext cx="3417800" cy="1943182"/>
          </a:xfrm>
          <a:prstGeom prst="cloudCallout">
            <a:avLst>
              <a:gd name="adj1" fmla="val 69791"/>
              <a:gd name="adj2" fmla="val -3566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one make a </a:t>
            </a:r>
            <a:r>
              <a:rPr lang="en-GB" sz="18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pitch </a:t>
            </a: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than the other?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1352212" y="2971719"/>
            <a:ext cx="3417800" cy="1943182"/>
          </a:xfrm>
          <a:prstGeom prst="cloudCallout">
            <a:avLst>
              <a:gd name="adj1" fmla="val 69791"/>
              <a:gd name="adj2" fmla="val -3566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one make a </a:t>
            </a:r>
            <a:r>
              <a:rPr lang="en-GB" sz="18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louder</a:t>
            </a:r>
            <a:r>
              <a:rPr lang="en-GB" sz="1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sound than the other?</a:t>
            </a:r>
          </a:p>
        </p:txBody>
      </p:sp>
    </p:spTree>
    <p:extLst>
      <p:ext uri="{BB962C8B-B14F-4D97-AF65-F5344CB8AC3E}">
        <p14:creationId xmlns:p14="http://schemas.microsoft.com/office/powerpoint/2010/main" val="16335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My Learning Journey……</a:t>
            </a:r>
          </a:p>
          <a:p>
            <a:pPr marL="133350" marR="0" lvl="0" indent="-13335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198835" marR="0" lvl="0" indent="-198835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65589"/>
              </p:ext>
            </p:extLst>
          </p:nvPr>
        </p:nvGraphicFramePr>
        <p:xfrm>
          <a:off x="81642" y="754970"/>
          <a:ext cx="8825948" cy="4299630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36" y="1484967"/>
            <a:ext cx="2611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Recall that sounds are made by vibrations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131" y="2303731"/>
            <a:ext cx="2611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State the meaning of: pitch, volume, intensity, frequency, amplitude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197" y="3660045"/>
            <a:ext cx="2707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00" dirty="0">
                <a:latin typeface="Calibri" panose="020F0502020204030204" pitchFamily="34" charset="0"/>
                <a:cs typeface="Arial" charset="0"/>
              </a:rPr>
              <a:t>Describe how to make a sound louder and quieter or change the pitch?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7239" y="1484967"/>
            <a:ext cx="270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Relate the size of a sound source to the pitch of the sound it makes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3014" y="3269783"/>
            <a:ext cx="2879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Relate the intensity of the sound to the size of the vibrations producing 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4587" y="2303731"/>
            <a:ext cx="2879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2400" dirty="0">
                <a:latin typeface="Calibri" panose="020F0502020204030204" pitchFamily="34" charset="0"/>
              </a:rPr>
              <a:t>Can I apply my knowledge of sounds to different examples?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76385" y="208640"/>
            <a:ext cx="4040015" cy="972460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!"/>
              <a:tabLst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Stick in and complete your crossword.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80" y="304800"/>
            <a:ext cx="3211258" cy="457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64323" y="27229"/>
            <a:ext cx="8580914" cy="890235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Copy the sentences and answer them after we have watched the video.</a:t>
            </a:r>
            <a:endParaRPr lang="en-GB" sz="2400" i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3" y="103983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sound is produced when an object________.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number of___________ every second is the _________, this is measured in ________. This is equal to the ______ of the sound.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(volume) of the sound depends on the size of the vibrations, this is called it’s __________.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1233" y="1032210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8759" y="1738791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9923" y="1738791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5740" y="2118212"/>
            <a:ext cx="148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3560" y="2112219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8176" y="3565915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p:pic>
        <p:nvPicPr>
          <p:cNvPr id="12" name="Picture 1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86" y="997528"/>
            <a:ext cx="1474470" cy="693598"/>
          </a:xfrm>
          <a:prstGeom prst="rect">
            <a:avLst/>
          </a:prstGeom>
        </p:spPr>
      </p:pic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2735776" y="4126737"/>
            <a:ext cx="6253350" cy="890235"/>
          </a:xfrm>
          <a:prstGeom prst="roundRect">
            <a:avLst>
              <a:gd name="adj" fmla="val 7377"/>
            </a:avLst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2400" kern="0" dirty="0">
                <a:latin typeface="Calibri" pitchFamily="34" charset="0"/>
              </a:rPr>
              <a:t>hertz		pitch		frequency		vibrates</a:t>
            </a:r>
          </a:p>
          <a:p>
            <a:pPr>
              <a:defRPr/>
            </a:pPr>
            <a:r>
              <a:rPr lang="en-GB" sz="2400" kern="0" dirty="0">
                <a:latin typeface="Calibri" pitchFamily="34" charset="0"/>
              </a:rPr>
              <a:t>	vibrations			amplitude</a:t>
            </a:r>
          </a:p>
        </p:txBody>
      </p:sp>
    </p:spTree>
    <p:extLst>
      <p:ext uri="{BB962C8B-B14F-4D97-AF65-F5344CB8AC3E}">
        <p14:creationId xmlns:p14="http://schemas.microsoft.com/office/powerpoint/2010/main" val="16393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107271" y="81102"/>
            <a:ext cx="2089829" cy="622283"/>
          </a:xfrm>
          <a:prstGeom prst="roundRect">
            <a:avLst>
              <a:gd name="adj" fmla="val 13342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marR="0" lvl="0" indent="-446088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/>
              </a:rPr>
              <a:t> 	Self assess.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85" y="936669"/>
            <a:ext cx="6959601" cy="39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5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814378"/>
            <a:ext cx="2279945" cy="1978287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72" y="1614049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Vibration</a:t>
            </a: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Pitch</a:t>
            </a: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65213"/>
            <a:ext cx="2279945" cy="197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5164" y="113606"/>
            <a:ext cx="1426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2896" y="227906"/>
            <a:ext cx="5052827" cy="415498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01811" indent="-2018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18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18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58" y="1475615"/>
            <a:ext cx="565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dirty="0">
                <a:solidFill>
                  <a:srgbClr val="FFFFFF"/>
                </a:solidFill>
                <a:latin typeface="Comic Sans MS" panose="030F0702030302020204" pitchFamily="66" charset="0"/>
              </a:rPr>
              <a:t>Hertz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023" y="341330"/>
            <a:ext cx="8343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practical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7La Sound circus with instruction cards.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Worksheets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7la6_describing_sounds – Extension worksheet (if required)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42" y="0"/>
            <a:ext cx="65628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My Learning Journey……</a:t>
            </a: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8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198835" indent="-198835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98064"/>
              </p:ext>
            </p:extLst>
          </p:nvPr>
        </p:nvGraphicFramePr>
        <p:xfrm>
          <a:off x="81642" y="754970"/>
          <a:ext cx="8825948" cy="4191104"/>
        </p:xfrm>
        <a:graphic>
          <a:graphicData uri="http://schemas.openxmlformats.org/drawingml/2006/table">
            <a:tbl>
              <a:tblPr/>
              <a:tblGrid>
                <a:gridCol w="29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Describe how to make a sound louder and quieter or change the pitch?</a:t>
                      </a:r>
                    </a:p>
                  </a:txBody>
                  <a:tcPr marL="68573" marR="68573" marT="34299" marB="342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Relate the size of a sound source to the pitch of the sound it makes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Relate the intensity of the sound to the size of the vibrations producing it.</a:t>
                      </a: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 I apply my knowledge of sounds to different examples?</a:t>
                      </a:r>
                      <a:endParaRPr kumimoji="0" lang="en-GB" alt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73" marR="68573" marT="34299" marB="342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48" y="-54501"/>
            <a:ext cx="906452" cy="906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36" y="1484967"/>
            <a:ext cx="261108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that sounds are made by vibrations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30131" y="2303731"/>
            <a:ext cx="2611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100" dirty="0">
                <a:latin typeface="Calibri" panose="020F0502020204030204" pitchFamily="34" charset="0"/>
                <a:cs typeface="Arial" charset="0"/>
              </a:rPr>
              <a:t>State the meaning of: pitch, volume, intensity, frequency, amplitude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200" y="87833"/>
            <a:ext cx="249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808288"/>
            <a:ext cx="45751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2562" y="2240901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>
                <a:cs typeface="Arial" panose="020B0604020202020204" pitchFamily="34" charset="0"/>
              </a:rPr>
              <a:t>Nails</a:t>
            </a:r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5453062" y="3382963"/>
            <a:ext cx="1063625" cy="592138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623050" y="3151982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___</a:t>
            </a:r>
            <a:r>
              <a:rPr lang="en-GB" altLang="en-US" sz="2400" dirty="0" err="1">
                <a:cs typeface="Arial" panose="020B0604020202020204" pitchFamily="34" charset="0"/>
              </a:rPr>
              <a:t>est</a:t>
            </a:r>
            <a:r>
              <a:rPr lang="en-GB" altLang="en-US" sz="2400" dirty="0">
                <a:cs typeface="Arial" panose="020B0604020202020204" pitchFamily="34" charset="0"/>
              </a:rPr>
              <a:t> sound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82562" y="2735263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___</a:t>
            </a:r>
            <a:r>
              <a:rPr lang="en-GB" altLang="en-US" sz="2400" dirty="0" err="1">
                <a:cs typeface="Arial" panose="020B0604020202020204" pitchFamily="34" charset="0"/>
              </a:rPr>
              <a:t>est</a:t>
            </a:r>
            <a:r>
              <a:rPr lang="en-GB" altLang="en-US" sz="2400" dirty="0">
                <a:cs typeface="Arial" panose="020B0604020202020204" pitchFamily="34" charset="0"/>
              </a:rPr>
              <a:t> sound</a:t>
            </a: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1276350" y="3225800"/>
            <a:ext cx="1296987" cy="806450"/>
          </a:xfrm>
          <a:prstGeom prst="curvedConnector2">
            <a:avLst/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6623050" y="4030663"/>
            <a:ext cx="2376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To make it ____</a:t>
            </a:r>
            <a:r>
              <a:rPr lang="en-GB" altLang="en-US" sz="2400" dirty="0" err="1">
                <a:cs typeface="Arial" panose="020B0604020202020204" pitchFamily="34" charset="0"/>
              </a:rPr>
              <a:t>er</a:t>
            </a:r>
            <a:r>
              <a:rPr lang="en-GB" altLang="en-US" sz="2400" dirty="0">
                <a:cs typeface="Arial" panose="020B0604020202020204" pitchFamily="34" charset="0"/>
              </a:rPr>
              <a:t> you …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3797300" y="2590800"/>
            <a:ext cx="1093355" cy="865188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4890655" y="2140384"/>
            <a:ext cx="2736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cs typeface="Arial" panose="020B0604020202020204" pitchFamily="34" charset="0"/>
              </a:rPr>
              <a:t>Nails vibrate to make a sound</a:t>
            </a: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191221" y="84752"/>
            <a:ext cx="8580914" cy="1972649"/>
          </a:xfrm>
          <a:prstGeom prst="roundRect">
            <a:avLst>
              <a:gd name="adj" fmla="val 737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46088" indent="-446088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For each demo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write a subtitle &amp; draw a quick labeled diagram to help you explain</a:t>
            </a:r>
            <a:r>
              <a:rPr lang="en-GB" altLang="en-US" sz="2400" kern="0" dirty="0">
                <a:solidFill>
                  <a:schemeClr val="bg1"/>
                </a:solidFill>
                <a:latin typeface="Calibri" pitchFamily="34" charset="0"/>
                <a:sym typeface="Wingdings"/>
              </a:rPr>
              <a:t>:</a:t>
            </a:r>
          </a:p>
          <a:p>
            <a:pPr lvl="2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1. What is producing the sound.</a:t>
            </a:r>
          </a:p>
          <a:p>
            <a:pPr lvl="2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2. How can the sound be made louder or softer.</a:t>
            </a:r>
          </a:p>
          <a:p>
            <a:pPr lvl="2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3. How can the sound be made higher or lower.</a:t>
            </a:r>
          </a:p>
        </p:txBody>
      </p:sp>
    </p:spTree>
    <p:extLst>
      <p:ext uri="{BB962C8B-B14F-4D97-AF65-F5344CB8AC3E}">
        <p14:creationId xmlns:p14="http://schemas.microsoft.com/office/powerpoint/2010/main" val="243158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5" y="223298"/>
            <a:ext cx="8145065" cy="44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5975856" y="4693440"/>
            <a:ext cx="299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Comic Sans MS" panose="030F0702030302020204" pitchFamily="66" charset="0"/>
                <a:hlinkClick r:id="rId3"/>
              </a:rPr>
              <a:t>Tuning fork in slow motion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3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19088" y="195263"/>
            <a:ext cx="588645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3300" b="1" dirty="0">
                <a:solidFill>
                  <a:srgbClr val="000000"/>
                </a:solidFill>
              </a:rPr>
              <a:t>B   Nails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97" y="195263"/>
            <a:ext cx="3431381" cy="175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642" y="2052098"/>
            <a:ext cx="804949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For the nails, tap each one lightly on the side with a metal hammer.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5" y="368011"/>
            <a:ext cx="8293775" cy="425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07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" y="255985"/>
            <a:ext cx="8289697" cy="365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40141" y="3112294"/>
            <a:ext cx="1026319" cy="594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4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153915"/>
            <a:ext cx="8838710" cy="43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9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2 Content slides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855</Words>
  <Application>Microsoft Macintosh PowerPoint</Application>
  <PresentationFormat>On-screen Show (16:9)</PresentationFormat>
  <Paragraphs>155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Calibri</vt:lpstr>
      <vt:lpstr>Comic Sans MS</vt:lpstr>
      <vt:lpstr>Trebuchet MS</vt:lpstr>
      <vt:lpstr>Verdana</vt:lpstr>
      <vt:lpstr>Webdings</vt:lpstr>
      <vt:lpstr>Wingdings</vt:lpstr>
      <vt:lpstr>Office Theme</vt:lpstr>
      <vt:lpstr>Default Design</vt:lpstr>
      <vt:lpstr>4_Default Design</vt:lpstr>
      <vt:lpstr>2_Default Design</vt:lpstr>
      <vt:lpstr>6_Default Design</vt:lpstr>
      <vt:lpstr>2 Content slides</vt:lpstr>
      <vt:lpstr>1_2 Content slides</vt:lpstr>
      <vt:lpstr>5_Default Design</vt:lpstr>
      <vt:lpstr>1_Default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Barker</dc:creator>
  <cp:lastModifiedBy>O Watson</cp:lastModifiedBy>
  <cp:revision>64</cp:revision>
  <dcterms:modified xsi:type="dcterms:W3CDTF">2018-07-30T11:51:06Z</dcterms:modified>
</cp:coreProperties>
</file>