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5" r:id="rId3"/>
    <p:sldId id="296" r:id="rId4"/>
    <p:sldId id="318" r:id="rId5"/>
    <p:sldId id="317" r:id="rId6"/>
    <p:sldId id="319" r:id="rId7"/>
    <p:sldId id="321" r:id="rId8"/>
    <p:sldId id="320" r:id="rId9"/>
    <p:sldId id="299" r:id="rId10"/>
    <p:sldId id="298" r:id="rId11"/>
    <p:sldId id="323" r:id="rId12"/>
    <p:sldId id="322" r:id="rId13"/>
    <p:sldId id="324" r:id="rId14"/>
    <p:sldId id="325" r:id="rId15"/>
    <p:sldId id="297" r:id="rId16"/>
    <p:sldId id="327" r:id="rId17"/>
    <p:sldId id="300" r:id="rId18"/>
    <p:sldId id="326" r:id="rId19"/>
    <p:sldId id="302" r:id="rId20"/>
    <p:sldId id="304" r:id="rId21"/>
    <p:sldId id="305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295"/>
            <p14:sldId id="296"/>
            <p14:sldId id="318"/>
            <p14:sldId id="317"/>
            <p14:sldId id="319"/>
            <p14:sldId id="321"/>
            <p14:sldId id="320"/>
            <p14:sldId id="299"/>
            <p14:sldId id="298"/>
            <p14:sldId id="323"/>
            <p14:sldId id="322"/>
            <p14:sldId id="324"/>
            <p14:sldId id="325"/>
            <p14:sldId id="297"/>
            <p14:sldId id="327"/>
            <p14:sldId id="300"/>
            <p14:sldId id="326"/>
            <p14:sldId id="302"/>
            <p14:sldId id="304"/>
            <p14:sldId id="305"/>
            <p14:sldId id="30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2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glossary/germination-329/" TargetMode="External"/><Relationship Id="rId2" Type="http://schemas.openxmlformats.org/officeDocument/2006/relationships/hyperlink" Target="https://www.activeteachonline.com/product/view/id/335/page/34/mode/dps?modal=/player/video/id/3503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3154" y="766783"/>
            <a:ext cx="11920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latin typeface="+mj-lt"/>
              </a:rPr>
              <a:t>8Be Germination and growth (Lesson 7)</a:t>
            </a:r>
            <a:endParaRPr lang="en-GB" sz="4800" b="1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0172" y="-72186"/>
            <a:ext cx="5992604" cy="945712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000" u="sng">
                <a:solidFill>
                  <a:schemeClr val="tx1"/>
                </a:solidFill>
              </a:rPr>
              <a:pPr algn="ctr"/>
              <a:t>06 January 2019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 smtClean="0">
                <a:solidFill>
                  <a:schemeClr val="tx1"/>
                </a:solidFill>
              </a:rPr>
              <a:t>C/W</a:t>
            </a:r>
            <a:endParaRPr lang="en-GB" sz="4000" u="sng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87957" y="1679556"/>
            <a:ext cx="6427572" cy="1405641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What conditions are needed for this to happen?</a:t>
            </a:r>
            <a:endParaRPr lang="en-GB" sz="4267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327" y="1679556"/>
            <a:ext cx="4742688" cy="1323439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What will happen to these seeds?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6" y="3227746"/>
            <a:ext cx="4742689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 flipH="1">
            <a:off x="5387957" y="3265638"/>
            <a:ext cx="6427572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In the back of your book sketch what you think they will look like in 5 days and in 5 weeks.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" y="519850"/>
            <a:ext cx="5648325" cy="512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78" y="1330099"/>
            <a:ext cx="6444422" cy="128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44" y="95256"/>
            <a:ext cx="97933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600" dirty="0">
                <a:solidFill>
                  <a:srgbClr val="FF0000"/>
                </a:solidFill>
              </a:rPr>
              <a:t>Try this in the back of your book</a:t>
            </a:r>
            <a:br>
              <a:rPr lang="en-GB" altLang="en-US" sz="3600" dirty="0">
                <a:solidFill>
                  <a:srgbClr val="FF0000"/>
                </a:solidFill>
              </a:rPr>
            </a:br>
            <a:r>
              <a:rPr lang="en-GB" altLang="en-US" sz="3600" dirty="0">
                <a:solidFill>
                  <a:srgbClr val="0000FF"/>
                </a:solidFill>
              </a:rPr>
              <a:t>Consider all the possible answers to this statement:</a:t>
            </a:r>
            <a:br>
              <a:rPr lang="en-GB" altLang="en-US" sz="3600" dirty="0">
                <a:solidFill>
                  <a:srgbClr val="0000FF"/>
                </a:solidFill>
              </a:rPr>
            </a:br>
            <a:r>
              <a:rPr lang="en-GB" altLang="en-US" sz="3600" dirty="0">
                <a:solidFill>
                  <a:srgbClr val="0000FF"/>
                </a:solidFill>
              </a:rPr>
              <a:t>How many reasons can you think of? 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736270" y="1664916"/>
            <a:ext cx="4837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u="sng" dirty="0">
                <a:solidFill>
                  <a:srgbClr val="FF0000"/>
                </a:solidFill>
              </a:rPr>
              <a:t>A seed has not germinated.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171" y="2381202"/>
            <a:ext cx="5045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dirty="0">
                <a:solidFill>
                  <a:srgbClr val="0000FF"/>
                </a:solidFill>
              </a:rPr>
              <a:t>It didn’t have enough water</a:t>
            </a:r>
            <a:r>
              <a:rPr lang="en-GB" alt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171" y="2976437"/>
            <a:ext cx="5307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dirty="0">
                <a:solidFill>
                  <a:srgbClr val="0000FF"/>
                </a:solidFill>
              </a:rPr>
              <a:t>It didn’t have enough oxygen.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945" y="3564150"/>
            <a:ext cx="4086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dirty="0">
                <a:solidFill>
                  <a:srgbClr val="0000FF"/>
                </a:solidFill>
              </a:rPr>
              <a:t>It wasn’t warm enough</a:t>
            </a:r>
            <a:r>
              <a:rPr lang="en-GB" alt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2170" y="4148925"/>
            <a:ext cx="3405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dirty="0">
                <a:solidFill>
                  <a:srgbClr val="0000FF"/>
                </a:solidFill>
              </a:rPr>
              <a:t>The seed was dead</a:t>
            </a:r>
            <a:r>
              <a:rPr lang="en-GB" alt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2170" y="4752813"/>
            <a:ext cx="9919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dirty="0">
                <a:solidFill>
                  <a:srgbClr val="0000FF"/>
                </a:solidFill>
              </a:rPr>
              <a:t>It was produced by a hybridisation of two different species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50826" y="1485099"/>
            <a:ext cx="2988382" cy="58477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Possible answers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1" y="816223"/>
            <a:ext cx="1166156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Some seeds must be frozen before they will germinate.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Challenge – try and think why?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Answer – it makes sure they will only germinate after winter when more resources are available in the spring.</a:t>
            </a:r>
            <a:endParaRPr lang="en-GB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What happens after germination?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12" y="1472540"/>
            <a:ext cx="7336220" cy="40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506" y="1686296"/>
            <a:ext cx="3990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After germination, leaves make food by photosynthesis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691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36" y="614342"/>
            <a:ext cx="11096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u="sng" dirty="0" smtClean="0"/>
              <a:t>Photosynthesis</a:t>
            </a:r>
          </a:p>
          <a:p>
            <a:pPr marL="0" indent="0">
              <a:buNone/>
            </a:pPr>
            <a:r>
              <a:rPr lang="en-GB" sz="4000" dirty="0" smtClean="0"/>
              <a:t>Carbon dioxide and water are used to make glucose. The plant then coverts the glucose to starch and stores it. Oxygen is produced as a </a:t>
            </a:r>
            <a:r>
              <a:rPr lang="en-GB" sz="4000" dirty="0" err="1" smtClean="0"/>
              <a:t>byproduct</a:t>
            </a:r>
            <a:r>
              <a:rPr lang="en-GB" sz="4000" dirty="0" smtClean="0"/>
              <a:t>.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(summary of </a:t>
            </a:r>
            <a:r>
              <a:rPr lang="en-GB" sz="4000" dirty="0" smtClean="0">
                <a:solidFill>
                  <a:srgbClr val="FF0000"/>
                </a:solidFill>
              </a:rPr>
              <a:t>photosynthesis)</a:t>
            </a:r>
            <a:endParaRPr lang="en-GB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dirty="0"/>
              <a:t>carbon dioxide + </a:t>
            </a:r>
            <a:r>
              <a:rPr lang="en-GB" sz="4000" dirty="0" smtClean="0"/>
              <a:t>water        glucose </a:t>
            </a:r>
            <a:r>
              <a:rPr lang="en-GB" sz="4000" dirty="0"/>
              <a:t>+ </a:t>
            </a:r>
            <a:r>
              <a:rPr lang="en-GB" sz="4000" dirty="0" smtClean="0"/>
              <a:t>oxygen</a:t>
            </a:r>
            <a:endParaRPr lang="en-GB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48894" y="4049486"/>
            <a:ext cx="593766" cy="11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32" y="-87526"/>
            <a:ext cx="5337093" cy="48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7" y="4715043"/>
            <a:ext cx="3835731" cy="214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1906" y="3014216"/>
            <a:ext cx="309946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Chloroplasts trap energy from the </a:t>
            </a:r>
            <a:r>
              <a:rPr lang="en-GB" sz="3600" dirty="0" smtClean="0"/>
              <a:t>sun.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51906" y="875599"/>
            <a:ext cx="309946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Photosynthesis takes place in chloroplasts.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04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" y="237507"/>
            <a:ext cx="12189360" cy="53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004" y="95003"/>
            <a:ext cx="116259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Look at the drawings of the tree. In the back of your book choose the correct answer for each question.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2682" y="572056"/>
            <a:ext cx="52132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     A                      B                     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8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79360" cy="63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8326" y="782760"/>
            <a:ext cx="425251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As plants grow they need small amounts of minerals from the soil to keep healthy and help growth.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93173" y="2693583"/>
            <a:ext cx="366947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Sketch out a plant’s life cycle.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8325" y="3893269"/>
            <a:ext cx="454825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Challenge, what might these minerals be?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-98013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Interdependence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006228"/>
            <a:ext cx="11262756" cy="1891351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Many plants depend on i_____ to pollinate them and the insects depend on the plants for f___ such as nectar.</a:t>
            </a:r>
          </a:p>
          <a:p>
            <a:pPr marL="0" indent="0">
              <a:buNone/>
            </a:pPr>
            <a:r>
              <a:rPr lang="en-GB" sz="3600" dirty="0" smtClean="0"/>
              <a:t>We say that they INTERDEPENDENT.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4556" y="983351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nsects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678" y="1445015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ood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773" y="2838193"/>
            <a:ext cx="88708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Can you think of some other examples where plants and animals show interdependence</a:t>
            </a:r>
            <a:r>
              <a:rPr lang="en-GB" sz="3600" b="1" dirty="0" smtClean="0">
                <a:solidFill>
                  <a:srgbClr val="0070C0"/>
                </a:solidFill>
              </a:rPr>
              <a:t>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44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66" y="53196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Apparatus as set up last lesson for germination including worksheet 8Be-1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en-GB" sz="3600" b="1" dirty="0" smtClean="0"/>
          </a:p>
          <a:p>
            <a:pPr marL="0" indent="0">
              <a:buSzPct val="65000"/>
              <a:buNone/>
            </a:pPr>
            <a:r>
              <a:rPr lang="en-GB" sz="3600" dirty="0" smtClean="0"/>
              <a:t>● 5 </a:t>
            </a:r>
            <a:r>
              <a:rPr lang="en-GB" sz="3600" dirty="0"/>
              <a:t>boiling tubes ● boiling tube rack ● kitchen foil</a:t>
            </a:r>
          </a:p>
          <a:p>
            <a:pPr marL="0" indent="0">
              <a:buSzPct val="65000"/>
              <a:buNone/>
            </a:pPr>
            <a:r>
              <a:rPr lang="en-GB" sz="3600" dirty="0"/>
              <a:t>● cold, boiled water ● cotton wool ● cress seeds</a:t>
            </a:r>
          </a:p>
          <a:p>
            <a:pPr marL="0" indent="0">
              <a:buSzPct val="65000"/>
              <a:buNone/>
            </a:pPr>
            <a:r>
              <a:rPr lang="en-GB" sz="3600" dirty="0"/>
              <a:t>● forceps ● labels ● oil</a:t>
            </a:r>
          </a:p>
          <a:p>
            <a:pPr marL="0" indent="0">
              <a:buSzPct val="65000"/>
              <a:buNone/>
            </a:pPr>
            <a:r>
              <a:rPr lang="en-GB" sz="3600" dirty="0"/>
              <a:t>● pipette ● forceps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5" y="1549298"/>
            <a:ext cx="10296565" cy="84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92" y="914401"/>
            <a:ext cx="8812128" cy="348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conditions are right, seeds will germinate and begin to grow.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2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1809751"/>
            <a:ext cx="10943167" cy="3635375"/>
          </a:xfrm>
        </p:spPr>
        <p:txBody>
          <a:bodyPr/>
          <a:lstStyle/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800" dirty="0" smtClean="0">
                <a:latin typeface="Arial" charset="0"/>
              </a:rPr>
              <a:t>Recall the resources needed for germination.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800" dirty="0" smtClean="0">
                <a:latin typeface="Arial" charset="0"/>
              </a:rPr>
              <a:t>Recall what happens in respiration.</a:t>
            </a:r>
            <a:endParaRPr lang="en-GB" altLang="en-US" sz="2800" dirty="0" smtClean="0">
              <a:latin typeface="Arial" charset="0"/>
            </a:endParaRP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800" dirty="0" smtClean="0">
                <a:latin typeface="Arial" charset="0"/>
              </a:rPr>
              <a:t>Describe what happens in photosynthesis.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800" dirty="0" smtClean="0">
                <a:latin typeface="Arial" charset="0"/>
              </a:rPr>
              <a:t>Describe what happens to the different parts of a seed during germination.</a:t>
            </a:r>
            <a:r>
              <a:rPr lang="en-GB" altLang="en-US" dirty="0" smtClean="0">
                <a:latin typeface="Arial" charset="0"/>
              </a:rPr>
              <a:t> </a:t>
            </a:r>
          </a:p>
        </p:txBody>
      </p:sp>
      <p:sp>
        <p:nvSpPr>
          <p:cNvPr id="108548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319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</a:rPr>
              <a:t>Objectives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1809751"/>
            <a:ext cx="10943167" cy="4283075"/>
          </a:xfrm>
        </p:spPr>
        <p:txBody>
          <a:bodyPr>
            <a:normAutofit/>
          </a:bodyPr>
          <a:lstStyle/>
          <a:p>
            <a:pPr marL="538163" lvl="1" indent="-358775">
              <a:spcBef>
                <a:spcPct val="40000"/>
              </a:spcBef>
            </a:pPr>
            <a:r>
              <a:rPr lang="en-US" altLang="en-US" sz="2800" dirty="0" smtClean="0"/>
              <a:t>Explain the need for the different resources by a seed as it germinates.</a:t>
            </a:r>
            <a:endParaRPr lang="en-GB" altLang="en-US" sz="2800" dirty="0" smtClean="0">
              <a:solidFill>
                <a:srgbClr val="934C74"/>
              </a:solidFill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dirty="0" smtClean="0"/>
              <a:t>Explain the importance of pollination for the production of foods. </a:t>
            </a:r>
            <a:endParaRPr lang="en-GB" altLang="en-US" sz="2800" dirty="0" smtClean="0"/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dirty="0" smtClean="0"/>
              <a:t>Describe examples of interdependence and explain how changes in a population or community in an ecosystem affect other populations.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dirty="0" smtClean="0"/>
              <a:t>Explain how and why some seeds are prevented from germinating until a certain time.</a:t>
            </a:r>
            <a:r>
              <a:rPr lang="en-GB" altLang="en-US" sz="2800" dirty="0" smtClean="0"/>
              <a:t> </a:t>
            </a:r>
          </a:p>
        </p:txBody>
      </p:sp>
      <p:sp>
        <p:nvSpPr>
          <p:cNvPr id="109572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917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7" y="1478684"/>
            <a:ext cx="10943167" cy="1728788"/>
          </a:xfrm>
        </p:spPr>
        <p:txBody>
          <a:bodyPr>
            <a:normAutofit fontScale="92500" lnSpcReduction="10000"/>
          </a:bodyPr>
          <a:lstStyle/>
          <a:p>
            <a:pPr marL="538163" lvl="1" indent="-358775">
              <a:spcBef>
                <a:spcPct val="40000"/>
              </a:spcBef>
            </a:pPr>
            <a:endParaRPr lang="en-US" altLang="en-US" sz="2800" dirty="0" smtClean="0">
              <a:latin typeface="Arial" charset="0"/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dirty="0" smtClean="0">
                <a:latin typeface="Arial" charset="0"/>
              </a:rPr>
              <a:t>Explain the importance of light/darkness for some seeds and their germination.</a:t>
            </a:r>
            <a:r>
              <a:rPr lang="en-GB" altLang="en-US" sz="2800" dirty="0" smtClean="0">
                <a:latin typeface="Arial" charset="0"/>
              </a:rPr>
              <a:t> </a:t>
            </a:r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dirty="0">
                <a:latin typeface="Arial" charset="0"/>
              </a:rPr>
              <a:t>Describe a plant’s life cycle using a diagram.</a:t>
            </a:r>
            <a:r>
              <a:rPr lang="en-GB" altLang="en-US" sz="2800" dirty="0">
                <a:latin typeface="Arial" charset="0"/>
              </a:rPr>
              <a:t> </a:t>
            </a:r>
          </a:p>
          <a:p>
            <a:pPr marL="538163" lvl="1" indent="-358775">
              <a:spcBef>
                <a:spcPct val="40000"/>
              </a:spcBef>
            </a:pPr>
            <a:endParaRPr lang="en-GB" altLang="en-US" sz="2800" dirty="0" smtClean="0">
              <a:latin typeface="Arial" charset="0"/>
            </a:endParaRPr>
          </a:p>
        </p:txBody>
      </p:sp>
      <p:sp>
        <p:nvSpPr>
          <p:cNvPr id="110596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196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https://www.activeteachonline.com/product/view/id/335/page/34/mode/dps?modal=/</a:t>
            </a:r>
            <a:r>
              <a:rPr lang="en-GB" dirty="0" smtClean="0">
                <a:hlinkClick r:id="rId2"/>
              </a:rPr>
              <a:t>player/video/id/350366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https://www.twig-world.com/film/glossary/germination-329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6" y="4185867"/>
            <a:ext cx="10231693" cy="8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5818" y="3954483"/>
            <a:ext cx="16387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0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11" y="270121"/>
            <a:ext cx="5004460" cy="547753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FF"/>
                </a:solidFill>
              </a:rPr>
              <a:t>Look at your seeds from last lesson – try and think why each one has/or hasn’t germinated and come up with a list of resources </a:t>
            </a:r>
            <a:r>
              <a:rPr lang="en-GB" dirty="0" smtClean="0">
                <a:solidFill>
                  <a:srgbClr val="0000FF"/>
                </a:solidFill>
              </a:rPr>
              <a:t>needed </a:t>
            </a:r>
            <a:r>
              <a:rPr lang="en-GB" dirty="0">
                <a:solidFill>
                  <a:srgbClr val="0000FF"/>
                </a:solidFill>
              </a:rPr>
              <a:t>for germination to take place.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59" y="109228"/>
            <a:ext cx="7813382" cy="58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Seeds require w___, w_____ and o_____ to germinate.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0906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Can you think why?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Discuss why you think each of these resources is needed?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0860" y="292924"/>
            <a:ext cx="1514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solidFill>
                  <a:srgbClr val="FF0000"/>
                </a:solidFill>
              </a:rPr>
              <a:t>xygen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1" y="324589"/>
            <a:ext cx="1583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solidFill>
                  <a:srgbClr val="FF0000"/>
                </a:solidFill>
              </a:rPr>
              <a:t>armth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662" y="292924"/>
            <a:ext cx="1111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solidFill>
                  <a:srgbClr val="FF0000"/>
                </a:solidFill>
              </a:rPr>
              <a:t>ater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06" y="1469283"/>
            <a:ext cx="3302725" cy="41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1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8" y="246371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Water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13743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Water allows the cells in the embryo to swell up and start dividing and growing.</a:t>
            </a:r>
          </a:p>
          <a:p>
            <a:pPr marL="0" indent="0">
              <a:buNone/>
            </a:pPr>
            <a:r>
              <a:rPr lang="en-GB" sz="4000" dirty="0" smtClean="0"/>
              <a:t>The water softens the seed coat and the embryo grows through it.</a:t>
            </a:r>
          </a:p>
          <a:p>
            <a:pPr marL="0" indent="0">
              <a:buNone/>
            </a:pPr>
            <a:r>
              <a:rPr lang="en-GB" sz="4000" dirty="0" smtClean="0"/>
              <a:t>Chemicals called enzymes start breaking down the food store and release glucose which is the energy store that the plant needs to grow.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168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8" y="246371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Oxygen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1374362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dirty="0" smtClean="0"/>
              <a:t>The oxygen is used in a process called respiration which releases the energy in the glucose.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(summary of respiration)</a:t>
            </a:r>
          </a:p>
          <a:p>
            <a:pPr marL="0" indent="0">
              <a:buNone/>
            </a:pPr>
            <a:r>
              <a:rPr lang="en-GB" sz="4000" dirty="0" smtClean="0"/>
              <a:t>glucose + oxygen        carbon dioxide + water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u="sng" dirty="0" smtClean="0"/>
              <a:t>Warmth</a:t>
            </a:r>
          </a:p>
          <a:p>
            <a:pPr marL="0" indent="0">
              <a:buNone/>
            </a:pPr>
            <a:r>
              <a:rPr lang="en-GB" sz="4000" dirty="0" smtClean="0"/>
              <a:t>Respiration needs warmth otherwise it is too slow.</a:t>
            </a:r>
            <a:endParaRPr lang="en-GB" sz="4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30731" y="3443843"/>
            <a:ext cx="68876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Did you know?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10" y="14693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Life processes like respiration take place very slowly in a seed – it is still alive but is DORMANT.</a:t>
            </a:r>
          </a:p>
          <a:p>
            <a:pPr marL="0" indent="0">
              <a:buNone/>
            </a:pPr>
            <a:r>
              <a:rPr lang="en-GB" sz="4000" dirty="0" smtClean="0"/>
              <a:t>Seeds remain dormant until the resources for germination are available.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857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8" y="922132"/>
            <a:ext cx="8878042" cy="45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742</Words>
  <Application>Microsoft Office PowerPoint</Application>
  <PresentationFormat>Custom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If conditions are right, seeds will germinate and begin to grow.</vt:lpstr>
      <vt:lpstr>PowerPoint Presentation</vt:lpstr>
      <vt:lpstr>Look at your seeds from last lesson – try and think why each one has/or hasn’t germinated and come up with a list of resources needed for germination to take place.</vt:lpstr>
      <vt:lpstr>Seeds require w___, w_____ and o_____ to germinate.</vt:lpstr>
      <vt:lpstr>Water</vt:lpstr>
      <vt:lpstr>Oxygen </vt:lpstr>
      <vt:lpstr>Did you know?</vt:lpstr>
      <vt:lpstr>PowerPoint Presentation</vt:lpstr>
      <vt:lpstr>PowerPoint Presentation</vt:lpstr>
      <vt:lpstr>PowerPoint Presentation</vt:lpstr>
      <vt:lpstr>PowerPoint Presentation</vt:lpstr>
      <vt:lpstr>What happens after germination?</vt:lpstr>
      <vt:lpstr>PowerPoint Presentation</vt:lpstr>
      <vt:lpstr>PowerPoint Presentation</vt:lpstr>
      <vt:lpstr>PowerPoint Presentation</vt:lpstr>
      <vt:lpstr>PowerPoint Presentation</vt:lpstr>
      <vt:lpstr>Interdependence</vt:lpstr>
      <vt:lpstr>PowerPoint Presentation</vt:lpstr>
      <vt:lpstr>Objectives</vt:lpstr>
      <vt:lpstr>Objectives</vt:lpstr>
      <vt:lpstr>Objectives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Sheila Smith</cp:lastModifiedBy>
  <cp:revision>93</cp:revision>
  <dcterms:created xsi:type="dcterms:W3CDTF">2018-06-27T10:37:59Z</dcterms:created>
  <dcterms:modified xsi:type="dcterms:W3CDTF">2019-01-06T23:05:21Z</dcterms:modified>
</cp:coreProperties>
</file>