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3"/>
  </p:handoutMasterIdLst>
  <p:sldIdLst>
    <p:sldId id="258" r:id="rId3"/>
    <p:sldId id="273" r:id="rId4"/>
    <p:sldId id="274" r:id="rId5"/>
    <p:sldId id="280" r:id="rId6"/>
    <p:sldId id="281" r:id="rId7"/>
    <p:sldId id="272" r:id="rId8"/>
    <p:sldId id="278" r:id="rId9"/>
    <p:sldId id="282" r:id="rId10"/>
    <p:sldId id="283" r:id="rId11"/>
    <p:sldId id="284" r:id="rId12"/>
  </p:sldIdLst>
  <p:sldSz cx="12192000" cy="6858000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00"/>
    <a:srgbClr val="CC9900"/>
    <a:srgbClr val="3399FF"/>
    <a:srgbClr val="3366FF"/>
    <a:srgbClr val="FFFF00"/>
    <a:srgbClr val="CC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2" autoAdjust="0"/>
    <p:restoredTop sz="94670" autoAdjust="0"/>
  </p:normalViewPr>
  <p:slideViewPr>
    <p:cSldViewPr snapToGrid="0" showGuides="1">
      <p:cViewPr varScale="1">
        <p:scale>
          <a:sx n="65" d="100"/>
          <a:sy n="65" d="100"/>
        </p:scale>
        <p:origin x="9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C7FB787-4922-4024-B2E4-75B31687992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19B8-891E-49DB-88ED-55C8752E6E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66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E750-8138-46C0-B9AF-E406DC80BC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79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81522-7713-4C8E-9D23-3C01498394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22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112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5741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3149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92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2558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9337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853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1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938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7706-0AC3-4E81-BF23-E1B650B799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885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8141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4110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680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B66A-34D4-4AB6-A91D-4AD8E0A982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88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8BEA-D324-4C1C-BFEC-2B4A43A3F0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46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6E2C-55FA-4229-88C6-C026FB32DF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79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F60-0FA6-438D-8AD4-CAAC095D2B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44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500F-6784-4020-ABAE-28949A26E4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321AF-9DA2-4684-BCE4-F6437C0985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08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B35-520D-402B-9139-C786D2D0D9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3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511DC-F137-4E86-A166-5C9E5ECFC1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65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400B8C58-DC63-41BB-A367-8F81CC307D9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29/01/2019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E4852F26-BDD7-4D66-962E-FBC5EEF69B01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535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006"/>
            <a:ext cx="10740571" cy="97155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GB" altLang="en-US" sz="8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7Jd2 Resistance</a:t>
            </a:r>
            <a:endParaRPr lang="en-GB" altLang="en-US" sz="8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-37445"/>
            <a:ext cx="1223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 u="sng">
                <a:latin typeface="Arial" panose="020B0604020202020204" pitchFamily="34" charset="0"/>
                <a:cs typeface="Arial" panose="020B0604020202020204" pitchFamily="34" charset="0"/>
              </a:rPr>
              <a:t>C/W</a:t>
            </a:r>
            <a:endParaRPr lang="en-US" altLang="en-US" sz="3600" u="sng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246394" y="0"/>
            <a:ext cx="28432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CE4C1CE8-59F7-4FE9-B170-3E23BE59DED5}" type="datetime1">
              <a:rPr lang="en-GB" altLang="en-US" sz="3600" u="sng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50000"/>
                </a:spcBef>
              </a:pPr>
              <a:t>29/01/2019</a:t>
            </a:fld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349" name="Picture 6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73"/>
          <a:stretch/>
        </p:blipFill>
        <p:spPr bwMode="auto">
          <a:xfrm>
            <a:off x="0" y="3266107"/>
            <a:ext cx="12192000" cy="235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25"/>
          <p:cNvSpPr>
            <a:spLocks noChangeArrowheads="1"/>
          </p:cNvSpPr>
          <p:nvPr/>
        </p:nvSpPr>
        <p:spPr bwMode="auto">
          <a:xfrm>
            <a:off x="6961239" y="3075418"/>
            <a:ext cx="5128367" cy="666916"/>
          </a:xfrm>
          <a:prstGeom prst="roundRect">
            <a:avLst>
              <a:gd name="adj" fmla="val 13446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2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000" b="1" dirty="0">
                <a:solidFill>
                  <a:schemeClr val="bg1"/>
                </a:solidFill>
                <a:sym typeface="Wingdings 2" panose="05020102010507070707" pitchFamily="18" charset="2"/>
              </a:rPr>
              <a:t></a:t>
            </a:r>
            <a:r>
              <a:rPr lang="en-GB" altLang="en-US" sz="3000" dirty="0">
                <a:solidFill>
                  <a:schemeClr val="bg1"/>
                </a:solidFill>
                <a:sym typeface="Wingdings 2" panose="05020102010507070707" pitchFamily="18" charset="2"/>
              </a:rPr>
              <a:t> </a:t>
            </a:r>
            <a:r>
              <a:rPr lang="en-GB" altLang="en-US" sz="3000" dirty="0" smtClean="0">
                <a:solidFill>
                  <a:schemeClr val="bg1"/>
                </a:solidFill>
              </a:rPr>
              <a:t>Write out your </a:t>
            </a:r>
            <a:r>
              <a:rPr lang="en-GB" altLang="en-US" sz="3000" dirty="0" smtClean="0">
                <a:solidFill>
                  <a:schemeClr val="bg1"/>
                </a:solidFill>
              </a:rPr>
              <a:t>prediction.</a:t>
            </a:r>
            <a:endParaRPr lang="en-GB" altLang="en-US" sz="3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0628" y="1455553"/>
            <a:ext cx="12061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Resistance is a measure of how much a component opposes the flow of current through it. The higher the resistance, the ____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the current.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2501993"/>
            <a:ext cx="1538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72052" y="3742334"/>
            <a:ext cx="3417554" cy="446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731785" y="1"/>
            <a:ext cx="10728429" cy="6857999"/>
            <a:chOff x="113" y="164"/>
            <a:chExt cx="5647" cy="3629"/>
          </a:xfrm>
        </p:grpSpPr>
        <p:pic>
          <p:nvPicPr>
            <p:cNvPr id="40963" name="Picture 3" descr="graph-paper-v-7x9"/>
            <p:cNvPicPr>
              <a:picLocks noChangeAspect="1" noChangeArrowheads="1"/>
            </p:cNvPicPr>
            <p:nvPr/>
          </p:nvPicPr>
          <p:blipFill>
            <a:blip r:embed="rId2">
              <a:lum bright="20000" contrast="-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64"/>
              <a:ext cx="2831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4" name="Picture 4" descr="graph-paper-v-7x9"/>
            <p:cNvPicPr>
              <a:picLocks noChangeAspect="1" noChangeArrowheads="1"/>
            </p:cNvPicPr>
            <p:nvPr/>
          </p:nvPicPr>
          <p:blipFill>
            <a:blip r:embed="rId2">
              <a:lum bright="20000" contrast="-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" y="164"/>
              <a:ext cx="2831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1492625" y="376517"/>
            <a:ext cx="18822" cy="570760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515928" y="6048264"/>
            <a:ext cx="9429978" cy="2980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Oval 1"/>
          <p:cNvSpPr/>
          <p:nvPr/>
        </p:nvSpPr>
        <p:spPr>
          <a:xfrm>
            <a:off x="1385047" y="5970494"/>
            <a:ext cx="201706" cy="2017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7152" y="6273225"/>
            <a:ext cx="322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voltage (V)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210670" y="3012142"/>
            <a:ext cx="2366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current (A)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>
            <a:stCxn id="2" idx="7"/>
          </p:cNvCxnSpPr>
          <p:nvPr/>
        </p:nvCxnSpPr>
        <p:spPr>
          <a:xfrm flipV="1">
            <a:off x="1557214" y="766916"/>
            <a:ext cx="3766954" cy="523311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537539" y="2315497"/>
            <a:ext cx="6869042" cy="3726715"/>
          </a:xfrm>
          <a:prstGeom prst="line">
            <a:avLst/>
          </a:prstGeom>
          <a:ln w="444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69934" y="259141"/>
            <a:ext cx="5846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Thick wire has lower resistance so higher current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6327" y="2519699"/>
            <a:ext cx="4165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Thin wire has higher resistance so lower current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6341" y="4576055"/>
            <a:ext cx="7020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both wires: the higher the voltage, the higher the current (see 7Jd1)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75728" y="376517"/>
            <a:ext cx="31903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Straight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lines tell us the resistance is constant (see GCSE)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4246"/>
          <a:stretch/>
        </p:blipFill>
        <p:spPr>
          <a:xfrm>
            <a:off x="1354238" y="0"/>
            <a:ext cx="8935656" cy="313673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t="58219"/>
          <a:stretch/>
        </p:blipFill>
        <p:spPr>
          <a:xfrm>
            <a:off x="-1" y="3217762"/>
            <a:ext cx="11355923" cy="36402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15382" y="4180534"/>
            <a:ext cx="2361235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100 cm apart.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40487" y="5533936"/>
            <a:ext cx="1551381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90 cm apart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70057" y="5972938"/>
            <a:ext cx="1508163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closer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76982" y="6364085"/>
            <a:ext cx="602557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all lengths from 100cm to 50 cm.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" y="368040"/>
            <a:ext cx="1386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single cell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91640" y="167640"/>
            <a:ext cx="914400" cy="91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06"/>
          <a:stretch/>
        </p:blipFill>
        <p:spPr>
          <a:xfrm>
            <a:off x="7610168" y="2128699"/>
            <a:ext cx="4531964" cy="31567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358171" y="167640"/>
            <a:ext cx="1715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touch the wire when plugged in!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42" b="46933"/>
          <a:stretch/>
        </p:blipFill>
        <p:spPr bwMode="auto">
          <a:xfrm>
            <a:off x="-2" y="-1"/>
            <a:ext cx="7040091" cy="6076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00000" y="1996229"/>
            <a:ext cx="636982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2275" y="2666380"/>
            <a:ext cx="636982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14052" y="3265011"/>
            <a:ext cx="636982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5128" y="3906455"/>
            <a:ext cx="636982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4052" y="4530106"/>
            <a:ext cx="636982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5127" y="5174832"/>
            <a:ext cx="636982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515" y="5878286"/>
            <a:ext cx="5878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 used thick / thin wire.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utoShape 25"/>
          <p:cNvSpPr>
            <a:spLocks noChangeArrowheads="1"/>
          </p:cNvSpPr>
          <p:nvPr/>
        </p:nvSpPr>
        <p:spPr bwMode="auto">
          <a:xfrm>
            <a:off x="7155542" y="280141"/>
            <a:ext cx="4804229" cy="4894692"/>
          </a:xfrm>
          <a:prstGeom prst="roundRect">
            <a:avLst>
              <a:gd name="adj" fmla="val 5728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2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 typeface="Wingdings 2" panose="05020102010507070707" pitchFamily="18" charset="2"/>
              <a:buChar char="!"/>
            </a:pPr>
            <a:r>
              <a:rPr lang="en-GB" altLang="en-US" sz="3000" dirty="0" smtClean="0">
                <a:solidFill>
                  <a:schemeClr val="bg1"/>
                </a:solidFill>
              </a:rPr>
              <a:t>Compare results with a pair using a different thickness of wire.</a:t>
            </a:r>
          </a:p>
          <a:p>
            <a:pPr marL="457200" indent="-457200">
              <a:buFont typeface="Wingdings 2" panose="05020102010507070707" pitchFamily="18" charset="2"/>
              <a:buChar char="!"/>
            </a:pPr>
            <a:r>
              <a:rPr lang="en-GB" altLang="en-US" sz="3000" dirty="0" smtClean="0">
                <a:solidFill>
                  <a:schemeClr val="bg1"/>
                </a:solidFill>
              </a:rPr>
              <a:t>Write an “…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 …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” sentence for how resistance depends on i) length of wire</a:t>
            </a:r>
          </a:p>
          <a:p>
            <a:pPr marL="449263" indent="-449263"/>
            <a:r>
              <a:rPr lang="en-GB" altLang="en-US" sz="3000" dirty="0" smtClean="0">
                <a:solidFill>
                  <a:schemeClr val="bg1"/>
                </a:solidFill>
              </a:rPr>
              <a:t>	ii) thickness of wire</a:t>
            </a:r>
          </a:p>
          <a:p>
            <a:pPr marL="449263" indent="-449263"/>
            <a:r>
              <a:rPr lang="en-GB" altLang="en-US" sz="3000" dirty="0">
                <a:solidFill>
                  <a:schemeClr val="bg1"/>
                </a:solidFill>
              </a:rPr>
              <a:t>	</a:t>
            </a:r>
            <a:r>
              <a:rPr lang="en-GB" altLang="en-US" sz="3000" dirty="0" smtClean="0">
                <a:solidFill>
                  <a:schemeClr val="bg1"/>
                </a:solidFill>
              </a:rPr>
              <a:t>Include current in your “…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 … 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” sentences</a:t>
            </a:r>
            <a:endParaRPr lang="en-GB" altLang="en-US" sz="3000" dirty="0" smtClean="0">
              <a:solidFill>
                <a:schemeClr val="bg1"/>
              </a:solidFill>
            </a:endParaRPr>
          </a:p>
          <a:p>
            <a:pPr marL="449263" indent="-449263"/>
            <a:endParaRPr lang="en-GB" altLang="en-US" sz="3000" dirty="0">
              <a:solidFill>
                <a:schemeClr val="bg1"/>
              </a:solidFill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7192413" y="4043409"/>
            <a:ext cx="457200" cy="442452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5"/>
          <p:cNvSpPr>
            <a:spLocks noChangeArrowheads="1"/>
          </p:cNvSpPr>
          <p:nvPr/>
        </p:nvSpPr>
        <p:spPr bwMode="auto">
          <a:xfrm>
            <a:off x="206477" y="147405"/>
            <a:ext cx="11533239" cy="2669536"/>
          </a:xfrm>
          <a:prstGeom prst="roundRect">
            <a:avLst>
              <a:gd name="adj" fmla="val 5728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2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 typeface="Wingdings 2" panose="05020102010507070707" pitchFamily="18" charset="2"/>
              <a:buChar char="!"/>
            </a:pPr>
            <a:r>
              <a:rPr lang="en-GB" altLang="en-US" sz="3000" dirty="0" smtClean="0">
                <a:solidFill>
                  <a:schemeClr val="bg1"/>
                </a:solidFill>
              </a:rPr>
              <a:t>Compare results with a pair using a different thickness of wire.</a:t>
            </a:r>
          </a:p>
          <a:p>
            <a:pPr marL="457200" indent="-457200">
              <a:buFont typeface="Wingdings 2" panose="05020102010507070707" pitchFamily="18" charset="2"/>
              <a:buChar char="!"/>
            </a:pPr>
            <a:r>
              <a:rPr lang="en-GB" altLang="en-US" sz="3000" dirty="0" smtClean="0">
                <a:solidFill>
                  <a:schemeClr val="bg1"/>
                </a:solidFill>
              </a:rPr>
              <a:t>Write an “…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 …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” sentence for how resistance depends on</a:t>
            </a:r>
          </a:p>
          <a:p>
            <a:pPr marL="0" indent="0"/>
            <a:r>
              <a:rPr lang="en-GB" altLang="en-US" sz="3000" dirty="0">
                <a:solidFill>
                  <a:schemeClr val="bg1"/>
                </a:solidFill>
              </a:rPr>
              <a:t>	</a:t>
            </a:r>
            <a:r>
              <a:rPr lang="en-GB" altLang="en-US" sz="3000" dirty="0" smtClean="0">
                <a:solidFill>
                  <a:schemeClr val="bg1"/>
                </a:solidFill>
              </a:rPr>
              <a:t>i) length of wire</a:t>
            </a:r>
          </a:p>
          <a:p>
            <a:pPr marL="449263" indent="-449263"/>
            <a:r>
              <a:rPr lang="en-GB" altLang="en-US" sz="3000" dirty="0" smtClean="0">
                <a:solidFill>
                  <a:schemeClr val="bg1"/>
                </a:solidFill>
              </a:rPr>
              <a:t>		ii) thickness of wire</a:t>
            </a:r>
          </a:p>
          <a:p>
            <a:pPr marL="449263" indent="-449263"/>
            <a:r>
              <a:rPr lang="en-GB" altLang="en-US" sz="3000" dirty="0">
                <a:solidFill>
                  <a:schemeClr val="bg1"/>
                </a:solidFill>
              </a:rPr>
              <a:t>	</a:t>
            </a:r>
            <a:r>
              <a:rPr lang="en-GB" altLang="en-US" sz="3000" dirty="0" smtClean="0">
                <a:solidFill>
                  <a:schemeClr val="bg1"/>
                </a:solidFill>
              </a:rPr>
              <a:t>Include current in your “…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 … </a:t>
            </a:r>
            <a:r>
              <a:rPr lang="en-GB" altLang="en-US" sz="3000" dirty="0" err="1" smtClean="0">
                <a:solidFill>
                  <a:schemeClr val="bg1"/>
                </a:solidFill>
              </a:rPr>
              <a:t>er</a:t>
            </a:r>
            <a:r>
              <a:rPr lang="en-GB" altLang="en-US" sz="3000" dirty="0" smtClean="0">
                <a:solidFill>
                  <a:schemeClr val="bg1"/>
                </a:solidFill>
              </a:rPr>
              <a:t>” sentences</a:t>
            </a:r>
            <a:endParaRPr lang="en-GB" altLang="en-US" sz="3000" dirty="0" smtClean="0">
              <a:solidFill>
                <a:schemeClr val="bg1"/>
              </a:solidFill>
            </a:endParaRPr>
          </a:p>
          <a:p>
            <a:pPr marL="449263" indent="-449263"/>
            <a:endParaRPr lang="en-GB" altLang="en-US" sz="3000" dirty="0">
              <a:solidFill>
                <a:schemeClr val="bg1"/>
              </a:solidFill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319664" y="2037628"/>
            <a:ext cx="457200" cy="442452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19664" y="3082413"/>
            <a:ext cx="110365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longer the wire, the ______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the resistance (so the _____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the current).</a:t>
            </a:r>
          </a:p>
          <a:p>
            <a:pPr marL="571500" indent="-571500">
              <a:buFont typeface="+mj-lt"/>
              <a:buAutoNum type="romanLcPeriod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thicker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 wire, the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resistance (so the _____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the current).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5225" y="2966776"/>
            <a:ext cx="1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29522" y="3546879"/>
            <a:ext cx="1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9915" y="4128853"/>
            <a:ext cx="1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9522" y="4700280"/>
            <a:ext cx="1845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endParaRPr lang="en-GB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18">
            <a:extLst>
              <a:ext uri="{FF2B5EF4-FFF2-40B4-BE49-F238E27FC236}">
                <a16:creationId xmlns:a16="http://schemas.microsoft.com/office/drawing/2014/main" id="{B2B99BF3-2590-42F0-AA6A-4CF37E3BE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7815" y="4821991"/>
            <a:ext cx="2691927" cy="1879600"/>
          </a:xfrm>
          <a:prstGeom prst="cloudCallout">
            <a:avLst>
              <a:gd name="adj1" fmla="val 74283"/>
              <a:gd name="adj2" fmla="val 50472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GB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your prediction correct?</a:t>
            </a:r>
            <a:endParaRPr lang="en-GB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95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5375"/>
              </p:ext>
            </p:extLst>
          </p:nvPr>
        </p:nvGraphicFramePr>
        <p:xfrm>
          <a:off x="114709" y="173977"/>
          <a:ext cx="6772785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595">
                  <a:extLst>
                    <a:ext uri="{9D8B030D-6E8A-4147-A177-3AD203B41FA5}">
                      <a16:colId xmlns:a16="http://schemas.microsoft.com/office/drawing/2014/main" val="2836276649"/>
                    </a:ext>
                  </a:extLst>
                </a:gridCol>
                <a:gridCol w="2257595">
                  <a:extLst>
                    <a:ext uri="{9D8B030D-6E8A-4147-A177-3AD203B41FA5}">
                      <a16:colId xmlns:a16="http://schemas.microsoft.com/office/drawing/2014/main" val="3466450121"/>
                    </a:ext>
                  </a:extLst>
                </a:gridCol>
                <a:gridCol w="2257595">
                  <a:extLst>
                    <a:ext uri="{9D8B030D-6E8A-4147-A177-3AD203B41FA5}">
                      <a16:colId xmlns:a16="http://schemas.microsoft.com/office/drawing/2014/main" val="4046978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Cells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Voltage (V)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(A)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14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33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563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8828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56426"/>
                  </a:ext>
                </a:extLst>
              </a:tr>
            </a:tbl>
          </a:graphicData>
        </a:graphic>
      </p:graphicFrame>
      <p:sp>
        <p:nvSpPr>
          <p:cNvPr id="5" name="AutoShape 25"/>
          <p:cNvSpPr>
            <a:spLocks noChangeArrowheads="1"/>
          </p:cNvSpPr>
          <p:nvPr/>
        </p:nvSpPr>
        <p:spPr bwMode="auto">
          <a:xfrm>
            <a:off x="7402521" y="173977"/>
            <a:ext cx="4602668" cy="5725378"/>
          </a:xfrm>
          <a:prstGeom prst="roundRect">
            <a:avLst>
              <a:gd name="adj" fmla="val 3805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2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altLang="en-US" sz="3000" dirty="0" smtClean="0">
                <a:solidFill>
                  <a:schemeClr val="bg1"/>
                </a:solidFill>
              </a:rPr>
              <a:t>Add a voltmeter in parallel with your 100 cm wire.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3000" dirty="0" smtClean="0">
                <a:solidFill>
                  <a:schemeClr val="bg1"/>
                </a:solidFill>
              </a:rPr>
              <a:t>Record the current &amp; voltage using different numbers of cells, but </a:t>
            </a:r>
            <a:r>
              <a:rPr lang="en-GB" altLang="en-US" sz="3000" b="1" dirty="0" smtClean="0">
                <a:solidFill>
                  <a:schemeClr val="bg1"/>
                </a:solidFill>
              </a:rPr>
              <a:t>keep the length at 100 cm</a:t>
            </a:r>
            <a:r>
              <a:rPr lang="en-GB" altLang="en-US" sz="3000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3000" dirty="0" smtClean="0">
                <a:solidFill>
                  <a:schemeClr val="bg1"/>
                </a:solidFill>
              </a:rPr>
              <a:t>Plot a graph of your results with voltage on the x axis and current on the y axis.</a:t>
            </a:r>
            <a:endParaRPr lang="en-GB" altLang="en-US" sz="3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198" y="4114801"/>
            <a:ext cx="6595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Disconnect your circuit as soon as you have a reading.</a:t>
            </a:r>
          </a:p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 the full 4 cells if you are using a thin wire. 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731785" y="1"/>
            <a:ext cx="10728429" cy="6857999"/>
            <a:chOff x="113" y="164"/>
            <a:chExt cx="5647" cy="3629"/>
          </a:xfrm>
        </p:grpSpPr>
        <p:pic>
          <p:nvPicPr>
            <p:cNvPr id="40963" name="Picture 3" descr="graph-paper-v-7x9"/>
            <p:cNvPicPr>
              <a:picLocks noChangeAspect="1" noChangeArrowheads="1"/>
            </p:cNvPicPr>
            <p:nvPr/>
          </p:nvPicPr>
          <p:blipFill>
            <a:blip r:embed="rId2">
              <a:lum bright="20000" contrast="-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64"/>
              <a:ext cx="2831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4" name="Picture 4" descr="graph-paper-v-7x9"/>
            <p:cNvPicPr>
              <a:picLocks noChangeAspect="1" noChangeArrowheads="1"/>
            </p:cNvPicPr>
            <p:nvPr/>
          </p:nvPicPr>
          <p:blipFill>
            <a:blip r:embed="rId2">
              <a:lum bright="20000" contrast="-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" y="164"/>
              <a:ext cx="2831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1492625" y="376517"/>
            <a:ext cx="18822" cy="570760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515928" y="6048264"/>
            <a:ext cx="9429978" cy="2980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1385047" y="5970494"/>
            <a:ext cx="201706" cy="2017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787152" y="6273225"/>
            <a:ext cx="322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voltage (V)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210670" y="3012142"/>
            <a:ext cx="2366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(A)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nimBg="1"/>
      <p:bldP spid="9" grpId="0" animBg="1"/>
      <p:bldP spid="2" grpId="0" animBg="1"/>
      <p:bldP spid="3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rapidonline.com/catalogueimages/Module/M082559P01W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78076" flipH="1" flipV="1">
            <a:off x="8515351" y="388878"/>
            <a:ext cx="2864301" cy="259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360" y="0"/>
            <a:ext cx="28803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S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P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A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T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U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L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A</a:t>
            </a:r>
          </a:p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5600" b="1" dirty="0">
                <a:solidFill>
                  <a:prstClr val="black"/>
                </a:solidFill>
                <a:latin typeface="Calibri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99456" y="231845"/>
            <a:ext cx="10753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Sensible, even 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scale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 on x axis, taking up over ½ the graph paper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6" y="923124"/>
            <a:ext cx="9409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  <a:latin typeface="Calibri"/>
              </a:rPr>
              <a:t>Plotting points 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to nearest mm with + or x NOT </a:t>
            </a:r>
            <a:r>
              <a:rPr lang="en-GB" sz="4800" dirty="0">
                <a:solidFill>
                  <a:prstClr val="black"/>
                </a:solidFill>
                <a:latin typeface="Comic Sans MS"/>
              </a:rPr>
              <a:t>●</a:t>
            </a:r>
            <a:endParaRPr lang="en-GB" sz="4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9456" y="1960038"/>
            <a:ext cx="9409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Correct quantity on x 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axis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 with label</a:t>
            </a:r>
            <a:endParaRPr lang="en-GB" sz="4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9456" y="2756925"/>
            <a:ext cx="1008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  <a:latin typeface="Calibri"/>
              </a:rPr>
              <a:t>Trend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 or pattern, e.g. “The greater the …., the ….er the …”</a:t>
            </a:r>
            <a:endParaRPr lang="en-GB" sz="4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67" y="3601820"/>
            <a:ext cx="1008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  <a:latin typeface="Calibri"/>
              </a:rPr>
              <a:t>Units 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on BOTH axes e.g. mass / g   OR   mass (g)</a:t>
            </a:r>
            <a:endParaRPr lang="en-GB" sz="4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67" y="4197085"/>
            <a:ext cx="108005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>
                <a:solidFill>
                  <a:prstClr val="black"/>
                </a:solidFill>
                <a:latin typeface="Calibri"/>
              </a:rPr>
              <a:t>Line of best fit 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-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straight line with a ruler OR a curve, same number of points above and below line, do NOT join points</a:t>
            </a:r>
            <a:endParaRPr lang="en-GB" sz="4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67" y="5349214"/>
            <a:ext cx="9409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Correct quantity on y 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axis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 with label</a:t>
            </a:r>
            <a:endParaRPr lang="en-GB" sz="4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67" y="6194108"/>
            <a:ext cx="10896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Sensible, even </a:t>
            </a:r>
            <a:r>
              <a:rPr lang="en-GB" sz="3200" b="1" dirty="0">
                <a:solidFill>
                  <a:prstClr val="black"/>
                </a:solidFill>
                <a:latin typeface="Calibri"/>
              </a:rPr>
              <a:t>scale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 on y axis, taking up over ½ the graph paper</a:t>
            </a:r>
          </a:p>
        </p:txBody>
      </p:sp>
      <p:pic>
        <p:nvPicPr>
          <p:cNvPr id="13" name="Picture 2" descr="http://static.rapidonline.com/catalogueimages/Module/M082559P01W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72885" flipH="1" flipV="1">
            <a:off x="9462390" y="499290"/>
            <a:ext cx="2864301" cy="259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731785" y="1"/>
            <a:ext cx="10728429" cy="6857999"/>
            <a:chOff x="113" y="164"/>
            <a:chExt cx="5647" cy="3629"/>
          </a:xfrm>
        </p:grpSpPr>
        <p:pic>
          <p:nvPicPr>
            <p:cNvPr id="40963" name="Picture 3" descr="graph-paper-v-7x9"/>
            <p:cNvPicPr>
              <a:picLocks noChangeAspect="1" noChangeArrowheads="1"/>
            </p:cNvPicPr>
            <p:nvPr/>
          </p:nvPicPr>
          <p:blipFill>
            <a:blip r:embed="rId2">
              <a:lum bright="20000" contrast="-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64"/>
              <a:ext cx="2831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4" name="Picture 4" descr="graph-paper-v-7x9"/>
            <p:cNvPicPr>
              <a:picLocks noChangeAspect="1" noChangeArrowheads="1"/>
            </p:cNvPicPr>
            <p:nvPr/>
          </p:nvPicPr>
          <p:blipFill>
            <a:blip r:embed="rId2">
              <a:lum bright="20000" contrast="-3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" y="164"/>
              <a:ext cx="2831" cy="3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1492625" y="376517"/>
            <a:ext cx="18822" cy="570760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515928" y="6048264"/>
            <a:ext cx="9429978" cy="29807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1385047" y="5970494"/>
            <a:ext cx="201706" cy="2017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787152" y="6273225"/>
            <a:ext cx="322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voltage (V)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210670" y="3012142"/>
            <a:ext cx="2366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(A)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>
            <a:stCxn id="2" idx="7"/>
          </p:cNvCxnSpPr>
          <p:nvPr/>
        </p:nvCxnSpPr>
        <p:spPr>
          <a:xfrm flipV="1">
            <a:off x="1557214" y="766916"/>
            <a:ext cx="3766954" cy="523311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537539" y="2315497"/>
            <a:ext cx="6869042" cy="3726715"/>
          </a:xfrm>
          <a:prstGeom prst="line">
            <a:avLst/>
          </a:prstGeom>
          <a:ln w="444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69934" y="259141"/>
            <a:ext cx="63402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Thick wire has lower resistance so higher current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6327" y="2519699"/>
            <a:ext cx="4405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 wire has higher resistance so lower current</a:t>
            </a:r>
            <a:endParaRPr lang="en-GB" sz="32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6341" y="4576055"/>
            <a:ext cx="70202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 both wires: the higher the voltage, the higher the current (see 7Jd1)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18">
            <a:extLst>
              <a:ext uri="{FF2B5EF4-FFF2-40B4-BE49-F238E27FC236}">
                <a16:creationId xmlns:a16="http://schemas.microsoft.com/office/drawing/2014/main" id="{B2B99BF3-2590-42F0-AA6A-4CF37E3BE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85" y="147782"/>
            <a:ext cx="3286447" cy="2125536"/>
          </a:xfrm>
          <a:prstGeom prst="cloudCallout">
            <a:avLst>
              <a:gd name="adj1" fmla="val -65298"/>
              <a:gd name="adj2" fmla="val 60510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GB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are your graphs straight lines?</a:t>
            </a:r>
            <a:endParaRPr lang="en-GB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11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8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985434"/>
              </p:ext>
            </p:extLst>
          </p:nvPr>
        </p:nvGraphicFramePr>
        <p:xfrm>
          <a:off x="498306" y="306336"/>
          <a:ext cx="5800052" cy="1576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409400" imgH="393480" progId="Equation.3">
                  <p:embed/>
                </p:oleObj>
              </mc:Choice>
              <mc:Fallback>
                <p:oleObj name="Equation" r:id="rId3" imgW="1409400" imgH="393480" progId="Equation.3">
                  <p:embed/>
                  <p:pic>
                    <p:nvPicPr>
                      <p:cNvPr id="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06" y="306336"/>
                        <a:ext cx="5800052" cy="157657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508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25"/>
          <p:cNvSpPr>
            <a:spLocks noChangeArrowheads="1"/>
          </p:cNvSpPr>
          <p:nvPr/>
        </p:nvSpPr>
        <p:spPr bwMode="auto">
          <a:xfrm>
            <a:off x="7402521" y="173977"/>
            <a:ext cx="4602668" cy="2112023"/>
          </a:xfrm>
          <a:prstGeom prst="roundRect">
            <a:avLst>
              <a:gd name="adj" fmla="val 10299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2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33400" indent="-533400"/>
            <a:r>
              <a:rPr lang="en-GB" altLang="en-US" sz="3000" dirty="0" smtClean="0">
                <a:solidFill>
                  <a:schemeClr val="bg1"/>
                </a:solidFill>
              </a:rPr>
              <a:t>	Use this formula to calculate the resistance for each row of your table.</a:t>
            </a:r>
            <a:endParaRPr lang="en-GB" altLang="en-US" sz="3000" dirty="0">
              <a:solidFill>
                <a:schemeClr val="bg1"/>
              </a:solidFill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7512943" y="328428"/>
            <a:ext cx="488057" cy="472314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utoShape 18">
            <a:extLst>
              <a:ext uri="{FF2B5EF4-FFF2-40B4-BE49-F238E27FC236}">
                <a16:creationId xmlns:a16="http://schemas.microsoft.com/office/drawing/2014/main" id="{B2B99BF3-2590-42F0-AA6A-4CF37E3BE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12" y="2587934"/>
            <a:ext cx="3286447" cy="2125536"/>
          </a:xfrm>
          <a:prstGeom prst="cloudCallout">
            <a:avLst>
              <a:gd name="adj1" fmla="val -65298"/>
              <a:gd name="adj2" fmla="val 60510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GB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are your graphs straight lines?</a:t>
            </a:r>
            <a:endParaRPr lang="en-GB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8">
            <a:extLst>
              <a:ext uri="{FF2B5EF4-FFF2-40B4-BE49-F238E27FC236}">
                <a16:creationId xmlns:a16="http://schemas.microsoft.com/office/drawing/2014/main" id="{B2B99BF3-2590-42F0-AA6A-4CF37E3BE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007" y="2587934"/>
            <a:ext cx="3850327" cy="2405869"/>
          </a:xfrm>
          <a:prstGeom prst="cloudCallout">
            <a:avLst>
              <a:gd name="adj1" fmla="val 50633"/>
              <a:gd name="adj2" fmla="val 79869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GB" sz="2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notice about your resistance values?</a:t>
            </a:r>
            <a:endParaRPr lang="en-GB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2304</TotalTime>
  <Words>513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Wingdings 2</vt:lpstr>
      <vt:lpstr>Default Design</vt:lpstr>
      <vt:lpstr>Office Theme</vt:lpstr>
      <vt:lpstr>Microsoft Equation 3.0</vt:lpstr>
      <vt:lpstr>7Jd2 Resistance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questions</dc:title>
  <dc:creator>Jon Barker</dc:creator>
  <cp:lastModifiedBy>Jon Barker</cp:lastModifiedBy>
  <cp:revision>63</cp:revision>
  <dcterms:created xsi:type="dcterms:W3CDTF">2005-11-05T16:25:20Z</dcterms:created>
  <dcterms:modified xsi:type="dcterms:W3CDTF">2019-01-29T12:57:14Z</dcterms:modified>
</cp:coreProperties>
</file>