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96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C21A2-A8D8-477E-B94A-17382B117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6ADD73-1BE3-4942-8B8E-AB40624351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C5BF6-AE73-46DD-A1A4-8CACC757B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C9DB4-E2A0-4AED-BE3C-B633E1B26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11C74-A912-4180-B32A-D50005100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25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06F1A-B89E-4DF3-B4C3-EA620E714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46C39-2693-4797-90CB-882330A32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05318-CC4D-4F36-A3AD-0F34DCFF1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B74C5-B9D8-4AC9-8BB9-4E03C5368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1805E-51FC-4072-A31F-222BEF508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1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3E644-B9A0-4DA2-8555-F0B144432C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392C6-735F-4326-A0B3-9AF937EC1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F87F9-9C66-4DC1-B12B-0ADC85D23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33722-E6B1-4046-A46C-A43028683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35FD4-D07B-49E8-90B8-EE5B1A2A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09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7AE56-437A-46BC-A505-044268DE5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C0661-7935-42C4-84D0-50E471D20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0DB82-3915-4E4E-ADD0-304D99E0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A5F0A-68D9-4511-AC8C-B047E2EEB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8D7FD-AD0E-4D47-A089-8399150CE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35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4D1BD-68B4-4FC5-81C5-2CE178BE1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CE5DB1-2FCE-4058-8430-70CFA06A8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CFC8C-6C69-4AA1-B42C-C87206EA6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D6A4E-668E-4374-8B43-5DCE3AF54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CF69C-D1E4-4FF3-80D1-565772453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1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C2ACD-C3DE-4AF5-9E91-D85CC05F0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8665F-8C27-4D4D-8973-EDA1EB80F6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6AE9D-8420-427D-879F-4F037B9A3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B26CE-E47C-4B33-91B6-09E2EE4CC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014D2-41C6-417E-833C-DE1EBF40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6A74F-2178-490F-B0F8-57807246A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80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52A13-ED11-4803-AC1A-E969A433F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B6A93-D93A-4B68-A7D0-800DB446F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FA054-0DD5-469C-9DAF-B7C85E28E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020C97-76DA-4CA3-BD11-5BA01ED22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69323F-94C6-4165-A600-47E7A0B729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D841BC-1FD5-4268-BD2C-883E8EE60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156D26-DABB-42CF-8517-5D889FBCD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08040-7E84-422B-A831-FBBBA0356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2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8C649-C8CA-4E44-8310-FAF27C916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E51008-5125-45E2-9590-867606A20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5E76F0-A9FB-40DB-918B-52EEAE6B9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72C4FF-E9E0-4C3F-A1A0-D451B8B58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794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49242F-B61A-4460-AE0A-76AC7F99E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D097DB-BEA9-4FEC-BD8D-50BEFF24D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352B9-CF0C-4307-89F7-C39C14605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0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14BBF-B58D-4179-BE6B-B27BC8322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897A2-0B96-4E08-BF6B-F2B3B7085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06DE2F-1CAE-42A1-B31D-DD56ED05D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E7784D-C9F5-433C-BA66-670715A0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41B44-88E1-4962-BB6D-1C60D1783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2911C-02D7-4770-A809-0BCEA248D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82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0955E-B899-4EDD-83BF-C531F8CAC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DF4C3D-9980-4FFF-85CB-686C073D3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530D5-02BD-4036-85FC-65C14C174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F26F9-56E9-4E5B-8665-ADDBE6457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CF616-80A9-4416-A0B0-8659FE6D5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BA50E-F492-47EA-86AB-423BF2D2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08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9EBEB1-BE67-4DE5-8BCA-8C1B0CA31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F17AB-3B2F-462A-8AB0-8C63AFF24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0D5C1-01A6-444E-8177-55B239CC12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264FC-D546-4A24-8593-C7E6976722B6}" type="datetimeFigureOut">
              <a:rPr lang="en-GB" smtClean="0"/>
              <a:t>28/10/2018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6CB3C-FA4E-42F2-8DB5-0D5A6A467D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95F0F-029A-442D-A78F-26D0708CC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60065-0DD1-40BC-A1E3-0EBCB8FFC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75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JeAuQ7pkp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D94C6-325C-418C-AFC4-DFDB6FE14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045" y="1279117"/>
            <a:ext cx="11957909" cy="2387600"/>
          </a:xfrm>
        </p:spPr>
        <p:txBody>
          <a:bodyPr/>
          <a:lstStyle/>
          <a:p>
            <a:pPr algn="l"/>
            <a:fld id="{A4FF106F-497F-4105-B49D-D71158593B93}" type="datetime1">
              <a:rPr lang="en-GB" sz="2800" b="1" u="sng" smtClean="0"/>
              <a:t>28/10/2018</a:t>
            </a:fld>
            <a:r>
              <a:rPr lang="en-GB" sz="3200" b="1" dirty="0"/>
              <a:t> </a:t>
            </a:r>
            <a:r>
              <a:rPr lang="en-GB" b="1" dirty="0"/>
              <a:t>   </a:t>
            </a:r>
            <a:r>
              <a:rPr lang="en-GB" b="1" u="sng" dirty="0"/>
              <a:t>7Ja Switches and Current</a:t>
            </a:r>
            <a:r>
              <a:rPr lang="en-GB" b="1" dirty="0"/>
              <a:t>      </a:t>
            </a:r>
            <a:r>
              <a:rPr lang="en-GB" sz="2800" b="1" u="sng" dirty="0"/>
              <a:t>C.W</a:t>
            </a:r>
            <a:r>
              <a:rPr lang="en-GB" sz="2800" b="1" dirty="0"/>
              <a:t>               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94B5D3-EF2C-43F2-81C5-297CF5E904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194" name="Picture 2" descr="Image result for electric current">
            <a:extLst>
              <a:ext uri="{FF2B5EF4-FFF2-40B4-BE49-F238E27FC236}">
                <a16:creationId xmlns:a16="http://schemas.microsoft.com/office/drawing/2014/main" id="{0A5C53D7-172C-4F1C-A8B5-5BA411091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098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517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2F9CA79-A152-4FE1-A552-7F17A082D1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1578" y="993775"/>
            <a:ext cx="7028953" cy="5720963"/>
          </a:xfrm>
          <a:prstGeom prst="rect">
            <a:avLst/>
          </a:prstGeom>
        </p:spPr>
      </p:pic>
      <p:sp>
        <p:nvSpPr>
          <p:cNvPr id="5" name="AutoShape 69">
            <a:extLst>
              <a:ext uri="{FF2B5EF4-FFF2-40B4-BE49-F238E27FC236}">
                <a16:creationId xmlns:a16="http://schemas.microsoft.com/office/drawing/2014/main" id="{892A4284-0A33-416C-9A85-F2313AC780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7464" y="0"/>
            <a:ext cx="12104536" cy="993775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Spot the mistake in each diagram. Hands up.  </a:t>
            </a:r>
          </a:p>
        </p:txBody>
      </p:sp>
    </p:spTree>
    <p:extLst>
      <p:ext uri="{BB962C8B-B14F-4D97-AF65-F5344CB8AC3E}">
        <p14:creationId xmlns:p14="http://schemas.microsoft.com/office/powerpoint/2010/main" val="978330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3D71-DBD4-4D18-B5FB-3B7D935FB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b="1" dirty="0"/>
              <a:t>17.10.18 </a:t>
            </a:r>
            <a:r>
              <a:rPr lang="en-GB" b="1" dirty="0"/>
              <a:t>         7Ja Switches and current                   </a:t>
            </a:r>
            <a:r>
              <a:rPr lang="en-GB" sz="2000" b="1" dirty="0"/>
              <a:t>C.W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9CBB9-07D8-48B5-9BF4-15C6443E1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16834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Recall materials that are conductors and insulators.</a:t>
            </a:r>
          </a:p>
          <a:p>
            <a:r>
              <a:rPr lang="en-GB" dirty="0"/>
              <a:t> State the meaning of: conductor, insulator, complete circuit, ammeter, current. </a:t>
            </a:r>
          </a:p>
          <a:p>
            <a:r>
              <a:rPr lang="en-GB" dirty="0"/>
              <a:t> Describe why a cell is needed in a circuit and recall how electrical cells work. </a:t>
            </a:r>
          </a:p>
          <a:p>
            <a:r>
              <a:rPr lang="en-GB" dirty="0"/>
              <a:t> Explain how switches work to turn a circuit on or off.</a:t>
            </a:r>
          </a:p>
          <a:p>
            <a:r>
              <a:rPr lang="en-GB" dirty="0"/>
              <a:t>Identify common circuit components and their symbols. </a:t>
            </a:r>
          </a:p>
          <a:p>
            <a:r>
              <a:rPr lang="en-GB" dirty="0"/>
              <a:t>Model circuits using simple circuit diagrams. </a:t>
            </a:r>
          </a:p>
          <a:p>
            <a:r>
              <a:rPr lang="en-GB" dirty="0"/>
              <a:t> Measure current and state its unit. </a:t>
            </a:r>
          </a:p>
          <a:p>
            <a:r>
              <a:rPr lang="en-GB" dirty="0"/>
              <a:t> Describe and explain how adding more bulbs affects the brightness of bulbs in a circuit. </a:t>
            </a:r>
          </a:p>
          <a:p>
            <a:r>
              <a:rPr lang="en-GB" dirty="0"/>
              <a:t> Describe the effects of breaking or removing bulbs in a circuit. </a:t>
            </a:r>
          </a:p>
          <a:p>
            <a:r>
              <a:rPr lang="en-GB" dirty="0"/>
              <a:t> Use the idea of a complete circuit to test whether different materials conduct electricity. </a:t>
            </a:r>
          </a:p>
          <a:p>
            <a:r>
              <a:rPr lang="en-GB" dirty="0"/>
              <a:t> Recall the link between current and bulb brightness. </a:t>
            </a:r>
          </a:p>
          <a:p>
            <a:r>
              <a:rPr lang="en-GB" dirty="0"/>
              <a:t> Describe how changing the number or type of components in a circuit affects the current. </a:t>
            </a:r>
          </a:p>
          <a:p>
            <a:r>
              <a:rPr lang="en-GB" dirty="0"/>
              <a:t> Describe what the current is like at different points in a series circuit. </a:t>
            </a:r>
          </a:p>
        </p:txBody>
      </p:sp>
      <p:pic>
        <p:nvPicPr>
          <p:cNvPr id="5" name="Picture 4" descr="Image result for learning">
            <a:extLst>
              <a:ext uri="{FF2B5EF4-FFF2-40B4-BE49-F238E27FC236}">
                <a16:creationId xmlns:a16="http://schemas.microsoft.com/office/drawing/2014/main" id="{D8AD005B-AD5D-4AC7-BC4B-56913CE09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922"/>
            <a:ext cx="906449" cy="1167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620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9">
            <a:extLst>
              <a:ext uri="{FF2B5EF4-FFF2-40B4-BE49-F238E27FC236}">
                <a16:creationId xmlns:a16="http://schemas.microsoft.com/office/drawing/2014/main" id="{00B9A07F-0F2E-48EF-8D94-41CBC335F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25739" cy="1690688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Take 3 minutes to discuss in pairs how you might get a bulb to light up and what materials the wires should be made of. Jot down your ideas in the back of your books </a:t>
            </a:r>
          </a:p>
        </p:txBody>
      </p:sp>
      <p:pic>
        <p:nvPicPr>
          <p:cNvPr id="1026" name="Picture 2" descr="Image result for bulb in a circuit">
            <a:extLst>
              <a:ext uri="{FF2B5EF4-FFF2-40B4-BE49-F238E27FC236}">
                <a16:creationId xmlns:a16="http://schemas.microsoft.com/office/drawing/2014/main" id="{36C0F13C-7A9A-4569-B475-633DE5062D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09" y="225838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4392EC-987F-43BF-BF8A-D676C6570E82}"/>
              </a:ext>
            </a:extLst>
          </p:cNvPr>
          <p:cNvSpPr txBox="1"/>
          <p:nvPr/>
        </p:nvSpPr>
        <p:spPr>
          <a:xfrm>
            <a:off x="3073747" y="1921290"/>
            <a:ext cx="86261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Linked in a circuit to a battery or cell.</a:t>
            </a:r>
          </a:p>
          <a:p>
            <a:r>
              <a:rPr lang="en-GB" sz="2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Wires need to be made of a metal to conduct electricity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6757A1-CD24-45BB-AFD2-223EC144C837}"/>
              </a:ext>
            </a:extLst>
          </p:cNvPr>
          <p:cNvSpPr txBox="1"/>
          <p:nvPr/>
        </p:nvSpPr>
        <p:spPr>
          <a:xfrm>
            <a:off x="3310299" y="3297624"/>
            <a:ext cx="74835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Q: Why does the bulb light up? </a:t>
            </a:r>
          </a:p>
          <a:p>
            <a:r>
              <a:rPr lang="en-GB" sz="2800" dirty="0"/>
              <a:t>Q: What is the energy transfer taking place?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07E42F-E1F4-488C-911C-BD903192BD73}"/>
              </a:ext>
            </a:extLst>
          </p:cNvPr>
          <p:cNvSpPr txBox="1"/>
          <p:nvPr/>
        </p:nvSpPr>
        <p:spPr>
          <a:xfrm>
            <a:off x="3310298" y="4358815"/>
            <a:ext cx="83895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A: The bulb lights up because the electricity running through it makes the filament glow. </a:t>
            </a:r>
          </a:p>
          <a:p>
            <a:r>
              <a:rPr lang="en-GB" sz="2800" dirty="0">
                <a:solidFill>
                  <a:srgbClr val="00B050"/>
                </a:solidFill>
              </a:rPr>
              <a:t>A: Chemical energy stored in the battery is transferred by electrical energy through the wires into light and heat in the bulb</a:t>
            </a:r>
          </a:p>
          <a:p>
            <a:endParaRPr lang="en-GB" sz="2800" dirty="0"/>
          </a:p>
        </p:txBody>
      </p:sp>
      <p:pic>
        <p:nvPicPr>
          <p:cNvPr id="1030" name="Picture 6" descr="Image result for cartoon pen">
            <a:extLst>
              <a:ext uri="{FF2B5EF4-FFF2-40B4-BE49-F238E27FC236}">
                <a16:creationId xmlns:a16="http://schemas.microsoft.com/office/drawing/2014/main" id="{977EC7EF-9265-4476-AED2-8FED211DD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1584" y="4407892"/>
            <a:ext cx="473103" cy="53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50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0941-D5BB-4835-8C54-46E7CC50C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084" y="178929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Electric current can flow freely in a conductor but cannot flow through an insulator </a:t>
            </a:r>
          </a:p>
          <a:p>
            <a:pPr marL="0" indent="0">
              <a:buNone/>
            </a:pPr>
            <a:r>
              <a:rPr lang="en-GB" dirty="0"/>
              <a:t>An example of a conductor is……………………</a:t>
            </a:r>
          </a:p>
          <a:p>
            <a:pPr marL="0" indent="0">
              <a:buNone/>
            </a:pPr>
            <a:r>
              <a:rPr lang="en-GB" dirty="0"/>
              <a:t>An example of an insulator is……………………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/>
              <a:t>Q: Why are electrical wires covered in a rubber or plastic coating? </a:t>
            </a:r>
          </a:p>
          <a:p>
            <a:pPr marL="0" indent="0">
              <a:buNone/>
            </a:pPr>
            <a:r>
              <a:rPr lang="en-GB" i="1" dirty="0"/>
              <a:t>Q: How could you test if a material was a conductor or insulator?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AutoShape 69">
            <a:extLst>
              <a:ext uri="{FF2B5EF4-FFF2-40B4-BE49-F238E27FC236}">
                <a16:creationId xmlns:a16="http://schemas.microsoft.com/office/drawing/2014/main" id="{3E51E004-FD72-41F8-A762-25AFE0D7B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5509" y="369393"/>
            <a:ext cx="12080981" cy="1103292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Write the following sentences in your book. Give an example of a conductor and an insulator, then think of an answer to the questions below.   </a:t>
            </a:r>
          </a:p>
        </p:txBody>
      </p:sp>
    </p:spTree>
    <p:extLst>
      <p:ext uri="{BB962C8B-B14F-4D97-AF65-F5344CB8AC3E}">
        <p14:creationId xmlns:p14="http://schemas.microsoft.com/office/powerpoint/2010/main" val="190461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81D91-DE6A-402F-AFF6-DE85E38F1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https://www.youtube.com/watch?v=EJeAuQ7pkpc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The battery or cell provides a force to move electrons. This force is called voltage and is measured in _______.  The flow of electrons is called __________ and is measured in ______ (A). When the switch is closed the circuit is___________ and the current can flow. The path the current follows is called a ________. Adding a bulb to the circuit _______ the current flowing.  </a:t>
            </a:r>
          </a:p>
        </p:txBody>
      </p:sp>
      <p:sp>
        <p:nvSpPr>
          <p:cNvPr id="4" name="AutoShape 69">
            <a:extLst>
              <a:ext uri="{FF2B5EF4-FFF2-40B4-BE49-F238E27FC236}">
                <a16:creationId xmlns:a16="http://schemas.microsoft.com/office/drawing/2014/main" id="{C2D6B020-2F43-413E-B7B7-F717FEDF1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445" y="217119"/>
            <a:ext cx="12192000" cy="1118768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Watch the clip and then complete the gap filler. Swap books and mark using a green pen. Give your partner a mark out of 6.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1989CF-1296-480F-953C-9E02635D0186}"/>
              </a:ext>
            </a:extLst>
          </p:cNvPr>
          <p:cNvSpPr txBox="1"/>
          <p:nvPr/>
        </p:nvSpPr>
        <p:spPr>
          <a:xfrm>
            <a:off x="1253656" y="5064981"/>
            <a:ext cx="9684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complete          Volts              Amps            circuit             reduces          current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5637F-4136-4C57-9D59-34EE74974DCF}"/>
              </a:ext>
            </a:extLst>
          </p:cNvPr>
          <p:cNvSpPr txBox="1"/>
          <p:nvPr/>
        </p:nvSpPr>
        <p:spPr>
          <a:xfrm>
            <a:off x="3918156" y="3438359"/>
            <a:ext cx="168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complete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4BF33C-44EE-46AC-B3A6-202FCF5C76AB}"/>
              </a:ext>
            </a:extLst>
          </p:cNvPr>
          <p:cNvSpPr txBox="1"/>
          <p:nvPr/>
        </p:nvSpPr>
        <p:spPr>
          <a:xfrm>
            <a:off x="2008082" y="3065134"/>
            <a:ext cx="1417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current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849DC5-59C1-4BE7-9A86-44F26A4BA15F}"/>
              </a:ext>
            </a:extLst>
          </p:cNvPr>
          <p:cNvSpPr txBox="1"/>
          <p:nvPr/>
        </p:nvSpPr>
        <p:spPr>
          <a:xfrm>
            <a:off x="6562002" y="3070697"/>
            <a:ext cx="1097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Amps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8E248D-4179-4065-B8C3-C5D192297908}"/>
              </a:ext>
            </a:extLst>
          </p:cNvPr>
          <p:cNvSpPr txBox="1"/>
          <p:nvPr/>
        </p:nvSpPr>
        <p:spPr>
          <a:xfrm>
            <a:off x="5928583" y="2685356"/>
            <a:ext cx="1097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volts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113B70-44E3-4157-9A34-CF97146401F0}"/>
              </a:ext>
            </a:extLst>
          </p:cNvPr>
          <p:cNvSpPr txBox="1"/>
          <p:nvPr/>
        </p:nvSpPr>
        <p:spPr>
          <a:xfrm>
            <a:off x="4762048" y="3834905"/>
            <a:ext cx="1097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circuit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A26DF2-EDB9-4538-824B-A6D07D8073C3}"/>
              </a:ext>
            </a:extLst>
          </p:cNvPr>
          <p:cNvSpPr txBox="1"/>
          <p:nvPr/>
        </p:nvSpPr>
        <p:spPr>
          <a:xfrm>
            <a:off x="891775" y="4212683"/>
            <a:ext cx="1328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reduces  </a:t>
            </a:r>
          </a:p>
        </p:txBody>
      </p:sp>
    </p:spTree>
    <p:extLst>
      <p:ext uri="{BB962C8B-B14F-4D97-AF65-F5344CB8AC3E}">
        <p14:creationId xmlns:p14="http://schemas.microsoft.com/office/powerpoint/2010/main" val="283023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BC09300-E065-49C8-A71C-438C76C173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092846"/>
            <a:ext cx="3403678" cy="43513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54E6CF3-4E4D-4081-AFB2-50F7447EF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540" y="2033837"/>
            <a:ext cx="2751797" cy="4286250"/>
          </a:xfrm>
          <a:prstGeom prst="rect">
            <a:avLst/>
          </a:prstGeom>
        </p:spPr>
      </p:pic>
      <p:sp>
        <p:nvSpPr>
          <p:cNvPr id="6" name="AutoShape 69">
            <a:extLst>
              <a:ext uri="{FF2B5EF4-FFF2-40B4-BE49-F238E27FC236}">
                <a16:creationId xmlns:a16="http://schemas.microsoft.com/office/drawing/2014/main" id="{F6112025-D329-4741-BD70-6350660F6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69818"/>
            <a:ext cx="10099293" cy="1690688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Which of the bulbs will light up if switch one is closed and switch 2 is open? Write the correct answer in the back of your books.   </a:t>
            </a:r>
          </a:p>
        </p:txBody>
      </p:sp>
    </p:spTree>
    <p:extLst>
      <p:ext uri="{BB962C8B-B14F-4D97-AF65-F5344CB8AC3E}">
        <p14:creationId xmlns:p14="http://schemas.microsoft.com/office/powerpoint/2010/main" val="178672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6D2EF75-DDF6-44A4-AE25-13003B8DB3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01695" y="1462377"/>
            <a:ext cx="4829044" cy="5395623"/>
          </a:xfrm>
          <a:prstGeom prst="rect">
            <a:avLst/>
          </a:prstGeom>
        </p:spPr>
      </p:pic>
      <p:sp>
        <p:nvSpPr>
          <p:cNvPr id="5" name="AutoShape 69">
            <a:extLst>
              <a:ext uri="{FF2B5EF4-FFF2-40B4-BE49-F238E27FC236}">
                <a16:creationId xmlns:a16="http://schemas.microsoft.com/office/drawing/2014/main" id="{6C0B4FCE-14C7-41E3-A350-1F8E42B9E4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0739" y="111879"/>
            <a:ext cx="11270522" cy="1164443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Use you key stage 2 skills and the example given to have a go at worksheet 7JA4 for ten minutes. Use a ruler and pencil to draw circuit diagrams 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FF0CE3E-0947-471E-9CC2-ABAAC8E6F3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492500"/>
              </p:ext>
            </p:extLst>
          </p:nvPr>
        </p:nvGraphicFramePr>
        <p:xfrm>
          <a:off x="925285" y="1394276"/>
          <a:ext cx="3834439" cy="5425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4" imgW="4533692" imgH="6415848" progId="AcroExch.Document.DC">
                  <p:embed/>
                </p:oleObj>
              </mc:Choice>
              <mc:Fallback>
                <p:oleObj name="Acrobat Document" r:id="rId4" imgW="4533692" imgH="6415848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5285" y="1394276"/>
                        <a:ext cx="3834439" cy="5425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5DE50A0-C56C-4B82-8016-9F655C68824B}"/>
              </a:ext>
            </a:extLst>
          </p:cNvPr>
          <p:cNvCxnSpPr>
            <a:cxnSpLocks/>
          </p:cNvCxnSpPr>
          <p:nvPr/>
        </p:nvCxnSpPr>
        <p:spPr>
          <a:xfrm flipV="1">
            <a:off x="3615210" y="2216360"/>
            <a:ext cx="2773479" cy="1164443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14A1675-D6D7-44C8-B992-484D8FA371AF}"/>
              </a:ext>
            </a:extLst>
          </p:cNvPr>
          <p:cNvCxnSpPr>
            <a:cxnSpLocks/>
          </p:cNvCxnSpPr>
          <p:nvPr/>
        </p:nvCxnSpPr>
        <p:spPr>
          <a:xfrm flipV="1">
            <a:off x="3804611" y="3839269"/>
            <a:ext cx="2632523" cy="290159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74F1CB9-FBC3-4578-9115-C1013A5C46AF}"/>
              </a:ext>
            </a:extLst>
          </p:cNvPr>
          <p:cNvCxnSpPr>
            <a:cxnSpLocks/>
          </p:cNvCxnSpPr>
          <p:nvPr/>
        </p:nvCxnSpPr>
        <p:spPr>
          <a:xfrm>
            <a:off x="3804611" y="5069466"/>
            <a:ext cx="2680968" cy="388923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40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 result for circuit diagram with an ammeter">
            <a:extLst>
              <a:ext uri="{FF2B5EF4-FFF2-40B4-BE49-F238E27FC236}">
                <a16:creationId xmlns:a16="http://schemas.microsoft.com/office/drawing/2014/main" id="{51EA4066-4C73-4977-AEFA-45D3322B3F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95778"/>
            <a:ext cx="4577756" cy="275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9">
            <a:extLst>
              <a:ext uri="{FF2B5EF4-FFF2-40B4-BE49-F238E27FC236}">
                <a16:creationId xmlns:a16="http://schemas.microsoft.com/office/drawing/2014/main" id="{3F90A369-6DB9-494A-AF61-A2B7BC1AC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63611"/>
            <a:ext cx="11353800" cy="1627078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Discuss with your partner for 2 minutes and decide in which circuit the reading on the ammeter would be higher.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12F415-24C2-4EA1-9F7D-40CB92D1749F}"/>
              </a:ext>
            </a:extLst>
          </p:cNvPr>
          <p:cNvSpPr txBox="1"/>
          <p:nvPr/>
        </p:nvSpPr>
        <p:spPr>
          <a:xfrm>
            <a:off x="1129085" y="4898003"/>
            <a:ext cx="82614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Current is not used up in a circuit. Therefore the current is the same, wherever the ammeter is positioned. </a:t>
            </a:r>
          </a:p>
        </p:txBody>
      </p:sp>
      <p:pic>
        <p:nvPicPr>
          <p:cNvPr id="7" name="Picture 6" descr="Image result for cartoon pen">
            <a:extLst>
              <a:ext uri="{FF2B5EF4-FFF2-40B4-BE49-F238E27FC236}">
                <a16:creationId xmlns:a16="http://schemas.microsoft.com/office/drawing/2014/main" id="{E17B596D-06BE-4DC4-9ECE-0457AFC6C4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97" y="5047463"/>
            <a:ext cx="473103" cy="53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561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99ED9-851E-4EE6-8649-E55931698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585" y="1480454"/>
            <a:ext cx="10515600" cy="502694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Q: If two people were sharing 12 sweets and a third person joined them – would each person get more sweets or fewer? </a:t>
            </a:r>
          </a:p>
          <a:p>
            <a:r>
              <a:rPr lang="en-GB" dirty="0"/>
              <a:t>Use your answer and think about what might happen to the brightness of a bulb if another bulb is added to a series circuit. </a:t>
            </a:r>
          </a:p>
          <a:p>
            <a:r>
              <a:rPr lang="en-GB" dirty="0"/>
              <a:t>What is the sweets in this scenario? </a:t>
            </a:r>
          </a:p>
          <a:p>
            <a:pPr marL="0" indent="0">
              <a:buNone/>
            </a:pPr>
            <a:r>
              <a:rPr lang="en-GB" dirty="0"/>
              <a:t>         </a:t>
            </a:r>
          </a:p>
        </p:txBody>
      </p:sp>
      <p:pic>
        <p:nvPicPr>
          <p:cNvPr id="4" name="Picture 6" descr="Image result for cartoon pen">
            <a:extLst>
              <a:ext uri="{FF2B5EF4-FFF2-40B4-BE49-F238E27FC236}">
                <a16:creationId xmlns:a16="http://schemas.microsoft.com/office/drawing/2014/main" id="{D31F6C0F-8AB2-4527-BF52-3550756D7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64" y="4177750"/>
            <a:ext cx="473103" cy="53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C3CDBE-DEF1-4657-A98B-3F0931AC6855}"/>
              </a:ext>
            </a:extLst>
          </p:cNvPr>
          <p:cNvSpPr txBox="1"/>
          <p:nvPr/>
        </p:nvSpPr>
        <p:spPr>
          <a:xfrm>
            <a:off x="1494845" y="4085609"/>
            <a:ext cx="81030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If you add more bulbs to a circuit, all the bulbs in the circuit will be dimmer</a:t>
            </a:r>
          </a:p>
        </p:txBody>
      </p:sp>
      <p:sp>
        <p:nvSpPr>
          <p:cNvPr id="6" name="AutoShape 69">
            <a:extLst>
              <a:ext uri="{FF2B5EF4-FFF2-40B4-BE49-F238E27FC236}">
                <a16:creationId xmlns:a16="http://schemas.microsoft.com/office/drawing/2014/main" id="{3EDA90AC-39F0-4075-BDD8-2A984A9DD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6561" y="223293"/>
            <a:ext cx="8921619" cy="890176"/>
          </a:xfrm>
          <a:prstGeom prst="roundRect">
            <a:avLst>
              <a:gd name="adj" fmla="val 6856"/>
            </a:avLst>
          </a:prstGeom>
          <a:gradFill rotWithShape="1">
            <a:gsLst>
              <a:gs pos="0">
                <a:srgbClr val="3399FF"/>
              </a:gs>
              <a:gs pos="100000">
                <a:schemeClr val="accent1"/>
              </a:gs>
            </a:gsLst>
            <a:lin ang="5400000" scaled="1"/>
          </a:gradFill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2800" dirty="0">
                <a:sym typeface="Wingdings 2" panose="05020102010507070707" pitchFamily="18" charset="2"/>
              </a:rPr>
              <a:t>Discuss the following questions in pairs for 3 minutes. </a:t>
            </a:r>
          </a:p>
        </p:txBody>
      </p:sp>
      <p:pic>
        <p:nvPicPr>
          <p:cNvPr id="7172" name="Picture 4" descr="Image result for sweets">
            <a:extLst>
              <a:ext uri="{FF2B5EF4-FFF2-40B4-BE49-F238E27FC236}">
                <a16:creationId xmlns:a16="http://schemas.microsoft.com/office/drawing/2014/main" id="{4BE16679-F567-4C0D-A4BC-014ED0773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7670" y="5432"/>
            <a:ext cx="2014330" cy="168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1EB369D-8FEF-4354-9980-63310F994C75}"/>
              </a:ext>
            </a:extLst>
          </p:cNvPr>
          <p:cNvSpPr txBox="1"/>
          <p:nvPr/>
        </p:nvSpPr>
        <p:spPr>
          <a:xfrm>
            <a:off x="1494845" y="5161879"/>
            <a:ext cx="8428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/>
              <a:t>Extension</a:t>
            </a:r>
            <a:r>
              <a:rPr lang="en-GB" sz="2800" i="1" dirty="0"/>
              <a:t>: How would you get the bulbs to shine more brightly again? </a:t>
            </a:r>
          </a:p>
        </p:txBody>
      </p:sp>
    </p:spTree>
    <p:extLst>
      <p:ext uri="{BB962C8B-B14F-4D97-AF65-F5344CB8AC3E}">
        <p14:creationId xmlns:p14="http://schemas.microsoft.com/office/powerpoint/2010/main" val="54275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721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 2</vt:lpstr>
      <vt:lpstr>Office Theme</vt:lpstr>
      <vt:lpstr>Adobe Acrobat Document</vt:lpstr>
      <vt:lpstr>28/10/2018    7Ja Switches and Current      C.W                </vt:lpstr>
      <vt:lpstr>17.10.18          7Ja Switches and current                   C.W</vt:lpstr>
      <vt:lpstr>Take 3 minutes to discuss in pairs how you might get a bulb to light up and what materials the wires should be made of. Jot down your ideas in the back of your books </vt:lpstr>
      <vt:lpstr>Write the following sentences in your book. Give an example of a conductor and an insulator, then think of an answer to the questions below.   </vt:lpstr>
      <vt:lpstr>Watch the clip and then complete the gap filler. Swap books and mark using a green pen. Give your partner a mark out of 6.  </vt:lpstr>
      <vt:lpstr>Which of the bulbs will light up if switch one is closed and switch 2 is open? Write the correct answer in the back of your books.   </vt:lpstr>
      <vt:lpstr>Use you key stage 2 skills and the example given to have a go at worksheet 7JA4 for ten minutes. Use a ruler and pencil to draw circuit diagrams </vt:lpstr>
      <vt:lpstr>Discuss with your partner for 2 minutes and decide in which circuit the reading on the ammeter would be higher.  </vt:lpstr>
      <vt:lpstr>Discuss the following questions in pairs for 3 minutes. </vt:lpstr>
      <vt:lpstr>Spot the mistake in each diagram. Hands up.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17.10.18    7JA Switches and current      C.W</dc:title>
  <dc:creator>Vincent Rason</dc:creator>
  <cp:lastModifiedBy>F Sheikh</cp:lastModifiedBy>
  <cp:revision>17</cp:revision>
  <dcterms:created xsi:type="dcterms:W3CDTF">2018-10-16T20:12:14Z</dcterms:created>
  <dcterms:modified xsi:type="dcterms:W3CDTF">2018-10-28T23:16:59Z</dcterms:modified>
</cp:coreProperties>
</file>