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1" r:id="rId6"/>
    <p:sldMasterId id="2147483735" r:id="rId7"/>
    <p:sldMasterId id="2147483747" r:id="rId8"/>
    <p:sldMasterId id="2147483759" r:id="rId9"/>
    <p:sldMasterId id="2147483775" r:id="rId10"/>
    <p:sldMasterId id="2147483791" r:id="rId11"/>
    <p:sldMasterId id="2147483803" r:id="rId12"/>
    <p:sldMasterId id="2147483815" r:id="rId13"/>
    <p:sldMasterId id="2147483840" r:id="rId14"/>
    <p:sldMasterId id="2147483842" r:id="rId15"/>
  </p:sldMasterIdLst>
  <p:notesMasterIdLst>
    <p:notesMasterId r:id="rId72"/>
  </p:notesMasterIdLst>
  <p:sldIdLst>
    <p:sldId id="299" r:id="rId16"/>
    <p:sldId id="283" r:id="rId17"/>
    <p:sldId id="305" r:id="rId18"/>
    <p:sldId id="306" r:id="rId19"/>
    <p:sldId id="307" r:id="rId20"/>
    <p:sldId id="308" r:id="rId21"/>
    <p:sldId id="309" r:id="rId22"/>
    <p:sldId id="311" r:id="rId23"/>
    <p:sldId id="310" r:id="rId24"/>
    <p:sldId id="327" r:id="rId25"/>
    <p:sldId id="328"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12" r:id="rId40"/>
    <p:sldId id="329" r:id="rId41"/>
    <p:sldId id="338" r:id="rId42"/>
    <p:sldId id="330" r:id="rId43"/>
    <p:sldId id="337" r:id="rId44"/>
    <p:sldId id="331" r:id="rId45"/>
    <p:sldId id="332" r:id="rId46"/>
    <p:sldId id="277" r:id="rId47"/>
    <p:sldId id="300" r:id="rId48"/>
    <p:sldId id="333" r:id="rId49"/>
    <p:sldId id="334" r:id="rId50"/>
    <p:sldId id="335" r:id="rId51"/>
    <p:sldId id="336" r:id="rId52"/>
    <p:sldId id="270" r:id="rId53"/>
    <p:sldId id="301" r:id="rId54"/>
    <p:sldId id="326" r:id="rId55"/>
    <p:sldId id="302" r:id="rId56"/>
    <p:sldId id="303" r:id="rId57"/>
    <p:sldId id="297" r:id="rId58"/>
    <p:sldId id="258" r:id="rId59"/>
    <p:sldId id="265" r:id="rId60"/>
    <p:sldId id="271" r:id="rId61"/>
    <p:sldId id="295" r:id="rId62"/>
    <p:sldId id="296" r:id="rId63"/>
    <p:sldId id="298" r:id="rId64"/>
    <p:sldId id="267" r:id="rId65"/>
    <p:sldId id="268" r:id="rId66"/>
    <p:sldId id="259" r:id="rId67"/>
    <p:sldId id="260" r:id="rId68"/>
    <p:sldId id="261" r:id="rId69"/>
    <p:sldId id="262" r:id="rId70"/>
    <p:sldId id="266" r:id="rId71"/>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6FF66"/>
    <a:srgbClr val="CC0000"/>
    <a:srgbClr val="FFCC00"/>
    <a:srgbClr val="009242"/>
    <a:srgbClr val="CC99FF"/>
    <a:srgbClr val="CCECFF"/>
    <a:srgbClr val="6699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17/07/2018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44DC49-D7B7-479C-B111-797FB76A6B0A}" type="slidenum">
              <a:rPr lang="en-GB" altLang="en-US"/>
              <a:pPr/>
              <a:t>12</a:t>
            </a:fld>
            <a:endParaRPr lang="en-GB" altLang="en-US"/>
          </a:p>
        </p:txBody>
      </p:sp>
    </p:spTree>
    <p:extLst>
      <p:ext uri="{BB962C8B-B14F-4D97-AF65-F5344CB8AC3E}">
        <p14:creationId xmlns:p14="http://schemas.microsoft.com/office/powerpoint/2010/main" val="100172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2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58F0F9C-C53F-46CA-BCED-A1743992949C}" type="slidenum">
              <a:rPr lang="en-GB" altLang="en-US" sz="1200"/>
              <a:pPr algn="r"/>
              <a:t>21</a:t>
            </a:fld>
            <a:endParaRPr lang="en-GB" altLang="en-US" sz="1200"/>
          </a:p>
        </p:txBody>
      </p:sp>
    </p:spTree>
    <p:extLst>
      <p:ext uri="{BB962C8B-B14F-4D97-AF65-F5344CB8AC3E}">
        <p14:creationId xmlns:p14="http://schemas.microsoft.com/office/powerpoint/2010/main" val="64466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4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A67B370-0C2F-4086-8E7E-F93332AF0E8B}" type="slidenum">
              <a:rPr lang="en-GB" altLang="en-US" sz="1200"/>
              <a:pPr algn="r"/>
              <a:t>22</a:t>
            </a:fld>
            <a:endParaRPr lang="en-GB" altLang="en-US" sz="1200"/>
          </a:p>
        </p:txBody>
      </p:sp>
    </p:spTree>
    <p:extLst>
      <p:ext uri="{BB962C8B-B14F-4D97-AF65-F5344CB8AC3E}">
        <p14:creationId xmlns:p14="http://schemas.microsoft.com/office/powerpoint/2010/main" val="412083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6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8CD9F55-E853-44AE-B730-2203E9075A41}" type="slidenum">
              <a:rPr lang="en-GB" altLang="en-US" sz="1200"/>
              <a:pPr algn="r"/>
              <a:t>23</a:t>
            </a:fld>
            <a:endParaRPr lang="en-GB" altLang="en-US" sz="1200"/>
          </a:p>
        </p:txBody>
      </p:sp>
    </p:spTree>
    <p:extLst>
      <p:ext uri="{BB962C8B-B14F-4D97-AF65-F5344CB8AC3E}">
        <p14:creationId xmlns:p14="http://schemas.microsoft.com/office/powerpoint/2010/main" val="308264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8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8B42291-3660-4453-85A9-A418AE5C7799}" type="slidenum">
              <a:rPr lang="en-GB" altLang="en-US" sz="1200"/>
              <a:pPr algn="r"/>
              <a:t>24</a:t>
            </a:fld>
            <a:endParaRPr lang="en-GB" altLang="en-US" sz="1200"/>
          </a:p>
        </p:txBody>
      </p:sp>
    </p:spTree>
    <p:extLst>
      <p:ext uri="{BB962C8B-B14F-4D97-AF65-F5344CB8AC3E}">
        <p14:creationId xmlns:p14="http://schemas.microsoft.com/office/powerpoint/2010/main" val="393266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9FCD0F-826D-413A-82AE-1878CF44B35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31" name="Rectangle 2"/>
          <p:cNvSpPr>
            <a:spLocks noGrp="1" noRot="1" noChangeAspect="1" noChangeArrowheads="1" noTextEdit="1"/>
          </p:cNvSpPr>
          <p:nvPr>
            <p:ph type="sldImg"/>
          </p:nvPr>
        </p:nvSpPr>
        <p:spPr bwMode="auto">
          <a:xfrm>
            <a:off x="120650" y="742950"/>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5800" y="4714875"/>
            <a:ext cx="548640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6151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 on active book</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30</a:t>
            </a:fld>
            <a:endParaRPr lang="en-GB"/>
          </a:p>
        </p:txBody>
      </p:sp>
    </p:spTree>
    <p:extLst>
      <p:ext uri="{BB962C8B-B14F-4D97-AF65-F5344CB8AC3E}">
        <p14:creationId xmlns:p14="http://schemas.microsoft.com/office/powerpoint/2010/main" val="149001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CDFC-0183-4459-B46C-F2EC9CD0E2F0}" type="slidenum">
              <a:rPr lang="en-GB">
                <a:solidFill>
                  <a:prstClr val="black"/>
                </a:solidFill>
              </a:rPr>
              <a:pPr/>
              <a:t>38</a:t>
            </a:fld>
            <a:endParaRPr lang="en-GB">
              <a:solidFill>
                <a:prstClr val="black"/>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7397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43</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44</a:t>
            </a:fld>
            <a:endParaRPr lang="en-GB"/>
          </a:p>
        </p:txBody>
      </p:sp>
    </p:spTree>
    <p:extLst>
      <p:ext uri="{BB962C8B-B14F-4D97-AF65-F5344CB8AC3E}">
        <p14:creationId xmlns:p14="http://schemas.microsoft.com/office/powerpoint/2010/main" val="12886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39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B879961-EFF9-446E-B468-5BDEA921BC38}" type="slidenum">
              <a:rPr lang="en-GB" altLang="en-US" sz="1200"/>
              <a:pPr algn="r"/>
              <a:t>13</a:t>
            </a:fld>
            <a:endParaRPr lang="en-GB" altLang="en-US" sz="1200"/>
          </a:p>
        </p:txBody>
      </p:sp>
    </p:spTree>
    <p:extLst>
      <p:ext uri="{BB962C8B-B14F-4D97-AF65-F5344CB8AC3E}">
        <p14:creationId xmlns:p14="http://schemas.microsoft.com/office/powerpoint/2010/main" val="384594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59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517F9D9-7024-4622-BED9-6B366C57C3F3}" type="slidenum">
              <a:rPr lang="en-GB" altLang="en-US" sz="1200"/>
              <a:pPr algn="r"/>
              <a:t>14</a:t>
            </a:fld>
            <a:endParaRPr lang="en-GB" altLang="en-US" sz="1200"/>
          </a:p>
        </p:txBody>
      </p:sp>
    </p:spTree>
    <p:extLst>
      <p:ext uri="{BB962C8B-B14F-4D97-AF65-F5344CB8AC3E}">
        <p14:creationId xmlns:p14="http://schemas.microsoft.com/office/powerpoint/2010/main" val="194420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80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7C3C5CF-EAEF-46A5-BB56-1D869D68B410}" type="slidenum">
              <a:rPr lang="en-GB" altLang="en-US" sz="1200"/>
              <a:pPr algn="r"/>
              <a:t>15</a:t>
            </a:fld>
            <a:endParaRPr lang="en-GB" altLang="en-US" sz="1200"/>
          </a:p>
        </p:txBody>
      </p:sp>
    </p:spTree>
    <p:extLst>
      <p:ext uri="{BB962C8B-B14F-4D97-AF65-F5344CB8AC3E}">
        <p14:creationId xmlns:p14="http://schemas.microsoft.com/office/powerpoint/2010/main" val="8603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00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EAFD6F8-5A08-431C-8C95-FB158790BD53}" type="slidenum">
              <a:rPr lang="en-GB" altLang="en-US" sz="1200"/>
              <a:pPr algn="r"/>
              <a:t>16</a:t>
            </a:fld>
            <a:endParaRPr lang="en-GB" altLang="en-US" sz="1200"/>
          </a:p>
        </p:txBody>
      </p:sp>
    </p:spTree>
    <p:extLst>
      <p:ext uri="{BB962C8B-B14F-4D97-AF65-F5344CB8AC3E}">
        <p14:creationId xmlns:p14="http://schemas.microsoft.com/office/powerpoint/2010/main" val="137135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21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EAB4C35-F951-4930-9D31-78B4061A8264}" type="slidenum">
              <a:rPr lang="en-GB" altLang="en-US" sz="1200"/>
              <a:pPr algn="r"/>
              <a:t>17</a:t>
            </a:fld>
            <a:endParaRPr lang="en-GB" altLang="en-US" sz="1200"/>
          </a:p>
        </p:txBody>
      </p:sp>
    </p:spTree>
    <p:extLst>
      <p:ext uri="{BB962C8B-B14F-4D97-AF65-F5344CB8AC3E}">
        <p14:creationId xmlns:p14="http://schemas.microsoft.com/office/powerpoint/2010/main" val="171676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61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A4A9F27-1A19-4432-9632-8D5E1004E7B3}" type="slidenum">
              <a:rPr lang="en-GB" altLang="en-US" sz="1200"/>
              <a:pPr algn="r"/>
              <a:t>18</a:t>
            </a:fld>
            <a:endParaRPr lang="en-GB" altLang="en-US" sz="1200"/>
          </a:p>
        </p:txBody>
      </p:sp>
    </p:spTree>
    <p:extLst>
      <p:ext uri="{BB962C8B-B14F-4D97-AF65-F5344CB8AC3E}">
        <p14:creationId xmlns:p14="http://schemas.microsoft.com/office/powerpoint/2010/main" val="82319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82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4026CA1-41A9-4BE7-84F8-83203AF4384F}" type="slidenum">
              <a:rPr lang="en-GB" altLang="en-US" sz="1200"/>
              <a:pPr algn="r"/>
              <a:t>19</a:t>
            </a:fld>
            <a:endParaRPr lang="en-GB" altLang="en-US" sz="1200"/>
          </a:p>
        </p:txBody>
      </p:sp>
    </p:spTree>
    <p:extLst>
      <p:ext uri="{BB962C8B-B14F-4D97-AF65-F5344CB8AC3E}">
        <p14:creationId xmlns:p14="http://schemas.microsoft.com/office/powerpoint/2010/main" val="213220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D9663D7-B622-460D-9B9F-0A64BA024807}" type="slidenum">
              <a:rPr lang="en-GB" altLang="en-US" sz="1200"/>
              <a:pPr algn="r"/>
              <a:t>20</a:t>
            </a:fld>
            <a:endParaRPr lang="en-GB" altLang="en-US" sz="1200"/>
          </a:p>
        </p:txBody>
      </p:sp>
    </p:spTree>
    <p:extLst>
      <p:ext uri="{BB962C8B-B14F-4D97-AF65-F5344CB8AC3E}">
        <p14:creationId xmlns:p14="http://schemas.microsoft.com/office/powerpoint/2010/main" val="293253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17/07/2018</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1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8754463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userDrawn="1">
  <p:cSld name="2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399611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17/07/2018</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230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477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3300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97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75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userDrawn="1">
  <p:cSld name="3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09937395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786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524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2945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1972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8530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092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defTabSz="685800">
              <a:defRPr/>
            </a:pPr>
            <a:fld id="{CD32FF5F-61FE-4AFC-9B70-6DDD97B08C43}" type="datetimeFigureOut">
              <a:rPr lang="en-GB" smtClean="0"/>
              <a:pPr defTabSz="685800">
                <a:defRPr/>
              </a:pPr>
              <a:t>17/07/2018</a:t>
            </a:fld>
            <a:endParaRPr lang="en-GB"/>
          </a:p>
        </p:txBody>
      </p:sp>
      <p:sp>
        <p:nvSpPr>
          <p:cNvPr id="5" name="Footer Placeholder 4"/>
          <p:cNvSpPr>
            <a:spLocks noGrp="1"/>
          </p:cNvSpPr>
          <p:nvPr>
            <p:ph type="ftr" sz="quarter" idx="11"/>
          </p:nvPr>
        </p:nvSpPr>
        <p:spPr/>
        <p:txBody>
          <a:bodyPr/>
          <a:lstStyle>
            <a:lvl1pPr>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B38CA73C-A726-458B-944C-9ED373D0BCC7}"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11020652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EC147B34-227D-44BA-887A-E822B8F1DD78}" type="datetimeFigureOut">
              <a:rPr lang="en-GB" smtClean="0"/>
              <a:pPr defTabSz="685800">
                <a:defRPr/>
              </a:pPr>
              <a:t>17/07/2018</a:t>
            </a:fld>
            <a:endParaRPr lang="en-GB"/>
          </a:p>
        </p:txBody>
      </p:sp>
      <p:sp>
        <p:nvSpPr>
          <p:cNvPr id="5" name="Footer Placeholder 4"/>
          <p:cNvSpPr>
            <a:spLocks noGrp="1"/>
          </p:cNvSpPr>
          <p:nvPr>
            <p:ph type="ftr" sz="quarter" idx="11"/>
          </p:nvPr>
        </p:nvSpPr>
        <p:spPr/>
        <p:txBody>
          <a:bodyPr/>
          <a:lstStyle>
            <a:lvl1pPr>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D67F922B-C6F4-41C5-ABEE-8F22A31569FA}"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28752961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5CD103DD-D2C9-42CD-8F30-392BB42C3135}" type="datetimeFigureOut">
              <a:rPr lang="en-GB" smtClean="0"/>
              <a:pPr defTabSz="685800">
                <a:defRPr/>
              </a:pPr>
              <a:t>17/07/2018</a:t>
            </a:fld>
            <a:endParaRPr lang="en-GB"/>
          </a:p>
        </p:txBody>
      </p:sp>
      <p:sp>
        <p:nvSpPr>
          <p:cNvPr id="5" name="Footer Placeholder 4"/>
          <p:cNvSpPr>
            <a:spLocks noGrp="1"/>
          </p:cNvSpPr>
          <p:nvPr>
            <p:ph type="ftr" sz="quarter" idx="11"/>
          </p:nvPr>
        </p:nvSpPr>
        <p:spPr/>
        <p:txBody>
          <a:bodyPr/>
          <a:lstStyle>
            <a:lvl1pPr>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9DF8E2EF-71B3-4298-9598-069FB2464C69}"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2765337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defTabSz="685800">
              <a:defRPr/>
            </a:pPr>
            <a:fld id="{B4DED540-254D-4CBB-9FA0-50283C1B04B2}" type="datetimeFigureOut">
              <a:rPr lang="en-GB" smtClean="0"/>
              <a:pPr defTabSz="685800">
                <a:defRPr/>
              </a:pPr>
              <a:t>17/07/2018</a:t>
            </a:fld>
            <a:endParaRPr lang="en-GB"/>
          </a:p>
        </p:txBody>
      </p:sp>
      <p:sp>
        <p:nvSpPr>
          <p:cNvPr id="6" name="Footer Placeholder 4"/>
          <p:cNvSpPr>
            <a:spLocks noGrp="1"/>
          </p:cNvSpPr>
          <p:nvPr>
            <p:ph type="ftr" sz="quarter" idx="11"/>
          </p:nvPr>
        </p:nvSpPr>
        <p:spPr/>
        <p:txBody>
          <a:bodyPr/>
          <a:lstStyle>
            <a:lvl1pPr>
              <a:defRPr/>
            </a:lvl1pPr>
          </a:lstStyle>
          <a:p>
            <a:pPr defTabSz="685800">
              <a:defRPr/>
            </a:pPr>
            <a:endParaRPr lang="en-GB"/>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886A7CAD-0B0D-4A3A-A28F-87CA7E46C3A7}"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159640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4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7395422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defTabSz="685800">
              <a:defRPr/>
            </a:pPr>
            <a:fld id="{02A30EFF-8F78-40AA-BA3A-37FB3B591CD2}" type="datetimeFigureOut">
              <a:rPr lang="en-GB" smtClean="0"/>
              <a:pPr defTabSz="685800">
                <a:defRPr/>
              </a:pPr>
              <a:t>17/07/2018</a:t>
            </a:fld>
            <a:endParaRPr lang="en-GB"/>
          </a:p>
        </p:txBody>
      </p:sp>
      <p:sp>
        <p:nvSpPr>
          <p:cNvPr id="8" name="Footer Placeholder 4"/>
          <p:cNvSpPr>
            <a:spLocks noGrp="1"/>
          </p:cNvSpPr>
          <p:nvPr>
            <p:ph type="ftr" sz="quarter" idx="11"/>
          </p:nvPr>
        </p:nvSpPr>
        <p:spPr/>
        <p:txBody>
          <a:bodyPr/>
          <a:lstStyle>
            <a:lvl1pPr>
              <a:defRPr/>
            </a:lvl1pPr>
          </a:lstStyle>
          <a:p>
            <a:pPr defTabSz="685800">
              <a:defRPr/>
            </a:pPr>
            <a:endParaRPr lang="en-GB"/>
          </a:p>
        </p:txBody>
      </p:sp>
      <p:sp>
        <p:nvSpPr>
          <p:cNvPr id="9"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1978319A-F2E6-489E-B831-16FCDD5E744F}"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33115525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defTabSz="685800">
              <a:defRPr/>
            </a:pPr>
            <a:fld id="{ED364EFC-BF30-46CE-969C-1E85D04D80C1}" type="datetimeFigureOut">
              <a:rPr lang="en-GB" smtClean="0"/>
              <a:pPr defTabSz="685800">
                <a:defRPr/>
              </a:pPr>
              <a:t>17/07/2018</a:t>
            </a:fld>
            <a:endParaRPr lang="en-GB"/>
          </a:p>
        </p:txBody>
      </p:sp>
      <p:sp>
        <p:nvSpPr>
          <p:cNvPr id="4" name="Footer Placeholder 4"/>
          <p:cNvSpPr>
            <a:spLocks noGrp="1"/>
          </p:cNvSpPr>
          <p:nvPr>
            <p:ph type="ftr" sz="quarter" idx="11"/>
          </p:nvPr>
        </p:nvSpPr>
        <p:spPr/>
        <p:txBody>
          <a:bodyPr/>
          <a:lstStyle>
            <a:lvl1pPr>
              <a:defRPr/>
            </a:lvl1pPr>
          </a:lstStyle>
          <a:p>
            <a:pPr defTabSz="685800">
              <a:defRPr/>
            </a:pPr>
            <a:endParaRPr lang="en-GB"/>
          </a:p>
        </p:txBody>
      </p:sp>
      <p:sp>
        <p:nvSpPr>
          <p:cNvPr id="5"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BE4DD33A-094C-4422-9ED3-B17E562CDACE}"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14239547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999F26C0-4C6E-4583-9A33-5366AAF917E5}" type="datetimeFigureOut">
              <a:rPr lang="en-GB" smtClean="0"/>
              <a:pPr defTabSz="685800">
                <a:defRPr/>
              </a:pPr>
              <a:t>17/07/2018</a:t>
            </a:fld>
            <a:endParaRPr lang="en-GB"/>
          </a:p>
        </p:txBody>
      </p:sp>
      <p:sp>
        <p:nvSpPr>
          <p:cNvPr id="3" name="Footer Placeholder 4"/>
          <p:cNvSpPr>
            <a:spLocks noGrp="1"/>
          </p:cNvSpPr>
          <p:nvPr>
            <p:ph type="ftr" sz="quarter" idx="11"/>
          </p:nvPr>
        </p:nvSpPr>
        <p:spPr/>
        <p:txBody>
          <a:bodyPr/>
          <a:lstStyle>
            <a:lvl1pPr>
              <a:defRPr/>
            </a:lvl1pPr>
          </a:lstStyle>
          <a:p>
            <a:pPr defTabSz="685800">
              <a:defRPr/>
            </a:pPr>
            <a:endParaRPr lang="en-GB"/>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31AC4FE9-57CD-41DA-B28E-0846A7B5D403}"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17101183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E8F28CCB-6A6E-427D-8A6D-D689E112C04F}" type="datetimeFigureOut">
              <a:rPr lang="en-GB" smtClean="0"/>
              <a:pPr defTabSz="685800">
                <a:defRPr/>
              </a:pPr>
              <a:t>17/07/2018</a:t>
            </a:fld>
            <a:endParaRPr lang="en-GB"/>
          </a:p>
        </p:txBody>
      </p:sp>
      <p:sp>
        <p:nvSpPr>
          <p:cNvPr id="6" name="Footer Placeholder 4"/>
          <p:cNvSpPr>
            <a:spLocks noGrp="1"/>
          </p:cNvSpPr>
          <p:nvPr>
            <p:ph type="ftr" sz="quarter" idx="11"/>
          </p:nvPr>
        </p:nvSpPr>
        <p:spPr/>
        <p:txBody>
          <a:bodyPr/>
          <a:lstStyle>
            <a:lvl1pPr>
              <a:defRPr/>
            </a:lvl1pPr>
          </a:lstStyle>
          <a:p>
            <a:pPr defTabSz="685800">
              <a:defRPr/>
            </a:pPr>
            <a:endParaRPr lang="en-GB"/>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5A4D3797-F795-4D6A-8559-E70E4E79202E}"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6983427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5ECFB546-A272-460E-A6C9-B7297FCFD0DA}" type="datetimeFigureOut">
              <a:rPr lang="en-GB" smtClean="0"/>
              <a:pPr defTabSz="685800">
                <a:defRPr/>
              </a:pPr>
              <a:t>17/07/2018</a:t>
            </a:fld>
            <a:endParaRPr lang="en-GB"/>
          </a:p>
        </p:txBody>
      </p:sp>
      <p:sp>
        <p:nvSpPr>
          <p:cNvPr id="6" name="Footer Placeholder 4"/>
          <p:cNvSpPr>
            <a:spLocks noGrp="1"/>
          </p:cNvSpPr>
          <p:nvPr>
            <p:ph type="ftr" sz="quarter" idx="11"/>
          </p:nvPr>
        </p:nvSpPr>
        <p:spPr/>
        <p:txBody>
          <a:bodyPr/>
          <a:lstStyle>
            <a:lvl1pPr>
              <a:defRPr/>
            </a:lvl1pPr>
          </a:lstStyle>
          <a:p>
            <a:pPr defTabSz="685800">
              <a:defRPr/>
            </a:pPr>
            <a:endParaRPr lang="en-GB"/>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3FFE5B54-8E5D-4F10-BCDD-FFFE4A73A2F3}"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20538206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0802A539-8C74-4935-88E6-C05F7625EC89}" type="datetimeFigureOut">
              <a:rPr lang="en-GB" smtClean="0"/>
              <a:pPr defTabSz="685800">
                <a:defRPr/>
              </a:pPr>
              <a:t>17/07/2018</a:t>
            </a:fld>
            <a:endParaRPr lang="en-GB"/>
          </a:p>
        </p:txBody>
      </p:sp>
      <p:sp>
        <p:nvSpPr>
          <p:cNvPr id="5" name="Footer Placeholder 4"/>
          <p:cNvSpPr>
            <a:spLocks noGrp="1"/>
          </p:cNvSpPr>
          <p:nvPr>
            <p:ph type="ftr" sz="quarter" idx="11"/>
          </p:nvPr>
        </p:nvSpPr>
        <p:spPr/>
        <p:txBody>
          <a:bodyPr/>
          <a:lstStyle>
            <a:lvl1pPr>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0B15E201-C1F2-48B3-BA92-C45CFC22CDDD}"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26113672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010E14B1-6006-4463-92FC-CEFEF360F9F7}" type="datetimeFigureOut">
              <a:rPr lang="en-GB" smtClean="0"/>
              <a:pPr defTabSz="685800">
                <a:defRPr/>
              </a:pPr>
              <a:t>17/07/2018</a:t>
            </a:fld>
            <a:endParaRPr lang="en-GB"/>
          </a:p>
        </p:txBody>
      </p:sp>
      <p:sp>
        <p:nvSpPr>
          <p:cNvPr id="5" name="Footer Placeholder 4"/>
          <p:cNvSpPr>
            <a:spLocks noGrp="1"/>
          </p:cNvSpPr>
          <p:nvPr>
            <p:ph type="ftr" sz="quarter" idx="11"/>
          </p:nvPr>
        </p:nvSpPr>
        <p:spPr/>
        <p:txBody>
          <a:bodyPr/>
          <a:lstStyle>
            <a:lvl1pPr>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5F796300-A5B3-454B-9D2B-4F8E95B557F9}"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33439602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229C49B-7D26-45D0-902F-8CF77F8D499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40269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130B1CD-D5FF-4E21-8F69-1574B14C551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222696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FE4988E-5EEE-4F87-AF95-C6DFD31186C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8967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9685220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CFF031E-589E-455E-A0BA-B7A3E2D4389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515120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449F359-CA82-4517-A52F-62624472E614}"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62805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501ED93-7DEA-4B7A-ABA5-64993DF724A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392182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D5B8AEB-82A1-422F-929B-4ACB772E726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41048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858D02A-9777-4560-8A21-12B6AAAFB27C}"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671520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1DD4423-5D71-41BA-BA60-04D0EEA3408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60646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684A786-4582-4C95-9E20-FCBEF419802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44086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6ACD067-E1DB-42C2-81C7-68F0C1EC4E62}"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113720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defTabSz="685800">
              <a:defRPr/>
            </a:pPr>
            <a:fld id="{97194C00-CC60-4C5C-8390-33DA3D5F3B67}"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2EE0A667-56CC-422F-9405-DC328AB4400B}"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08865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userDrawn="1">
  <p:cSld name="6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5880384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C90C9724-E97E-4820-B386-AEC53F650129}"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EAC9FD82-E797-44A2-8877-05243D399745}"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9047332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EA8C6226-60E2-43A0-84EA-DB9D280491FF}"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836F4705-76D1-4CA1-BBEC-7D632AAA70D8}"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6989754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defTabSz="685800">
              <a:defRPr/>
            </a:pPr>
            <a:fld id="{F4D2CEF3-806F-4FA0-B2E3-647D5570B59F}"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B4799A49-0649-4625-A8E5-25043867FF66}"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7104343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defTabSz="685800">
              <a:defRPr/>
            </a:pPr>
            <a:fld id="{47A9E78F-2151-49B3-83D0-BF614932FD1F}"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2D9294C8-E346-4F3B-AA5C-6C4B2123C395}"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9026450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defTabSz="685800">
              <a:defRPr/>
            </a:pPr>
            <a:fld id="{1E9305D2-5CB0-4640-9824-7665FBA98762}"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E29620A8-7DC6-4B24-965F-92E16785A562}"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5718472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CE5CDF6E-0BB9-4844-BD5C-BC219910DE6D}"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3C745AEE-46CE-466B-8584-9FA0C9296A19}"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7987655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CAE92E0B-9FB0-48A4-94B6-6AC3DF9154BC}"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7286F88D-F67F-4DA1-851B-39B7732057B1}"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4633639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F5710396-395E-4472-805E-6BAAE14FD43C}"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76217B5-3958-4510-AF30-0D5B210F7105}"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7698968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B373646A-F0CE-4F9E-8C46-2F38D9D61AC9}"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F5B15DC6-2886-44D7-A3CF-5C1193BC0BDB}"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4711230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85800">
              <a:defRPr/>
            </a:pPr>
            <a:fld id="{82AC622F-997A-43C5-B304-B5BC08554075}"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5E9CF8DF-46A0-4552-80F7-45147C7BB286}"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85466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userDrawn="1">
  <p:cSld name="7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2263809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userDrawn="1">
  <p:cSld name="8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6363406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userDrawn="1">
  <p:cSld name="9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02474801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userDrawn="1">
  <p:cSld name="10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9115867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userDrawn="1">
  <p:cSld name="11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02010355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userDrawn="1">
  <p:cSld name="12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1900789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userDrawn="1">
  <p:cSld name="13_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8Da</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Unicellular or multicellular</a:t>
            </a:r>
          </a:p>
        </p:txBody>
      </p:sp>
      <p:sp>
        <p:nvSpPr>
          <p:cNvPr id="3" name="Content Placeholder 2"/>
          <p:cNvSpPr>
            <a:spLocks noGrp="1"/>
          </p:cNvSpPr>
          <p:nvPr>
            <p:ph idx="1"/>
          </p:nvPr>
        </p:nvSpPr>
        <p:spPr>
          <a:xfrm>
            <a:off x="468314" y="843559"/>
            <a:ext cx="8207375" cy="3718917"/>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7560617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6" Type="http://schemas.openxmlformats.org/officeDocument/2006/relationships/theme" Target="../theme/theme10.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1.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4.xml"/><Relationship Id="rId1"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4.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3.jpg"/><Relationship Id="rId2" Type="http://schemas.openxmlformats.org/officeDocument/2006/relationships/slideLayout" Target="../slideLayouts/slideLayout59.xml"/><Relationship Id="rId16" Type="http://schemas.openxmlformats.org/officeDocument/2006/relationships/audio" Target="../media/audio1.wav"/><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5.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7.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7.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theme" Target="../theme/theme9.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17/07/2018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D04115-92FC-467E-B2F5-ACB207C52150}" type="datetimeFigureOut">
              <a:rPr lang="en-GB" smtClean="0">
                <a:solidFill>
                  <a:prstClr val="black">
                    <a:tint val="75000"/>
                  </a:prstClr>
                </a:solidFill>
              </a:rPr>
              <a:pPr defTabSz="91440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BD523BC-DE18-4C0D-A2D0-611508312B7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02332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defTabSz="685800">
              <a:defRPr/>
            </a:pPr>
            <a:fld id="{54483D00-7E7F-40FE-9A5E-EEFA117DF127}" type="datetimeFigureOut">
              <a:rPr lang="en-GB" smtClean="0"/>
              <a:pPr defTabSz="685800">
                <a:defRPr/>
              </a:pPr>
              <a:t>17/07/2018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defTabSz="685800">
              <a:defRPr/>
            </a:pPr>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8DFAF5CD-A7DF-493E-B691-E2BC292F2F92}" type="slidenum">
              <a:rPr lang="en-GB" altLang="en-US" smtClean="0"/>
              <a:pPr defTabSz="685800" fontAlgn="base">
                <a:spcBef>
                  <a:spcPct val="0"/>
                </a:spcBef>
                <a:spcAft>
                  <a:spcPct val="0"/>
                </a:spcAft>
                <a:defRPr/>
              </a:pPr>
              <a:t>‹#›</a:t>
            </a:fld>
            <a:endParaRPr lang="en-GB" altLang="en-US"/>
          </a:p>
        </p:txBody>
      </p:sp>
    </p:spTree>
    <p:extLst>
      <p:ext uri="{BB962C8B-B14F-4D97-AF65-F5344CB8AC3E}">
        <p14:creationId xmlns:p14="http://schemas.microsoft.com/office/powerpoint/2010/main" val="37323151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defRPr>
            </a:lvl1pPr>
          </a:lstStyle>
          <a:p>
            <a:pPr defTabSz="685800" fontAlgn="base">
              <a:spcBef>
                <a:spcPct val="0"/>
              </a:spcBef>
              <a:spcAft>
                <a:spcPct val="0"/>
              </a:spcAft>
              <a:defRPr/>
            </a:pPr>
            <a:fld id="{DDF41636-587E-4AF9-A09A-091B318AB19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2905393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defTabSz="685800">
              <a:defRPr/>
            </a:pPr>
            <a:fld id="{7C9EF531-608F-4370-BA77-710D34831F90}" type="datetimeFigureOut">
              <a:rPr lang="en-GB" smtClean="0">
                <a:solidFill>
                  <a:prstClr val="black">
                    <a:tint val="75000"/>
                  </a:prstClr>
                </a:solidFill>
              </a:rPr>
              <a:pPr defTabSz="685800">
                <a:defRPr/>
              </a:pPr>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defTabSz="685800" fontAlgn="base">
              <a:spcBef>
                <a:spcPct val="0"/>
              </a:spcBef>
              <a:spcAft>
                <a:spcPct val="0"/>
              </a:spcAft>
            </a:pPr>
            <a:fld id="{8622F3CB-4C20-47B8-87DC-A6A4AA699B8A}" type="slidenum">
              <a:rPr lang="en-GB" altLang="en-US" smtClean="0">
                <a:cs typeface="Arial" panose="020B0604020202020204" pitchFamily="34" charset="0"/>
              </a:rPr>
              <a:pPr defTabSz="685800"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0849053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hpscience"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hyperlink" Target="https://highamspark.fireflycloud.net/" TargetMode="External"/><Relationship Id="rId1" Type="http://schemas.openxmlformats.org/officeDocument/2006/relationships/slideLayout" Target="../slideLayouts/slideLayout117.xml"/><Relationship Id="rId6" Type="http://schemas.openxmlformats.org/officeDocument/2006/relationships/hyperlink" Target="https://www.youtube.com/channel/UCuvnztKGXBYUuEm6LUmFLGg" TargetMode="External"/><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s://www.pearsonactivelearn.com/" TargetMode="External"/><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17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8.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8.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8.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8.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DRb5PSxJerM" TargetMode="External"/><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00.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1.jpeg"/><Relationship Id="rId26" Type="http://schemas.openxmlformats.org/officeDocument/2006/relationships/image" Target="../media/image57.png"/><Relationship Id="rId3" Type="http://schemas.openxmlformats.org/officeDocument/2006/relationships/notesSlide" Target="../notesSlides/notesSlide18.xml"/><Relationship Id="rId21" Type="http://schemas.openxmlformats.org/officeDocument/2006/relationships/image" Target="../media/image53.jpeg"/><Relationship Id="rId7" Type="http://schemas.openxmlformats.org/officeDocument/2006/relationships/image" Target="../media/image44.png"/><Relationship Id="rId12" Type="http://schemas.openxmlformats.org/officeDocument/2006/relationships/image" Target="../media/image14.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56.png"/><Relationship Id="rId33"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50.jpeg"/><Relationship Id="rId20" Type="http://schemas.openxmlformats.org/officeDocument/2006/relationships/image" Target="../media/image52.gif"/><Relationship Id="rId29" Type="http://schemas.openxmlformats.org/officeDocument/2006/relationships/image" Target="../media/image59.png"/><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image" Target="../media/image47.jpeg"/><Relationship Id="rId24" Type="http://schemas.openxmlformats.org/officeDocument/2006/relationships/image" Target="../media/image55.png"/><Relationship Id="rId32" Type="http://schemas.openxmlformats.org/officeDocument/2006/relationships/image" Target="../media/image12.png"/><Relationship Id="rId5" Type="http://schemas.openxmlformats.org/officeDocument/2006/relationships/image" Target="../media/image42.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54.png"/><Relationship Id="rId28" Type="http://schemas.openxmlformats.org/officeDocument/2006/relationships/image" Target="../media/image58.jpeg"/><Relationship Id="rId10" Type="http://schemas.openxmlformats.org/officeDocument/2006/relationships/image" Target="../media/image46.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1.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49.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1hrkwJ_HuR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a:bodyPr>
          <a:lstStyle/>
          <a:p>
            <a:r>
              <a:rPr lang="en-GB" dirty="0" smtClean="0">
                <a:latin typeface="+mj-lt"/>
              </a:rPr>
              <a:t>To be able to explain the similarities and differences between unicellular and multicellular organisms.</a:t>
            </a:r>
            <a:endParaRPr lang="en-GB" dirty="0">
              <a:latin typeface="+mj-lt"/>
            </a:endParaRPr>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endParaRPr lang="en-GB" dirty="0"/>
          </a:p>
        </p:txBody>
      </p:sp>
      <p:sp>
        <p:nvSpPr>
          <p:cNvPr id="10" name="Text Box 17"/>
          <p:cNvSpPr txBox="1">
            <a:spLocks noChangeArrowheads="1"/>
          </p:cNvSpPr>
          <p:nvPr/>
        </p:nvSpPr>
        <p:spPr bwMode="auto">
          <a:xfrm>
            <a:off x="203878" y="168126"/>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dirty="0" smtClean="0">
                <a:solidFill>
                  <a:srgbClr val="000000"/>
                </a:solidFill>
                <a:latin typeface="Comic Sans MS" pitchFamily="66" charset="0"/>
              </a:rPr>
              <a:t>8Da Unicellular or multicellular</a:t>
            </a:r>
            <a:endParaRPr lang="en-GB" sz="3200" u="sng" kern="0" dirty="0">
              <a:solidFill>
                <a:srgbClr val="000000"/>
              </a:solidFill>
              <a:latin typeface="Comic Sans MS" pitchFamily="66" charset="0"/>
            </a:endParaRPr>
          </a:p>
        </p:txBody>
      </p:sp>
      <p:pic>
        <p:nvPicPr>
          <p:cNvPr id="11" name="Picture 2" descr="https://firefly.archbishoptemple.lancs.sch.uk/Templates/lib/core/login/images/school-log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6"/>
          </p:cNvPr>
          <p:cNvPicPr>
            <a:picLocks noChangeAspect="1"/>
          </p:cNvPicPr>
          <p:nvPr/>
        </p:nvPicPr>
        <p:blipFill>
          <a:blip r:embed="rId7" cstate="print"/>
          <a:stretch>
            <a:fillRect/>
          </a:stretch>
        </p:blipFill>
        <p:spPr>
          <a:xfrm>
            <a:off x="2247702" y="4698923"/>
            <a:ext cx="857891" cy="361217"/>
          </a:xfrm>
          <a:prstGeom prst="rect">
            <a:avLst/>
          </a:prstGeom>
        </p:spPr>
      </p:pic>
      <p:pic>
        <p:nvPicPr>
          <p:cNvPr id="16" name="Picture 2">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67" y="2806550"/>
            <a:ext cx="2589180" cy="19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8"/>
          <p:cNvSpPr>
            <a:spLocks noChangeArrowheads="1"/>
          </p:cNvSpPr>
          <p:nvPr/>
        </p:nvSpPr>
        <p:spPr bwMode="auto">
          <a:xfrm>
            <a:off x="4572026" y="2819887"/>
            <a:ext cx="3414293" cy="1879036"/>
          </a:xfrm>
          <a:prstGeom prst="cloudCallout">
            <a:avLst>
              <a:gd name="adj1" fmla="val -88806"/>
              <a:gd name="adj2" fmla="val -3087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t>How do you know you are alive?</a:t>
            </a:r>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732" t="10652" r="26434" b="18431"/>
          <a:stretch/>
        </p:blipFill>
        <p:spPr>
          <a:xfrm>
            <a:off x="1065401" y="205979"/>
            <a:ext cx="5025005" cy="4656163"/>
          </a:xfrm>
          <a:prstGeom prst="rect">
            <a:avLst/>
          </a:prstGeom>
        </p:spPr>
      </p:pic>
      <p:sp>
        <p:nvSpPr>
          <p:cNvPr id="5" name="AutoShape 18"/>
          <p:cNvSpPr>
            <a:spLocks noChangeArrowheads="1"/>
          </p:cNvSpPr>
          <p:nvPr/>
        </p:nvSpPr>
        <p:spPr bwMode="auto">
          <a:xfrm>
            <a:off x="6165909" y="1669409"/>
            <a:ext cx="3053591" cy="1446511"/>
          </a:xfrm>
          <a:prstGeom prst="cloudCallout">
            <a:avLst>
              <a:gd name="adj1" fmla="val -65681"/>
              <a:gd name="adj2" fmla="val 4609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Write a definition for the words unicellular and multicellular</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26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196" y="959463"/>
            <a:ext cx="8229600" cy="3394472"/>
          </a:xfrm>
        </p:spPr>
        <p:txBody>
          <a:bodyPr/>
          <a:lstStyle/>
          <a:p>
            <a:r>
              <a:rPr lang="en-GB" dirty="0" smtClean="0"/>
              <a:t>Organisms made of many cells are said to be multicellular.</a:t>
            </a:r>
          </a:p>
          <a:p>
            <a:r>
              <a:rPr lang="en-GB" dirty="0" smtClean="0"/>
              <a:t>Unicellular organisms are made of just one cell and that one cell carries out all seven life processes.</a:t>
            </a:r>
            <a:endParaRPr lang="en-GB" dirty="0"/>
          </a:p>
        </p:txBody>
      </p:sp>
      <p:pic>
        <p:nvPicPr>
          <p:cNvPr id="4" name="Picture 12" descr="stick_figure_drawing_three_check_marks_300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3698" y="84212"/>
            <a:ext cx="1050302" cy="17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1"/>
          <p:cNvSpPr>
            <a:spLocks noChangeArrowheads="1"/>
          </p:cNvSpPr>
          <p:nvPr/>
        </p:nvSpPr>
        <p:spPr bwMode="auto">
          <a:xfrm>
            <a:off x="80524" y="197546"/>
            <a:ext cx="8207799" cy="444635"/>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Correct / Add</a:t>
            </a:r>
            <a:r>
              <a:rPr kumimoji="0" lang="en-GB" altLang="en-US" sz="1800" b="0" i="0" u="none" strike="noStrike" kern="0" cap="none" spc="0" normalizeH="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 to your partners definition in green pen.</a:t>
            </a:r>
            <a:endPar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endParaRPr>
          </a:p>
        </p:txBody>
      </p:sp>
      <p:pic>
        <p:nvPicPr>
          <p:cNvPr id="7" name="Picture 6"/>
          <p:cNvPicPr>
            <a:picLocks noChangeAspect="1"/>
          </p:cNvPicPr>
          <p:nvPr/>
        </p:nvPicPr>
        <p:blipFill>
          <a:blip r:embed="rId3"/>
          <a:stretch>
            <a:fillRect/>
          </a:stretch>
        </p:blipFill>
        <p:spPr>
          <a:xfrm>
            <a:off x="6045928" y="2709966"/>
            <a:ext cx="2152650" cy="1495425"/>
          </a:xfrm>
          <a:prstGeom prst="rect">
            <a:avLst/>
          </a:prstGeom>
        </p:spPr>
      </p:pic>
      <p:pic>
        <p:nvPicPr>
          <p:cNvPr id="8" name="Picture 7"/>
          <p:cNvPicPr>
            <a:picLocks noChangeAspect="1"/>
          </p:cNvPicPr>
          <p:nvPr/>
        </p:nvPicPr>
        <p:blipFill>
          <a:blip r:embed="rId4"/>
          <a:stretch>
            <a:fillRect/>
          </a:stretch>
        </p:blipFill>
        <p:spPr>
          <a:xfrm>
            <a:off x="1093845" y="2595666"/>
            <a:ext cx="2828925" cy="1609725"/>
          </a:xfrm>
          <a:prstGeom prst="rect">
            <a:avLst/>
          </a:prstGeom>
        </p:spPr>
      </p:pic>
    </p:spTree>
    <p:extLst>
      <p:ext uri="{BB962C8B-B14F-4D97-AF65-F5344CB8AC3E}">
        <p14:creationId xmlns:p14="http://schemas.microsoft.com/office/powerpoint/2010/main" val="338682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544" name="Group 152"/>
          <p:cNvGraphicFramePr>
            <a:graphicFrameLocks noGrp="1"/>
          </p:cNvGraphicFramePr>
          <p:nvPr>
            <p:ph idx="1"/>
            <p:extLst>
              <p:ext uri="{D42A27DB-BD31-4B8C-83A1-F6EECF244321}">
                <p14:modId xmlns:p14="http://schemas.microsoft.com/office/powerpoint/2010/main" val="265546144"/>
              </p:ext>
            </p:extLst>
          </p:nvPr>
        </p:nvGraphicFramePr>
        <p:xfrm>
          <a:off x="147738" y="1443792"/>
          <a:ext cx="6582966" cy="3132060"/>
        </p:xfrm>
        <a:graphic>
          <a:graphicData uri="http://schemas.openxmlformats.org/drawingml/2006/table">
            <a:tbl>
              <a:tblPr/>
              <a:tblGrid>
                <a:gridCol w="1385888">
                  <a:extLst>
                    <a:ext uri="{9D8B030D-6E8A-4147-A177-3AD203B41FA5}">
                      <a16:colId xmlns:a16="http://schemas.microsoft.com/office/drawing/2014/main" val="3362138069"/>
                    </a:ext>
                  </a:extLst>
                </a:gridCol>
                <a:gridCol w="1156097">
                  <a:extLst>
                    <a:ext uri="{9D8B030D-6E8A-4147-A177-3AD203B41FA5}">
                      <a16:colId xmlns:a16="http://schemas.microsoft.com/office/drawing/2014/main" val="707224746"/>
                    </a:ext>
                  </a:extLst>
                </a:gridCol>
                <a:gridCol w="1212056">
                  <a:extLst>
                    <a:ext uri="{9D8B030D-6E8A-4147-A177-3AD203B41FA5}">
                      <a16:colId xmlns:a16="http://schemas.microsoft.com/office/drawing/2014/main" val="2943981235"/>
                    </a:ext>
                  </a:extLst>
                </a:gridCol>
                <a:gridCol w="981075">
                  <a:extLst>
                    <a:ext uri="{9D8B030D-6E8A-4147-A177-3AD203B41FA5}">
                      <a16:colId xmlns:a16="http://schemas.microsoft.com/office/drawing/2014/main" val="3243256135"/>
                    </a:ext>
                  </a:extLst>
                </a:gridCol>
                <a:gridCol w="925116">
                  <a:extLst>
                    <a:ext uri="{9D8B030D-6E8A-4147-A177-3AD203B41FA5}">
                      <a16:colId xmlns:a16="http://schemas.microsoft.com/office/drawing/2014/main" val="4239643105"/>
                    </a:ext>
                  </a:extLst>
                </a:gridCol>
                <a:gridCol w="922734">
                  <a:extLst>
                    <a:ext uri="{9D8B030D-6E8A-4147-A177-3AD203B41FA5}">
                      <a16:colId xmlns:a16="http://schemas.microsoft.com/office/drawing/2014/main" val="2740003599"/>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2207074515"/>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3851029"/>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1952281"/>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7203402"/>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616802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3067"/>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5407241"/>
                  </a:ext>
                </a:extLst>
              </a:tr>
            </a:tbl>
          </a:graphicData>
        </a:graphic>
      </p:graphicFrame>
      <p:sp>
        <p:nvSpPr>
          <p:cNvPr id="5946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mtClean="0">
                <a:solidFill>
                  <a:schemeClr val="bg1"/>
                </a:solidFill>
              </a:rPr>
              <a:t>© Pearson Education Ltd 2014. Copying permitted for purchasing institution only.  This material is not copyright free.</a:t>
            </a:r>
          </a:p>
        </p:txBody>
      </p:sp>
      <p:sp>
        <p:nvSpPr>
          <p:cNvPr id="59466"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
        <p:nvSpPr>
          <p:cNvPr id="5" name="AutoShape 21"/>
          <p:cNvSpPr>
            <a:spLocks noChangeArrowheads="1"/>
          </p:cNvSpPr>
          <p:nvPr/>
        </p:nvSpPr>
        <p:spPr bwMode="auto">
          <a:xfrm>
            <a:off x="72135" y="67093"/>
            <a:ext cx="8207799" cy="687915"/>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Stick</a:t>
            </a:r>
            <a:r>
              <a:rPr kumimoji="0" lang="en-GB" altLang="en-US" sz="1800" b="0" i="0" u="none" strike="noStrike" kern="0" cap="none" spc="0" normalizeH="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 in your table and try to complete using what we have discussed</a:t>
            </a:r>
          </a:p>
          <a:p>
            <a:pPr marL="0" marR="0" lvl="0" indent="0" defTabSz="685800" eaLnBrk="1" fontAlgn="base" latinLnBrk="0" hangingPunct="1">
              <a:lnSpc>
                <a:spcPct val="100000"/>
              </a:lnSpc>
              <a:spcBef>
                <a:spcPct val="0"/>
              </a:spcBef>
              <a:spcAft>
                <a:spcPct val="0"/>
              </a:spcAft>
              <a:buClrTx/>
              <a:buSzTx/>
              <a:buNone/>
              <a:tabLst/>
              <a:defRPr/>
            </a:pPr>
            <a:r>
              <a:rPr lang="en-GB" altLang="en-US" sz="1800" kern="0" baseline="0" dirty="0" smtClean="0">
                <a:solidFill>
                  <a:srgbClr val="000000"/>
                </a:solidFill>
                <a:latin typeface="Comic Sans MS" panose="030F0702030302020204" pitchFamily="66" charset="0"/>
                <a:cs typeface="Arial" panose="020B0604020202020204" pitchFamily="34" charset="0"/>
                <a:sym typeface="Wingdings" panose="05000000000000000000" pitchFamily="2" charset="2"/>
              </a:rPr>
              <a:t>Keep</a:t>
            </a:r>
            <a:r>
              <a:rPr lang="en-GB" altLang="en-US" sz="1800" kern="0" dirty="0" smtClean="0">
                <a:solidFill>
                  <a:srgbClr val="000000"/>
                </a:solidFill>
                <a:latin typeface="Comic Sans MS" panose="030F0702030302020204" pitchFamily="66" charset="0"/>
                <a:cs typeface="Arial" panose="020B0604020202020204" pitchFamily="34" charset="0"/>
                <a:sym typeface="Wingdings" panose="05000000000000000000" pitchFamily="2" charset="2"/>
              </a:rPr>
              <a:t> green pens ready to add to your work</a:t>
            </a:r>
            <a:endPar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endParaRPr>
          </a:p>
        </p:txBody>
      </p:sp>
      <p:sp>
        <p:nvSpPr>
          <p:cNvPr id="6" name="AutoShape 18"/>
          <p:cNvSpPr>
            <a:spLocks noChangeArrowheads="1"/>
          </p:cNvSpPr>
          <p:nvPr/>
        </p:nvSpPr>
        <p:spPr bwMode="auto">
          <a:xfrm>
            <a:off x="6644081" y="1443792"/>
            <a:ext cx="2734809" cy="2440311"/>
          </a:xfrm>
          <a:prstGeom prst="cloudCallout">
            <a:avLst>
              <a:gd name="adj1" fmla="val -39799"/>
              <a:gd name="adj2" fmla="val 8691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Viruses also cause diseases… what kingdom do you think they belong to?</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636784766"/>
      </p:ext>
    </p:extLst>
  </p:cSld>
  <p:clrMapOvr>
    <a:masterClrMapping/>
  </p:clrMapOvr>
  <p:transition>
    <p:sndAc>
      <p:stSnd>
        <p:snd r:embed="rId3"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3024"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4110054421"/>
                    </a:ext>
                  </a:extLst>
                </a:gridCol>
                <a:gridCol w="1156097">
                  <a:extLst>
                    <a:ext uri="{9D8B030D-6E8A-4147-A177-3AD203B41FA5}">
                      <a16:colId xmlns:a16="http://schemas.microsoft.com/office/drawing/2014/main" val="2135431324"/>
                    </a:ext>
                  </a:extLst>
                </a:gridCol>
                <a:gridCol w="1212056">
                  <a:extLst>
                    <a:ext uri="{9D8B030D-6E8A-4147-A177-3AD203B41FA5}">
                      <a16:colId xmlns:a16="http://schemas.microsoft.com/office/drawing/2014/main" val="3329858921"/>
                    </a:ext>
                  </a:extLst>
                </a:gridCol>
                <a:gridCol w="981075">
                  <a:extLst>
                    <a:ext uri="{9D8B030D-6E8A-4147-A177-3AD203B41FA5}">
                      <a16:colId xmlns:a16="http://schemas.microsoft.com/office/drawing/2014/main" val="3262765867"/>
                    </a:ext>
                  </a:extLst>
                </a:gridCol>
                <a:gridCol w="925116">
                  <a:extLst>
                    <a:ext uri="{9D8B030D-6E8A-4147-A177-3AD203B41FA5}">
                      <a16:colId xmlns:a16="http://schemas.microsoft.com/office/drawing/2014/main" val="2916253080"/>
                    </a:ext>
                  </a:extLst>
                </a:gridCol>
                <a:gridCol w="922734">
                  <a:extLst>
                    <a:ext uri="{9D8B030D-6E8A-4147-A177-3AD203B41FA5}">
                      <a16:colId xmlns:a16="http://schemas.microsoft.com/office/drawing/2014/main" val="1844611637"/>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3619870296"/>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919877"/>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552623"/>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8571795"/>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503793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691764"/>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1483124"/>
                  </a:ext>
                </a:extLst>
              </a:tr>
            </a:tbl>
          </a:graphicData>
        </a:graphic>
      </p:graphicFrame>
      <p:sp>
        <p:nvSpPr>
          <p:cNvPr id="122954"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2955"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1160405455"/>
      </p:ext>
    </p:extLst>
  </p:cSld>
  <p:clrMapOvr>
    <a:masterClrMapping/>
  </p:clrMapOvr>
  <p:transition>
    <p:sndAc>
      <p:stSnd>
        <p:snd r:embed="rId3"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5072"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2027333657"/>
                    </a:ext>
                  </a:extLst>
                </a:gridCol>
                <a:gridCol w="1156097">
                  <a:extLst>
                    <a:ext uri="{9D8B030D-6E8A-4147-A177-3AD203B41FA5}">
                      <a16:colId xmlns:a16="http://schemas.microsoft.com/office/drawing/2014/main" val="3364366213"/>
                    </a:ext>
                  </a:extLst>
                </a:gridCol>
                <a:gridCol w="1212056">
                  <a:extLst>
                    <a:ext uri="{9D8B030D-6E8A-4147-A177-3AD203B41FA5}">
                      <a16:colId xmlns:a16="http://schemas.microsoft.com/office/drawing/2014/main" val="3480402925"/>
                    </a:ext>
                  </a:extLst>
                </a:gridCol>
                <a:gridCol w="981075">
                  <a:extLst>
                    <a:ext uri="{9D8B030D-6E8A-4147-A177-3AD203B41FA5}">
                      <a16:colId xmlns:a16="http://schemas.microsoft.com/office/drawing/2014/main" val="4116345417"/>
                    </a:ext>
                  </a:extLst>
                </a:gridCol>
                <a:gridCol w="925116">
                  <a:extLst>
                    <a:ext uri="{9D8B030D-6E8A-4147-A177-3AD203B41FA5}">
                      <a16:colId xmlns:a16="http://schemas.microsoft.com/office/drawing/2014/main" val="1284085239"/>
                    </a:ext>
                  </a:extLst>
                </a:gridCol>
                <a:gridCol w="922734">
                  <a:extLst>
                    <a:ext uri="{9D8B030D-6E8A-4147-A177-3AD203B41FA5}">
                      <a16:colId xmlns:a16="http://schemas.microsoft.com/office/drawing/2014/main" val="1224916336"/>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4249461498"/>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1366769"/>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809022"/>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3077049"/>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9869703"/>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413790"/>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9593781"/>
                  </a:ext>
                </a:extLst>
              </a:tr>
            </a:tbl>
          </a:graphicData>
        </a:graphic>
      </p:graphicFrame>
      <p:sp>
        <p:nvSpPr>
          <p:cNvPr id="125002"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5003"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1853807453"/>
      </p:ext>
    </p:extLst>
  </p:cSld>
  <p:clrMapOvr>
    <a:masterClrMapping/>
  </p:clrMapOvr>
  <p:transition>
    <p:sndAc>
      <p:stSnd>
        <p:snd r:embed="rId3"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7120"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3079180219"/>
                    </a:ext>
                  </a:extLst>
                </a:gridCol>
                <a:gridCol w="1156097">
                  <a:extLst>
                    <a:ext uri="{9D8B030D-6E8A-4147-A177-3AD203B41FA5}">
                      <a16:colId xmlns:a16="http://schemas.microsoft.com/office/drawing/2014/main" val="49321665"/>
                    </a:ext>
                  </a:extLst>
                </a:gridCol>
                <a:gridCol w="1212056">
                  <a:extLst>
                    <a:ext uri="{9D8B030D-6E8A-4147-A177-3AD203B41FA5}">
                      <a16:colId xmlns:a16="http://schemas.microsoft.com/office/drawing/2014/main" val="3081831442"/>
                    </a:ext>
                  </a:extLst>
                </a:gridCol>
                <a:gridCol w="981075">
                  <a:extLst>
                    <a:ext uri="{9D8B030D-6E8A-4147-A177-3AD203B41FA5}">
                      <a16:colId xmlns:a16="http://schemas.microsoft.com/office/drawing/2014/main" val="3668664047"/>
                    </a:ext>
                  </a:extLst>
                </a:gridCol>
                <a:gridCol w="925116">
                  <a:extLst>
                    <a:ext uri="{9D8B030D-6E8A-4147-A177-3AD203B41FA5}">
                      <a16:colId xmlns:a16="http://schemas.microsoft.com/office/drawing/2014/main" val="4196478546"/>
                    </a:ext>
                  </a:extLst>
                </a:gridCol>
                <a:gridCol w="922734">
                  <a:extLst>
                    <a:ext uri="{9D8B030D-6E8A-4147-A177-3AD203B41FA5}">
                      <a16:colId xmlns:a16="http://schemas.microsoft.com/office/drawing/2014/main" val="3120532501"/>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3652430472"/>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7327485"/>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1171085"/>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2477328"/>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6937778"/>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127309"/>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2639061"/>
                  </a:ext>
                </a:extLst>
              </a:tr>
            </a:tbl>
          </a:graphicData>
        </a:graphic>
      </p:graphicFrame>
      <p:sp>
        <p:nvSpPr>
          <p:cNvPr id="127050"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7051"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556310454"/>
      </p:ext>
    </p:extLst>
  </p:cSld>
  <p:clrMapOvr>
    <a:masterClrMapping/>
  </p:clrMapOvr>
  <p:transition>
    <p:sndAc>
      <p:stSnd>
        <p:snd r:embed="rId3"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9168"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3463674012"/>
                    </a:ext>
                  </a:extLst>
                </a:gridCol>
                <a:gridCol w="1156097">
                  <a:extLst>
                    <a:ext uri="{9D8B030D-6E8A-4147-A177-3AD203B41FA5}">
                      <a16:colId xmlns:a16="http://schemas.microsoft.com/office/drawing/2014/main" val="1558695073"/>
                    </a:ext>
                  </a:extLst>
                </a:gridCol>
                <a:gridCol w="1212056">
                  <a:extLst>
                    <a:ext uri="{9D8B030D-6E8A-4147-A177-3AD203B41FA5}">
                      <a16:colId xmlns:a16="http://schemas.microsoft.com/office/drawing/2014/main" val="1529156013"/>
                    </a:ext>
                  </a:extLst>
                </a:gridCol>
                <a:gridCol w="981075">
                  <a:extLst>
                    <a:ext uri="{9D8B030D-6E8A-4147-A177-3AD203B41FA5}">
                      <a16:colId xmlns:a16="http://schemas.microsoft.com/office/drawing/2014/main" val="388084491"/>
                    </a:ext>
                  </a:extLst>
                </a:gridCol>
                <a:gridCol w="925116">
                  <a:extLst>
                    <a:ext uri="{9D8B030D-6E8A-4147-A177-3AD203B41FA5}">
                      <a16:colId xmlns:a16="http://schemas.microsoft.com/office/drawing/2014/main" val="2789335202"/>
                    </a:ext>
                  </a:extLst>
                </a:gridCol>
                <a:gridCol w="922734">
                  <a:extLst>
                    <a:ext uri="{9D8B030D-6E8A-4147-A177-3AD203B41FA5}">
                      <a16:colId xmlns:a16="http://schemas.microsoft.com/office/drawing/2014/main" val="3228113048"/>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3250633343"/>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091000"/>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8165085"/>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2328079"/>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222178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4217395"/>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65611"/>
                  </a:ext>
                </a:extLst>
              </a:tr>
            </a:tbl>
          </a:graphicData>
        </a:graphic>
      </p:graphicFrame>
      <p:sp>
        <p:nvSpPr>
          <p:cNvPr id="129098"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9099"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2196544414"/>
      </p:ext>
    </p:extLst>
  </p:cSld>
  <p:clrMapOvr>
    <a:masterClrMapping/>
  </p:clrMapOvr>
  <p:transition>
    <p:sndAc>
      <p:stSnd>
        <p:snd r:embed="rId3"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1216"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2525704527"/>
                    </a:ext>
                  </a:extLst>
                </a:gridCol>
                <a:gridCol w="1156097">
                  <a:extLst>
                    <a:ext uri="{9D8B030D-6E8A-4147-A177-3AD203B41FA5}">
                      <a16:colId xmlns:a16="http://schemas.microsoft.com/office/drawing/2014/main" val="1668114336"/>
                    </a:ext>
                  </a:extLst>
                </a:gridCol>
                <a:gridCol w="1212056">
                  <a:extLst>
                    <a:ext uri="{9D8B030D-6E8A-4147-A177-3AD203B41FA5}">
                      <a16:colId xmlns:a16="http://schemas.microsoft.com/office/drawing/2014/main" val="3085833593"/>
                    </a:ext>
                  </a:extLst>
                </a:gridCol>
                <a:gridCol w="981075">
                  <a:extLst>
                    <a:ext uri="{9D8B030D-6E8A-4147-A177-3AD203B41FA5}">
                      <a16:colId xmlns:a16="http://schemas.microsoft.com/office/drawing/2014/main" val="2421372557"/>
                    </a:ext>
                  </a:extLst>
                </a:gridCol>
                <a:gridCol w="925116">
                  <a:extLst>
                    <a:ext uri="{9D8B030D-6E8A-4147-A177-3AD203B41FA5}">
                      <a16:colId xmlns:a16="http://schemas.microsoft.com/office/drawing/2014/main" val="2260664769"/>
                    </a:ext>
                  </a:extLst>
                </a:gridCol>
                <a:gridCol w="922734">
                  <a:extLst>
                    <a:ext uri="{9D8B030D-6E8A-4147-A177-3AD203B41FA5}">
                      <a16:colId xmlns:a16="http://schemas.microsoft.com/office/drawing/2014/main" val="9645069"/>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640522142"/>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4841913"/>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3802279"/>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078279"/>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111632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2442593"/>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912220"/>
                  </a:ext>
                </a:extLst>
              </a:tr>
            </a:tbl>
          </a:graphicData>
        </a:graphic>
      </p:graphicFrame>
      <p:sp>
        <p:nvSpPr>
          <p:cNvPr id="13114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31147"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913207160"/>
      </p:ext>
    </p:extLst>
  </p:cSld>
  <p:clrMapOvr>
    <a:masterClrMapping/>
  </p:clrMapOvr>
  <p:transition>
    <p:sndAc>
      <p:stSnd>
        <p:snd r:embed="rId3"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5312"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3551574805"/>
                    </a:ext>
                  </a:extLst>
                </a:gridCol>
                <a:gridCol w="1156097">
                  <a:extLst>
                    <a:ext uri="{9D8B030D-6E8A-4147-A177-3AD203B41FA5}">
                      <a16:colId xmlns:a16="http://schemas.microsoft.com/office/drawing/2014/main" val="741074436"/>
                    </a:ext>
                  </a:extLst>
                </a:gridCol>
                <a:gridCol w="1212056">
                  <a:extLst>
                    <a:ext uri="{9D8B030D-6E8A-4147-A177-3AD203B41FA5}">
                      <a16:colId xmlns:a16="http://schemas.microsoft.com/office/drawing/2014/main" val="943608260"/>
                    </a:ext>
                  </a:extLst>
                </a:gridCol>
                <a:gridCol w="981075">
                  <a:extLst>
                    <a:ext uri="{9D8B030D-6E8A-4147-A177-3AD203B41FA5}">
                      <a16:colId xmlns:a16="http://schemas.microsoft.com/office/drawing/2014/main" val="883194394"/>
                    </a:ext>
                  </a:extLst>
                </a:gridCol>
                <a:gridCol w="925116">
                  <a:extLst>
                    <a:ext uri="{9D8B030D-6E8A-4147-A177-3AD203B41FA5}">
                      <a16:colId xmlns:a16="http://schemas.microsoft.com/office/drawing/2014/main" val="3613153826"/>
                    </a:ext>
                  </a:extLst>
                </a:gridCol>
                <a:gridCol w="922734">
                  <a:extLst>
                    <a:ext uri="{9D8B030D-6E8A-4147-A177-3AD203B41FA5}">
                      <a16:colId xmlns:a16="http://schemas.microsoft.com/office/drawing/2014/main" val="3824344217"/>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2398884987"/>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1826509"/>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6981423"/>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490935"/>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736772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4760211"/>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5711951"/>
                  </a:ext>
                </a:extLst>
              </a:tr>
            </a:tbl>
          </a:graphicData>
        </a:graphic>
      </p:graphicFrame>
      <p:sp>
        <p:nvSpPr>
          <p:cNvPr id="135242"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35243"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3372791333"/>
      </p:ext>
    </p:extLst>
  </p:cSld>
  <p:clrMapOvr>
    <a:masterClrMapping/>
  </p:clrMapOvr>
  <p:transition>
    <p:sndAc>
      <p:stSnd>
        <p:snd r:embed="rId3"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7360"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376607798"/>
                    </a:ext>
                  </a:extLst>
                </a:gridCol>
                <a:gridCol w="1156097">
                  <a:extLst>
                    <a:ext uri="{9D8B030D-6E8A-4147-A177-3AD203B41FA5}">
                      <a16:colId xmlns:a16="http://schemas.microsoft.com/office/drawing/2014/main" val="872418803"/>
                    </a:ext>
                  </a:extLst>
                </a:gridCol>
                <a:gridCol w="1212056">
                  <a:extLst>
                    <a:ext uri="{9D8B030D-6E8A-4147-A177-3AD203B41FA5}">
                      <a16:colId xmlns:a16="http://schemas.microsoft.com/office/drawing/2014/main" val="1032890522"/>
                    </a:ext>
                  </a:extLst>
                </a:gridCol>
                <a:gridCol w="981075">
                  <a:extLst>
                    <a:ext uri="{9D8B030D-6E8A-4147-A177-3AD203B41FA5}">
                      <a16:colId xmlns:a16="http://schemas.microsoft.com/office/drawing/2014/main" val="3843857426"/>
                    </a:ext>
                  </a:extLst>
                </a:gridCol>
                <a:gridCol w="925116">
                  <a:extLst>
                    <a:ext uri="{9D8B030D-6E8A-4147-A177-3AD203B41FA5}">
                      <a16:colId xmlns:a16="http://schemas.microsoft.com/office/drawing/2014/main" val="2566239656"/>
                    </a:ext>
                  </a:extLst>
                </a:gridCol>
                <a:gridCol w="922734">
                  <a:extLst>
                    <a:ext uri="{9D8B030D-6E8A-4147-A177-3AD203B41FA5}">
                      <a16:colId xmlns:a16="http://schemas.microsoft.com/office/drawing/2014/main" val="3892861942"/>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3685909425"/>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8919864"/>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7494953"/>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619108"/>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3130963"/>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5019796"/>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0600087"/>
                  </a:ext>
                </a:extLst>
              </a:tr>
            </a:tbl>
          </a:graphicData>
        </a:graphic>
      </p:graphicFrame>
      <p:sp>
        <p:nvSpPr>
          <p:cNvPr id="137290"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37291"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3993408059"/>
      </p:ext>
    </p:extLst>
  </p:cSld>
  <p:clrMapOvr>
    <a:masterClrMapping/>
  </p:clrMapOvr>
  <p:transition>
    <p:sndAc>
      <p:stSnd>
        <p:snd r:embed="rId3"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2358912878"/>
              </p:ext>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life processes (MRS GREN).</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five kingdoms of organisms.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State the meaning of: multicellular, unicellular.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Identify organisms that are unicellular and those that are multicellular.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Explain why multicellular organisms need efficient transport systems.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a knowledge of diffusion to explain how materials enter and leave unicellular organisms.</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the key characteristics of microorganism cell structure to classify microorganisms.</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Justify the lack of a virus kingdom</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Explain the importance of surface </a:t>
                      </a:r>
                      <a:r>
                        <a:rPr lang="en-GB" sz="1400" kern="1200" dirty="0" err="1" smtClean="0">
                          <a:solidFill>
                            <a:schemeClr val="tx1"/>
                          </a:solidFill>
                          <a:effectLst/>
                          <a:latin typeface="+mn-lt"/>
                          <a:ea typeface="+mn-ea"/>
                          <a:cs typeface="+mn-cs"/>
                        </a:rPr>
                        <a:t>area:volume</a:t>
                      </a:r>
                      <a:r>
                        <a:rPr lang="en-GB" sz="1400" kern="1200" dirty="0" smtClean="0">
                          <a:solidFill>
                            <a:schemeClr val="tx1"/>
                          </a:solidFill>
                          <a:effectLst/>
                          <a:latin typeface="+mn-lt"/>
                          <a:ea typeface="+mn-ea"/>
                          <a:cs typeface="+mn-cs"/>
                        </a:rPr>
                        <a:t> ratio for organisms.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9408"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3485186351"/>
                    </a:ext>
                  </a:extLst>
                </a:gridCol>
                <a:gridCol w="1156097">
                  <a:extLst>
                    <a:ext uri="{9D8B030D-6E8A-4147-A177-3AD203B41FA5}">
                      <a16:colId xmlns:a16="http://schemas.microsoft.com/office/drawing/2014/main" val="3316692777"/>
                    </a:ext>
                  </a:extLst>
                </a:gridCol>
                <a:gridCol w="1212056">
                  <a:extLst>
                    <a:ext uri="{9D8B030D-6E8A-4147-A177-3AD203B41FA5}">
                      <a16:colId xmlns:a16="http://schemas.microsoft.com/office/drawing/2014/main" val="3491817970"/>
                    </a:ext>
                  </a:extLst>
                </a:gridCol>
                <a:gridCol w="981075">
                  <a:extLst>
                    <a:ext uri="{9D8B030D-6E8A-4147-A177-3AD203B41FA5}">
                      <a16:colId xmlns:a16="http://schemas.microsoft.com/office/drawing/2014/main" val="591192163"/>
                    </a:ext>
                  </a:extLst>
                </a:gridCol>
                <a:gridCol w="925116">
                  <a:extLst>
                    <a:ext uri="{9D8B030D-6E8A-4147-A177-3AD203B41FA5}">
                      <a16:colId xmlns:a16="http://schemas.microsoft.com/office/drawing/2014/main" val="3709495349"/>
                    </a:ext>
                  </a:extLst>
                </a:gridCol>
                <a:gridCol w="922734">
                  <a:extLst>
                    <a:ext uri="{9D8B030D-6E8A-4147-A177-3AD203B41FA5}">
                      <a16:colId xmlns:a16="http://schemas.microsoft.com/office/drawing/2014/main" val="2387036304"/>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1106795537"/>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9044123"/>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8873096"/>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305726"/>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714117"/>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9752945"/>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1181400"/>
                  </a:ext>
                </a:extLst>
              </a:tr>
            </a:tbl>
          </a:graphicData>
        </a:graphic>
      </p:graphicFrame>
      <p:sp>
        <p:nvSpPr>
          <p:cNvPr id="139338"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39339"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4048350552"/>
      </p:ext>
    </p:extLst>
  </p:cSld>
  <p:clrMapOvr>
    <a:masterClrMapping/>
  </p:clrMapOvr>
  <p:transition>
    <p:sndAc>
      <p:stSnd>
        <p:snd r:embed="rId3"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1456"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1726196934"/>
                    </a:ext>
                  </a:extLst>
                </a:gridCol>
                <a:gridCol w="1156097">
                  <a:extLst>
                    <a:ext uri="{9D8B030D-6E8A-4147-A177-3AD203B41FA5}">
                      <a16:colId xmlns:a16="http://schemas.microsoft.com/office/drawing/2014/main" val="369659930"/>
                    </a:ext>
                  </a:extLst>
                </a:gridCol>
                <a:gridCol w="1212056">
                  <a:extLst>
                    <a:ext uri="{9D8B030D-6E8A-4147-A177-3AD203B41FA5}">
                      <a16:colId xmlns:a16="http://schemas.microsoft.com/office/drawing/2014/main" val="4123004777"/>
                    </a:ext>
                  </a:extLst>
                </a:gridCol>
                <a:gridCol w="981075">
                  <a:extLst>
                    <a:ext uri="{9D8B030D-6E8A-4147-A177-3AD203B41FA5}">
                      <a16:colId xmlns:a16="http://schemas.microsoft.com/office/drawing/2014/main" val="3387071142"/>
                    </a:ext>
                  </a:extLst>
                </a:gridCol>
                <a:gridCol w="925116">
                  <a:extLst>
                    <a:ext uri="{9D8B030D-6E8A-4147-A177-3AD203B41FA5}">
                      <a16:colId xmlns:a16="http://schemas.microsoft.com/office/drawing/2014/main" val="76758291"/>
                    </a:ext>
                  </a:extLst>
                </a:gridCol>
                <a:gridCol w="922734">
                  <a:extLst>
                    <a:ext uri="{9D8B030D-6E8A-4147-A177-3AD203B41FA5}">
                      <a16:colId xmlns:a16="http://schemas.microsoft.com/office/drawing/2014/main" val="2391384005"/>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2106762174"/>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7949105"/>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4518331"/>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8135771"/>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5491675"/>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5726080"/>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6632413"/>
                  </a:ext>
                </a:extLst>
              </a:tr>
            </a:tbl>
          </a:graphicData>
        </a:graphic>
      </p:graphicFrame>
      <p:sp>
        <p:nvSpPr>
          <p:cNvPr id="14138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41387"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2167714275"/>
      </p:ext>
    </p:extLst>
  </p:cSld>
  <p:clrMapOvr>
    <a:masterClrMapping/>
  </p:clrMapOvr>
  <p:transition>
    <p:sndAc>
      <p:stSnd>
        <p:snd r:embed="rId3"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504"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1426080382"/>
                    </a:ext>
                  </a:extLst>
                </a:gridCol>
                <a:gridCol w="1156097">
                  <a:extLst>
                    <a:ext uri="{9D8B030D-6E8A-4147-A177-3AD203B41FA5}">
                      <a16:colId xmlns:a16="http://schemas.microsoft.com/office/drawing/2014/main" val="99916146"/>
                    </a:ext>
                  </a:extLst>
                </a:gridCol>
                <a:gridCol w="1212056">
                  <a:extLst>
                    <a:ext uri="{9D8B030D-6E8A-4147-A177-3AD203B41FA5}">
                      <a16:colId xmlns:a16="http://schemas.microsoft.com/office/drawing/2014/main" val="3215221915"/>
                    </a:ext>
                  </a:extLst>
                </a:gridCol>
                <a:gridCol w="981075">
                  <a:extLst>
                    <a:ext uri="{9D8B030D-6E8A-4147-A177-3AD203B41FA5}">
                      <a16:colId xmlns:a16="http://schemas.microsoft.com/office/drawing/2014/main" val="1840729315"/>
                    </a:ext>
                  </a:extLst>
                </a:gridCol>
                <a:gridCol w="925116">
                  <a:extLst>
                    <a:ext uri="{9D8B030D-6E8A-4147-A177-3AD203B41FA5}">
                      <a16:colId xmlns:a16="http://schemas.microsoft.com/office/drawing/2014/main" val="358493428"/>
                    </a:ext>
                  </a:extLst>
                </a:gridCol>
                <a:gridCol w="922734">
                  <a:extLst>
                    <a:ext uri="{9D8B030D-6E8A-4147-A177-3AD203B41FA5}">
                      <a16:colId xmlns:a16="http://schemas.microsoft.com/office/drawing/2014/main" val="1815074661"/>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815639814"/>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076844"/>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6016341"/>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3401528"/>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2393161"/>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9473618"/>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5851156"/>
                  </a:ext>
                </a:extLst>
              </a:tr>
            </a:tbl>
          </a:graphicData>
        </a:graphic>
      </p:graphicFrame>
      <p:sp>
        <p:nvSpPr>
          <p:cNvPr id="143434"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43435"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2888794586"/>
      </p:ext>
    </p:extLst>
  </p:cSld>
  <p:clrMapOvr>
    <a:masterClrMapping/>
  </p:clrMapOvr>
  <p:transition>
    <p:sndAc>
      <p:stSnd>
        <p:snd r:embed="rId3"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5552" name="Group 144"/>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130083692"/>
                    </a:ext>
                  </a:extLst>
                </a:gridCol>
                <a:gridCol w="1156097">
                  <a:extLst>
                    <a:ext uri="{9D8B030D-6E8A-4147-A177-3AD203B41FA5}">
                      <a16:colId xmlns:a16="http://schemas.microsoft.com/office/drawing/2014/main" val="634678437"/>
                    </a:ext>
                  </a:extLst>
                </a:gridCol>
                <a:gridCol w="1212056">
                  <a:extLst>
                    <a:ext uri="{9D8B030D-6E8A-4147-A177-3AD203B41FA5}">
                      <a16:colId xmlns:a16="http://schemas.microsoft.com/office/drawing/2014/main" val="1283163562"/>
                    </a:ext>
                  </a:extLst>
                </a:gridCol>
                <a:gridCol w="981075">
                  <a:extLst>
                    <a:ext uri="{9D8B030D-6E8A-4147-A177-3AD203B41FA5}">
                      <a16:colId xmlns:a16="http://schemas.microsoft.com/office/drawing/2014/main" val="2336817445"/>
                    </a:ext>
                  </a:extLst>
                </a:gridCol>
                <a:gridCol w="925116">
                  <a:extLst>
                    <a:ext uri="{9D8B030D-6E8A-4147-A177-3AD203B41FA5}">
                      <a16:colId xmlns:a16="http://schemas.microsoft.com/office/drawing/2014/main" val="597244133"/>
                    </a:ext>
                  </a:extLst>
                </a:gridCol>
                <a:gridCol w="922734">
                  <a:extLst>
                    <a:ext uri="{9D8B030D-6E8A-4147-A177-3AD203B41FA5}">
                      <a16:colId xmlns:a16="http://schemas.microsoft.com/office/drawing/2014/main" val="3497420408"/>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1649423534"/>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5310018"/>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9708980"/>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673355"/>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060356"/>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rgbClr val="A6A6A6"/>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8874429"/>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294999"/>
                  </a:ext>
                </a:extLst>
              </a:tr>
            </a:tbl>
          </a:graphicData>
        </a:graphic>
      </p:graphicFrame>
      <p:sp>
        <p:nvSpPr>
          <p:cNvPr id="145482"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45483" name="TextBox 1"/>
          <p:cNvSpPr txBox="1">
            <a:spLocks noChangeArrowheads="1"/>
          </p:cNvSpPr>
          <p:nvPr/>
        </p:nvSpPr>
        <p:spPr bwMode="auto">
          <a:xfrm>
            <a:off x="1385888" y="681038"/>
            <a:ext cx="62650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950"/>
              <a:t>Do all, some or none of the organisms in each kingdom contain the cell part shown in white?</a:t>
            </a:r>
          </a:p>
        </p:txBody>
      </p:sp>
    </p:spTree>
    <p:extLst>
      <p:ext uri="{BB962C8B-B14F-4D97-AF65-F5344CB8AC3E}">
        <p14:creationId xmlns:p14="http://schemas.microsoft.com/office/powerpoint/2010/main" val="3735286578"/>
      </p:ext>
    </p:extLst>
  </p:cSld>
  <p:clrMapOvr>
    <a:masterClrMapping/>
  </p:clrMapOvr>
  <p:transition>
    <p:sndAc>
      <p:stSnd>
        <p:snd r:embed="rId3"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7601" name="Group 145"/>
          <p:cNvGraphicFramePr>
            <a:graphicFrameLocks noGrp="1"/>
          </p:cNvGraphicFramePr>
          <p:nvPr>
            <p:ph idx="4294967295"/>
          </p:nvPr>
        </p:nvGraphicFramePr>
        <p:xfrm>
          <a:off x="1229917" y="1510904"/>
          <a:ext cx="6582966" cy="3132060"/>
        </p:xfrm>
        <a:graphic>
          <a:graphicData uri="http://schemas.openxmlformats.org/drawingml/2006/table">
            <a:tbl>
              <a:tblPr/>
              <a:tblGrid>
                <a:gridCol w="1385888">
                  <a:extLst>
                    <a:ext uri="{9D8B030D-6E8A-4147-A177-3AD203B41FA5}">
                      <a16:colId xmlns:a16="http://schemas.microsoft.com/office/drawing/2014/main" val="540742396"/>
                    </a:ext>
                  </a:extLst>
                </a:gridCol>
                <a:gridCol w="1156097">
                  <a:extLst>
                    <a:ext uri="{9D8B030D-6E8A-4147-A177-3AD203B41FA5}">
                      <a16:colId xmlns:a16="http://schemas.microsoft.com/office/drawing/2014/main" val="2057436876"/>
                    </a:ext>
                  </a:extLst>
                </a:gridCol>
                <a:gridCol w="1212056">
                  <a:extLst>
                    <a:ext uri="{9D8B030D-6E8A-4147-A177-3AD203B41FA5}">
                      <a16:colId xmlns:a16="http://schemas.microsoft.com/office/drawing/2014/main" val="3044197706"/>
                    </a:ext>
                  </a:extLst>
                </a:gridCol>
                <a:gridCol w="981075">
                  <a:extLst>
                    <a:ext uri="{9D8B030D-6E8A-4147-A177-3AD203B41FA5}">
                      <a16:colId xmlns:a16="http://schemas.microsoft.com/office/drawing/2014/main" val="3482262841"/>
                    </a:ext>
                  </a:extLst>
                </a:gridCol>
                <a:gridCol w="925116">
                  <a:extLst>
                    <a:ext uri="{9D8B030D-6E8A-4147-A177-3AD203B41FA5}">
                      <a16:colId xmlns:a16="http://schemas.microsoft.com/office/drawing/2014/main" val="3340738953"/>
                    </a:ext>
                  </a:extLst>
                </a:gridCol>
                <a:gridCol w="922734">
                  <a:extLst>
                    <a:ext uri="{9D8B030D-6E8A-4147-A177-3AD203B41FA5}">
                      <a16:colId xmlns:a16="http://schemas.microsoft.com/office/drawing/2014/main" val="1464290269"/>
                    </a:ext>
                  </a:extLst>
                </a:gridCol>
              </a:tblGrid>
              <a:tr h="623888">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bg2"/>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protoctists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extLst>
                  <a:ext uri="{0D108BD9-81ED-4DB2-BD59-A6C34878D82A}">
                    <a16:rowId xmlns:a16="http://schemas.microsoft.com/office/drawing/2014/main" val="2472101651"/>
                  </a:ext>
                </a:extLst>
              </a:tr>
              <a:tr h="404813">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203150"/>
                  </a:ext>
                </a:extLst>
              </a:tr>
              <a:tr h="525780">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0614318"/>
                  </a:ext>
                </a:extLst>
              </a:tr>
              <a:tr h="425054">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4949464"/>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9937649"/>
                  </a:ext>
                </a:extLst>
              </a:tr>
              <a:tr h="383381">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9630310"/>
                  </a:ext>
                </a:extLst>
              </a:tr>
              <a:tr h="384572">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6825"/>
                    </a:solid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some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0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none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80919"/>
                  </a:ext>
                </a:extLst>
              </a:tr>
            </a:tbl>
          </a:graphicData>
        </a:graphic>
      </p:graphicFrame>
      <p:sp>
        <p:nvSpPr>
          <p:cNvPr id="147530" name="Rectangle 5"/>
          <p:cNvSpPr txBox="1">
            <a:spLocks noGrp="1" noChangeArrowheads="1"/>
          </p:cNvSpPr>
          <p:nvPr/>
        </p:nvSpPr>
        <p:spPr bwMode="white">
          <a:xfrm>
            <a:off x="1494235" y="4926807"/>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47603" name="Title 9"/>
          <p:cNvSpPr>
            <a:spLocks/>
          </p:cNvSpPr>
          <p:nvPr/>
        </p:nvSpPr>
        <p:spPr bwMode="auto">
          <a:xfrm>
            <a:off x="499670" y="527266"/>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r>
              <a:rPr lang="en-GB" altLang="en-US" sz="2700" dirty="0"/>
              <a:t>Cells and kingdoms</a:t>
            </a:r>
          </a:p>
        </p:txBody>
      </p:sp>
      <p:pic>
        <p:nvPicPr>
          <p:cNvPr id="5" name="Picture 12" descr="stick_figure_drawing_three_check_marks_300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3698" y="84212"/>
            <a:ext cx="1050302" cy="17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8"/>
          <p:cNvSpPr>
            <a:spLocks noChangeArrowheads="1"/>
          </p:cNvSpPr>
          <p:nvPr/>
        </p:nvSpPr>
        <p:spPr bwMode="auto">
          <a:xfrm>
            <a:off x="6445478" y="1510904"/>
            <a:ext cx="2734809" cy="2440311"/>
          </a:xfrm>
          <a:prstGeom prst="cloudCallout">
            <a:avLst>
              <a:gd name="adj1" fmla="val -63112"/>
              <a:gd name="adj2" fmla="val 6147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Viruses also cause diseases… what kingdom do you think they belong to?</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80779706"/>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life processes (MRS GREN).</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five kingdoms of organisms.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State the meaning of: multicellular, unicellular.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Identify organisms that are unicellular and those that are multicellular.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Explain why multicellular organisms need efficient transport systems.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a knowledge of diffusion to explain how materials enter and leave unicellular organisms.</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the key characteristics of microorganism cell structure to classify microorganisms.</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Justify the lack of a virus kingdom</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Explain the importance of surface </a:t>
                      </a:r>
                      <a:r>
                        <a:rPr lang="en-GB" sz="1400" kern="1200" dirty="0" err="1" smtClean="0">
                          <a:solidFill>
                            <a:schemeClr val="tx1"/>
                          </a:solidFill>
                          <a:effectLst/>
                          <a:latin typeface="+mn-lt"/>
                          <a:ea typeface="+mn-ea"/>
                          <a:cs typeface="+mn-cs"/>
                        </a:rPr>
                        <a:t>area:volume</a:t>
                      </a:r>
                      <a:r>
                        <a:rPr lang="en-GB" sz="1400" kern="1200" dirty="0" smtClean="0">
                          <a:solidFill>
                            <a:schemeClr val="tx1"/>
                          </a:solidFill>
                          <a:effectLst/>
                          <a:latin typeface="+mn-lt"/>
                          <a:ea typeface="+mn-ea"/>
                          <a:cs typeface="+mn-cs"/>
                        </a:rPr>
                        <a:t> ratio for organisms.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231653">
            <a:off x="2684477" y="175329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231653">
            <a:off x="2505824" y="212953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231653">
            <a:off x="2327170" y="2595830"/>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9231653">
            <a:off x="2684476" y="2969030"/>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9231653">
            <a:off x="5271091" y="2817133"/>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9231653">
            <a:off x="5539071" y="198535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04399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nicellular multicell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707" y="327621"/>
            <a:ext cx="4762500" cy="19240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p:cNvSpPr>
            <a:spLocks noChangeArrowheads="1"/>
          </p:cNvSpPr>
          <p:nvPr/>
        </p:nvSpPr>
        <p:spPr bwMode="auto">
          <a:xfrm>
            <a:off x="2412054" y="2251672"/>
            <a:ext cx="3705806" cy="1837189"/>
          </a:xfrm>
          <a:prstGeom prst="cloudCallout">
            <a:avLst>
              <a:gd name="adj1" fmla="val -63112"/>
              <a:gd name="adj2" fmla="val 6147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Unicellular organisms don’t breathe so how do they get their oxygen?</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292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chemeClr val="tx2">
                <a:lumMod val="20000"/>
                <a:lumOff val="80000"/>
              </a:schemeClr>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4338" name="Picture 2" descr="diffusion-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39466" y="1059656"/>
            <a:ext cx="3505200" cy="353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5057775" y="357187"/>
            <a:ext cx="2700338" cy="1728788"/>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endParaRPr lang="en-US" altLang="en-US" sz="1350">
              <a:solidFill>
                <a:prstClr val="black"/>
              </a:solidFill>
            </a:endParaRPr>
          </a:p>
        </p:txBody>
      </p:sp>
      <p:sp>
        <p:nvSpPr>
          <p:cNvPr id="14340" name="Text Box 4"/>
          <p:cNvSpPr txBox="1">
            <a:spLocks noChangeArrowheads="1"/>
          </p:cNvSpPr>
          <p:nvPr/>
        </p:nvSpPr>
        <p:spPr bwMode="auto">
          <a:xfrm>
            <a:off x="5112544" y="357188"/>
            <a:ext cx="259199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pPr>
            <a:r>
              <a:rPr lang="en-GB" altLang="en-US" sz="2100">
                <a:solidFill>
                  <a:prstClr val="black"/>
                </a:solidFill>
                <a:latin typeface="Comic Sans MS" panose="030F0702030302020204" pitchFamily="66" charset="0"/>
              </a:rPr>
              <a:t>Define diffusion and where it happens using the key words and the animation to help!!</a:t>
            </a:r>
          </a:p>
        </p:txBody>
      </p:sp>
      <p:sp>
        <p:nvSpPr>
          <p:cNvPr id="14341" name="Rectangle 5"/>
          <p:cNvSpPr>
            <a:spLocks noChangeArrowheads="1"/>
          </p:cNvSpPr>
          <p:nvPr/>
        </p:nvSpPr>
        <p:spPr bwMode="auto">
          <a:xfrm>
            <a:off x="5057775" y="2247900"/>
            <a:ext cx="2700338" cy="2341960"/>
          </a:xfrm>
          <a:prstGeom prst="rect">
            <a:avLst/>
          </a:prstGeom>
          <a:solidFill>
            <a:srgbClr val="CC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endParaRPr lang="en-US" altLang="en-US" sz="1350">
              <a:solidFill>
                <a:prstClr val="white"/>
              </a:solidFill>
            </a:endParaRPr>
          </a:p>
        </p:txBody>
      </p:sp>
      <p:sp>
        <p:nvSpPr>
          <p:cNvPr id="14342" name="Text Box 6"/>
          <p:cNvSpPr txBox="1">
            <a:spLocks noChangeArrowheads="1"/>
          </p:cNvSpPr>
          <p:nvPr/>
        </p:nvSpPr>
        <p:spPr bwMode="auto">
          <a:xfrm>
            <a:off x="5112544" y="2356247"/>
            <a:ext cx="2591991"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pPr>
            <a:r>
              <a:rPr lang="en-GB" altLang="en-US" sz="1950" b="1" u="sng">
                <a:solidFill>
                  <a:prstClr val="white"/>
                </a:solidFill>
                <a:latin typeface="Comic Sans MS" panose="030F0702030302020204" pitchFamily="66" charset="0"/>
              </a:rPr>
              <a:t>Key words- </a:t>
            </a:r>
            <a:r>
              <a:rPr lang="en-GB" altLang="en-US" sz="1950" b="1">
                <a:solidFill>
                  <a:prstClr val="white"/>
                </a:solidFill>
                <a:latin typeface="Comic Sans MS" panose="030F0702030302020204" pitchFamily="66" charset="0"/>
              </a:rPr>
              <a:t>Concentration, low, high, particles, net movement, concentration gradient, gas, liquid</a:t>
            </a:r>
          </a:p>
        </p:txBody>
      </p:sp>
      <p:sp>
        <p:nvSpPr>
          <p:cNvPr id="14343" name="WordArt 7" descr="Narrow vertical"/>
          <p:cNvSpPr>
            <a:spLocks noChangeArrowheads="1" noChangeShapeType="1" noTextEdit="1"/>
          </p:cNvSpPr>
          <p:nvPr/>
        </p:nvSpPr>
        <p:spPr bwMode="auto">
          <a:xfrm>
            <a:off x="1814513" y="88107"/>
            <a:ext cx="2755106" cy="971550"/>
          </a:xfrm>
          <a:prstGeom prst="rect">
            <a:avLst/>
          </a:prstGeom>
        </p:spPr>
        <p:txBody>
          <a:bodyPr wrap="none" fromWordArt="1">
            <a:prstTxWarp prst="textCurveUp">
              <a:avLst>
                <a:gd name="adj" fmla="val 40356"/>
              </a:avLst>
            </a:prstTxWarp>
          </a:bodyPr>
          <a:lstStyle/>
          <a:p>
            <a:pPr algn="ctr" defTabSz="685800" fontAlgn="base">
              <a:spcBef>
                <a:spcPct val="0"/>
              </a:spcBef>
              <a:spcAft>
                <a:spcPct val="0"/>
              </a:spcAft>
            </a:pPr>
            <a:r>
              <a:rPr lang="en-GB" sz="27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cs typeface="Arial" panose="020B0604020202020204" pitchFamily="34" charset="0"/>
              </a:rPr>
              <a:t>Diffusion</a:t>
            </a:r>
          </a:p>
        </p:txBody>
      </p:sp>
      <p:sp>
        <p:nvSpPr>
          <p:cNvPr id="14344" name="WordArt 8"/>
          <p:cNvSpPr>
            <a:spLocks noChangeArrowheads="1" noChangeShapeType="1" noTextEdit="1"/>
          </p:cNvSpPr>
          <p:nvPr/>
        </p:nvSpPr>
        <p:spPr bwMode="auto">
          <a:xfrm>
            <a:off x="1143000" y="1"/>
            <a:ext cx="728663" cy="573881"/>
          </a:xfrm>
          <a:prstGeom prst="rect">
            <a:avLst/>
          </a:prstGeom>
        </p:spPr>
        <p:txBody>
          <a:bodyPr wrap="none" fromWordArt="1">
            <a:prstTxWarp prst="textSlantUp">
              <a:avLst>
                <a:gd name="adj" fmla="val 32056"/>
              </a:avLst>
            </a:prstTxWarp>
          </a:bodyPr>
          <a:lstStyle/>
          <a:p>
            <a:pPr algn="ctr" defTabSz="685800" fontAlgn="base">
              <a:spcBef>
                <a:spcPct val="0"/>
              </a:spcBef>
              <a:spcAft>
                <a:spcPct val="0"/>
              </a:spcAft>
            </a:pPr>
            <a:r>
              <a:rPr lang="en-GB"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cs typeface="Arial" panose="020B0604020202020204" pitchFamily="34" charset="0"/>
              </a:rPr>
              <a:t>Task</a:t>
            </a:r>
          </a:p>
        </p:txBody>
      </p:sp>
    </p:spTree>
    <p:extLst>
      <p:ext uri="{BB962C8B-B14F-4D97-AF65-F5344CB8AC3E}">
        <p14:creationId xmlns:p14="http://schemas.microsoft.com/office/powerpoint/2010/main" val="594615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346" t="13967" r="30455" b="22998"/>
          <a:stretch/>
        </p:blipFill>
        <p:spPr>
          <a:xfrm>
            <a:off x="226503" y="327170"/>
            <a:ext cx="4407295" cy="4429387"/>
          </a:xfrm>
          <a:prstGeom prst="rect">
            <a:avLst/>
          </a:prstGeom>
        </p:spPr>
      </p:pic>
      <p:sp>
        <p:nvSpPr>
          <p:cNvPr id="4" name="AutoShape 18"/>
          <p:cNvSpPr>
            <a:spLocks noChangeArrowheads="1"/>
          </p:cNvSpPr>
          <p:nvPr/>
        </p:nvSpPr>
        <p:spPr bwMode="auto">
          <a:xfrm>
            <a:off x="5046197" y="993322"/>
            <a:ext cx="3705806" cy="3142450"/>
          </a:xfrm>
          <a:prstGeom prst="cloudCallout">
            <a:avLst>
              <a:gd name="adj1" fmla="val -63112"/>
              <a:gd name="adj2" fmla="val 6147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Why would multicellular organisms need more complex systems to get substances like oxygen transported around the body? </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1474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Diffusion</a:t>
            </a:r>
            <a:endParaRPr lang="en-GB" u="sng" dirty="0"/>
          </a:p>
        </p:txBody>
      </p:sp>
      <p:sp>
        <p:nvSpPr>
          <p:cNvPr id="4" name="Content Placeholder 3"/>
          <p:cNvSpPr>
            <a:spLocks noGrp="1"/>
          </p:cNvSpPr>
          <p:nvPr>
            <p:ph idx="1"/>
          </p:nvPr>
        </p:nvSpPr>
        <p:spPr/>
        <p:txBody>
          <a:bodyPr/>
          <a:lstStyle/>
          <a:p>
            <a:pPr marL="0" indent="0">
              <a:buNone/>
            </a:pPr>
            <a:r>
              <a:rPr lang="en-GB" dirty="0" smtClean="0"/>
              <a:t>Particles are constantly moving and can travel from one place to another (from a high to low concentration) without anything moving them. This is diffusion.</a:t>
            </a:r>
          </a:p>
          <a:p>
            <a:pPr marL="0" indent="0">
              <a:buNone/>
            </a:pPr>
            <a:endParaRPr lang="en-GB" dirty="0"/>
          </a:p>
          <a:p>
            <a:pPr marL="0" indent="0">
              <a:buNone/>
            </a:pPr>
            <a:r>
              <a:rPr lang="en-GB" dirty="0" smtClean="0"/>
              <a:t>If a cell is too big or the organism is multicellular it might not be able to fill up with all the materials it needs </a:t>
            </a:r>
            <a:r>
              <a:rPr lang="en-GB" smtClean="0"/>
              <a:t>quickly enough.</a:t>
            </a:r>
            <a:endParaRPr lang="en-GB" dirty="0"/>
          </a:p>
        </p:txBody>
      </p:sp>
    </p:spTree>
    <p:extLst>
      <p:ext uri="{BB962C8B-B14F-4D97-AF65-F5344CB8AC3E}">
        <p14:creationId xmlns:p14="http://schemas.microsoft.com/office/powerpoint/2010/main" val="412961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85888" y="250032"/>
            <a:ext cx="1403747"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2" name="Rectangle 11"/>
          <p:cNvSpPr/>
          <p:nvPr/>
        </p:nvSpPr>
        <p:spPr>
          <a:xfrm>
            <a:off x="2861072" y="250032"/>
            <a:ext cx="1403747"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3" name="Rectangle 12"/>
          <p:cNvSpPr/>
          <p:nvPr/>
        </p:nvSpPr>
        <p:spPr>
          <a:xfrm>
            <a:off x="4332685" y="250032"/>
            <a:ext cx="1404938"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4" name="Rectangle 13"/>
          <p:cNvSpPr/>
          <p:nvPr/>
        </p:nvSpPr>
        <p:spPr>
          <a:xfrm>
            <a:off x="5813822" y="250032"/>
            <a:ext cx="1404938"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5" name="Rectangle 14"/>
          <p:cNvSpPr/>
          <p:nvPr/>
        </p:nvSpPr>
        <p:spPr>
          <a:xfrm>
            <a:off x="2868216" y="1708548"/>
            <a:ext cx="1403747"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6" name="Rectangle 15"/>
          <p:cNvSpPr/>
          <p:nvPr/>
        </p:nvSpPr>
        <p:spPr>
          <a:xfrm>
            <a:off x="4332685" y="1708548"/>
            <a:ext cx="1404938"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7" name="Rectangle 16"/>
          <p:cNvSpPr/>
          <p:nvPr/>
        </p:nvSpPr>
        <p:spPr>
          <a:xfrm>
            <a:off x="1389460" y="1700213"/>
            <a:ext cx="1403747"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18" name="Rectangle 17"/>
          <p:cNvSpPr/>
          <p:nvPr/>
        </p:nvSpPr>
        <p:spPr>
          <a:xfrm>
            <a:off x="5815012" y="1715691"/>
            <a:ext cx="1404938" cy="1350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27658" name="TextBox 18"/>
          <p:cNvSpPr txBox="1">
            <a:spLocks noChangeArrowheads="1"/>
          </p:cNvSpPr>
          <p:nvPr/>
        </p:nvSpPr>
        <p:spPr bwMode="auto">
          <a:xfrm>
            <a:off x="1440657" y="250031"/>
            <a:ext cx="13284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An organism is…</a:t>
            </a:r>
          </a:p>
        </p:txBody>
      </p:sp>
      <p:sp>
        <p:nvSpPr>
          <p:cNvPr id="27659" name="TextBox 19"/>
          <p:cNvSpPr txBox="1">
            <a:spLocks noChangeArrowheads="1"/>
          </p:cNvSpPr>
          <p:nvPr/>
        </p:nvSpPr>
        <p:spPr bwMode="auto">
          <a:xfrm>
            <a:off x="1385888" y="1059657"/>
            <a:ext cx="12930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They carry out 7 life processes.</a:t>
            </a:r>
          </a:p>
        </p:txBody>
      </p:sp>
      <p:sp>
        <p:nvSpPr>
          <p:cNvPr id="27660" name="TextBox 20"/>
          <p:cNvSpPr txBox="1">
            <a:spLocks noChangeArrowheads="1"/>
          </p:cNvSpPr>
          <p:nvPr/>
        </p:nvSpPr>
        <p:spPr bwMode="auto">
          <a:xfrm>
            <a:off x="2951560" y="296466"/>
            <a:ext cx="12843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M___________</a:t>
            </a:r>
          </a:p>
        </p:txBody>
      </p:sp>
      <p:sp>
        <p:nvSpPr>
          <p:cNvPr id="27661" name="TextBox 21"/>
          <p:cNvSpPr txBox="1">
            <a:spLocks noChangeArrowheads="1"/>
          </p:cNvSpPr>
          <p:nvPr/>
        </p:nvSpPr>
        <p:spPr bwMode="auto">
          <a:xfrm>
            <a:off x="4380310" y="296466"/>
            <a:ext cx="14045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R_____________</a:t>
            </a:r>
          </a:p>
        </p:txBody>
      </p:sp>
      <p:sp>
        <p:nvSpPr>
          <p:cNvPr id="27662" name="TextBox 22"/>
          <p:cNvSpPr txBox="1">
            <a:spLocks noChangeArrowheads="1"/>
          </p:cNvSpPr>
          <p:nvPr/>
        </p:nvSpPr>
        <p:spPr bwMode="auto">
          <a:xfrm>
            <a:off x="5887641" y="296466"/>
            <a:ext cx="139012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S_____________</a:t>
            </a:r>
          </a:p>
        </p:txBody>
      </p:sp>
      <p:sp>
        <p:nvSpPr>
          <p:cNvPr id="27663" name="TextBox 23"/>
          <p:cNvSpPr txBox="1">
            <a:spLocks noChangeArrowheads="1"/>
          </p:cNvSpPr>
          <p:nvPr/>
        </p:nvSpPr>
        <p:spPr bwMode="auto">
          <a:xfrm>
            <a:off x="1534716" y="1770460"/>
            <a:ext cx="11592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dirty="0">
                <a:solidFill>
                  <a:srgbClr val="000000"/>
                </a:solidFill>
                <a:cs typeface="Arial" panose="020B0604020202020204" pitchFamily="34" charset="0"/>
              </a:rPr>
              <a:t>G__________</a:t>
            </a:r>
          </a:p>
        </p:txBody>
      </p:sp>
      <p:sp>
        <p:nvSpPr>
          <p:cNvPr id="27664" name="TextBox 24"/>
          <p:cNvSpPr txBox="1">
            <a:spLocks noChangeArrowheads="1"/>
          </p:cNvSpPr>
          <p:nvPr/>
        </p:nvSpPr>
        <p:spPr bwMode="auto">
          <a:xfrm>
            <a:off x="2870597" y="1770460"/>
            <a:ext cx="14045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R_____________</a:t>
            </a:r>
          </a:p>
        </p:txBody>
      </p:sp>
      <p:sp>
        <p:nvSpPr>
          <p:cNvPr id="27665" name="TextBox 25"/>
          <p:cNvSpPr txBox="1">
            <a:spLocks noChangeArrowheads="1"/>
          </p:cNvSpPr>
          <p:nvPr/>
        </p:nvSpPr>
        <p:spPr bwMode="auto">
          <a:xfrm>
            <a:off x="4341019" y="1770460"/>
            <a:ext cx="14814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E______________</a:t>
            </a:r>
          </a:p>
        </p:txBody>
      </p:sp>
      <p:sp>
        <p:nvSpPr>
          <p:cNvPr id="27666" name="TextBox 26"/>
          <p:cNvSpPr txBox="1">
            <a:spLocks noChangeArrowheads="1"/>
          </p:cNvSpPr>
          <p:nvPr/>
        </p:nvSpPr>
        <p:spPr bwMode="auto">
          <a:xfrm>
            <a:off x="5863828" y="1770460"/>
            <a:ext cx="13356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GB" altLang="en-US" sz="1350">
                <a:solidFill>
                  <a:srgbClr val="000000"/>
                </a:solidFill>
                <a:cs typeface="Arial" panose="020B0604020202020204" pitchFamily="34" charset="0"/>
              </a:rPr>
              <a:t>N____________</a:t>
            </a:r>
          </a:p>
        </p:txBody>
      </p:sp>
      <p:pic>
        <p:nvPicPr>
          <p:cNvPr id="27667"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597" y="598885"/>
            <a:ext cx="1042988" cy="9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8" name="Picture 23" descr="https://encrypted-tbn3.gstatic.com/images?q=tbn:ANd9GcSk1K226CVzjDNCco_TU8xFMMID83iy2ria1vrBXA-bhdtDyXW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716" y="619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544" y="2471738"/>
            <a:ext cx="1121569"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0"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282" y="2024063"/>
            <a:ext cx="603647" cy="70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1"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8772" y="2047875"/>
            <a:ext cx="719138" cy="57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2"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1073" y="2446735"/>
            <a:ext cx="721519" cy="53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1279" y="2099073"/>
            <a:ext cx="1094184" cy="91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4"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9079" y="2137173"/>
            <a:ext cx="1116806" cy="8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r="3603" b="7162"/>
          <a:stretch>
            <a:fillRect/>
          </a:stretch>
        </p:blipFill>
        <p:spPr bwMode="auto">
          <a:xfrm>
            <a:off x="4295776" y="647700"/>
            <a:ext cx="1479947" cy="91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76" name="AutoShape 18"/>
          <p:cNvSpPr>
            <a:spLocks noChangeArrowheads="1"/>
          </p:cNvSpPr>
          <p:nvPr/>
        </p:nvSpPr>
        <p:spPr bwMode="auto">
          <a:xfrm>
            <a:off x="4698207" y="3219450"/>
            <a:ext cx="2078831" cy="1512094"/>
          </a:xfrm>
          <a:prstGeom prst="cloudCallout">
            <a:avLst>
              <a:gd name="adj1" fmla="val -68907"/>
              <a:gd name="adj2" fmla="val -4525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a:solidFill>
                  <a:prstClr val="black"/>
                </a:solidFill>
                <a:latin typeface="Arial" panose="020B0604020202020204" pitchFamily="34" charset="0"/>
              </a:rPr>
              <a:t>How can you remember these?</a:t>
            </a:r>
          </a:p>
        </p:txBody>
      </p:sp>
    </p:spTree>
    <p:extLst>
      <p:ext uri="{BB962C8B-B14F-4D97-AF65-F5344CB8AC3E}">
        <p14:creationId xmlns:p14="http://schemas.microsoft.com/office/powerpoint/2010/main" val="4020630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07" t="26878" r="16827" b="33445"/>
          <a:stretch/>
        </p:blipFill>
        <p:spPr>
          <a:xfrm>
            <a:off x="528507" y="461394"/>
            <a:ext cx="7990758" cy="2994870"/>
          </a:xfrm>
          <a:prstGeom prst="rect">
            <a:avLst/>
          </a:prstGeom>
        </p:spPr>
      </p:pic>
      <p:sp>
        <p:nvSpPr>
          <p:cNvPr id="3" name="Rectangle 2"/>
          <p:cNvSpPr/>
          <p:nvPr/>
        </p:nvSpPr>
        <p:spPr>
          <a:xfrm>
            <a:off x="796954" y="629174"/>
            <a:ext cx="645952" cy="1929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48624" y="436227"/>
            <a:ext cx="511728" cy="1200329"/>
          </a:xfrm>
          <a:prstGeom prst="rect">
            <a:avLst/>
          </a:prstGeom>
          <a:noFill/>
        </p:spPr>
        <p:txBody>
          <a:bodyPr wrap="square" rtlCol="0">
            <a:spAutoFit/>
          </a:bodyPr>
          <a:lstStyle/>
          <a:p>
            <a:endParaRPr lang="en-GB" sz="1800" dirty="0" smtClean="0"/>
          </a:p>
          <a:p>
            <a:r>
              <a:rPr lang="en-GB" sz="1800" dirty="0" smtClean="0"/>
              <a:t>1)</a:t>
            </a:r>
          </a:p>
          <a:p>
            <a:endParaRPr lang="en-GB" sz="1800" dirty="0" smtClean="0"/>
          </a:p>
          <a:p>
            <a:r>
              <a:rPr lang="en-GB" sz="1800" dirty="0" smtClean="0"/>
              <a:t>2)</a:t>
            </a:r>
            <a:endParaRPr lang="en-GB" sz="1800" dirty="0"/>
          </a:p>
        </p:txBody>
      </p:sp>
    </p:spTree>
    <p:extLst>
      <p:ext uri="{BB962C8B-B14F-4D97-AF65-F5344CB8AC3E}">
        <p14:creationId xmlns:p14="http://schemas.microsoft.com/office/powerpoint/2010/main" val="4251270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ext uri="{D42A27DB-BD31-4B8C-83A1-F6EECF244321}">
                <p14:modId xmlns:p14="http://schemas.microsoft.com/office/powerpoint/2010/main" val="2926305134"/>
              </p:ext>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life processes (MRS GREN).</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five kingdoms of organisms.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State the meaning of: multicellular, unicellular.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Identify organisms that are unicellular and those that are multicellular.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Explain why multicellular organisms need efficient transport systems.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a knowledge of diffusion to explain how materials enter and leave unicellular organisms.</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the key characteristics of microorganism cell structure to classify microorganisms.</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Justify the lack of a virus kingdom</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Explain the importance of surface area : volume ratio for organisms.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231653">
            <a:off x="2684477" y="175329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231653">
            <a:off x="2505824" y="212953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231653">
            <a:off x="2327170" y="2595830"/>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9231653">
            <a:off x="2684476" y="2969030"/>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9231653">
            <a:off x="5271091" y="2817133"/>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9231653">
            <a:off x="5539071" y="198535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9231653">
            <a:off x="2544666" y="3808520"/>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2" name="L-Shape 21"/>
          <p:cNvSpPr/>
          <p:nvPr/>
        </p:nvSpPr>
        <p:spPr>
          <a:xfrm rot="19231653">
            <a:off x="2698465" y="4654823"/>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3" name="AutoShape 18"/>
          <p:cNvSpPr>
            <a:spLocks noChangeArrowheads="1"/>
          </p:cNvSpPr>
          <p:nvPr/>
        </p:nvSpPr>
        <p:spPr bwMode="auto">
          <a:xfrm>
            <a:off x="6410357" y="2720447"/>
            <a:ext cx="2384759" cy="2021746"/>
          </a:xfrm>
          <a:prstGeom prst="cloudCallout">
            <a:avLst>
              <a:gd name="adj1" fmla="val 34681"/>
              <a:gd name="adj2" fmla="val -7586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How can we relate this to what we have learnt today?</a:t>
            </a:r>
            <a:endParaRPr lang="en-GB" altLang="en-US" sz="1800" dirty="0">
              <a:solidFill>
                <a:prstClr val="black"/>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4106988" y="3199940"/>
            <a:ext cx="2466975" cy="1847850"/>
          </a:xfrm>
          <a:prstGeom prst="rect">
            <a:avLst/>
          </a:prstGeom>
        </p:spPr>
      </p:pic>
    </p:spTree>
    <p:extLst>
      <p:ext uri="{BB962C8B-B14F-4D97-AF65-F5344CB8AC3E}">
        <p14:creationId xmlns:p14="http://schemas.microsoft.com/office/powerpoint/2010/main" val="29784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altLang="en-US" smtClean="0"/>
              <a:t>Objectives</a:t>
            </a:r>
          </a:p>
        </p:txBody>
      </p:sp>
      <p:sp>
        <p:nvSpPr>
          <p:cNvPr id="55298" name="Rectangle 3"/>
          <p:cNvSpPr>
            <a:spLocks noGrp="1" noChangeArrowheads="1"/>
          </p:cNvSpPr>
          <p:nvPr>
            <p:ph idx="1"/>
          </p:nvPr>
        </p:nvSpPr>
        <p:spPr>
          <a:xfrm>
            <a:off x="1494235" y="1491854"/>
            <a:ext cx="6101953" cy="2672953"/>
          </a:xfrm>
        </p:spPr>
        <p:txBody>
          <a:bodyPr/>
          <a:lstStyle/>
          <a:p>
            <a:pPr marL="403622" lvl="1" indent="-269081">
              <a:buFont typeface="Arial" panose="020B0604020202020204" pitchFamily="34" charset="0"/>
              <a:buChar char="•"/>
            </a:pPr>
            <a:r>
              <a:rPr lang="en-GB" altLang="en-US" sz="2100"/>
              <a:t>Recall the life processes (MRS GREN).</a:t>
            </a:r>
          </a:p>
          <a:p>
            <a:pPr marL="403622" lvl="1" indent="-269081">
              <a:buFont typeface="Arial" panose="020B0604020202020204" pitchFamily="34" charset="0"/>
              <a:buChar char="•"/>
            </a:pPr>
            <a:r>
              <a:rPr lang="en-GB" altLang="en-US" sz="2100"/>
              <a:t>Recall the five kingdoms of organisms. </a:t>
            </a:r>
          </a:p>
          <a:p>
            <a:pPr marL="403622" lvl="1" indent="-269081">
              <a:buFont typeface="Arial" panose="020B0604020202020204" pitchFamily="34" charset="0"/>
              <a:buChar char="•"/>
            </a:pPr>
            <a:r>
              <a:rPr lang="en-GB" altLang="en-US" sz="2100"/>
              <a:t>State the meaning of: </a:t>
            </a:r>
            <a:r>
              <a:rPr lang="en-GB" altLang="en-US" sz="2100">
                <a:solidFill>
                  <a:srgbClr val="636825"/>
                </a:solidFill>
              </a:rPr>
              <a:t>multicellular, unicellular</a:t>
            </a:r>
            <a:r>
              <a:rPr lang="en-GB" altLang="en-US" sz="2100"/>
              <a:t>. </a:t>
            </a:r>
          </a:p>
          <a:p>
            <a:pPr marL="403622" lvl="1" indent="-269081">
              <a:buFont typeface="Arial" panose="020B0604020202020204" pitchFamily="34" charset="0"/>
              <a:buChar char="•"/>
            </a:pPr>
            <a:r>
              <a:rPr lang="en-GB" altLang="en-US" sz="2100"/>
              <a:t>Identify organisms that are unicellular and those that are multicellular. </a:t>
            </a:r>
          </a:p>
        </p:txBody>
      </p:sp>
      <p:sp>
        <p:nvSpPr>
          <p:cNvPr id="5529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86264131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GB" altLang="en-US" smtClean="0"/>
              <a:t>Objectives</a:t>
            </a:r>
          </a:p>
        </p:txBody>
      </p:sp>
      <p:sp>
        <p:nvSpPr>
          <p:cNvPr id="95235" name="Rectangle 3"/>
          <p:cNvSpPr>
            <a:spLocks noGrp="1" noChangeArrowheads="1"/>
          </p:cNvSpPr>
          <p:nvPr>
            <p:ph idx="4294967295"/>
          </p:nvPr>
        </p:nvSpPr>
        <p:spPr>
          <a:xfrm>
            <a:off x="1494235" y="1491854"/>
            <a:ext cx="6101953" cy="2672953"/>
          </a:xfrm>
        </p:spPr>
        <p:txBody>
          <a:bodyPr/>
          <a:lstStyle/>
          <a:p>
            <a:pPr marL="403622" lvl="1" indent="-269081">
              <a:buFont typeface="Arial" panose="020B0604020202020204" pitchFamily="34" charset="0"/>
              <a:buChar char="•"/>
            </a:pPr>
            <a:r>
              <a:rPr lang="en-GB" altLang="en-US" sz="2100"/>
              <a:t>Explain why multicellular organisms need efficient transport systems. </a:t>
            </a:r>
          </a:p>
          <a:p>
            <a:pPr marL="403622" lvl="1" indent="-269081">
              <a:buFont typeface="Arial" panose="020B0604020202020204" pitchFamily="34" charset="0"/>
              <a:buChar char="•"/>
            </a:pPr>
            <a:r>
              <a:rPr lang="en-GB" altLang="en-US" sz="2100"/>
              <a:t>Use a knowledge of diffusion to explain how materials enter and leave unicellular organisms. </a:t>
            </a:r>
          </a:p>
        </p:txBody>
      </p:sp>
      <p:sp>
        <p:nvSpPr>
          <p:cNvPr id="9523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217591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tLang="en-US" smtClean="0"/>
              <a:t>Objectives</a:t>
            </a:r>
          </a:p>
        </p:txBody>
      </p:sp>
      <p:sp>
        <p:nvSpPr>
          <p:cNvPr id="56322" name="Rectangle 3"/>
          <p:cNvSpPr>
            <a:spLocks noGrp="1" noChangeArrowheads="1"/>
          </p:cNvSpPr>
          <p:nvPr>
            <p:ph idx="1"/>
          </p:nvPr>
        </p:nvSpPr>
        <p:spPr>
          <a:xfrm>
            <a:off x="1494235" y="1491853"/>
            <a:ext cx="6155531" cy="1241822"/>
          </a:xfrm>
        </p:spPr>
        <p:txBody>
          <a:bodyPr/>
          <a:lstStyle/>
          <a:p>
            <a:pPr marL="403622" lvl="1" indent="-269081">
              <a:buFont typeface="Arial" panose="020B0604020202020204" pitchFamily="34" charset="0"/>
              <a:buChar char="•"/>
            </a:pPr>
            <a:r>
              <a:rPr lang="en-GB" altLang="ja-JP" sz="2100">
                <a:ea typeface="MS PGothic" panose="020B0600070205080204" pitchFamily="34" charset="-128"/>
              </a:rPr>
              <a:t>Use the key characteristics of microorganism cell structure to classify microorganisms. </a:t>
            </a:r>
          </a:p>
          <a:p>
            <a:pPr marL="403622" lvl="1" indent="-269081">
              <a:buFont typeface="Arial" panose="020B0604020202020204" pitchFamily="34" charset="0"/>
              <a:buChar char="•"/>
            </a:pPr>
            <a:r>
              <a:rPr lang="en-GB" altLang="ja-JP" sz="2100">
                <a:ea typeface="MS PGothic" panose="020B0600070205080204" pitchFamily="34" charset="-128"/>
              </a:rPr>
              <a:t>Justify the lack of a virus kingdom. </a:t>
            </a:r>
            <a:endParaRPr lang="en-GB" altLang="en-US" sz="2100"/>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01891968"/>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GB" altLang="en-US" smtClean="0"/>
              <a:t>Objectives</a:t>
            </a:r>
          </a:p>
        </p:txBody>
      </p:sp>
      <p:sp>
        <p:nvSpPr>
          <p:cNvPr id="57346" name="Rectangle 3"/>
          <p:cNvSpPr>
            <a:spLocks noGrp="1" noChangeArrowheads="1"/>
          </p:cNvSpPr>
          <p:nvPr>
            <p:ph idx="1"/>
          </p:nvPr>
        </p:nvSpPr>
        <p:spPr>
          <a:xfrm>
            <a:off x="1494235" y="1491853"/>
            <a:ext cx="6318647" cy="1728788"/>
          </a:xfrm>
        </p:spPr>
        <p:txBody>
          <a:bodyPr/>
          <a:lstStyle/>
          <a:p>
            <a:pPr marL="403622" lvl="1" indent="-269081" eaLnBrk="1" hangingPunct="1">
              <a:buFont typeface="Arial" panose="020B0604020202020204" pitchFamily="34" charset="0"/>
              <a:buChar char="•"/>
            </a:pPr>
            <a:r>
              <a:rPr lang="en-GB" altLang="en-US" sz="2100"/>
              <a:t>Explain the importance of surface area : volume ratio for organisms. </a:t>
            </a:r>
          </a:p>
        </p:txBody>
      </p:sp>
      <p:sp>
        <p:nvSpPr>
          <p:cNvPr id="5734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28593343"/>
      </p:ext>
    </p:extLst>
  </p:cSld>
  <p:clrMapOvr>
    <a:masterClrMapping/>
  </p:clrMapOvr>
  <p:transition>
    <p:sndAc>
      <p:stSnd>
        <p:snd r:embed="rId2" name="click.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00" y="2329385"/>
            <a:ext cx="3429000" cy="265453"/>
          </a:xfrm>
          <a:prstGeom prst="rect">
            <a:avLst/>
          </a:prstGeom>
        </p:spPr>
        <p:txBody>
          <a:bodyPr lIns="91432" tIns="45716" rIns="91432" bIns="45716">
            <a:spAutoFit/>
          </a:bodyPr>
          <a:lstStyle/>
          <a:p>
            <a:r>
              <a:rPr lang="en-GB" sz="1100" dirty="0"/>
              <a:t>https://www.youtube.com/watch?v=-zvCUmeoHpw</a:t>
            </a:r>
          </a:p>
        </p:txBody>
      </p:sp>
      <p:pic>
        <p:nvPicPr>
          <p:cNvPr id="6" name="Picture 5">
            <a:hlinkClick r:id="rId3"/>
          </p:cNvPr>
          <p:cNvPicPr>
            <a:picLocks noChangeAspect="1"/>
          </p:cNvPicPr>
          <p:nvPr/>
        </p:nvPicPr>
        <p:blipFill>
          <a:blip r:embed="rId4"/>
          <a:stretch>
            <a:fillRect/>
          </a:stretch>
        </p:blipFill>
        <p:spPr>
          <a:xfrm>
            <a:off x="7057555" y="4622249"/>
            <a:ext cx="2007282" cy="521253"/>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normAutofit/>
          </a:bodyPr>
          <a:lstStyle/>
          <a:p>
            <a:r>
              <a:rPr lang="en-GB" u="sng" dirty="0" smtClean="0"/>
              <a:t>Requisitions</a:t>
            </a:r>
            <a:endParaRPr lang="en-GB" u="sng" dirty="0"/>
          </a:p>
        </p:txBody>
      </p:sp>
      <p:sp>
        <p:nvSpPr>
          <p:cNvPr id="3" name="TextBox 2"/>
          <p:cNvSpPr txBox="1"/>
          <p:nvPr/>
        </p:nvSpPr>
        <p:spPr>
          <a:xfrm>
            <a:off x="1409350" y="1333850"/>
            <a:ext cx="4504889" cy="523220"/>
          </a:xfrm>
          <a:prstGeom prst="rect">
            <a:avLst/>
          </a:prstGeom>
          <a:noFill/>
        </p:spPr>
        <p:txBody>
          <a:bodyPr wrap="square" rtlCol="0">
            <a:spAutoFit/>
          </a:bodyPr>
          <a:lstStyle/>
          <a:p>
            <a:pPr marL="285750" indent="-285750">
              <a:buFontTx/>
              <a:buChar char="-"/>
            </a:pPr>
            <a:r>
              <a:rPr lang="en-GB" dirty="0" smtClean="0"/>
              <a:t>Table for kingdoms</a:t>
            </a:r>
          </a:p>
          <a:p>
            <a:pPr marL="285750" indent="-285750">
              <a:buFontTx/>
              <a:buChar char="-"/>
            </a:pPr>
            <a:r>
              <a:rPr lang="en-GB" dirty="0" smtClean="0"/>
              <a:t>Lego to demo surface area to volume ratio </a:t>
            </a:r>
            <a:endParaRPr lang="en-GB" dirty="0"/>
          </a:p>
        </p:txBody>
      </p:sp>
    </p:spTree>
    <p:extLst>
      <p:ext uri="{BB962C8B-B14F-4D97-AF65-F5344CB8AC3E}">
        <p14:creationId xmlns:p14="http://schemas.microsoft.com/office/powerpoint/2010/main" val="2469834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1"/>
          <p:cNvSpPr>
            <a:spLocks noChangeArrowheads="1"/>
          </p:cNvSpPr>
          <p:nvPr/>
        </p:nvSpPr>
        <p:spPr bwMode="auto">
          <a:xfrm>
            <a:off x="1188506" y="154597"/>
            <a:ext cx="6481763" cy="419100"/>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Font typeface="Wingdings 2" panose="05020102010507070707" pitchFamily="18" charset="2"/>
              <a:buChar char="!"/>
            </a:pPr>
            <a:r>
              <a:rPr lang="en-GB" altLang="en-US" sz="1800">
                <a:solidFill>
                  <a:srgbClr val="000000"/>
                </a:solidFill>
                <a:latin typeface="Comic Sans MS" panose="030F0702030302020204" pitchFamily="66" charset="0"/>
                <a:cs typeface="Arial" panose="020B0604020202020204" pitchFamily="34" charset="0"/>
                <a:sym typeface="Wingdings" panose="05000000000000000000" pitchFamily="2" charset="2"/>
              </a:rPr>
              <a:t>Copy &amp; complete the table using the words below</a:t>
            </a:r>
          </a:p>
        </p:txBody>
      </p:sp>
      <p:graphicFrame>
        <p:nvGraphicFramePr>
          <p:cNvPr id="6" name="Table 5"/>
          <p:cNvGraphicFramePr>
            <a:graphicFrameLocks noGrp="1"/>
          </p:cNvGraphicFramePr>
          <p:nvPr>
            <p:extLst>
              <p:ext uri="{D42A27DB-BD31-4B8C-83A1-F6EECF244321}">
                <p14:modId xmlns:p14="http://schemas.microsoft.com/office/powerpoint/2010/main" val="1768113319"/>
              </p:ext>
            </p:extLst>
          </p:nvPr>
        </p:nvGraphicFramePr>
        <p:xfrm>
          <a:off x="1134928" y="665374"/>
          <a:ext cx="6588919" cy="2708734"/>
        </p:xfrm>
        <a:graphic>
          <a:graphicData uri="http://schemas.openxmlformats.org/drawingml/2006/table">
            <a:tbl>
              <a:tblPr firstRow="1" bandRow="1">
                <a:tableStyleId>{7E9639D4-E3E2-4D34-9284-5A2195B3D0D7}</a:tableStyleId>
              </a:tblPr>
              <a:tblGrid>
                <a:gridCol w="1836256">
                  <a:extLst>
                    <a:ext uri="{9D8B030D-6E8A-4147-A177-3AD203B41FA5}">
                      <a16:colId xmlns:a16="http://schemas.microsoft.com/office/drawing/2014/main" val="20000"/>
                    </a:ext>
                  </a:extLst>
                </a:gridCol>
                <a:gridCol w="4752663">
                  <a:extLst>
                    <a:ext uri="{9D8B030D-6E8A-4147-A177-3AD203B41FA5}">
                      <a16:colId xmlns:a16="http://schemas.microsoft.com/office/drawing/2014/main" val="20001"/>
                    </a:ext>
                  </a:extLst>
                </a:gridCol>
              </a:tblGrid>
              <a:tr h="388598">
                <a:tc>
                  <a:txBody>
                    <a:bodyPr/>
                    <a:lstStyle/>
                    <a:p>
                      <a:pPr algn="ctr"/>
                      <a:r>
                        <a:rPr lang="en-GB" sz="2100" dirty="0" smtClean="0">
                          <a:latin typeface="Comic Sans MS" pitchFamily="66" charset="0"/>
                        </a:rPr>
                        <a:t>Life process</a:t>
                      </a:r>
                      <a:endParaRPr lang="en-GB" sz="2100" dirty="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pPr algn="ctr"/>
                      <a:r>
                        <a:rPr lang="en-GB" sz="2100" dirty="0" smtClean="0">
                          <a:latin typeface="Comic Sans MS" pitchFamily="66" charset="0"/>
                        </a:rPr>
                        <a:t>Meaning</a:t>
                      </a:r>
                      <a:endParaRPr lang="en-GB" sz="21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31448">
                <a:tc>
                  <a:txBody>
                    <a:bodyPr/>
                    <a:lstStyle/>
                    <a:p>
                      <a:endParaRPr lang="en-GB" sz="170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being able to move all or a part of itself</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448">
                <a:tc>
                  <a:txBody>
                    <a:bodyPr/>
                    <a:lstStyle/>
                    <a:p>
                      <a:endParaRPr lang="en-GB" sz="170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producing more living things like itself</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31448">
                <a:tc>
                  <a:txBody>
                    <a:bodyPr/>
                    <a:lstStyle/>
                    <a:p>
                      <a:endParaRPr lang="en-GB" sz="170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sensing and reacting to things around it</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31448">
                <a:tc>
                  <a:txBody>
                    <a:bodyPr/>
                    <a:lstStyle/>
                    <a:p>
                      <a:r>
                        <a:rPr lang="en-GB" sz="1700" dirty="0" smtClean="0">
                          <a:latin typeface="Comic Sans MS" pitchFamily="66" charset="0"/>
                        </a:rPr>
                        <a:t>Growth</a:t>
                      </a:r>
                      <a:endParaRPr lang="en-GB" sz="1700" dirty="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increasing in ___</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31448">
                <a:tc>
                  <a:txBody>
                    <a:bodyPr/>
                    <a:lstStyle/>
                    <a:p>
                      <a:endParaRPr lang="en-GB" sz="1700" dirty="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using a chemical reaction to release energy</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31448">
                <a:tc>
                  <a:txBody>
                    <a:bodyPr/>
                    <a:lstStyle/>
                    <a:p>
                      <a:r>
                        <a:rPr lang="en-GB" sz="1700" dirty="0" smtClean="0">
                          <a:latin typeface="Comic Sans MS" pitchFamily="66" charset="0"/>
                        </a:rPr>
                        <a:t>Excretion</a:t>
                      </a:r>
                      <a:endParaRPr lang="en-GB" sz="1700" dirty="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getting rid of _____ materials that it makes</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31448">
                <a:tc>
                  <a:txBody>
                    <a:bodyPr/>
                    <a:lstStyle/>
                    <a:p>
                      <a:endParaRPr lang="en-GB" sz="1700" dirty="0">
                        <a:latin typeface="Comic Sans MS" pitchFamily="66" charset="0"/>
                      </a:endParaRPr>
                    </a:p>
                  </a:txBody>
                  <a:tcPr marL="68582" marR="68582" marT="34279" marB="34279">
                    <a:lnR w="12700" cap="flat" cmpd="sng" algn="ctr">
                      <a:solidFill>
                        <a:schemeClr val="tx1"/>
                      </a:solidFill>
                      <a:prstDash val="solid"/>
                      <a:round/>
                      <a:headEnd type="none" w="med" len="med"/>
                      <a:tailEnd type="none" w="med" len="med"/>
                    </a:lnR>
                  </a:tcPr>
                </a:tc>
                <a:tc>
                  <a:txBody>
                    <a:bodyPr/>
                    <a:lstStyle/>
                    <a:p>
                      <a:r>
                        <a:rPr lang="en-GB" sz="1700" kern="1200" baseline="0" dirty="0" smtClean="0">
                          <a:solidFill>
                            <a:schemeClr val="tx1"/>
                          </a:solidFill>
                          <a:latin typeface="Comic Sans MS" pitchFamily="66" charset="0"/>
                          <a:ea typeface="+mn-ea"/>
                          <a:cs typeface="+mn-cs"/>
                        </a:rPr>
                        <a:t>needing food</a:t>
                      </a:r>
                      <a:endParaRPr lang="en-GB" sz="1700" dirty="0">
                        <a:latin typeface="Comic Sans MS" pitchFamily="66" charset="0"/>
                      </a:endParaRPr>
                    </a:p>
                  </a:txBody>
                  <a:tcPr marL="68582" marR="68582" marT="34279" marB="3427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28704" name="TextBox 6"/>
          <p:cNvSpPr txBox="1">
            <a:spLocks noChangeArrowheads="1"/>
          </p:cNvSpPr>
          <p:nvPr/>
        </p:nvSpPr>
        <p:spPr bwMode="auto">
          <a:xfrm>
            <a:off x="1188506" y="3474060"/>
            <a:ext cx="4644629"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latin typeface="Comic Sans MS" panose="030F0702030302020204" pitchFamily="66" charset="0"/>
              </a:rPr>
              <a:t>nutrition		size		 waste movement  		sensitivity     reproduction		respiration</a:t>
            </a:r>
          </a:p>
        </p:txBody>
      </p:sp>
      <p:sp>
        <p:nvSpPr>
          <p:cNvPr id="8" name="TextBox 7"/>
          <p:cNvSpPr txBox="1"/>
          <p:nvPr/>
        </p:nvSpPr>
        <p:spPr>
          <a:xfrm>
            <a:off x="1188506" y="1042803"/>
            <a:ext cx="1782366"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Movement</a:t>
            </a:r>
          </a:p>
        </p:txBody>
      </p:sp>
      <p:sp>
        <p:nvSpPr>
          <p:cNvPr id="9" name="TextBox 8"/>
          <p:cNvSpPr txBox="1"/>
          <p:nvPr/>
        </p:nvSpPr>
        <p:spPr>
          <a:xfrm>
            <a:off x="1188506" y="1367843"/>
            <a:ext cx="1782366"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Reproduction</a:t>
            </a:r>
          </a:p>
        </p:txBody>
      </p:sp>
      <p:sp>
        <p:nvSpPr>
          <p:cNvPr id="10" name="TextBox 9"/>
          <p:cNvSpPr txBox="1"/>
          <p:nvPr/>
        </p:nvSpPr>
        <p:spPr>
          <a:xfrm>
            <a:off x="1188506" y="1691693"/>
            <a:ext cx="1782366"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Sensitivity</a:t>
            </a:r>
          </a:p>
        </p:txBody>
      </p:sp>
      <p:sp>
        <p:nvSpPr>
          <p:cNvPr id="11" name="TextBox 10"/>
          <p:cNvSpPr txBox="1"/>
          <p:nvPr/>
        </p:nvSpPr>
        <p:spPr>
          <a:xfrm>
            <a:off x="4309135" y="2045309"/>
            <a:ext cx="1782365"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size</a:t>
            </a:r>
          </a:p>
        </p:txBody>
      </p:sp>
      <p:sp>
        <p:nvSpPr>
          <p:cNvPr id="12" name="TextBox 11"/>
          <p:cNvSpPr txBox="1"/>
          <p:nvPr/>
        </p:nvSpPr>
        <p:spPr>
          <a:xfrm>
            <a:off x="1168266" y="2357253"/>
            <a:ext cx="1782365"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Respiration</a:t>
            </a:r>
          </a:p>
        </p:txBody>
      </p:sp>
      <p:sp>
        <p:nvSpPr>
          <p:cNvPr id="13" name="TextBox 12"/>
          <p:cNvSpPr txBox="1"/>
          <p:nvPr/>
        </p:nvSpPr>
        <p:spPr>
          <a:xfrm>
            <a:off x="4429387" y="2713249"/>
            <a:ext cx="1782366"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waste</a:t>
            </a:r>
          </a:p>
        </p:txBody>
      </p:sp>
      <p:sp>
        <p:nvSpPr>
          <p:cNvPr id="14" name="TextBox 13"/>
          <p:cNvSpPr txBox="1"/>
          <p:nvPr/>
        </p:nvSpPr>
        <p:spPr>
          <a:xfrm>
            <a:off x="1156360" y="3031147"/>
            <a:ext cx="1782365"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Nutrition</a:t>
            </a:r>
          </a:p>
        </p:txBody>
      </p:sp>
      <p:sp>
        <p:nvSpPr>
          <p:cNvPr id="28712" name="AutoShape 18"/>
          <p:cNvSpPr>
            <a:spLocks noChangeArrowheads="1"/>
          </p:cNvSpPr>
          <p:nvPr/>
        </p:nvSpPr>
        <p:spPr bwMode="auto">
          <a:xfrm>
            <a:off x="5833135" y="3082581"/>
            <a:ext cx="2078831" cy="1512094"/>
          </a:xfrm>
          <a:prstGeom prst="cloudCallout">
            <a:avLst>
              <a:gd name="adj1" fmla="val 46190"/>
              <a:gd name="adj2" fmla="val 6208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dirty="0">
                <a:solidFill>
                  <a:srgbClr val="000000"/>
                </a:solidFill>
              </a:rPr>
              <a:t>What </a:t>
            </a:r>
            <a:r>
              <a:rPr lang="en-GB" altLang="en-US" sz="1800" dirty="0" smtClean="0">
                <a:solidFill>
                  <a:srgbClr val="000000"/>
                </a:solidFill>
              </a:rPr>
              <a:t>all organisms made of?</a:t>
            </a:r>
            <a:endParaRPr lang="en-GB" altLang="en-US" sz="1800" dirty="0">
              <a:solidFill>
                <a:srgbClr val="000000"/>
              </a:solidFill>
            </a:endParaRPr>
          </a:p>
        </p:txBody>
      </p:sp>
      <p:sp>
        <p:nvSpPr>
          <p:cNvPr id="2" name="TextBox 1"/>
          <p:cNvSpPr txBox="1"/>
          <p:nvPr/>
        </p:nvSpPr>
        <p:spPr>
          <a:xfrm>
            <a:off x="6006517" y="3465785"/>
            <a:ext cx="1717330" cy="584775"/>
          </a:xfrm>
          <a:prstGeom prst="rect">
            <a:avLst/>
          </a:prstGeom>
          <a:solidFill>
            <a:srgbClr val="66FF66"/>
          </a:solidFill>
        </p:spPr>
        <p:txBody>
          <a:bodyPr wrap="square" rtlCol="0">
            <a:spAutoFit/>
          </a:bodyPr>
          <a:lstStyle/>
          <a:p>
            <a:r>
              <a:rPr lang="en-GB" sz="3200" b="1" dirty="0" smtClean="0"/>
              <a:t>CELLS</a:t>
            </a:r>
            <a:endParaRPr lang="en-GB" sz="3200" b="1" dirty="0"/>
          </a:p>
        </p:txBody>
      </p:sp>
    </p:spTree>
    <p:extLst>
      <p:ext uri="{BB962C8B-B14F-4D97-AF65-F5344CB8AC3E}">
        <p14:creationId xmlns:p14="http://schemas.microsoft.com/office/powerpoint/2010/main" val="162713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52"/>
          <p:cNvGraphicFramePr>
            <a:graphicFrameLocks/>
          </p:cNvGraphicFramePr>
          <p:nvPr>
            <p:extLst>
              <p:ext uri="{D42A27DB-BD31-4B8C-83A1-F6EECF244321}">
                <p14:modId xmlns:p14="http://schemas.microsoft.com/office/powerpoint/2010/main" val="1305118297"/>
              </p:ext>
            </p:extLst>
          </p:nvPr>
        </p:nvGraphicFramePr>
        <p:xfrm>
          <a:off x="214847" y="205979"/>
          <a:ext cx="8241256" cy="4005295"/>
        </p:xfrm>
        <a:graphic>
          <a:graphicData uri="http://schemas.openxmlformats.org/drawingml/2006/table">
            <a:tbl>
              <a:tblPr/>
              <a:tblGrid>
                <a:gridCol w="1735002">
                  <a:extLst>
                    <a:ext uri="{9D8B030D-6E8A-4147-A177-3AD203B41FA5}">
                      <a16:colId xmlns:a16="http://schemas.microsoft.com/office/drawing/2014/main" val="3362138069"/>
                    </a:ext>
                  </a:extLst>
                </a:gridCol>
                <a:gridCol w="1447325">
                  <a:extLst>
                    <a:ext uri="{9D8B030D-6E8A-4147-A177-3AD203B41FA5}">
                      <a16:colId xmlns:a16="http://schemas.microsoft.com/office/drawing/2014/main" val="707224746"/>
                    </a:ext>
                  </a:extLst>
                </a:gridCol>
                <a:gridCol w="1517380">
                  <a:extLst>
                    <a:ext uri="{9D8B030D-6E8A-4147-A177-3AD203B41FA5}">
                      <a16:colId xmlns:a16="http://schemas.microsoft.com/office/drawing/2014/main" val="2943981235"/>
                    </a:ext>
                  </a:extLst>
                </a:gridCol>
                <a:gridCol w="1228214">
                  <a:extLst>
                    <a:ext uri="{9D8B030D-6E8A-4147-A177-3AD203B41FA5}">
                      <a16:colId xmlns:a16="http://schemas.microsoft.com/office/drawing/2014/main" val="3243256135"/>
                    </a:ext>
                  </a:extLst>
                </a:gridCol>
                <a:gridCol w="1158158">
                  <a:extLst>
                    <a:ext uri="{9D8B030D-6E8A-4147-A177-3AD203B41FA5}">
                      <a16:colId xmlns:a16="http://schemas.microsoft.com/office/drawing/2014/main" val="4239643105"/>
                    </a:ext>
                  </a:extLst>
                </a:gridCol>
                <a:gridCol w="1155177">
                  <a:extLst>
                    <a:ext uri="{9D8B030D-6E8A-4147-A177-3AD203B41FA5}">
                      <a16:colId xmlns:a16="http://schemas.microsoft.com/office/drawing/2014/main" val="2740003599"/>
                    </a:ext>
                  </a:extLst>
                </a:gridCol>
              </a:tblGrid>
              <a:tr h="813582">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protoctists</a:t>
                      </a:r>
                      <a:endPar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07074515"/>
                  </a:ext>
                </a:extLst>
              </a:tr>
              <a:tr h="485626">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3851029"/>
                  </a:ext>
                </a:extLst>
              </a:tr>
              <a:tr h="813582">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1952281"/>
                  </a:ext>
                </a:extLst>
              </a:tr>
              <a:tr h="509906">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7203402"/>
                  </a:ext>
                </a:extLst>
              </a:tr>
              <a:tr h="46134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6168027"/>
                  </a:ext>
                </a:extLst>
              </a:tr>
              <a:tr h="45991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3067"/>
                  </a:ext>
                </a:extLst>
              </a:tr>
              <a:tr h="46134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5407241"/>
                  </a:ext>
                </a:extLst>
              </a:tr>
            </a:tbl>
          </a:graphicData>
        </a:graphic>
      </p:graphicFrame>
    </p:spTree>
    <p:extLst>
      <p:ext uri="{BB962C8B-B14F-4D97-AF65-F5344CB8AC3E}">
        <p14:creationId xmlns:p14="http://schemas.microsoft.com/office/powerpoint/2010/main" val="3799722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54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7474"/>
            <a:ext cx="8928992" cy="2123658"/>
          </a:xfrm>
          <a:prstGeom prst="rect">
            <a:avLst/>
          </a:prstGeom>
          <a:noFill/>
        </p:spPr>
        <p:txBody>
          <a:bodyPr wrap="square" rtlCol="0">
            <a:spAutoFit/>
          </a:bodyPr>
          <a:lstStyle/>
          <a:p>
            <a:pPr defTabSz="914400"/>
            <a:r>
              <a:rPr lang="en-GB" sz="4400" b="1" u="sng" dirty="0" smtClean="0">
                <a:solidFill>
                  <a:prstClr val="black"/>
                </a:solidFill>
              </a:rPr>
              <a:t>Practicals</a:t>
            </a:r>
          </a:p>
          <a:p>
            <a:pPr defTabSz="914400"/>
            <a:endParaRPr lang="en-GB" sz="4400" b="1" u="sng" dirty="0">
              <a:solidFill>
                <a:prstClr val="black"/>
              </a:solidFill>
            </a:endParaRPr>
          </a:p>
          <a:p>
            <a:pPr defTabSz="914400"/>
            <a:r>
              <a:rPr lang="en-GB" sz="4400" dirty="0" smtClean="0">
                <a:solidFill>
                  <a:prstClr val="black"/>
                </a:solidFill>
              </a:rPr>
              <a:t>n/a</a:t>
            </a:r>
          </a:p>
        </p:txBody>
      </p:sp>
    </p:spTree>
    <p:extLst>
      <p:ext uri="{BB962C8B-B14F-4D97-AF65-F5344CB8AC3E}">
        <p14:creationId xmlns:p14="http://schemas.microsoft.com/office/powerpoint/2010/main" val="4094770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111"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1171575" y="-873919"/>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ext uri="{D42A27DB-BD31-4B8C-83A1-F6EECF244321}">
                <p14:modId xmlns:p14="http://schemas.microsoft.com/office/powerpoint/2010/main" val="1812372226"/>
              </p:ext>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life processes (MRS GREN).</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Recall the five kingdoms of organisms.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State the meaning of: multicellular, unicellular.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Identify organisms that are unicellular and those that are multicellular.</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Explain why multicellular organisms need efficient transport systems.</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a knowledge of diffusion to explain how materials enter and leave unicellular organisms.</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Use the key characteristics of microorganism cell structure to classify microorganisms.</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Justify the lack of a virus kingdom</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Explain the importance of surface </a:t>
                      </a:r>
                      <a:r>
                        <a:rPr lang="en-GB" sz="1400" kern="1200" dirty="0" err="1" smtClean="0">
                          <a:solidFill>
                            <a:schemeClr val="tx1"/>
                          </a:solidFill>
                          <a:effectLst/>
                          <a:latin typeface="+mn-lt"/>
                          <a:ea typeface="+mn-ea"/>
                          <a:cs typeface="+mn-cs"/>
                        </a:rPr>
                        <a:t>area:volume</a:t>
                      </a:r>
                      <a:r>
                        <a:rPr lang="en-GB" sz="1400" kern="1200" dirty="0" smtClean="0">
                          <a:solidFill>
                            <a:schemeClr val="tx1"/>
                          </a:solidFill>
                          <a:effectLst/>
                          <a:latin typeface="+mn-lt"/>
                          <a:ea typeface="+mn-ea"/>
                          <a:cs typeface="+mn-cs"/>
                        </a:rPr>
                        <a:t> ratio for organisms.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231653">
            <a:off x="2684477" y="1753299"/>
            <a:ext cx="352337" cy="1342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793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Kingdoms</a:t>
            </a:r>
            <a:endParaRPr lang="en-GB" dirty="0"/>
          </a:p>
        </p:txBody>
      </p:sp>
      <p:sp>
        <p:nvSpPr>
          <p:cNvPr id="3" name="Content Placeholder 2"/>
          <p:cNvSpPr>
            <a:spLocks noGrp="1"/>
          </p:cNvSpPr>
          <p:nvPr>
            <p:ph idx="1"/>
          </p:nvPr>
        </p:nvSpPr>
        <p:spPr/>
        <p:txBody>
          <a:bodyPr/>
          <a:lstStyle/>
          <a:p>
            <a:pPr marL="0" indent="0">
              <a:buNone/>
            </a:pPr>
            <a:r>
              <a:rPr lang="en-GB" dirty="0" smtClean="0"/>
              <a:t>Organisms are classified into five kingdoms based on what their cells look like. </a:t>
            </a:r>
          </a:p>
        </p:txBody>
      </p:sp>
      <p:sp>
        <p:nvSpPr>
          <p:cNvPr id="4" name="Rectangle 3"/>
          <p:cNvSpPr/>
          <p:nvPr/>
        </p:nvSpPr>
        <p:spPr>
          <a:xfrm>
            <a:off x="764688" y="4333013"/>
            <a:ext cx="3889911" cy="523220"/>
          </a:xfrm>
          <a:prstGeom prst="rect">
            <a:avLst/>
          </a:prstGeom>
        </p:spPr>
        <p:txBody>
          <a:bodyPr wrap="none">
            <a:spAutoFit/>
          </a:bodyPr>
          <a:lstStyle/>
          <a:p>
            <a:r>
              <a:rPr lang="en-GB" dirty="0">
                <a:hlinkClick r:id="rId2"/>
              </a:rPr>
              <a:t>https://</a:t>
            </a:r>
            <a:r>
              <a:rPr lang="en-GB" dirty="0" smtClean="0">
                <a:hlinkClick r:id="rId2"/>
              </a:rPr>
              <a:t>www.youtube.com/watch?v=1hrkwJ_HuR0</a:t>
            </a:r>
            <a:endParaRPr lang="en-GB" dirty="0" smtClean="0"/>
          </a:p>
          <a:p>
            <a:endParaRPr lang="en-GB" dirty="0"/>
          </a:p>
        </p:txBody>
      </p:sp>
      <p:sp>
        <p:nvSpPr>
          <p:cNvPr id="5" name="AutoShape 18"/>
          <p:cNvSpPr>
            <a:spLocks noChangeArrowheads="1"/>
          </p:cNvSpPr>
          <p:nvPr/>
        </p:nvSpPr>
        <p:spPr bwMode="auto">
          <a:xfrm>
            <a:off x="4907931" y="1669306"/>
            <a:ext cx="4160568" cy="1855119"/>
          </a:xfrm>
          <a:prstGeom prst="cloudCallout">
            <a:avLst>
              <a:gd name="adj1" fmla="val -65681"/>
              <a:gd name="adj2" fmla="val 4609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What would we call an organism that is made from one cell and one that is made from many?</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04551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Kingdoms</a:t>
            </a:r>
            <a:endParaRPr lang="en-GB" dirty="0"/>
          </a:p>
        </p:txBody>
      </p:sp>
      <p:sp>
        <p:nvSpPr>
          <p:cNvPr id="3" name="Content Placeholder 2"/>
          <p:cNvSpPr>
            <a:spLocks noGrp="1"/>
          </p:cNvSpPr>
          <p:nvPr>
            <p:ph idx="1"/>
          </p:nvPr>
        </p:nvSpPr>
        <p:spPr>
          <a:xfrm>
            <a:off x="457200" y="899629"/>
            <a:ext cx="8229600" cy="3394472"/>
          </a:xfrm>
        </p:spPr>
        <p:txBody>
          <a:bodyPr>
            <a:normAutofit lnSpcReduction="10000"/>
          </a:bodyPr>
          <a:lstStyle/>
          <a:p>
            <a:pPr marL="0" indent="0">
              <a:buNone/>
            </a:pPr>
            <a:r>
              <a:rPr lang="en-GB" dirty="0" smtClean="0"/>
              <a:t>Organisms are classified into five kingdoms based on what their cells look like.</a:t>
            </a:r>
          </a:p>
          <a:p>
            <a:pPr marL="0" indent="0">
              <a:buNone/>
            </a:pPr>
            <a:r>
              <a:rPr lang="en-GB" dirty="0" smtClean="0"/>
              <a:t> </a:t>
            </a:r>
          </a:p>
          <a:p>
            <a:pPr marL="449263" indent="-449263"/>
            <a:r>
              <a:rPr lang="en-GB" altLang="en-US" dirty="0"/>
              <a:t>prokaryotes (</a:t>
            </a:r>
            <a:r>
              <a:rPr lang="en-GB" altLang="en-US" dirty="0" smtClean="0"/>
              <a:t>all _________)</a:t>
            </a:r>
            <a:endParaRPr lang="en-GB" altLang="en-US" dirty="0"/>
          </a:p>
          <a:p>
            <a:pPr marL="449263" indent="-449263"/>
            <a:r>
              <a:rPr lang="en-GB" altLang="en-US" dirty="0" err="1"/>
              <a:t>protoctists</a:t>
            </a:r>
            <a:r>
              <a:rPr lang="en-GB" altLang="en-US" dirty="0"/>
              <a:t> (mainly unicellular)</a:t>
            </a:r>
          </a:p>
          <a:p>
            <a:pPr marL="449263" indent="-449263"/>
            <a:r>
              <a:rPr lang="en-GB" altLang="en-US" dirty="0"/>
              <a:t>f</a:t>
            </a:r>
            <a:r>
              <a:rPr lang="en-GB" altLang="en-US" dirty="0" smtClean="0"/>
              <a:t>___ </a:t>
            </a:r>
            <a:r>
              <a:rPr lang="en-GB" altLang="en-US" dirty="0"/>
              <a:t>(mainly multicellular)</a:t>
            </a:r>
          </a:p>
          <a:p>
            <a:pPr marL="449263" indent="-449263"/>
            <a:r>
              <a:rPr lang="en-GB" altLang="en-US" dirty="0"/>
              <a:t>plants (</a:t>
            </a:r>
            <a:r>
              <a:rPr lang="en-GB" altLang="en-US" dirty="0" smtClean="0"/>
              <a:t>all __________)</a:t>
            </a:r>
            <a:endParaRPr lang="en-GB" altLang="en-US" dirty="0"/>
          </a:p>
          <a:p>
            <a:pPr marL="449263" indent="-449263"/>
            <a:r>
              <a:rPr lang="en-GB" altLang="en-US" dirty="0" smtClean="0"/>
              <a:t>a______ </a:t>
            </a:r>
            <a:r>
              <a:rPr lang="en-GB" altLang="en-US" dirty="0"/>
              <a:t>(</a:t>
            </a:r>
            <a:r>
              <a:rPr lang="en-GB" altLang="en-US" dirty="0" smtClean="0"/>
              <a:t>all multicellular).</a:t>
            </a:r>
            <a:endParaRPr lang="en-GB" altLang="en-US" dirty="0"/>
          </a:p>
          <a:p>
            <a:endParaRPr lang="en-GB" dirty="0"/>
          </a:p>
        </p:txBody>
      </p:sp>
      <p:sp>
        <p:nvSpPr>
          <p:cNvPr id="5" name="AutoShape 18"/>
          <p:cNvSpPr>
            <a:spLocks noChangeArrowheads="1"/>
          </p:cNvSpPr>
          <p:nvPr/>
        </p:nvSpPr>
        <p:spPr bwMode="auto">
          <a:xfrm>
            <a:off x="4983432" y="2384926"/>
            <a:ext cx="4160568" cy="1855119"/>
          </a:xfrm>
          <a:prstGeom prst="cloudCallout">
            <a:avLst>
              <a:gd name="adj1" fmla="val -65681"/>
              <a:gd name="adj2" fmla="val 4609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Write a definition for the words unicellular and multicellular</a:t>
            </a:r>
            <a:endParaRPr lang="en-GB" altLang="en-US" sz="1800" dirty="0">
              <a:solidFill>
                <a:prstClr val="black"/>
              </a:solidFill>
              <a:latin typeface="Arial" panose="020B0604020202020204" pitchFamily="34" charset="0"/>
            </a:endParaRPr>
          </a:p>
        </p:txBody>
      </p:sp>
      <p:sp>
        <p:nvSpPr>
          <p:cNvPr id="7" name="AutoShape 21"/>
          <p:cNvSpPr>
            <a:spLocks noChangeArrowheads="1"/>
          </p:cNvSpPr>
          <p:nvPr/>
        </p:nvSpPr>
        <p:spPr bwMode="auto">
          <a:xfrm>
            <a:off x="189581" y="1623356"/>
            <a:ext cx="8207799" cy="419100"/>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Copy &amp; complete the</a:t>
            </a:r>
            <a:r>
              <a:rPr kumimoji="0" lang="en-GB" altLang="en-US" sz="1800" b="0" i="0" u="none" strike="noStrike" kern="0" cap="none" spc="0" normalizeH="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rPr>
              <a:t> 5 kingdoms below using the table on p55</a:t>
            </a:r>
            <a:endParaRPr kumimoji="0" lang="en-GB" altLang="en-US" sz="1800" b="0" i="0" u="none" strike="noStrike" kern="0" cap="none" spc="0" normalizeH="0" baseline="0" noProof="0" dirty="0" smtClean="0">
              <a:ln>
                <a:noFill/>
              </a:ln>
              <a:solidFill>
                <a:srgbClr val="000000"/>
              </a:solidFill>
              <a:effectLst/>
              <a:uLnTx/>
              <a:uFillTx/>
              <a:latin typeface="Comic Sans MS" panose="030F0702030302020204" pitchFamily="66"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75654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732" t="10652" r="26434" b="18431"/>
          <a:stretch/>
        </p:blipFill>
        <p:spPr>
          <a:xfrm>
            <a:off x="1065401" y="205979"/>
            <a:ext cx="5025005" cy="4656163"/>
          </a:xfrm>
          <a:prstGeom prst="rect">
            <a:avLst/>
          </a:prstGeom>
        </p:spPr>
      </p:pic>
      <p:sp>
        <p:nvSpPr>
          <p:cNvPr id="5" name="AutoShape 18"/>
          <p:cNvSpPr>
            <a:spLocks noChangeArrowheads="1"/>
          </p:cNvSpPr>
          <p:nvPr/>
        </p:nvSpPr>
        <p:spPr bwMode="auto">
          <a:xfrm>
            <a:off x="6165909" y="1669409"/>
            <a:ext cx="3053591" cy="1446511"/>
          </a:xfrm>
          <a:prstGeom prst="cloudCallout">
            <a:avLst>
              <a:gd name="adj1" fmla="val -65681"/>
              <a:gd name="adj2" fmla="val 4609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dirty="0" smtClean="0">
                <a:solidFill>
                  <a:prstClr val="black"/>
                </a:solidFill>
                <a:latin typeface="Arial" panose="020B0604020202020204" pitchFamily="34" charset="0"/>
              </a:rPr>
              <a:t>Write a definition for the words unicellular and multicellular</a:t>
            </a:r>
            <a:endParaRPr lang="en-GB"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624130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Kingdoms</a:t>
            </a:r>
            <a:endParaRPr lang="en-GB" dirty="0"/>
          </a:p>
        </p:txBody>
      </p:sp>
      <p:sp>
        <p:nvSpPr>
          <p:cNvPr id="3" name="Content Placeholder 2"/>
          <p:cNvSpPr>
            <a:spLocks noGrp="1"/>
          </p:cNvSpPr>
          <p:nvPr>
            <p:ph idx="1"/>
          </p:nvPr>
        </p:nvSpPr>
        <p:spPr/>
        <p:txBody>
          <a:bodyPr/>
          <a:lstStyle/>
          <a:p>
            <a:pPr marL="0" indent="0">
              <a:buNone/>
            </a:pPr>
            <a:r>
              <a:rPr lang="en-GB" dirty="0" smtClean="0"/>
              <a:t>Organisms are classified into five kingdoms based on what their cells look like. </a:t>
            </a:r>
          </a:p>
          <a:p>
            <a:pPr marL="449263" indent="-449263"/>
            <a:r>
              <a:rPr lang="en-GB" altLang="en-US" dirty="0"/>
              <a:t>prokaryotes (all </a:t>
            </a:r>
            <a:r>
              <a:rPr lang="en-GB" altLang="en-US" u="sng" dirty="0">
                <a:solidFill>
                  <a:srgbClr val="00B050"/>
                </a:solidFill>
              </a:rPr>
              <a:t>unicellular</a:t>
            </a:r>
            <a:r>
              <a:rPr lang="en-GB" altLang="en-US" dirty="0"/>
              <a:t>)</a:t>
            </a:r>
          </a:p>
          <a:p>
            <a:pPr marL="449263" indent="-449263"/>
            <a:r>
              <a:rPr lang="en-GB" altLang="en-US" dirty="0" err="1"/>
              <a:t>protoctists</a:t>
            </a:r>
            <a:r>
              <a:rPr lang="en-GB" altLang="en-US" dirty="0"/>
              <a:t> (mainly unicellular)</a:t>
            </a:r>
          </a:p>
          <a:p>
            <a:pPr marL="449263" indent="-449263"/>
            <a:r>
              <a:rPr lang="en-GB" altLang="en-US" u="sng" dirty="0">
                <a:solidFill>
                  <a:srgbClr val="00B050"/>
                </a:solidFill>
              </a:rPr>
              <a:t>fungi</a:t>
            </a:r>
            <a:r>
              <a:rPr lang="en-GB" altLang="en-US" dirty="0"/>
              <a:t> (mainly multicellular)</a:t>
            </a:r>
          </a:p>
          <a:p>
            <a:pPr marL="449263" indent="-449263"/>
            <a:r>
              <a:rPr lang="en-GB" altLang="en-US" dirty="0"/>
              <a:t>plants (all </a:t>
            </a:r>
            <a:r>
              <a:rPr lang="en-GB" altLang="en-US" u="sng" dirty="0">
                <a:solidFill>
                  <a:srgbClr val="00B050"/>
                </a:solidFill>
              </a:rPr>
              <a:t>multicellular</a:t>
            </a:r>
            <a:r>
              <a:rPr lang="en-GB" altLang="en-US" dirty="0"/>
              <a:t>)</a:t>
            </a:r>
          </a:p>
          <a:p>
            <a:pPr marL="449263" indent="-449263"/>
            <a:r>
              <a:rPr lang="en-GB" altLang="en-US" u="sng" dirty="0">
                <a:solidFill>
                  <a:srgbClr val="00B050"/>
                </a:solidFill>
              </a:rPr>
              <a:t>animals</a:t>
            </a:r>
            <a:r>
              <a:rPr lang="en-GB" altLang="en-US" dirty="0"/>
              <a:t> (all multicellular).</a:t>
            </a:r>
          </a:p>
          <a:p>
            <a:endParaRPr lang="en-GB" dirty="0"/>
          </a:p>
        </p:txBody>
      </p:sp>
      <p:sp>
        <p:nvSpPr>
          <p:cNvPr id="5" name="AutoShape 18"/>
          <p:cNvSpPr>
            <a:spLocks noChangeArrowheads="1"/>
          </p:cNvSpPr>
          <p:nvPr/>
        </p:nvSpPr>
        <p:spPr bwMode="auto">
          <a:xfrm>
            <a:off x="4907931" y="1669306"/>
            <a:ext cx="4160568" cy="1855119"/>
          </a:xfrm>
          <a:prstGeom prst="cloudCallout">
            <a:avLst>
              <a:gd name="adj1" fmla="val -65681"/>
              <a:gd name="adj2" fmla="val 4609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GB" altLang="en-US" sz="1800">
                <a:solidFill>
                  <a:prstClr val="black"/>
                </a:solidFill>
                <a:latin typeface="Arial" panose="020B0604020202020204" pitchFamily="34" charset="0"/>
              </a:rPr>
              <a:t>Write a definition for the words unicellular and multicellular</a:t>
            </a:r>
            <a:endParaRPr lang="en-GB" altLang="en-US" sz="1800" dirty="0">
              <a:solidFill>
                <a:prstClr val="black"/>
              </a:solidFill>
              <a:latin typeface="Arial" panose="020B0604020202020204" pitchFamily="34" charset="0"/>
            </a:endParaRPr>
          </a:p>
        </p:txBody>
      </p:sp>
      <p:pic>
        <p:nvPicPr>
          <p:cNvPr id="6" name="Picture 12" descr="stick_figure_drawing_three_check_marks_300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7931" y="3255250"/>
            <a:ext cx="1050302" cy="17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361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2664</Words>
  <Application>Microsoft Office PowerPoint</Application>
  <PresentationFormat>On-screen Show (16:9)</PresentationFormat>
  <Paragraphs>712</Paragraphs>
  <Slides>56</Slides>
  <Notes>18</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1</vt:i4>
      </vt:variant>
      <vt:variant>
        <vt:lpstr>Slide Titles</vt:lpstr>
      </vt:variant>
      <vt:variant>
        <vt:i4>56</vt:i4>
      </vt:variant>
    </vt:vector>
  </HeadingPairs>
  <TitlesOfParts>
    <vt:vector size="83" baseType="lpstr">
      <vt:lpstr>MS PGothic</vt:lpstr>
      <vt:lpstr>Arial</vt:lpstr>
      <vt:lpstr>Arial Black</vt:lpstr>
      <vt:lpstr>Calibri</vt:lpstr>
      <vt:lpstr>Comic Sans MS</vt:lpstr>
      <vt:lpstr>Impact</vt:lpstr>
      <vt:lpstr>Trebuchet MS</vt:lpstr>
      <vt:lpstr>Verdana</vt:lpstr>
      <vt:lpstr>Webdings</vt:lpstr>
      <vt:lpstr>Wingdings</vt:lpstr>
      <vt:lpstr>Wingdings 2</vt:lpstr>
      <vt:lpstr>Office Theme</vt:lpstr>
      <vt:lpstr>Default Design</vt:lpstr>
      <vt:lpstr>1_Office Theme</vt:lpstr>
      <vt:lpstr>3_Default Design</vt:lpstr>
      <vt:lpstr>4_Default Design</vt:lpstr>
      <vt:lpstr>2_Default Design</vt:lpstr>
      <vt:lpstr>2_Office Theme</vt:lpstr>
      <vt:lpstr>6_Default Design</vt:lpstr>
      <vt:lpstr>3_Office Theme</vt:lpstr>
      <vt:lpstr>4_Office Theme</vt:lpstr>
      <vt:lpstr>5_Office Theme</vt:lpstr>
      <vt:lpstr>6_Office Theme</vt:lpstr>
      <vt:lpstr>1_Default Design</vt:lpstr>
      <vt:lpstr>5_Default Design</vt:lpstr>
      <vt:lpstr>7_Office Theme</vt:lpstr>
      <vt:lpstr>Equation</vt:lpstr>
      <vt:lpstr>PowerPoint Presentation</vt:lpstr>
      <vt:lpstr>PowerPoint Presentation</vt:lpstr>
      <vt:lpstr>PowerPoint Presentation</vt:lpstr>
      <vt:lpstr>PowerPoint Presentation</vt:lpstr>
      <vt:lpstr>PowerPoint Presentation</vt:lpstr>
      <vt:lpstr>Kingdoms</vt:lpstr>
      <vt:lpstr>Kingdoms</vt:lpstr>
      <vt:lpstr>PowerPoint Presentation</vt:lpstr>
      <vt:lpstr>Kingdoms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Diffusion</vt:lpstr>
      <vt:lpstr>PowerPoint Presentation</vt:lpstr>
      <vt:lpstr>PowerPoint Presentation</vt:lpstr>
      <vt:lpstr>PowerPoint Presentation</vt:lpstr>
      <vt:lpstr>And finally . . .</vt:lpstr>
      <vt:lpstr>Objectives</vt:lpstr>
      <vt:lpstr>Objectives</vt:lpstr>
      <vt:lpstr>Objectives</vt:lpstr>
      <vt:lpstr>Objectives</vt:lpstr>
      <vt:lpstr>PowerPoint Presentation</vt:lpstr>
      <vt:lpstr>Requisitions</vt:lpstr>
      <vt:lpstr>PowerPoint Presentation</vt:lpstr>
      <vt:lpstr>PowerPoint Presentation</vt:lpstr>
      <vt:lpstr>PowerPoint Presentation</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157</cp:revision>
  <dcterms:created xsi:type="dcterms:W3CDTF">2014-04-16T12:42:19Z</dcterms:created>
  <dcterms:modified xsi:type="dcterms:W3CDTF">2018-07-17T10:07:08Z</dcterms:modified>
</cp:coreProperties>
</file>