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71" r:id="rId10"/>
    <p:sldId id="272" r:id="rId11"/>
    <p:sldId id="273" r:id="rId12"/>
    <p:sldId id="277" r:id="rId13"/>
    <p:sldId id="280" r:id="rId14"/>
    <p:sldId id="278" r:id="rId15"/>
    <p:sldId id="279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CF09-1CCF-4D8F-A8FB-30EA9596BD13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750F0-90BC-4CF2-AB37-0B20994BD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8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E24E64A4-A1F0-4D3A-A56D-CE42C1772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B81ADC25-AAD4-4982-ADF0-BF0935C10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1D9A6465-21CA-4037-B8AC-4B4CA6B85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D6D871-6405-4585-9160-E7D459E87041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F4AAE1D7-6CBA-49A7-8D6D-14BFC1E44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3A966D4A-EE64-46CF-9808-0095B642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BD922826-1E4F-43E6-9D67-42E700676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FC356A-4489-4E74-A2DA-411292292231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0BB825D-0600-4FAA-8459-7D6932A61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DA8CF44-80E0-469E-AFC2-9FE5F957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9CF515C-BFD3-46B9-A993-DD48CFE1F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DBC35-9B2E-4476-9659-44A3DD34E127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432B9CE-21AE-451A-A690-D50071A74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8AE12F9-7CEB-4571-80CE-866C7203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3D63624A-E579-4D90-B50D-9F63CC215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81B728-3F4A-4DAB-8FB3-731E0D582916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F7E4CCD-84CA-4475-814E-6CA3C7935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9295F7C-FA0E-4AC3-BE9E-423CBB9A5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0D8EAF1-30B2-4A79-A943-A322CAE88C3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FF119E3-9860-4BEC-9FC4-6B954841FECD}" type="slidenum">
              <a:rPr lang="en-GB" altLang="en-US" sz="1200"/>
              <a:pPr algn="r"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9071-347D-4355-A8DE-239BE51EA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306A2-900E-4DCB-9E7D-4E3933E4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3012-20B7-415C-BAF9-3AA4AB1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1EEB-20B6-4C8F-A7FB-2FEB771E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052C-7F6A-44CC-A74A-525AECB8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7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715A-AC83-4364-8F3C-A5812B7C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DCEB4-D52D-47DB-93BA-F0948C7D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8F7AB-F522-4883-B26D-CD8670D1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9CFB9-3EF4-4EAF-8FC5-37F9D4B4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80C39-1C69-4CD7-95DB-915E8FC6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05826-E660-42AA-A9D3-C809DAA91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D67BF-0443-4038-844C-46C61CA12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0476-4F15-4F17-92B7-446C316F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E932-004F-442B-AF8D-D0EB527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B0D6-AA5F-4A93-BEA1-FCDB04D5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6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54291EFA-FF1D-46CF-997E-6A0C2CCB6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6AC73012-B9FA-437F-80B0-1992941DA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FC73DF3-5AAC-433E-A29C-C185D327E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7Dc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21F3889-DDC5-4624-9D68-55CBBF3F9A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Effects of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0547CA-CEDE-46FA-94DE-C06F5F680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2708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54291EFA-FF1D-46CF-997E-6A0C2CCB6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6AC73012-B9FA-437F-80B0-1992941DA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FC73DF3-5AAC-433E-A29C-C185D327E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7Dc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21F3889-DDC5-4624-9D68-55CBBF3F9A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Effects of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0547CA-CEDE-46FA-94DE-C06F5F680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1479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54291EFA-FF1D-46CF-997E-6A0C2CCB6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6AC73012-B9FA-437F-80B0-1992941DA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FC73DF3-5AAC-433E-A29C-C185D327E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7Dc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21F3889-DDC5-4624-9D68-55CBBF3F9A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Effects of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0547CA-CEDE-46FA-94DE-C06F5F680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825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54291EFA-FF1D-46CF-997E-6A0C2CCB6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6AC73012-B9FA-437F-80B0-1992941DA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FC73DF3-5AAC-433E-A29C-C185D327E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7Dc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21F3889-DDC5-4624-9D68-55CBBF3F9A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Effects of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0547CA-CEDE-46FA-94DE-C06F5F680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04033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54291EFA-FF1D-46CF-997E-6A0C2CCB6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6AC73012-B9FA-437F-80B0-1992941DA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FC73DF3-5AAC-433E-A29C-C185D327E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7Dc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21F3889-DDC5-4624-9D68-55CBBF3F9A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Effects of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0547CA-CEDE-46FA-94DE-C06F5F680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2776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F735-185A-4E43-B9CA-7FC4EB7C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4ADF-28E0-4338-9879-A58F7E18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A830-FEE0-422B-888A-3EBD7EA5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D8EB0-178F-4497-9F06-5FBE7D7D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2113-B5FF-4E23-A7DB-7DDAF53D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0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84E7-6A9A-4D88-B177-567F01AD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72709-D91B-4A40-A7C9-697678B0A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B43A5-15A5-45C2-A990-1355E771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0EB7-6F95-478D-BC23-896CF24B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7186-914C-4563-B47A-1DE04D0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2C07-969A-412B-908A-CF38C1F1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DB26C-CA1E-45C8-95C6-350BEEE5A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16093-A66A-43B4-8C8C-AF5A60EF6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2DD6-9345-4699-9C2C-DB65FF70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EBBEC-53C2-43A0-BF27-2F4C18C7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148DD-3BCE-4300-85A6-F67F0B27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704F-0630-49F2-AC18-BD0B872C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F5AA-B3E4-4008-B337-B8100E26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C1318-4297-4825-A864-3D7BD431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2AAAC-1ABB-4FCB-AB35-266AC3A10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2C6ED-5848-48F4-B195-BEF4A5A90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A5C6E-27AD-495C-810A-D8821690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AF05C-C729-4299-8280-8B81E133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E8151-60AF-4970-95F8-A6F7AF8B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5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6782-2FDE-4513-BC21-0592C4C4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DC48F-18F7-44B2-8EEC-7196F8FB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383D7-17E3-4280-8249-74FC5AD7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11F2E-6CFB-458A-AF2C-8E5D84EC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83646-A94B-4D1A-BE87-C6B4CCA2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5ABAE-AD42-4BF3-B2DB-D4F01E91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AD4A-86CA-42AB-93BF-D23E0809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5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A273-FDE9-4ECF-8865-73073DCE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0783-EFEB-49AF-B211-6A58A917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7707A-03B9-49EF-BD3D-97F12DC2B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F2B7D-6B82-470A-8972-E808387B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E213A-3F25-4C52-8154-5571A2F5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4C92C-F68E-4C79-9E22-3297A97D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A8CB-EBF5-49C1-AC56-4084C07C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AA4B7-4792-4AF8-BCE2-78F798DFF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93946-8302-46B9-9C64-26D25387D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90786-444B-42D7-AE6C-A0E9DD54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EE6C8-3B65-4C7B-9BDA-AD44F84E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27079-7F29-40B6-8A03-06C16204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00101-23FB-4A59-9CB4-4F4A4FD7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94C93-695E-4C94-87C6-0C852D3F2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1966C-0E1B-46DD-B237-D3E3187D7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AC39-6D8E-4994-993A-AAB213E18390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8487-13D8-42D4-85FD-1F0E65883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9F554-EEAD-4660-997D-A9AB79A7C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F7A83-3791-473B-9906-722F8176D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ctiveteachonline.com/product/view/id/295/page/62/mode/dps?modal=/player/animation/id/3125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48DC-BC50-4CFD-8FF0-D92AD59A1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835" y="2166151"/>
            <a:ext cx="9144000" cy="962072"/>
          </a:xfrm>
        </p:spPr>
        <p:txBody>
          <a:bodyPr/>
          <a:lstStyle/>
          <a:p>
            <a:r>
              <a:rPr lang="en-GB" dirty="0"/>
              <a:t>Effects of the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826B-937C-4992-A1B6-09C36653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0"/>
            <a:ext cx="12126897" cy="14470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sz="2800" dirty="0"/>
              <a:t>Write the title, date and classwork and consider the following question: </a:t>
            </a:r>
          </a:p>
          <a:p>
            <a:pPr algn="l"/>
            <a:r>
              <a:rPr lang="en-GB" sz="2800" dirty="0"/>
              <a:t>What are the possible environmental and hereditary reasons why someone might have blond hair? </a:t>
            </a:r>
          </a:p>
        </p:txBody>
      </p:sp>
      <p:pic>
        <p:nvPicPr>
          <p:cNvPr id="2050" name="Picture 2" descr="Image result for beyonce with blond hair">
            <a:extLst>
              <a:ext uri="{FF2B5EF4-FFF2-40B4-BE49-F238E27FC236}">
                <a16:creationId xmlns:a16="http://schemas.microsoft.com/office/drawing/2014/main" id="{8BE50174-739F-4532-98E4-74B72A5AF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5" y="3847314"/>
            <a:ext cx="2386614" cy="35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E1DE9-882F-4CB4-B1AF-97A4D0F12C3A}"/>
              </a:ext>
            </a:extLst>
          </p:cNvPr>
          <p:cNvSpPr txBox="1"/>
          <p:nvPr/>
        </p:nvSpPr>
        <p:spPr>
          <a:xfrm>
            <a:off x="4234649" y="3429000"/>
            <a:ext cx="6755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Hair dye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Inherited genes for blond 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Sun-bleached</a:t>
            </a:r>
          </a:p>
        </p:txBody>
      </p:sp>
    </p:spTree>
    <p:extLst>
      <p:ext uri="{BB962C8B-B14F-4D97-AF65-F5344CB8AC3E}">
        <p14:creationId xmlns:p14="http://schemas.microsoft.com/office/powerpoint/2010/main" val="633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016E-EF60-4D9F-9E35-3801CDEA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984"/>
            <a:ext cx="12192000" cy="12975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800" dirty="0"/>
              <a:t>Copy the text and write down (in full sentences) which one of leaf size and shape is caused by the environment and which one is a result of inheritance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00FB-D8BC-40D7-8A9E-9448B28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491449"/>
            <a:ext cx="11185124" cy="46855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All organisms show inherited variation and environmental variation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7FBF3-A144-4254-90D7-5568EDA9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2650214"/>
            <a:ext cx="4986381" cy="3888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97F37-EA4E-4EDE-BFB9-2EE3803D76F2}"/>
              </a:ext>
            </a:extLst>
          </p:cNvPr>
          <p:cNvSpPr txBox="1"/>
          <p:nvPr/>
        </p:nvSpPr>
        <p:spPr>
          <a:xfrm>
            <a:off x="5948039" y="2246050"/>
            <a:ext cx="5761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Leaf shape is inherited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Leaf size is due to the environment (levels of sunlight) </a:t>
            </a:r>
          </a:p>
        </p:txBody>
      </p:sp>
    </p:spTree>
    <p:extLst>
      <p:ext uri="{BB962C8B-B14F-4D97-AF65-F5344CB8AC3E}">
        <p14:creationId xmlns:p14="http://schemas.microsoft.com/office/powerpoint/2010/main" val="11889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6E26-77F4-4854-B3D0-40AAFC92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33" y="1180730"/>
            <a:ext cx="11833934" cy="4738780"/>
          </a:xfrm>
        </p:spPr>
        <p:txBody>
          <a:bodyPr/>
          <a:lstStyle/>
          <a:p>
            <a:pPr marL="174625" indent="0">
              <a:spcBef>
                <a:spcPct val="40000"/>
              </a:spcBef>
              <a:buNone/>
            </a:pPr>
            <a:r>
              <a:rPr lang="en-US" altLang="en-US" dirty="0"/>
              <a:t>The environment is changing all the time. Some of these changes are regular, such as the </a:t>
            </a:r>
            <a:r>
              <a:rPr lang="en-US" altLang="en-US" dirty="0">
                <a:solidFill>
                  <a:srgbClr val="636825"/>
                </a:solidFill>
              </a:rPr>
              <a:t>daily changes</a:t>
            </a:r>
            <a:r>
              <a:rPr lang="en-US" altLang="en-US" dirty="0"/>
              <a:t> that happen every 24 hours. Others are seasonal changes such as light, temperature and rainfall</a:t>
            </a:r>
          </a:p>
          <a:p>
            <a:pPr marL="174625" indent="0">
              <a:spcBef>
                <a:spcPct val="40000"/>
              </a:spcBef>
              <a:buNone/>
            </a:pPr>
            <a:r>
              <a:rPr lang="en-US" altLang="en-US" dirty="0"/>
              <a:t>Organisms have inherited features that allow them to adapt to their changing environment. 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FDBAE-E5A4-4515-817E-54AF83A8BE7F}"/>
              </a:ext>
            </a:extLst>
          </p:cNvPr>
          <p:cNvSpPr txBox="1">
            <a:spLocks/>
          </p:cNvSpPr>
          <p:nvPr/>
        </p:nvSpPr>
        <p:spPr>
          <a:xfrm>
            <a:off x="0" y="42984"/>
            <a:ext cx="12192000" cy="10667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Copy the text below then cut and stick to match the regular environmental change with the adaptation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952E0-E3E6-4503-968F-773DAA84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3" y="3312291"/>
            <a:ext cx="4719221" cy="33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C66584-EE65-477D-AFDE-067C9B308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97475"/>
              </p:ext>
            </p:extLst>
          </p:nvPr>
        </p:nvGraphicFramePr>
        <p:xfrm>
          <a:off x="152400" y="1034880"/>
          <a:ext cx="11691891" cy="652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01">
                  <a:extLst>
                    <a:ext uri="{9D8B030D-6E8A-4147-A177-3AD203B41FA5}">
                      <a16:colId xmlns:a16="http://schemas.microsoft.com/office/drawing/2014/main" val="2325820869"/>
                    </a:ext>
                  </a:extLst>
                </a:gridCol>
                <a:gridCol w="1855433">
                  <a:extLst>
                    <a:ext uri="{9D8B030D-6E8A-4147-A177-3AD203B41FA5}">
                      <a16:colId xmlns:a16="http://schemas.microsoft.com/office/drawing/2014/main" val="107721586"/>
                    </a:ext>
                  </a:extLst>
                </a:gridCol>
                <a:gridCol w="1213891">
                  <a:extLst>
                    <a:ext uri="{9D8B030D-6E8A-4147-A177-3AD203B41FA5}">
                      <a16:colId xmlns:a16="http://schemas.microsoft.com/office/drawing/2014/main" val="2845115401"/>
                    </a:ext>
                  </a:extLst>
                </a:gridCol>
                <a:gridCol w="1690587">
                  <a:extLst>
                    <a:ext uri="{9D8B030D-6E8A-4147-A177-3AD203B41FA5}">
                      <a16:colId xmlns:a16="http://schemas.microsoft.com/office/drawing/2014/main" val="1822277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58741118"/>
                    </a:ext>
                  </a:extLst>
                </a:gridCol>
                <a:gridCol w="2299317">
                  <a:extLst>
                    <a:ext uri="{9D8B030D-6E8A-4147-A177-3AD203B41FA5}">
                      <a16:colId xmlns:a16="http://schemas.microsoft.com/office/drawing/2014/main" val="4218219657"/>
                    </a:ext>
                  </a:extLst>
                </a:gridCol>
                <a:gridCol w="1207362">
                  <a:extLst>
                    <a:ext uri="{9D8B030D-6E8A-4147-A177-3AD203B41FA5}">
                      <a16:colId xmlns:a16="http://schemas.microsoft.com/office/drawing/2014/main" val="2654103991"/>
                    </a:ext>
                  </a:extLst>
                </a:gridCol>
              </a:tblGrid>
              <a:tr h="2267613">
                <a:tc>
                  <a:txBody>
                    <a:bodyPr/>
                    <a:lstStyle/>
                    <a:p>
                      <a:r>
                        <a:rPr lang="en-GB" sz="2800" dirty="0"/>
                        <a:t>light and warm in the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Dark and cool at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Daily tides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Monsoon 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Low light levels on the ground in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Low temperatures in 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Low light levels in winter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95676"/>
                  </a:ext>
                </a:extLst>
              </a:tr>
              <a:tr h="657669">
                <a:tc>
                  <a:txBody>
                    <a:bodyPr/>
                    <a:lstStyle/>
                    <a:p>
                      <a:r>
                        <a:rPr lang="en-GB" sz="2800" dirty="0"/>
                        <a:t>Animals look for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Hedgehogs come out at night when prey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Sea-snails go into shells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Mangroves have wide 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Flowers die back when leaves on trees open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Animals grow thicker coats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Trees lose leaves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90512"/>
                  </a:ext>
                </a:extLst>
              </a:tr>
              <a:tr h="657669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hibernation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2358"/>
                  </a:ext>
                </a:extLst>
              </a:tr>
              <a:tr h="657669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Migration to warmer climates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3195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AC85CE-5795-437C-ACD2-FC7C392D69D3}"/>
              </a:ext>
            </a:extLst>
          </p:cNvPr>
          <p:cNvSpPr txBox="1">
            <a:spLocks/>
          </p:cNvSpPr>
          <p:nvPr/>
        </p:nvSpPr>
        <p:spPr>
          <a:xfrm>
            <a:off x="0" y="42984"/>
            <a:ext cx="12192000" cy="90692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Assess and correct your work</a:t>
            </a:r>
          </a:p>
        </p:txBody>
      </p:sp>
    </p:spTree>
    <p:extLst>
      <p:ext uri="{BB962C8B-B14F-4D97-AF65-F5344CB8AC3E}">
        <p14:creationId xmlns:p14="http://schemas.microsoft.com/office/powerpoint/2010/main" val="260894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1AF0-B52E-4857-A52D-C964AC86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331650"/>
            <a:ext cx="11149614" cy="48453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winter, </a:t>
            </a:r>
            <a:r>
              <a:rPr lang="en-GB" b="1" dirty="0"/>
              <a:t>deciduous </a:t>
            </a:r>
            <a:r>
              <a:rPr lang="en-GB" dirty="0"/>
              <a:t>trees lose their leaves because there is not much light for </a:t>
            </a:r>
            <a:r>
              <a:rPr lang="en-GB" b="1" dirty="0"/>
              <a:t>photosynthesis</a:t>
            </a:r>
            <a:r>
              <a:rPr lang="en-GB" dirty="0"/>
              <a:t> and their leaves lose water (which cannot be replaced when the ground is frozen) </a:t>
            </a:r>
          </a:p>
          <a:p>
            <a:pPr marL="0" indent="0">
              <a:buNone/>
            </a:pPr>
            <a:r>
              <a:rPr lang="en-GB" b="1" dirty="0"/>
              <a:t>Evergreen </a:t>
            </a:r>
            <a:r>
              <a:rPr lang="en-GB" dirty="0"/>
              <a:t>trees have tougher leaves that don’t lose much water</a:t>
            </a:r>
            <a:r>
              <a:rPr lang="en-GB" b="1" dirty="0"/>
              <a:t> </a:t>
            </a:r>
            <a:r>
              <a:rPr lang="en-GB" dirty="0"/>
              <a:t>so they keep their leaves all year round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EE9D16-5EE0-4F38-8D86-075039086761}"/>
              </a:ext>
            </a:extLst>
          </p:cNvPr>
          <p:cNvSpPr txBox="1">
            <a:spLocks/>
          </p:cNvSpPr>
          <p:nvPr/>
        </p:nvSpPr>
        <p:spPr>
          <a:xfrm>
            <a:off x="0" y="42985"/>
            <a:ext cx="12192000" cy="9246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Copy the text below </a:t>
            </a:r>
          </a:p>
        </p:txBody>
      </p:sp>
      <p:pic>
        <p:nvPicPr>
          <p:cNvPr id="1026" name="Picture 2" descr="Image result for evergreen tree">
            <a:extLst>
              <a:ext uri="{FF2B5EF4-FFF2-40B4-BE49-F238E27FC236}">
                <a16:creationId xmlns:a16="http://schemas.microsoft.com/office/drawing/2014/main" id="{FDB5B8F4-D17E-47EF-925E-848BC303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67" y="3564368"/>
            <a:ext cx="4564356" cy="26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5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B4FB-1AE8-4101-AE1F-69570B48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B35500-D18E-4382-8AB0-43D4D85F055D}"/>
              </a:ext>
            </a:extLst>
          </p:cNvPr>
          <p:cNvSpPr txBox="1">
            <a:spLocks/>
          </p:cNvSpPr>
          <p:nvPr/>
        </p:nvSpPr>
        <p:spPr>
          <a:xfrm>
            <a:off x="-71021" y="1"/>
            <a:ext cx="12192000" cy="11345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  <a:p>
            <a:r>
              <a:rPr lang="en-GB" sz="2800" dirty="0"/>
              <a:t>Watch the clip and write down any adaptations to tides that you hear  </a:t>
            </a:r>
            <a:r>
              <a:rPr lang="en-GB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https://www.activeteachonline.com/product/view/id/295/page/62/mode/dps?modal=/player/animation/id/312560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1203F-C9BF-4A08-A6D7-EA7524E2B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052"/>
            <a:ext cx="6684516" cy="46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87442A-6E1E-49D8-A40A-10B946E9D148}"/>
              </a:ext>
            </a:extLst>
          </p:cNvPr>
          <p:cNvSpPr txBox="1">
            <a:spLocks/>
          </p:cNvSpPr>
          <p:nvPr/>
        </p:nvSpPr>
        <p:spPr>
          <a:xfrm>
            <a:off x="0" y="42984"/>
            <a:ext cx="12192000" cy="90692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Copy and complete the </a:t>
            </a:r>
            <a:r>
              <a:rPr lang="en-GB" sz="2800" dirty="0" err="1"/>
              <a:t>wordfill</a:t>
            </a:r>
            <a:r>
              <a:rPr lang="en-GB" sz="2800" dirty="0"/>
              <a:t> below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20A2E-4874-487F-86A0-D68B8E16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189608"/>
            <a:ext cx="10998693" cy="49873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plants such as poppies _______ completely in the winter. Their ________ grow into new plants in the spring. In other plants, such as bluebells, only the parts above the ground die. They leave ________ underground that will grow again in the spring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621F2-A32E-4A5C-A631-4C229AD3A64E}"/>
              </a:ext>
            </a:extLst>
          </p:cNvPr>
          <p:cNvSpPr txBox="1"/>
          <p:nvPr/>
        </p:nvSpPr>
        <p:spPr>
          <a:xfrm>
            <a:off x="257452" y="3142695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CC904-5849-42DA-B514-FE008174EDFE}"/>
              </a:ext>
            </a:extLst>
          </p:cNvPr>
          <p:cNvSpPr txBox="1"/>
          <p:nvPr/>
        </p:nvSpPr>
        <p:spPr>
          <a:xfrm>
            <a:off x="9651507" y="3129340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bulbs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62657-526A-4003-AEE9-390AF6E57044}"/>
              </a:ext>
            </a:extLst>
          </p:cNvPr>
          <p:cNvSpPr txBox="1"/>
          <p:nvPr/>
        </p:nvSpPr>
        <p:spPr>
          <a:xfrm>
            <a:off x="5439051" y="3178807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26258-211B-433C-A25A-B73EE5BEDC80}"/>
              </a:ext>
            </a:extLst>
          </p:cNvPr>
          <p:cNvSpPr txBox="1"/>
          <p:nvPr/>
        </p:nvSpPr>
        <p:spPr>
          <a:xfrm>
            <a:off x="679141" y="1523083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41118-A5E0-4792-B6D1-84A91ABDCC6B}"/>
              </a:ext>
            </a:extLst>
          </p:cNvPr>
          <p:cNvSpPr txBox="1"/>
          <p:nvPr/>
        </p:nvSpPr>
        <p:spPr>
          <a:xfrm>
            <a:off x="9015689" y="1852474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bulbs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BDBAE-B457-404A-9B98-8E5D9B3D431F}"/>
              </a:ext>
            </a:extLst>
          </p:cNvPr>
          <p:cNvSpPr txBox="1"/>
          <p:nvPr/>
        </p:nvSpPr>
        <p:spPr>
          <a:xfrm>
            <a:off x="4890116" y="1125984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die</a:t>
            </a:r>
          </a:p>
        </p:txBody>
      </p:sp>
      <p:pic>
        <p:nvPicPr>
          <p:cNvPr id="2050" name="Picture 2" descr="Image result for poppies">
            <a:extLst>
              <a:ext uri="{FF2B5EF4-FFF2-40B4-BE49-F238E27FC236}">
                <a16:creationId xmlns:a16="http://schemas.microsoft.com/office/drawing/2014/main" id="{B12C7AC8-9974-4B82-9552-FDFEBDB5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4" y="3732536"/>
            <a:ext cx="3488186" cy="28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luebells">
            <a:extLst>
              <a:ext uri="{FF2B5EF4-FFF2-40B4-BE49-F238E27FC236}">
                <a16:creationId xmlns:a16="http://schemas.microsoft.com/office/drawing/2014/main" id="{65383A0D-7C87-4790-93BA-706CB1D1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53" y="3865332"/>
            <a:ext cx="4098894" cy="27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D_p_ap_050">
            <a:extLst>
              <a:ext uri="{FF2B5EF4-FFF2-40B4-BE49-F238E27FC236}">
                <a16:creationId xmlns:a16="http://schemas.microsoft.com/office/drawing/2014/main" id="{8B9CE7C1-3B6C-444D-8129-A631128B47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44"/>
            <a:ext cx="3140710" cy="2072640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5763A6-D267-4710-976B-31DA3CA6C8DD}"/>
              </a:ext>
            </a:extLst>
          </p:cNvPr>
          <p:cNvSpPr>
            <a:spLocks noGrp="1"/>
          </p:cNvSpPr>
          <p:nvPr/>
        </p:nvSpPr>
        <p:spPr bwMode="auto">
          <a:xfrm>
            <a:off x="71317" y="258192"/>
            <a:ext cx="26212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7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9750" indent="-448310" eaLnBrk="0" fontAlgn="base" hangingPunct="0">
              <a:lnSpc>
                <a:spcPct val="107000"/>
              </a:lnSpc>
              <a:spcBef>
                <a:spcPts val="575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Sun rises each day: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gets lighter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gets warmer.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7D_p_ap_052">
            <a:extLst>
              <a:ext uri="{FF2B5EF4-FFF2-40B4-BE49-F238E27FC236}">
                <a16:creationId xmlns:a16="http://schemas.microsoft.com/office/drawing/2014/main" id="{D96A9DC0-EC73-4549-8BA2-CA0B9635F2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27" y="62144"/>
            <a:ext cx="3168015" cy="2095500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FF58DB-61B0-49EC-B6B1-7E161409F9AF}"/>
              </a:ext>
            </a:extLst>
          </p:cNvPr>
          <p:cNvSpPr>
            <a:spLocks noGrp="1"/>
          </p:cNvSpPr>
          <p:nvPr/>
        </p:nvSpPr>
        <p:spPr bwMode="auto">
          <a:xfrm>
            <a:off x="3289473" y="258192"/>
            <a:ext cx="170688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7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9750" indent="-448310"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Sun sets: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gets darker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gets cooler.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7D_p_ap_054">
            <a:extLst>
              <a:ext uri="{FF2B5EF4-FFF2-40B4-BE49-F238E27FC236}">
                <a16:creationId xmlns:a16="http://schemas.microsoft.com/office/drawing/2014/main" id="{B267B2D6-357F-400C-B77F-3421905E55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59" y="62144"/>
            <a:ext cx="3276600" cy="217678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4C3CC-4204-4BC2-A587-4B1790462BDD}"/>
              </a:ext>
            </a:extLst>
          </p:cNvPr>
          <p:cNvSpPr>
            <a:spLocks noGrp="1"/>
          </p:cNvSpPr>
          <p:nvPr/>
        </p:nvSpPr>
        <p:spPr bwMode="auto">
          <a:xfrm>
            <a:off x="6409449" y="0"/>
            <a:ext cx="3360420" cy="1074420"/>
          </a:xfrm>
          <a:prstGeom prst="rect">
            <a:avLst/>
          </a:prstGeom>
          <a:solidFill>
            <a:schemeClr val="bg1">
              <a:alpha val="57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coast also changes daily with the tides coming in and out twice a day.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high tide the water reaches the rocks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7D_p_ap_055">
            <a:extLst>
              <a:ext uri="{FF2B5EF4-FFF2-40B4-BE49-F238E27FC236}">
                <a16:creationId xmlns:a16="http://schemas.microsoft.com/office/drawing/2014/main" id="{5ABB09DF-A936-405C-BB5E-F5CC74A6B7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924"/>
            <a:ext cx="2979420" cy="235331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63C18B-AAA6-40A8-9C3C-05ED15CA1AE7}"/>
              </a:ext>
            </a:extLst>
          </p:cNvPr>
          <p:cNvSpPr/>
          <p:nvPr/>
        </p:nvSpPr>
        <p:spPr>
          <a:xfrm>
            <a:off x="211628" y="2584999"/>
            <a:ext cx="3077845" cy="16611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Malaysia, rain falls in large amounts during the monsoon seasons (June to September, and December to March).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greatly changes the water levels in rivers. 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7D_p_ap_061">
            <a:extLst>
              <a:ext uri="{FF2B5EF4-FFF2-40B4-BE49-F238E27FC236}">
                <a16:creationId xmlns:a16="http://schemas.microsoft.com/office/drawing/2014/main" id="{46ABAE41-B354-4305-80B3-D32AE18BA8A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48" y="2353692"/>
            <a:ext cx="3037205" cy="2156460"/>
          </a:xfrm>
          <a:prstGeom prst="rect">
            <a:avLst/>
          </a:prstGeom>
          <a:noFill/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56E0127-70EE-46D3-8577-23664E7B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027" y="3233334"/>
            <a:ext cx="282702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summer, the leaves on the trees limits the amount of light that reaches the ground</a:t>
            </a:r>
            <a:r>
              <a:rPr lang="en-US" sz="2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:\Users\vince\AppData\Local\Packages\Microsoft.Office.Desktop_8wekyb3d8bbwe\AC\INetCache\Content.MSO\1C625E3F.tmp">
            <a:extLst>
              <a:ext uri="{FF2B5EF4-FFF2-40B4-BE49-F238E27FC236}">
                <a16:creationId xmlns:a16="http://schemas.microsoft.com/office/drawing/2014/main" id="{AD6944CA-6BCA-46DA-9AC7-BFBB123E2D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64" y="2399412"/>
            <a:ext cx="3768725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2EB1A982-07BC-44AA-B483-A2E7B2E4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464" y="2409205"/>
            <a:ext cx="2269490" cy="478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winter, the temperatures can be very low 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:\Users\vince\AppData\Local\Packages\Microsoft.Office.Desktop_8wekyb3d8bbwe\AC\INetCache\Content.MSO\5DB041A5.tmp">
            <a:extLst>
              <a:ext uri="{FF2B5EF4-FFF2-40B4-BE49-F238E27FC236}">
                <a16:creationId xmlns:a16="http://schemas.microsoft.com/office/drawing/2014/main" id="{CFC02F5E-D645-4ECA-9147-D5862F48CD1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" y="4592234"/>
            <a:ext cx="2674620" cy="22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FD83A408-DFEB-4314-B465-145945A5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50" y="4823541"/>
            <a:ext cx="2269490" cy="478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winter, there are fewer hours of daylight and less sun 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3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D_p_ap_056">
            <a:extLst>
              <a:ext uri="{FF2B5EF4-FFF2-40B4-BE49-F238E27FC236}">
                <a16:creationId xmlns:a16="http://schemas.microsoft.com/office/drawing/2014/main" id="{FF0D675A-F065-4122-808C-A36F56CFD9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2517775"/>
          </a:xfrm>
          <a:prstGeom prst="rect">
            <a:avLst/>
          </a:prstGeom>
          <a:noFill/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F0CBF914-8781-4FBF-B2AA-B2F9B7011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33" y="1429246"/>
            <a:ext cx="3025775" cy="99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Britain many trees lose their leaves in autumn.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ground cover plants die back.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7D_p_ap_051">
            <a:extLst>
              <a:ext uri="{FF2B5EF4-FFF2-40B4-BE49-F238E27FC236}">
                <a16:creationId xmlns:a16="http://schemas.microsoft.com/office/drawing/2014/main" id="{5A88AA58-F045-4AD5-8596-DB7FA9AC00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33" y="0"/>
            <a:ext cx="3806190" cy="2517775"/>
          </a:xfrm>
          <a:prstGeom prst="rect">
            <a:avLst/>
          </a:prstGeom>
          <a:noFill/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2BC6C85-953E-4BAB-A9DE-FE71F498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181" y="1758771"/>
            <a:ext cx="2339975" cy="8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animals look for food during the day as they need light to see their prey.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7D_p_ap_057">
            <a:extLst>
              <a:ext uri="{FF2B5EF4-FFF2-40B4-BE49-F238E27FC236}">
                <a16:creationId xmlns:a16="http://schemas.microsoft.com/office/drawing/2014/main" id="{A038CB1E-4871-4932-B3DA-46A7F7CD52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89" y="117475"/>
            <a:ext cx="36353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BA0200-CFE4-45B6-AF72-9713B4ECCB86}"/>
              </a:ext>
            </a:extLst>
          </p:cNvPr>
          <p:cNvSpPr>
            <a:spLocks noGrp="1"/>
          </p:cNvSpPr>
          <p:nvPr/>
        </p:nvSpPr>
        <p:spPr bwMode="auto">
          <a:xfrm>
            <a:off x="8231194" y="2009001"/>
            <a:ext cx="25984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animals (like this fox) grow thicker coats to keep warm.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7D_p_ap_060">
            <a:extLst>
              <a:ext uri="{FF2B5EF4-FFF2-40B4-BE49-F238E27FC236}">
                <a16:creationId xmlns:a16="http://schemas.microsoft.com/office/drawing/2014/main" id="{BF8F2521-3C26-485D-BDA4-D2E6574CEF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725"/>
            <a:ext cx="3535680" cy="3535680"/>
          </a:xfrm>
          <a:prstGeom prst="rect">
            <a:avLst/>
          </a:prstGeom>
          <a:noFill/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85AAC0BA-23AB-4203-AC1D-0C0A58F2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" y="5176674"/>
            <a:ext cx="3467100" cy="8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spring, woodlands may be full of flowers that die back when the leaves on the trees open. 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7D_p_ap_059">
            <a:extLst>
              <a:ext uri="{FF2B5EF4-FFF2-40B4-BE49-F238E27FC236}">
                <a16:creationId xmlns:a16="http://schemas.microsoft.com/office/drawing/2014/main" id="{DC2F6178-701F-4C11-9D2C-AD8D8D7E2E9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02" y="3017479"/>
            <a:ext cx="2976245" cy="27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3B04A9-81A1-446C-956F-1755C42F6AB2}"/>
              </a:ext>
            </a:extLst>
          </p:cNvPr>
          <p:cNvSpPr txBox="1">
            <a:spLocks/>
          </p:cNvSpPr>
          <p:nvPr/>
        </p:nvSpPr>
        <p:spPr bwMode="auto">
          <a:xfrm>
            <a:off x="4124247" y="3817183"/>
            <a:ext cx="2682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GB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animals like this dormouse hibernate (a kind of deep sleep) when it is cold.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7D_p_ap_058">
            <a:extLst>
              <a:ext uri="{FF2B5EF4-FFF2-40B4-BE49-F238E27FC236}">
                <a16:creationId xmlns:a16="http://schemas.microsoft.com/office/drawing/2014/main" id="{DB7B709A-DF81-414A-982F-DEC275E9EE5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92" y="3106696"/>
            <a:ext cx="3108960" cy="2531110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441365-E924-4011-A6F9-A67C13890ECA}"/>
              </a:ext>
            </a:extLst>
          </p:cNvPr>
          <p:cNvSpPr txBox="1">
            <a:spLocks/>
          </p:cNvSpPr>
          <p:nvPr/>
        </p:nvSpPr>
        <p:spPr bwMode="auto">
          <a:xfrm>
            <a:off x="7286547" y="3184166"/>
            <a:ext cx="2736850" cy="23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Swallows and other birds migrate (move away) to where it is warmer and there is more food.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8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D_p_ap_053">
            <a:extLst>
              <a:ext uri="{FF2B5EF4-FFF2-40B4-BE49-F238E27FC236}">
                <a16:creationId xmlns:a16="http://schemas.microsoft.com/office/drawing/2014/main" id="{EFB5A36B-E0EB-4547-87F2-7A9604935F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5050155" cy="33909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A6E9A-F9D9-420D-A5E4-5CC16C6F18B2}"/>
              </a:ext>
            </a:extLst>
          </p:cNvPr>
          <p:cNvSpPr>
            <a:spLocks noGrp="1"/>
          </p:cNvSpPr>
          <p:nvPr/>
        </p:nvSpPr>
        <p:spPr bwMode="auto">
          <a:xfrm>
            <a:off x="0" y="38100"/>
            <a:ext cx="3627120" cy="1363980"/>
          </a:xfrm>
          <a:prstGeom prst="rect">
            <a:avLst/>
          </a:prstGeom>
          <a:solidFill>
            <a:schemeClr val="bg1">
              <a:alpha val="57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animals only come out at night.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ts val="335"/>
              </a:spcBef>
              <a:spcAft>
                <a:spcPts val="80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nocturnal. Hedgehogs come out at night to feed on earthworms that only come to the surface when it is cool and damp.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vince\AppData\Local\Packages\Microsoft.Office.Desktop_8wekyb3d8bbwe\AC\INetCache\Content.MSO\3C64DFE4.tmp">
            <a:extLst>
              <a:ext uri="{FF2B5EF4-FFF2-40B4-BE49-F238E27FC236}">
                <a16:creationId xmlns:a16="http://schemas.microsoft.com/office/drawing/2014/main" id="{132D2BAB-DE81-4FC4-834A-23C0365FFD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00" y="38100"/>
            <a:ext cx="2468880" cy="1851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76F9854-43F6-4678-8BF8-CB2DD218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115" y="1889760"/>
            <a:ext cx="2279650" cy="184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tide is out, periwinkle sea snails cluster in crevices, secrete a glue-like mucus to stick to the rocks surface and withdraw into the shells to avoid drying out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vince\AppData\Local\Packages\Microsoft.Office.Desktop_8wekyb3d8bbwe\AC\INetCache\Content.MSO\B36DAC49.tmp">
            <a:extLst>
              <a:ext uri="{FF2B5EF4-FFF2-40B4-BE49-F238E27FC236}">
                <a16:creationId xmlns:a16="http://schemas.microsoft.com/office/drawing/2014/main" id="{BA3A6F14-42D3-4DFD-A2EB-4BBF17574E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38" y="38100"/>
            <a:ext cx="3078480" cy="18586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233506B6-C6AD-435D-BF37-D415AE02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778" y="1889760"/>
            <a:ext cx="2987040" cy="18603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0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tropical deltas and along ocean edges and river estuaries, trees have adapted to living in wet, marshy conditions. These trees, called mangroves, have wide-spreading stilt roots that support the trees in the tidal mud and trap nutritious organic matter. 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EFFA-6CBA-489C-9B7D-F8EF9BF0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1116"/>
          </a:xfrm>
        </p:spPr>
        <p:txBody>
          <a:bodyPr/>
          <a:lstStyle/>
          <a:p>
            <a:pPr algn="ctr"/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DECB-846C-4473-B893-CE6237B6A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480"/>
            <a:ext cx="10515600" cy="5965794"/>
          </a:xfrm>
        </p:spPr>
        <p:txBody>
          <a:bodyPr/>
          <a:lstStyle/>
          <a:p>
            <a:r>
              <a:rPr lang="en-GB" dirty="0"/>
              <a:t>Describe how physical environmental factors vary in a habitat, both on a daily basis and seasonally and give examples</a:t>
            </a:r>
          </a:p>
          <a:p>
            <a:r>
              <a:rPr lang="en-GB" dirty="0"/>
              <a:t> Describe physical and behavioural adaptations of organisms to daily and seasonal changes, including deciduous and evergreen trees, nocturnal organisms, hibernation and migration </a:t>
            </a:r>
          </a:p>
          <a:p>
            <a:r>
              <a:rPr lang="en-GB" dirty="0"/>
              <a:t>Explain how changes in a physical environmental factor in a habitat affect populations and communities. </a:t>
            </a:r>
          </a:p>
          <a:p>
            <a:r>
              <a:rPr lang="en-GB" dirty="0"/>
              <a:t> Explain how environmental variation is caused</a:t>
            </a:r>
          </a:p>
          <a:p>
            <a:r>
              <a:rPr lang="en-GB" dirty="0"/>
              <a:t> explain how particular adaptations increase the chances of survival.</a:t>
            </a:r>
          </a:p>
          <a:p>
            <a:r>
              <a:rPr lang="en-GB" dirty="0"/>
              <a:t>Recall the differences between innate and learned behaviours and explain how these can be beneficial to organisms. </a:t>
            </a:r>
          </a:p>
        </p:txBody>
      </p:sp>
      <p:pic>
        <p:nvPicPr>
          <p:cNvPr id="1026" name="Picture 2" descr="Image result for learning lightbulb">
            <a:extLst>
              <a:ext uri="{FF2B5EF4-FFF2-40B4-BE49-F238E27FC236}">
                <a16:creationId xmlns:a16="http://schemas.microsoft.com/office/drawing/2014/main" id="{D64C677E-6643-41A7-847A-5ABD19EF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2" y="0"/>
            <a:ext cx="879259" cy="13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1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AC2C-7920-491F-9BF1-AE12704A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-1"/>
            <a:ext cx="12094346" cy="9676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800" dirty="0"/>
              <a:t>Copy the following table and for each example think of an inherited and environmental cause of variation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018C3B-020F-465F-BA9C-73F3E46BF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63923"/>
              </p:ext>
            </p:extLst>
          </p:nvPr>
        </p:nvGraphicFramePr>
        <p:xfrm>
          <a:off x="98425" y="1127125"/>
          <a:ext cx="112553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69">
                  <a:extLst>
                    <a:ext uri="{9D8B030D-6E8A-4147-A177-3AD203B41FA5}">
                      <a16:colId xmlns:a16="http://schemas.microsoft.com/office/drawing/2014/main" val="3137430016"/>
                    </a:ext>
                  </a:extLst>
                </a:gridCol>
                <a:gridCol w="3808521">
                  <a:extLst>
                    <a:ext uri="{9D8B030D-6E8A-4147-A177-3AD203B41FA5}">
                      <a16:colId xmlns:a16="http://schemas.microsoft.com/office/drawing/2014/main" val="3386243159"/>
                    </a:ext>
                  </a:extLst>
                </a:gridCol>
                <a:gridCol w="5237086">
                  <a:extLst>
                    <a:ext uri="{9D8B030D-6E8A-4147-A177-3AD203B41FA5}">
                      <a16:colId xmlns:a16="http://schemas.microsoft.com/office/drawing/2014/main" val="2946254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Variation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Genetic 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Environmental 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Brown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One of both of parents have brown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Fake tan/ sun-tan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Curly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One of both of parents have curly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Hair permed, weave/ extensions, wig, curling tongs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4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Two apples look 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Different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One diseased, more light/ fertiliser/water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83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One boy is taller than his 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His parents may be taller than his friends parents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He may have had better nutrition growing 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077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2F1F7C-8442-45A0-A051-F103BCC210EC}"/>
              </a:ext>
            </a:extLst>
          </p:cNvPr>
          <p:cNvSpPr txBox="1"/>
          <p:nvPr/>
        </p:nvSpPr>
        <p:spPr>
          <a:xfrm>
            <a:off x="5624004" y="29518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2FCAC-80B3-42B3-8F74-7881F72CCF82}"/>
              </a:ext>
            </a:extLst>
          </p:cNvPr>
          <p:cNvSpPr txBox="1"/>
          <p:nvPr/>
        </p:nvSpPr>
        <p:spPr>
          <a:xfrm>
            <a:off x="2388093" y="1731146"/>
            <a:ext cx="3488924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B0C28-067B-49D0-BD02-6DE7596374D7}"/>
              </a:ext>
            </a:extLst>
          </p:cNvPr>
          <p:cNvSpPr txBox="1"/>
          <p:nvPr/>
        </p:nvSpPr>
        <p:spPr>
          <a:xfrm>
            <a:off x="2388093" y="2681225"/>
            <a:ext cx="3488924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6A4D2-7F38-4AE6-9328-D10A6675B536}"/>
              </a:ext>
            </a:extLst>
          </p:cNvPr>
          <p:cNvSpPr txBox="1"/>
          <p:nvPr/>
        </p:nvSpPr>
        <p:spPr>
          <a:xfrm>
            <a:off x="6181815" y="2703990"/>
            <a:ext cx="4853126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368CF-0E26-4A84-916D-2098D15CCA1F}"/>
              </a:ext>
            </a:extLst>
          </p:cNvPr>
          <p:cNvSpPr txBox="1"/>
          <p:nvPr/>
        </p:nvSpPr>
        <p:spPr>
          <a:xfrm>
            <a:off x="6196615" y="1667523"/>
            <a:ext cx="3488924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3B491-86B7-40F8-9D1D-88C381EB98A3}"/>
              </a:ext>
            </a:extLst>
          </p:cNvPr>
          <p:cNvSpPr txBox="1"/>
          <p:nvPr/>
        </p:nvSpPr>
        <p:spPr>
          <a:xfrm>
            <a:off x="2360717" y="3631305"/>
            <a:ext cx="3488924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F4D24-7D85-4026-B19D-2E488ACBD6F6}"/>
              </a:ext>
            </a:extLst>
          </p:cNvPr>
          <p:cNvSpPr txBox="1"/>
          <p:nvPr/>
        </p:nvSpPr>
        <p:spPr>
          <a:xfrm>
            <a:off x="6181815" y="3631306"/>
            <a:ext cx="3805563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EEB05-F969-4FA0-BCCE-9530CBF457DF}"/>
              </a:ext>
            </a:extLst>
          </p:cNvPr>
          <p:cNvSpPr txBox="1"/>
          <p:nvPr/>
        </p:nvSpPr>
        <p:spPr>
          <a:xfrm>
            <a:off x="2374033" y="4545367"/>
            <a:ext cx="3655383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DE158-DC43-45E3-BFBF-F2DCC3D68609}"/>
              </a:ext>
            </a:extLst>
          </p:cNvPr>
          <p:cNvSpPr txBox="1"/>
          <p:nvPr/>
        </p:nvSpPr>
        <p:spPr>
          <a:xfrm>
            <a:off x="6181816" y="4622646"/>
            <a:ext cx="4853127" cy="763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5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61E5-6C5F-40CF-88CA-AAF1616C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2145"/>
            <a:ext cx="12126897" cy="122511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800" dirty="0"/>
              <a:t>Copy the text below and on the following few slides: identify what each variation is caused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3E29-E1E2-48DE-AF77-7BD3BC674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444500">
              <a:buFont typeface="Wingdings" panose="05000000000000000000" pitchFamily="2" charset="2"/>
              <a:buChar char="§"/>
            </a:pPr>
            <a:r>
              <a:rPr lang="en-US" altLang="en-US" dirty="0"/>
              <a:t>Some variations are caused by inherited factors.</a:t>
            </a:r>
          </a:p>
          <a:p>
            <a:pPr marL="538163" indent="-444500">
              <a:buFont typeface="Wingdings" panose="05000000000000000000" pitchFamily="2" charset="2"/>
              <a:buChar char="§"/>
            </a:pPr>
            <a:r>
              <a:rPr lang="en-US" altLang="en-US" dirty="0"/>
              <a:t>Some variations are caused by environmental factors.</a:t>
            </a:r>
          </a:p>
          <a:p>
            <a:pPr marL="538163" indent="-444500">
              <a:buFont typeface="Wingdings" panose="05000000000000000000" pitchFamily="2" charset="2"/>
              <a:buChar char="§"/>
            </a:pPr>
            <a:r>
              <a:rPr lang="en-US" altLang="en-US" dirty="0"/>
              <a:t>Others are affected by both factors.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1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>
            <a:extLst>
              <a:ext uri="{FF2B5EF4-FFF2-40B4-BE49-F238E27FC236}">
                <a16:creationId xmlns:a16="http://schemas.microsoft.com/office/drawing/2014/main" id="{0B8E5C1E-25E9-4035-8B08-86FB7FB6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941389"/>
            <a:ext cx="7920037" cy="936625"/>
          </a:xfrm>
        </p:spPr>
        <p:txBody>
          <a:bodyPr/>
          <a:lstStyle/>
          <a:p>
            <a:r>
              <a:rPr lang="en-US" altLang="en-US"/>
              <a:t>Which kind of variation are a zebra’s stripes?</a:t>
            </a:r>
            <a:br>
              <a:rPr lang="en-US" altLang="en-US"/>
            </a:br>
            <a:r>
              <a:rPr lang="en-US" altLang="en-US"/>
              <a:t>Choose from inherited, environmental or both.</a:t>
            </a:r>
          </a:p>
        </p:txBody>
      </p:sp>
      <p:sp>
        <p:nvSpPr>
          <p:cNvPr id="10242" name="Rectangle 5">
            <a:extLst>
              <a:ext uri="{FF2B5EF4-FFF2-40B4-BE49-F238E27FC236}">
                <a16:creationId xmlns:a16="http://schemas.microsoft.com/office/drawing/2014/main" id="{F35A88EC-33D6-4B1A-AB9B-4E2B8DD83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6" name="Content Placeholder 2">
            <a:extLst>
              <a:ext uri="{FF2B5EF4-FFF2-40B4-BE49-F238E27FC236}">
                <a16:creationId xmlns:a16="http://schemas.microsoft.com/office/drawing/2014/main" id="{A5F9AA47-AD86-4867-8224-7D9CB690FC01}"/>
              </a:ext>
            </a:extLst>
          </p:cNvPr>
          <p:cNvSpPr>
            <a:spLocks/>
          </p:cNvSpPr>
          <p:nvPr/>
        </p:nvSpPr>
        <p:spPr bwMode="auto">
          <a:xfrm>
            <a:off x="1992314" y="5624513"/>
            <a:ext cx="7920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Inherited factor – zebras are born with their stripes.</a:t>
            </a:r>
          </a:p>
        </p:txBody>
      </p:sp>
      <p:pic>
        <p:nvPicPr>
          <p:cNvPr id="10247" name="Picture 7" descr="7D_p_ap_062">
            <a:extLst>
              <a:ext uri="{FF2B5EF4-FFF2-40B4-BE49-F238E27FC236}">
                <a16:creationId xmlns:a16="http://schemas.microsoft.com/office/drawing/2014/main" id="{E159F9ED-66E3-4E61-B0B0-52CD905F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916114"/>
            <a:ext cx="5381625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>
            <a:extLst>
              <a:ext uri="{FF2B5EF4-FFF2-40B4-BE49-F238E27FC236}">
                <a16:creationId xmlns:a16="http://schemas.microsoft.com/office/drawing/2014/main" id="{FCD8A583-ED25-489D-8496-CC56E3A3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941389"/>
            <a:ext cx="7632700" cy="936625"/>
          </a:xfrm>
        </p:spPr>
        <p:txBody>
          <a:bodyPr/>
          <a:lstStyle/>
          <a:p>
            <a:r>
              <a:rPr lang="en-US" altLang="en-US"/>
              <a:t>Which kind of variation is this woman’s blue hair?</a:t>
            </a:r>
            <a:br>
              <a:rPr lang="en-US" altLang="en-US"/>
            </a:br>
            <a:r>
              <a:rPr lang="en-US" altLang="en-US"/>
              <a:t>Choose from inherited, environmental or both.</a:t>
            </a:r>
          </a:p>
        </p:txBody>
      </p:sp>
      <p:sp>
        <p:nvSpPr>
          <p:cNvPr id="12290" name="Rectangle 5">
            <a:extLst>
              <a:ext uri="{FF2B5EF4-FFF2-40B4-BE49-F238E27FC236}">
                <a16:creationId xmlns:a16="http://schemas.microsoft.com/office/drawing/2014/main" id="{05001F80-DFF6-44EC-B6B6-DC71121EFD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94" name="Content Placeholder 2">
            <a:extLst>
              <a:ext uri="{FF2B5EF4-FFF2-40B4-BE49-F238E27FC236}">
                <a16:creationId xmlns:a16="http://schemas.microsoft.com/office/drawing/2014/main" id="{AAD63A9A-2ECB-4D45-9066-FD7C9467222D}"/>
              </a:ext>
            </a:extLst>
          </p:cNvPr>
          <p:cNvSpPr>
            <a:spLocks/>
          </p:cNvSpPr>
          <p:nvPr/>
        </p:nvSpPr>
        <p:spPr bwMode="auto">
          <a:xfrm>
            <a:off x="1990725" y="4941888"/>
            <a:ext cx="4465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Environmental factor – her hair has been coloured with hair dye.</a:t>
            </a:r>
          </a:p>
        </p:txBody>
      </p:sp>
      <p:pic>
        <p:nvPicPr>
          <p:cNvPr id="12295" name="Picture 7" descr="7D_p_ap_063">
            <a:extLst>
              <a:ext uri="{FF2B5EF4-FFF2-40B4-BE49-F238E27FC236}">
                <a16:creationId xmlns:a16="http://schemas.microsoft.com/office/drawing/2014/main" id="{AF466182-9C6D-4407-A9C8-BAC78182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989138"/>
            <a:ext cx="3814762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>
            <a:extLst>
              <a:ext uri="{FF2B5EF4-FFF2-40B4-BE49-F238E27FC236}">
                <a16:creationId xmlns:a16="http://schemas.microsoft.com/office/drawing/2014/main" id="{FD2E7179-EC26-46E4-91B0-3776201C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908050"/>
            <a:ext cx="4319587" cy="27368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Redwood trees are some of the tallest trees on Earth, but what causes their height?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Choose from inherited factors, environmental factors or both.</a:t>
            </a:r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BCE9FC5B-67C6-41F5-BE53-45B5C78AAB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343" name="Content Placeholder 2">
            <a:extLst>
              <a:ext uri="{FF2B5EF4-FFF2-40B4-BE49-F238E27FC236}">
                <a16:creationId xmlns:a16="http://schemas.microsoft.com/office/drawing/2014/main" id="{8F63F257-9656-4CD6-918E-77D2B696C651}"/>
              </a:ext>
            </a:extLst>
          </p:cNvPr>
          <p:cNvSpPr>
            <a:spLocks/>
          </p:cNvSpPr>
          <p:nvPr/>
        </p:nvSpPr>
        <p:spPr bwMode="auto">
          <a:xfrm>
            <a:off x="1992314" y="3789364"/>
            <a:ext cx="4752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Both factors: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/>
              <a:t>inherited – seeds from tall trees usually grow into tall trees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/>
              <a:t>environmental – growing to compete for light and water</a:t>
            </a:r>
            <a:r>
              <a:rPr lang="en-GB" altLang="en-US"/>
              <a:t>.</a:t>
            </a:r>
          </a:p>
        </p:txBody>
      </p:sp>
      <p:pic>
        <p:nvPicPr>
          <p:cNvPr id="14344" name="Picture 8" descr="7D_p_ap_064">
            <a:extLst>
              <a:ext uri="{FF2B5EF4-FFF2-40B4-BE49-F238E27FC236}">
                <a16:creationId xmlns:a16="http://schemas.microsoft.com/office/drawing/2014/main" id="{FF2C9BCA-3B39-4586-AAE3-8C8BF0CF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908051"/>
            <a:ext cx="3475038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030386C9-0AF9-4F0E-960D-C4BB430A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941388"/>
            <a:ext cx="7991475" cy="792162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These two boys are brothers who live in Angola. The boy on the left has albinism.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8ABC9526-ADD6-460E-B0A2-D325840BE8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FE9388CC-0EEE-4678-897D-4E95E454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6" y="2043113"/>
            <a:ext cx="49895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Do you think albinism is caused by inherited factors, environmental factors or both?</a:t>
            </a:r>
          </a:p>
          <a:p>
            <a:endParaRPr lang="en-GB" altLang="en-US" sz="2400"/>
          </a:p>
        </p:txBody>
      </p:sp>
      <p:sp>
        <p:nvSpPr>
          <p:cNvPr id="16391" name="Content Placeholder 2">
            <a:extLst>
              <a:ext uri="{FF2B5EF4-FFF2-40B4-BE49-F238E27FC236}">
                <a16:creationId xmlns:a16="http://schemas.microsoft.com/office/drawing/2014/main" id="{3DD42B1E-521A-456F-946A-870E6D78B17B}"/>
              </a:ext>
            </a:extLst>
          </p:cNvPr>
          <p:cNvSpPr>
            <a:spLocks/>
          </p:cNvSpPr>
          <p:nvPr/>
        </p:nvSpPr>
        <p:spPr bwMode="auto">
          <a:xfrm>
            <a:off x="1992313" y="4508500"/>
            <a:ext cx="4895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Inherited factor – caused by a lack of the pigment that colours the skin.</a:t>
            </a:r>
          </a:p>
        </p:txBody>
      </p:sp>
      <p:pic>
        <p:nvPicPr>
          <p:cNvPr id="16392" name="Picture 8" descr="7D_p_ap_065">
            <a:extLst>
              <a:ext uri="{FF2B5EF4-FFF2-40B4-BE49-F238E27FC236}">
                <a16:creationId xmlns:a16="http://schemas.microsoft.com/office/drawing/2014/main" id="{B41C8845-1DE4-4BA3-9BC7-14E77ED5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1484313"/>
            <a:ext cx="3219450" cy="4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9864DC0D-A0B4-4EB3-8731-56CF8EC6AC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2314" y="941389"/>
            <a:ext cx="7991475" cy="542925"/>
          </a:xfrm>
        </p:spPr>
        <p:txBody>
          <a:bodyPr/>
          <a:lstStyle/>
          <a:p>
            <a:r>
              <a:rPr lang="en-US" altLang="en-US"/>
              <a:t>The boy on the right has a swollen belly.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FCB00302-8381-47E8-A024-EC238EAF70D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13C03BF4-4585-48B5-8FEC-07133880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6" y="2043114"/>
            <a:ext cx="49895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Do you think the swollen belly is caused by inherited factors, environmental factors or both?</a:t>
            </a:r>
            <a:endParaRPr lang="en-GB" altLang="en-US" sz="2400"/>
          </a:p>
        </p:txBody>
      </p:sp>
      <p:sp>
        <p:nvSpPr>
          <p:cNvPr id="26630" name="Content Placeholder 2">
            <a:extLst>
              <a:ext uri="{FF2B5EF4-FFF2-40B4-BE49-F238E27FC236}">
                <a16:creationId xmlns:a16="http://schemas.microsoft.com/office/drawing/2014/main" id="{5DA759D9-9F08-4645-83B8-0D5044C5928B}"/>
              </a:ext>
            </a:extLst>
          </p:cNvPr>
          <p:cNvSpPr>
            <a:spLocks/>
          </p:cNvSpPr>
          <p:nvPr/>
        </p:nvSpPr>
        <p:spPr bwMode="auto">
          <a:xfrm>
            <a:off x="1992313" y="4508500"/>
            <a:ext cx="4895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Environmental factor – a poor diet (malnutrition) has resulted in the disease.</a:t>
            </a:r>
          </a:p>
        </p:txBody>
      </p:sp>
      <p:pic>
        <p:nvPicPr>
          <p:cNvPr id="26632" name="Picture 8" descr="7D_p_ap_065">
            <a:extLst>
              <a:ext uri="{FF2B5EF4-FFF2-40B4-BE49-F238E27FC236}">
                <a16:creationId xmlns:a16="http://schemas.microsoft.com/office/drawing/2014/main" id="{D58824F2-C228-4698-ACC8-6993CBFC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1484313"/>
            <a:ext cx="3219450" cy="4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Widescreen</PresentationFormat>
  <Paragraphs>119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Theme</vt:lpstr>
      <vt:lpstr>Effects of the environment</vt:lpstr>
      <vt:lpstr>Learning outcomes</vt:lpstr>
      <vt:lpstr>Copy the following table and for each example think of an inherited and environmental cause of variation </vt:lpstr>
      <vt:lpstr>Copy the text below and on the following few slides: identify what each variation is caused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the text and write down (in full sentences) which one of leaf size and shape is caused by the environment and which one is a result of inheritance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the environment</dc:title>
  <dc:creator>Eleanor Louise RASON</dc:creator>
  <cp:lastModifiedBy>Eleanor Louise RASON</cp:lastModifiedBy>
  <cp:revision>12</cp:revision>
  <dcterms:created xsi:type="dcterms:W3CDTF">2019-06-13T20:50:23Z</dcterms:created>
  <dcterms:modified xsi:type="dcterms:W3CDTF">2019-06-15T11:32:07Z</dcterms:modified>
</cp:coreProperties>
</file>