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94" r:id="rId3"/>
    <p:sldId id="291" r:id="rId4"/>
    <p:sldId id="308" r:id="rId5"/>
    <p:sldId id="292" r:id="rId6"/>
    <p:sldId id="293" r:id="rId7"/>
    <p:sldId id="285" r:id="rId8"/>
    <p:sldId id="289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96" r:id="rId17"/>
    <p:sldId id="297" r:id="rId18"/>
    <p:sldId id="306" r:id="rId19"/>
    <p:sldId id="30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DEDC5-E9D4-4FA6-B4C0-1B101894BAA8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D966-95DF-491F-B017-9341B61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0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812298-0FB9-4DD0-9AD7-6B72E37F9F85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3916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4A970-1F26-461A-B276-84DCDE3DB176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687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D7D097-37DC-4697-BF2D-60F27BAF33C9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00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64C145-B246-4739-A050-35AF2AB246C6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6841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ctiveteachonline.com/default/player/document/id/277700/external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teachonline.com/default/player/interactive/id/312546/external/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669213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7Ca Muscles and breathing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21 December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85" y="2001638"/>
            <a:ext cx="5422304" cy="7489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0000"/>
                </a:solidFill>
              </a:rPr>
              <a:t>What do muscles do?</a:t>
            </a:r>
            <a:endParaRPr lang="en-GB" sz="4267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85" y="3764363"/>
            <a:ext cx="5422304" cy="7489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Why do we breath?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4227" y="1869542"/>
            <a:ext cx="3707847" cy="41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400" y="53975"/>
            <a:ext cx="7240588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Inhalation and exhalation</a:t>
            </a:r>
          </a:p>
        </p:txBody>
      </p:sp>
      <p:pic>
        <p:nvPicPr>
          <p:cNvPr id="13315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8699400" imgH="5308560"/>
        </mc:Choice>
        <mc:Fallback>
          <p:control name="ShockwaveFlash1" r:id="rId2" imgW="8699400" imgH="5308560">
            <p:pic>
              <p:nvPicPr>
                <p:cNvPr id="1331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6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104" y="57918"/>
            <a:ext cx="8071945" cy="719848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+mn-lt"/>
              </a:rPr>
              <a:t>The pathway taken by air into the lung.</a:t>
            </a:r>
            <a:endParaRPr lang="en-GB" altLang="en-US" sz="3600" i="1" dirty="0" smtClean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104" y="777766"/>
            <a:ext cx="10268607" cy="4525962"/>
          </a:xfrm>
          <a:noFill/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GB" altLang="en-US" sz="3200" dirty="0" smtClean="0">
                <a:solidFill>
                  <a:srgbClr val="FF0000"/>
                </a:solidFill>
              </a:rPr>
              <a:t>As we breath in where does the air go?</a:t>
            </a:r>
          </a:p>
          <a:p>
            <a:pPr algn="ctr" eaLnBrk="1" hangingPunct="1">
              <a:buFontTx/>
              <a:buNone/>
            </a:pPr>
            <a:r>
              <a:rPr lang="en-GB" altLang="en-US" sz="3200" dirty="0" smtClean="0">
                <a:solidFill>
                  <a:srgbClr val="FF0000"/>
                </a:solidFill>
              </a:rPr>
              <a:t>Make a list and put these in the correct order.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trachea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nose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air sac (alveoli)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bronchus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bronchiole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larynx</a:t>
            </a:r>
          </a:p>
        </p:txBody>
      </p:sp>
    </p:spTree>
    <p:extLst>
      <p:ext uri="{BB962C8B-B14F-4D97-AF65-F5344CB8AC3E}">
        <p14:creationId xmlns:p14="http://schemas.microsoft.com/office/powerpoint/2010/main" val="41071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53975"/>
            <a:ext cx="7240587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Gas exchange</a:t>
            </a:r>
          </a:p>
        </p:txBody>
      </p:sp>
      <p:pic>
        <p:nvPicPr>
          <p:cNvPr id="16387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8699400" imgH="5308560"/>
        </mc:Choice>
        <mc:Fallback>
          <p:control name="ShockwaveFlash1" r:id="rId2" imgW="8699400" imgH="5308560">
            <p:pic>
              <p:nvPicPr>
                <p:cNvPr id="1638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70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2088" y="188913"/>
            <a:ext cx="119999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u="sng" dirty="0">
                <a:latin typeface="Calibri" panose="020F0502020204030204" pitchFamily="34" charset="0"/>
              </a:rPr>
              <a:t>Inhalation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u="sng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Calibri" panose="020F0502020204030204" pitchFamily="34" charset="0"/>
              </a:rPr>
              <a:t>Intercostal (rib) </a:t>
            </a:r>
            <a:r>
              <a:rPr lang="en-GB" altLang="en-US" sz="4000" dirty="0">
                <a:latin typeface="Calibri" panose="020F0502020204030204" pitchFamily="34" charset="0"/>
              </a:rPr>
              <a:t>muscles contract.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The ribcage moves up and out.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The diaphragm flattens.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This increases the volume inside the chest.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Pressure </a:t>
            </a:r>
            <a:r>
              <a:rPr lang="en-GB" altLang="en-US" sz="4000" dirty="0" smtClean="0">
                <a:latin typeface="Calibri" panose="020F0502020204030204" pitchFamily="34" charset="0"/>
              </a:rPr>
              <a:t>decreases </a:t>
            </a:r>
            <a:r>
              <a:rPr lang="en-GB" altLang="en-US" sz="4000" dirty="0">
                <a:latin typeface="Calibri" panose="020F0502020204030204" pitchFamily="34" charset="0"/>
              </a:rPr>
              <a:t>and air is taken in from the outside.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Exhalation is the reverse.</a:t>
            </a:r>
          </a:p>
        </p:txBody>
      </p:sp>
    </p:spTree>
    <p:extLst>
      <p:ext uri="{BB962C8B-B14F-4D97-AF65-F5344CB8AC3E}">
        <p14:creationId xmlns:p14="http://schemas.microsoft.com/office/powerpoint/2010/main" val="16049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280988" y="6350"/>
            <a:ext cx="11928475" cy="5902325"/>
            <a:chOff x="1595438" y="622300"/>
            <a:chExt cx="8531225" cy="3929063"/>
          </a:xfrm>
        </p:grpSpPr>
        <p:sp>
          <p:nvSpPr>
            <p:cNvPr id="19459" name="Text Box 2"/>
            <p:cNvSpPr txBox="1">
              <a:spLocks noChangeArrowheads="1"/>
            </p:cNvSpPr>
            <p:nvPr/>
          </p:nvSpPr>
          <p:spPr bwMode="auto">
            <a:xfrm>
              <a:off x="1884363" y="781050"/>
              <a:ext cx="8242300" cy="43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3600" u="sng">
                  <a:solidFill>
                    <a:srgbClr val="010066"/>
                  </a:solidFill>
                  <a:latin typeface="Arial" panose="020B0604020202020204" pitchFamily="34" charset="0"/>
                </a:rPr>
                <a:t>The differences between inhaled and exhaled air</a:t>
              </a:r>
            </a:p>
          </p:txBody>
        </p:sp>
        <p:sp>
          <p:nvSpPr>
            <p:cNvPr id="19460" name="Rectangle 3"/>
            <p:cNvSpPr>
              <a:spLocks noChangeArrowheads="1"/>
            </p:cNvSpPr>
            <p:nvPr/>
          </p:nvSpPr>
          <p:spPr bwMode="auto">
            <a:xfrm>
              <a:off x="2176463" y="1414463"/>
              <a:ext cx="3721100" cy="31369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10BC4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/>
            </a:p>
          </p:txBody>
        </p:sp>
        <p:sp>
          <p:nvSpPr>
            <p:cNvPr id="19461" name="Rectangle 4"/>
            <p:cNvSpPr>
              <a:spLocks noChangeArrowheads="1"/>
            </p:cNvSpPr>
            <p:nvPr/>
          </p:nvSpPr>
          <p:spPr bwMode="auto">
            <a:xfrm>
              <a:off x="6153150" y="1414463"/>
              <a:ext cx="3714750" cy="31369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10BC4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908300" y="1435100"/>
              <a:ext cx="2032000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Inhaled Air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6897688" y="1423988"/>
              <a:ext cx="2032000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Exhaled Air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2286000" y="1917700"/>
              <a:ext cx="3454400" cy="0"/>
            </a:xfrm>
            <a:prstGeom prst="line">
              <a:avLst/>
            </a:prstGeom>
            <a:noFill/>
            <a:ln w="28575">
              <a:solidFill>
                <a:srgbClr val="10BC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6262688" y="1919288"/>
              <a:ext cx="3465512" cy="0"/>
            </a:xfrm>
            <a:prstGeom prst="line">
              <a:avLst/>
            </a:prstGeom>
            <a:noFill/>
            <a:ln w="28575">
              <a:solidFill>
                <a:srgbClr val="10BC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2276475" y="2133600"/>
              <a:ext cx="3556000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Oxygen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		21%</a:t>
              </a: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6202363" y="2135188"/>
              <a:ext cx="3678237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Oxygen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 		16%</a:t>
              </a: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276475" y="2816225"/>
              <a:ext cx="3632200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Carbon dioxide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</a:t>
              </a: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   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0.04%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6202363" y="2817813"/>
              <a:ext cx="3678237" cy="38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Carbon dioxide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	  4%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276475" y="3521075"/>
              <a:ext cx="3517900" cy="71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Water vapour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	</a:t>
              </a:r>
              <a:b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</a:b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	     small amount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6202363" y="3521075"/>
              <a:ext cx="3517900" cy="71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10BC4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Water vapour</a:t>
              </a: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:	</a:t>
              </a:r>
              <a:b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</a:br>
              <a:r>
                <a:rPr lang="en-GB" altLang="en-US">
                  <a:solidFill>
                    <a:srgbClr val="000066"/>
                  </a:solidFill>
                  <a:latin typeface="Arial" panose="020B0604020202020204" pitchFamily="34" charset="0"/>
                </a:rPr>
                <a:t>	     large amount</a:t>
              </a:r>
            </a:p>
          </p:txBody>
        </p:sp>
        <p:pic>
          <p:nvPicPr>
            <p:cNvPr id="19472" name="Picture 17" descr="medium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622300"/>
              <a:ext cx="15144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0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92088" y="115888"/>
            <a:ext cx="116649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u="sng" dirty="0">
                <a:latin typeface="Calibri" panose="020F0502020204030204" pitchFamily="34" charset="0"/>
              </a:rPr>
              <a:t>Gas exchange</a:t>
            </a:r>
          </a:p>
          <a:p>
            <a:pPr algn="ctr"/>
            <a:endParaRPr lang="en-GB" altLang="en-US" sz="4400" dirty="0">
              <a:latin typeface="Calibri" panose="020F0502020204030204" pitchFamily="34" charset="0"/>
            </a:endParaRPr>
          </a:p>
          <a:p>
            <a:r>
              <a:rPr lang="en-GB" altLang="en-US" sz="4400" dirty="0">
                <a:latin typeface="Calibri" panose="020F0502020204030204" pitchFamily="34" charset="0"/>
              </a:rPr>
              <a:t>In the lungs oxygen is taken from the air and diffuses into the blood to be transported.</a:t>
            </a:r>
          </a:p>
          <a:p>
            <a:endParaRPr lang="en-GB" altLang="en-US" sz="4400" dirty="0">
              <a:latin typeface="Calibri" panose="020F0502020204030204" pitchFamily="34" charset="0"/>
            </a:endParaRPr>
          </a:p>
          <a:p>
            <a:r>
              <a:rPr lang="en-GB" altLang="en-US" sz="4400" dirty="0">
                <a:latin typeface="Calibri" panose="020F0502020204030204" pitchFamily="34" charset="0"/>
              </a:rPr>
              <a:t>Carbon dioxide moves from the blood into the air.</a:t>
            </a:r>
          </a:p>
        </p:txBody>
      </p:sp>
    </p:spTree>
    <p:extLst>
      <p:ext uri="{BB962C8B-B14F-4D97-AF65-F5344CB8AC3E}">
        <p14:creationId xmlns:p14="http://schemas.microsoft.com/office/powerpoint/2010/main" val="2488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116632"/>
            <a:ext cx="11665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alibri" panose="020F0502020204030204" pitchFamily="34" charset="0"/>
              </a:rPr>
              <a:t>This gas exchange takes place between the alveoli and capillaries.</a:t>
            </a:r>
          </a:p>
          <a:p>
            <a:endParaRPr lang="en-GB" sz="4400" dirty="0">
              <a:latin typeface="Calibri" panose="020F0502020204030204" pitchFamily="34" charset="0"/>
            </a:endParaRPr>
          </a:p>
          <a:p>
            <a:r>
              <a:rPr lang="en-GB" sz="4400" dirty="0" smtClean="0">
                <a:latin typeface="Calibri" panose="020F0502020204030204" pitchFamily="34" charset="0"/>
              </a:rPr>
              <a:t>Alveoli increase the surface area of the lungs to increase gas exchange.</a:t>
            </a:r>
            <a:endParaRPr lang="en-GB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116632"/>
            <a:ext cx="11665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alibri" panose="020F0502020204030204" pitchFamily="34" charset="0"/>
              </a:rPr>
              <a:t>The walls of the alveoli and capillaries are only one cell thick.</a:t>
            </a:r>
          </a:p>
          <a:p>
            <a:endParaRPr lang="en-GB" sz="4400" dirty="0">
              <a:latin typeface="Calibri" panose="020F0502020204030204" pitchFamily="34" charset="0"/>
            </a:endParaRPr>
          </a:p>
          <a:p>
            <a:r>
              <a:rPr lang="en-GB" sz="4400" dirty="0" smtClean="0">
                <a:latin typeface="Calibri" panose="020F0502020204030204" pitchFamily="34" charset="0"/>
              </a:rPr>
              <a:t>This speeds up the rate of diffusion (movement of gases).</a:t>
            </a:r>
            <a:endParaRPr lang="en-GB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9434" y="105103"/>
            <a:ext cx="506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Muscles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9697" y="903890"/>
            <a:ext cx="11782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Muscles are made of s________</a:t>
            </a:r>
            <a:r>
              <a:rPr lang="en-GB" sz="900" dirty="0" smtClean="0"/>
              <a:t> </a:t>
            </a:r>
            <a:r>
              <a:rPr lang="en-GB" sz="3600" dirty="0" smtClean="0"/>
              <a:t> c___ called muscles cells.</a:t>
            </a:r>
          </a:p>
          <a:p>
            <a:endParaRPr lang="en-GB" sz="3600" dirty="0"/>
          </a:p>
          <a:p>
            <a:r>
              <a:rPr lang="en-GB" sz="3600" dirty="0" smtClean="0"/>
              <a:t>Muscle cells contain a protein that is able to get shorter (contract).</a:t>
            </a:r>
          </a:p>
          <a:p>
            <a:endParaRPr lang="en-GB" sz="3600" dirty="0"/>
          </a:p>
          <a:p>
            <a:r>
              <a:rPr lang="en-GB" sz="3600" dirty="0" smtClean="0"/>
              <a:t>When lots of muscle cells </a:t>
            </a:r>
          </a:p>
          <a:p>
            <a:r>
              <a:rPr lang="en-GB" sz="3600" dirty="0" smtClean="0"/>
              <a:t>contract together, the muscle</a:t>
            </a:r>
          </a:p>
          <a:p>
            <a:r>
              <a:rPr lang="en-GB" sz="3600" dirty="0" smtClean="0"/>
              <a:t> contracts and causes movement.</a:t>
            </a:r>
          </a:p>
          <a:p>
            <a:endParaRPr lang="en-GB" sz="3600" dirty="0"/>
          </a:p>
          <a:p>
            <a:r>
              <a:rPr lang="en-GB" sz="3600" dirty="0" smtClean="0"/>
              <a:t>The opposite to contract is r____.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56841" y="896029"/>
            <a:ext cx="35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</a:t>
            </a:r>
            <a:r>
              <a:rPr lang="en-GB" sz="3600" dirty="0" smtClean="0"/>
              <a:t>pecialised cells</a:t>
            </a:r>
            <a:endParaRPr lang="en-GB" sz="3600" dirty="0"/>
          </a:p>
        </p:txBody>
      </p:sp>
      <p:pic>
        <p:nvPicPr>
          <p:cNvPr id="3074" name="Picture 2" descr="Image result for woman arms musc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8827"/>
          <a:stretch/>
        </p:blipFill>
        <p:spPr bwMode="auto">
          <a:xfrm>
            <a:off x="6831724" y="2795751"/>
            <a:ext cx="485577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4954" y="5835946"/>
            <a:ext cx="179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relax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647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26" y="168166"/>
            <a:ext cx="10102730" cy="64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371" y="131409"/>
            <a:ext cx="11183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hlinkClick r:id="rId2"/>
              </a:rPr>
              <a:t>Use this worksheet in the lesson </a:t>
            </a:r>
          </a:p>
          <a:p>
            <a:endParaRPr lang="en-GB" sz="2400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www.activeteachonline.com/default/player/document/id/277700/external/0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89" y="1489392"/>
            <a:ext cx="7362169" cy="50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0" y="1257836"/>
            <a:ext cx="8618483" cy="5246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579" y="273269"/>
            <a:ext cx="1098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Complete the rest of the worksheet and check the answers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30" y="188873"/>
            <a:ext cx="116875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This unit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covers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three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important organ systems;</a:t>
            </a:r>
          </a:p>
          <a:p>
            <a:endParaRPr lang="en-GB" sz="3600" dirty="0">
              <a:solidFill>
                <a:srgbClr val="0000FF"/>
              </a:solidFill>
              <a:latin typeface="HelveticaNeueLTPro-B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the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gas exchange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the circulatory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the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locomotor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system</a:t>
            </a:r>
          </a:p>
          <a:p>
            <a:endParaRPr lang="en-GB" sz="3600" dirty="0" smtClean="0">
              <a:solidFill>
                <a:srgbClr val="0000FF"/>
              </a:solidFill>
              <a:latin typeface="HelveticaNeueLTPro-Bd"/>
            </a:endParaRPr>
          </a:p>
          <a:p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The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various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effects of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drugs on these systems are also considered, </a:t>
            </a:r>
            <a:r>
              <a:rPr lang="en-GB" sz="3600" dirty="0" smtClean="0">
                <a:solidFill>
                  <a:srgbClr val="0000FF"/>
                </a:solidFill>
                <a:latin typeface="HelveticaNeueLTPro-Bd"/>
              </a:rPr>
              <a:t>together with </a:t>
            </a:r>
            <a:r>
              <a:rPr lang="en-GB" sz="3600" dirty="0">
                <a:solidFill>
                  <a:srgbClr val="0000FF"/>
                </a:solidFill>
                <a:latin typeface="HelveticaNeueLTPro-Bd"/>
              </a:rPr>
              <a:t>their effects on the nervous system.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30" y="188873"/>
            <a:ext cx="11687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HelveticaNeueLTPro-Bd"/>
              </a:rPr>
              <a:t>Note to teacher – the next lesson is on the circulatory system. You may want to do heart dissections at some point during this unit.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959" y="105104"/>
            <a:ext cx="90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Copy this contents list into your books.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580" y="689879"/>
            <a:ext cx="6905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7Ca Muscles and breathing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7Cb Muscles and </a:t>
            </a:r>
            <a:r>
              <a:rPr lang="en-GB" sz="3200" dirty="0" smtClean="0"/>
              <a:t>blood</a:t>
            </a:r>
            <a:endParaRPr lang="en-GB" sz="3200" dirty="0" smtClean="0"/>
          </a:p>
          <a:p>
            <a:pPr>
              <a:lnSpc>
                <a:spcPct val="150000"/>
              </a:lnSpc>
            </a:pPr>
            <a:r>
              <a:rPr lang="en-GB" sz="3200" dirty="0" smtClean="0"/>
              <a:t>7Cb Scientific questions (WS)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7Cc The skeleton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7Cc </a:t>
            </a:r>
            <a:r>
              <a:rPr lang="en-GB" sz="3200" dirty="0"/>
              <a:t>Sentences (L&amp;C</a:t>
            </a:r>
            <a:r>
              <a:rPr lang="en-GB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7Cd Muscles and bones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7Ce Drugs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97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4" y="290456"/>
            <a:ext cx="115537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Introduction</a:t>
            </a:r>
          </a:p>
          <a:p>
            <a:pPr algn="ctr"/>
            <a:endParaRPr lang="en-GB" sz="4000" dirty="0"/>
          </a:p>
          <a:p>
            <a:r>
              <a:rPr lang="en-GB" sz="4000" dirty="0" smtClean="0"/>
              <a:t>All cells require energy to survive.</a:t>
            </a:r>
          </a:p>
          <a:p>
            <a:endParaRPr lang="en-GB" sz="4000" dirty="0"/>
          </a:p>
          <a:p>
            <a:r>
              <a:rPr lang="en-GB" sz="4000" dirty="0" smtClean="0"/>
              <a:t>This energy comes from a process called r________.</a:t>
            </a:r>
          </a:p>
          <a:p>
            <a:endParaRPr lang="en-GB" sz="4000" dirty="0"/>
          </a:p>
          <a:p>
            <a:r>
              <a:rPr lang="en-GB" sz="4000" dirty="0" smtClean="0"/>
              <a:t>This chemical reaction requires o_____ and produces c_____  d_____ as a waste product.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1213" y="290456"/>
            <a:ext cx="115537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Introduction</a:t>
            </a:r>
          </a:p>
          <a:p>
            <a:pPr algn="ctr"/>
            <a:endParaRPr lang="en-GB" sz="4000" dirty="0"/>
          </a:p>
          <a:p>
            <a:r>
              <a:rPr lang="en-GB" sz="4000" dirty="0" smtClean="0"/>
              <a:t>All cells require energy to survive.</a:t>
            </a:r>
          </a:p>
          <a:p>
            <a:endParaRPr lang="en-GB" sz="4000" dirty="0"/>
          </a:p>
          <a:p>
            <a:r>
              <a:rPr lang="en-GB" sz="4000" dirty="0" smtClean="0"/>
              <a:t>This energy comes from a process called respiration.</a:t>
            </a:r>
          </a:p>
          <a:p>
            <a:endParaRPr lang="en-GB" sz="4000" dirty="0"/>
          </a:p>
          <a:p>
            <a:r>
              <a:rPr lang="en-GB" sz="4000" dirty="0" smtClean="0"/>
              <a:t>This chemical reaction requires oxygen </a:t>
            </a:r>
            <a:r>
              <a:rPr lang="en-GB" sz="2400" dirty="0" smtClean="0"/>
              <a:t> </a:t>
            </a:r>
            <a:r>
              <a:rPr lang="en-GB" sz="4000" dirty="0" smtClean="0"/>
              <a:t>and produces carbon</a:t>
            </a:r>
            <a:r>
              <a:rPr lang="en-GB" sz="1600" dirty="0" smtClean="0"/>
              <a:t> </a:t>
            </a:r>
            <a:r>
              <a:rPr lang="en-GB" sz="4000" dirty="0" smtClean="0"/>
              <a:t>  dioxide</a:t>
            </a:r>
            <a:r>
              <a:rPr lang="en-GB" sz="1200" dirty="0" smtClean="0"/>
              <a:t> </a:t>
            </a:r>
            <a:r>
              <a:rPr lang="en-GB" sz="4000" dirty="0" smtClean="0"/>
              <a:t> as a waste product.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38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28" y="220717"/>
            <a:ext cx="11687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Oxygen and carbon dioxide are g____ and are exchanged (swapped) between our blood and the air by the gas exchange system.</a:t>
            </a:r>
          </a:p>
          <a:p>
            <a:endParaRPr lang="en-GB" sz="3600" dirty="0"/>
          </a:p>
          <a:p>
            <a:r>
              <a:rPr lang="en-GB" sz="3600" dirty="0" smtClean="0"/>
              <a:t>This system is sometimes called the respiratory or breathing system. 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53959" y="220717"/>
            <a:ext cx="15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gases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0566" y="5328745"/>
            <a:ext cx="114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Extension - Can you name any of the organs of the gas exchange system?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83" y="822271"/>
            <a:ext cx="7829550" cy="538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331" y="157655"/>
            <a:ext cx="1137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questions 1 and 2 on the worksheet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4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>
            <a:fillRect/>
          </a:stretch>
        </p:blipFill>
        <p:spPr bwMode="auto">
          <a:xfrm>
            <a:off x="7320126" y="619687"/>
            <a:ext cx="4476389" cy="397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72662" y="963115"/>
            <a:ext cx="7420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Breathing </a:t>
            </a:r>
            <a:r>
              <a:rPr lang="en-GB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in and breathing out are separate processes in the body:</a:t>
            </a:r>
            <a:endParaRPr lang="en-GB" altLang="en-US" sz="3600" dirty="0">
              <a:latin typeface="Calibri" panose="020F0502020204030204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72662" y="2525356"/>
            <a:ext cx="6117021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Breathing in</a:t>
            </a:r>
            <a:r>
              <a:rPr lang="en-GB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inhalation</a:t>
            </a:r>
            <a:r>
              <a:rPr lang="en-GB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Breathing out</a:t>
            </a:r>
            <a:r>
              <a:rPr lang="en-GB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exhalation</a:t>
            </a:r>
            <a:r>
              <a:rPr lang="en-GB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alt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993" y="108089"/>
            <a:ext cx="578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Breathing</a:t>
            </a:r>
            <a:endParaRPr lang="en-GB" sz="4000" u="sng" dirty="0"/>
          </a:p>
        </p:txBody>
      </p:sp>
      <p:sp>
        <p:nvSpPr>
          <p:cNvPr id="3" name="Rectangle 2"/>
          <p:cNvSpPr/>
          <p:nvPr/>
        </p:nvSpPr>
        <p:spPr>
          <a:xfrm>
            <a:off x="546537" y="5197394"/>
            <a:ext cx="111409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www.activeteachonline.com/default/player/interactive/id/312546/external/0</a:t>
            </a:r>
            <a:endParaRPr lang="en-GB" dirty="0" smtClean="0"/>
          </a:p>
          <a:p>
            <a:endParaRPr lang="en-GB" dirty="0"/>
          </a:p>
          <a:p>
            <a:r>
              <a:rPr lang="en-GB" sz="3200" dirty="0" smtClean="0">
                <a:solidFill>
                  <a:srgbClr val="FF0000"/>
                </a:solidFill>
              </a:rPr>
              <a:t>Active learn video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546</Words>
  <Application>Microsoft Office PowerPoint</Application>
  <PresentationFormat>Widescreen</PresentationFormat>
  <Paragraphs>109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HelveticaNeueLTPro-Bd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Inhalation and exhalation</vt:lpstr>
      <vt:lpstr>The pathway taken by air into the lung.</vt:lpstr>
      <vt:lpstr>Gas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51</cp:revision>
  <dcterms:created xsi:type="dcterms:W3CDTF">2018-06-27T10:37:59Z</dcterms:created>
  <dcterms:modified xsi:type="dcterms:W3CDTF">2018-12-21T12:30:46Z</dcterms:modified>
</cp:coreProperties>
</file>