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  <p:sldMasterId id="2147484001" r:id="rId2"/>
  </p:sldMasterIdLst>
  <p:notesMasterIdLst>
    <p:notesMasterId r:id="rId10"/>
  </p:notesMasterIdLst>
  <p:handoutMasterIdLst>
    <p:handoutMasterId r:id="rId11"/>
  </p:handoutMasterIdLst>
  <p:sldIdLst>
    <p:sldId id="273" r:id="rId3"/>
    <p:sldId id="262" r:id="rId4"/>
    <p:sldId id="267" r:id="rId5"/>
    <p:sldId id="266" r:id="rId6"/>
    <p:sldId id="268" r:id="rId7"/>
    <p:sldId id="271" r:id="rId8"/>
    <p:sldId id="272" r:id="rId9"/>
  </p:sldIdLst>
  <p:sldSz cx="9144000" cy="6858000" type="screen4x3"/>
  <p:notesSz cx="14357350" cy="99298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Ryan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C4DE"/>
    <a:srgbClr val="006786"/>
    <a:srgbClr val="934C74"/>
    <a:srgbClr val="CB9BBD"/>
    <a:srgbClr val="9D1348"/>
    <a:srgbClr val="008B5D"/>
    <a:srgbClr val="FBF5EA"/>
    <a:srgbClr val="364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2214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8778" tIns="69389" rIns="138778" bIns="69389" numCol="1" anchor="t" anchorCtr="0" compatLnSpc="1">
            <a:prstTxWarp prst="textNoShape">
              <a:avLst/>
            </a:prstTxWarp>
          </a:bodyPr>
          <a:lstStyle>
            <a:lvl1pPr defTabSz="1387475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8132763" y="0"/>
            <a:ext cx="62214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8778" tIns="69389" rIns="138778" bIns="69389" numCol="1" anchor="t" anchorCtr="0" compatLnSpc="1">
            <a:prstTxWarp prst="textNoShape">
              <a:avLst/>
            </a:prstTxWarp>
          </a:bodyPr>
          <a:lstStyle>
            <a:lvl1pPr algn="r" defTabSz="1387475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AF9DF3-F3C2-4C76-9406-6EEDD9CD8ADF}" type="datetimeFigureOut">
              <a:rPr lang="en-GB"/>
              <a:pPr>
                <a:defRPr/>
              </a:pPr>
              <a:t>06/08/2018</a:t>
            </a:fld>
            <a:endParaRPr lang="en-GB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62214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8778" tIns="69389" rIns="138778" bIns="69389" numCol="1" anchor="b" anchorCtr="0" compatLnSpc="1">
            <a:prstTxWarp prst="textNoShape">
              <a:avLst/>
            </a:prstTxWarp>
          </a:bodyPr>
          <a:lstStyle>
            <a:lvl1pPr defTabSz="1387475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8132763" y="9431338"/>
            <a:ext cx="62214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8778" tIns="69389" rIns="138778" bIns="69389" numCol="1" anchor="b" anchorCtr="0" compatLnSpc="1">
            <a:prstTxWarp prst="textNoShape">
              <a:avLst/>
            </a:prstTxWarp>
          </a:bodyPr>
          <a:lstStyle>
            <a:lvl1pPr algn="r" defTabSz="1387475">
              <a:defRPr/>
            </a:lvl1pPr>
          </a:lstStyle>
          <a:p>
            <a:fld id="{B57EF65D-7884-40A5-92C2-FB4013A9549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2214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8778" tIns="69389" rIns="138778" bIns="69389" numCol="1" anchor="t" anchorCtr="0" compatLnSpc="1">
            <a:prstTxWarp prst="textNoShape">
              <a:avLst/>
            </a:prstTxWarp>
          </a:bodyPr>
          <a:lstStyle>
            <a:lvl1pPr defTabSz="1387475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132763" y="0"/>
            <a:ext cx="62214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8778" tIns="69389" rIns="138778" bIns="69389" numCol="1" anchor="t" anchorCtr="0" compatLnSpc="1">
            <a:prstTxWarp prst="textNoShape">
              <a:avLst/>
            </a:prstTxWarp>
          </a:bodyPr>
          <a:lstStyle>
            <a:lvl1pPr algn="r" defTabSz="1387475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958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435100" y="4716463"/>
            <a:ext cx="114871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8778" tIns="69389" rIns="138778" bIns="69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62214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8778" tIns="69389" rIns="138778" bIns="69389" numCol="1" anchor="b" anchorCtr="0" compatLnSpc="1">
            <a:prstTxWarp prst="textNoShape">
              <a:avLst/>
            </a:prstTxWarp>
          </a:bodyPr>
          <a:lstStyle>
            <a:lvl1pPr defTabSz="1387475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132763" y="9431338"/>
            <a:ext cx="62214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8778" tIns="69389" rIns="138778" bIns="69389" numCol="1" anchor="b" anchorCtr="0" compatLnSpc="1">
            <a:prstTxWarp prst="textNoShape">
              <a:avLst/>
            </a:prstTxWarp>
          </a:bodyPr>
          <a:lstStyle>
            <a:lvl1pPr algn="r" defTabSz="1387475">
              <a:defRPr/>
            </a:lvl1pPr>
          </a:lstStyle>
          <a:p>
            <a:fld id="{C3774103-ED8A-443E-B087-346F053F043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A04B138-4254-409D-9282-E7424EA6225F}" type="slidenum">
              <a:rPr lang="en-GB" altLang="en-US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3" name="Slide Number Placeholder 3"/>
          <p:cNvSpPr txBox="1">
            <a:spLocks noGrp="1"/>
          </p:cNvSpPr>
          <p:nvPr/>
        </p:nvSpPr>
        <p:spPr bwMode="auto">
          <a:xfrm>
            <a:off x="8132763" y="9431338"/>
            <a:ext cx="62214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778" tIns="69389" rIns="138778" bIns="69389" anchor="b"/>
          <a:lstStyle>
            <a:lvl1pPr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888A81A1-5506-4D28-960E-528C87F080EF}" type="slidenum">
              <a:rPr lang="en-GB" altLang="en-US"/>
              <a:pPr algn="r"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1" name="Slide Number Placeholder 3"/>
          <p:cNvSpPr txBox="1">
            <a:spLocks noGrp="1"/>
          </p:cNvSpPr>
          <p:nvPr/>
        </p:nvSpPr>
        <p:spPr bwMode="auto">
          <a:xfrm>
            <a:off x="8132763" y="9431338"/>
            <a:ext cx="62214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778" tIns="69389" rIns="138778" bIns="69389" anchor="b"/>
          <a:lstStyle>
            <a:lvl1pPr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415DBB9C-E58E-4ACA-AEEE-C82B0E86B8EF}" type="slidenum">
              <a:rPr lang="en-GB" altLang="en-US"/>
              <a:pPr algn="r"/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8132763" y="9431338"/>
            <a:ext cx="62214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778" tIns="69389" rIns="138778" bIns="69389" anchor="b"/>
          <a:lstStyle>
            <a:lvl1pPr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BC01A1C-2EAF-483A-9AB1-F10B1AF18B33}" type="slidenum">
              <a:rPr lang="en-GB" altLang="en-US"/>
              <a:pPr algn="r"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8132763" y="9431338"/>
            <a:ext cx="62214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778" tIns="69389" rIns="138778" bIns="69389" anchor="b"/>
          <a:lstStyle>
            <a:lvl1pPr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B601F574-8C46-423E-B7B9-C337A7335089}" type="slidenum">
              <a:rPr lang="en-GB" altLang="en-US"/>
              <a:pPr algn="r"/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8132763" y="9431338"/>
            <a:ext cx="62214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778" tIns="69389" rIns="138778" bIns="69389" anchor="b"/>
          <a:lstStyle>
            <a:lvl1pPr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38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38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C3A1D66-2BBD-4F1D-85CC-FF07AD709BC8}" type="slidenum">
              <a:rPr lang="en-GB" altLang="en-US"/>
              <a:pPr algn="r"/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/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36000"/>
          <a:lstStyle/>
          <a:p>
            <a:pPr algn="ctr">
              <a:defRPr/>
            </a:pPr>
            <a:r>
              <a:rPr lang="en-GB" sz="2200">
                <a:solidFill>
                  <a:srgbClr val="FFFFFF"/>
                </a:solidFill>
                <a:latin typeface="Arial Black" pitchFamily="34" charset="0"/>
                <a:cs typeface="Arial" charset="0"/>
              </a:rPr>
              <a:t>7Ga</a:t>
            </a:r>
            <a:endParaRPr lang="en-GB">
              <a:latin typeface="Arial Black" pitchFamily="34" charset="0"/>
              <a:cs typeface="Arial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ctr"/>
          <a:lstStyle/>
          <a:p>
            <a:pPr>
              <a:spcBef>
                <a:spcPct val="50000"/>
              </a:spcBef>
              <a:defRPr/>
            </a:pPr>
            <a:r>
              <a:rPr lang="en-GB" sz="2400" b="1">
                <a:solidFill>
                  <a:schemeClr val="bg1"/>
                </a:solidFill>
                <a:latin typeface="Arial" charset="0"/>
                <a:cs typeface="Arial" charset="0"/>
              </a:rPr>
              <a:t>Solids, liquids and gases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52934691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/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36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7Ga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Making comparisons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4327236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6613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Making comparisons</a:t>
            </a:r>
          </a:p>
        </p:txBody>
      </p:sp>
      <p:sp>
        <p:nvSpPr>
          <p:cNvPr id="1434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07375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We often need to make comparisons in scientific observations and measurements.</a:t>
            </a:r>
          </a:p>
          <a:p>
            <a:pPr lvl="0"/>
            <a:r>
              <a:rPr lang="en-GB" altLang="en-US" smtClean="0"/>
              <a:t>We use comparative adjectives to compare two observations or measurements.</a:t>
            </a:r>
          </a:p>
          <a:p>
            <a:pPr lvl="0"/>
            <a:r>
              <a:rPr lang="en-GB" altLang="en-US" smtClean="0"/>
              <a:t>Eg [aw] [Fig 1] [diagrams of two 25 cm3 measuring cylinders, one labelled A and containing 10 cm3 of liquid and the other labelled B and containing 20 cm3 of liquid] The liquid in B has a larger[bold] volume than the liquid in A or the liquid in A has a smaller[bold] volume than the liquid in B.</a:t>
            </a:r>
          </a:p>
          <a:p>
            <a:pPr lvl="0"/>
            <a:endParaRPr lang="en-GB" altLang="en-US" smtClean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68313" y="6524625"/>
            <a:ext cx="8207375" cy="2889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99879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</p:sldLayoutIdLst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43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6613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or banner area</a:t>
            </a:r>
          </a:p>
        </p:txBody>
      </p:sp>
      <p:sp>
        <p:nvSpPr>
          <p:cNvPr id="7475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07375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Use simple bullet points and lines, with no more than two lines per bullet point if possible.</a:t>
            </a:r>
          </a:p>
          <a:p>
            <a:pPr lvl="0"/>
            <a:r>
              <a:rPr lang="en-GB" altLang="en-US" smtClean="0"/>
              <a:t>Try to use a maximum of ten words per line. </a:t>
            </a:r>
          </a:p>
          <a:p>
            <a:pPr lvl="0"/>
            <a:r>
              <a:rPr lang="en-GB" altLang="en-US" smtClean="0"/>
              <a:t>Set up generic formatting on this master. </a:t>
            </a:r>
          </a:p>
          <a:p>
            <a:pPr lvl="0"/>
            <a:r>
              <a:rPr lang="en-GB" altLang="en-US" smtClean="0"/>
              <a:t>By applying this master to your slides, you’ll maintain consistent font and bullet style.</a:t>
            </a:r>
          </a:p>
          <a:p>
            <a:pPr lvl="0"/>
            <a:r>
              <a:rPr lang="en-GB" altLang="en-US" smtClean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smtClean="0"/>
              <a:t>Read the PowerPoint guidelines before creating a slide show.</a:t>
            </a:r>
          </a:p>
          <a:p>
            <a:pPr lvl="0"/>
            <a:endParaRPr lang="en-GB" altLang="en-US" smtClean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68313" y="6524625"/>
            <a:ext cx="8207375" cy="2889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81109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</p:sldLayoutIdLst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9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747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Objectives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07375" cy="3671888"/>
          </a:xfrm>
        </p:spPr>
        <p:txBody>
          <a:bodyPr/>
          <a:lstStyle/>
          <a:p>
            <a:pPr marL="538163" lvl="1" indent="-358775">
              <a:buFont typeface="Wingdings" panose="05000000000000000000" pitchFamily="2" charset="2"/>
              <a:buNone/>
            </a:pPr>
            <a:endParaRPr lang="en-GB" altLang="en-US" sz="2800" smtClean="0"/>
          </a:p>
          <a:p>
            <a:pPr marL="538163" lvl="1" indent="-358775"/>
            <a:r>
              <a:rPr lang="en-GB" altLang="en-US" sz="2800" smtClean="0"/>
              <a:t>Identify adjectives, comparatives and superlatives in sentences. </a:t>
            </a:r>
          </a:p>
          <a:p>
            <a:pPr marL="538163" lvl="1" indent="-358775">
              <a:buFont typeface="Wingdings" panose="05000000000000000000" pitchFamily="2" charset="2"/>
              <a:buNone/>
            </a:pPr>
            <a:endParaRPr lang="en-GB" altLang="en-US" sz="2800" smtClean="0"/>
          </a:p>
          <a:p>
            <a:pPr marL="538163" lvl="1" indent="-358775"/>
            <a:r>
              <a:rPr lang="en-GB" altLang="en-US" sz="2800" smtClean="0"/>
              <a:t>Use adjectives, comparatives and superlatives to measure and compare. </a:t>
            </a:r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359808223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Making comparisons</a:t>
            </a:r>
          </a:p>
        </p:txBody>
      </p:sp>
      <p:sp>
        <p:nvSpPr>
          <p:cNvPr id="7170" name="Content Placeholder 1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55688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en-GB" altLang="en-US" smtClean="0"/>
              <a:t>We make comparisons in science when  making observations and measurements.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mtClean="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13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064500" cy="9366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en-US" smtClean="0"/>
              <a:t>We use a </a:t>
            </a:r>
            <a:r>
              <a:rPr lang="en-GB" altLang="en-US" b="1" smtClean="0">
                <a:solidFill>
                  <a:srgbClr val="006786"/>
                </a:solidFill>
              </a:rPr>
              <a:t>comparative</a:t>
            </a:r>
            <a:r>
              <a:rPr lang="en-GB" altLang="en-US" smtClean="0"/>
              <a:t> adjective when we have two observations or measurements.</a:t>
            </a:r>
          </a:p>
        </p:txBody>
      </p:sp>
      <p:sp>
        <p:nvSpPr>
          <p:cNvPr id="9218" name="Rectangle 5"/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539750" y="4797425"/>
            <a:ext cx="7848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/>
              <a:t>The liquid in B has a </a:t>
            </a:r>
            <a:r>
              <a:rPr lang="en-GB" altLang="en-US" sz="2400" b="1">
                <a:solidFill>
                  <a:srgbClr val="006786"/>
                </a:solidFill>
              </a:rPr>
              <a:t>larger</a:t>
            </a:r>
            <a:r>
              <a:rPr lang="en-GB" altLang="en-US" sz="2400"/>
              <a:t> volume than the liquid in A.</a:t>
            </a:r>
          </a:p>
          <a:p>
            <a:r>
              <a:rPr lang="en-GB" altLang="en-US" sz="2400"/>
              <a:t>Or,</a:t>
            </a:r>
          </a:p>
          <a:p>
            <a:r>
              <a:rPr lang="en-GB" altLang="en-US" sz="2400"/>
              <a:t>The liquid in A has a </a:t>
            </a:r>
            <a:r>
              <a:rPr lang="en-GB" altLang="en-US" sz="2400" b="1">
                <a:solidFill>
                  <a:srgbClr val="006786"/>
                </a:solidFill>
              </a:rPr>
              <a:t>smaller</a:t>
            </a:r>
            <a:r>
              <a:rPr lang="en-GB" altLang="en-US" sz="2400"/>
              <a:t> volume than the liquid in B.</a:t>
            </a:r>
          </a:p>
        </p:txBody>
      </p:sp>
      <p:pic>
        <p:nvPicPr>
          <p:cNvPr id="9222" name="Picture 6" descr="7Ga_making comparisons_fig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563813" cy="274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13"/>
          <p:cNvSpPr>
            <a:spLocks noGrp="1"/>
          </p:cNvSpPr>
          <p:nvPr>
            <p:ph idx="4294967295"/>
          </p:nvPr>
        </p:nvSpPr>
        <p:spPr>
          <a:xfrm>
            <a:off x="395288" y="1268413"/>
            <a:ext cx="8064500" cy="9366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en-US" smtClean="0"/>
              <a:t>We use a </a:t>
            </a:r>
            <a:r>
              <a:rPr lang="en-GB" altLang="en-US" b="1" smtClean="0">
                <a:solidFill>
                  <a:srgbClr val="006786"/>
                </a:solidFill>
              </a:rPr>
              <a:t>superlative</a:t>
            </a:r>
            <a:r>
              <a:rPr lang="en-GB" altLang="en-US" smtClean="0"/>
              <a:t> adjective when we have three or more observations or measurements.</a:t>
            </a:r>
          </a:p>
        </p:txBody>
      </p:sp>
      <p:sp>
        <p:nvSpPr>
          <p:cNvPr id="11266" name="Rectangle 5"/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468313" y="4797425"/>
            <a:ext cx="7848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/>
              <a:t>The liquid in C has the </a:t>
            </a:r>
            <a:r>
              <a:rPr lang="en-GB" altLang="en-US" sz="2400" b="1">
                <a:solidFill>
                  <a:srgbClr val="006786"/>
                </a:solidFill>
              </a:rPr>
              <a:t>largest</a:t>
            </a:r>
            <a:r>
              <a:rPr lang="en-GB" altLang="en-US" sz="2400"/>
              <a:t> volume.</a:t>
            </a:r>
          </a:p>
          <a:p>
            <a:r>
              <a:rPr lang="en-GB" altLang="en-US" sz="2400"/>
              <a:t>Or,</a:t>
            </a:r>
          </a:p>
          <a:p>
            <a:r>
              <a:rPr lang="en-GB" altLang="en-US" sz="2400"/>
              <a:t>The liquid in A has a </a:t>
            </a:r>
            <a:r>
              <a:rPr lang="en-GB" altLang="en-US" sz="2400" b="1">
                <a:solidFill>
                  <a:srgbClr val="006786"/>
                </a:solidFill>
              </a:rPr>
              <a:t>smallest</a:t>
            </a:r>
            <a:r>
              <a:rPr lang="en-GB" altLang="en-US" sz="2400"/>
              <a:t> volume.</a:t>
            </a:r>
          </a:p>
        </p:txBody>
      </p:sp>
      <p:pic>
        <p:nvPicPr>
          <p:cNvPr id="11270" name="Picture 6" descr="7Ga_making comparisons_fig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133600"/>
            <a:ext cx="4248150" cy="274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539750" y="4797425"/>
            <a:ext cx="7848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/>
              <a:t>Beaker B has a ___________ mass than the beaker A.</a:t>
            </a:r>
          </a:p>
          <a:p>
            <a:r>
              <a:rPr lang="en-GB" altLang="en-US" sz="2400"/>
              <a:t>Or,</a:t>
            </a:r>
          </a:p>
          <a:p>
            <a:r>
              <a:rPr lang="en-GB" altLang="en-US" sz="2400"/>
              <a:t>Beaker A has a ___________ mass than the beaker B.</a:t>
            </a:r>
          </a:p>
        </p:txBody>
      </p:sp>
      <p:sp>
        <p:nvSpPr>
          <p:cNvPr id="14339" name="Content Placeholder 13"/>
          <p:cNvSpPr>
            <a:spLocks/>
          </p:cNvSpPr>
          <p:nvPr/>
        </p:nvSpPr>
        <p:spPr bwMode="auto">
          <a:xfrm>
            <a:off x="395288" y="981075"/>
            <a:ext cx="80645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anose="05000000000000000000" pitchFamily="2" charset="2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GB" altLang="en-US"/>
              <a:t>Use a suitable </a:t>
            </a:r>
            <a:r>
              <a:rPr lang="en-GB" altLang="en-US">
                <a:solidFill>
                  <a:srgbClr val="006786"/>
                </a:solidFill>
              </a:rPr>
              <a:t>comparative o</a:t>
            </a:r>
            <a:r>
              <a:rPr lang="en-GB" altLang="en-US"/>
              <a:t>r </a:t>
            </a:r>
            <a:r>
              <a:rPr lang="en-GB" altLang="en-US">
                <a:solidFill>
                  <a:srgbClr val="006786"/>
                </a:solidFill>
              </a:rPr>
              <a:t>superlative</a:t>
            </a:r>
            <a:r>
              <a:rPr lang="en-GB" altLang="en-US"/>
              <a:t> adjective to describe the following diagrams:</a:t>
            </a:r>
          </a:p>
        </p:txBody>
      </p:sp>
      <p:pic>
        <p:nvPicPr>
          <p:cNvPr id="15367" name="Picture 7" descr="7Ga_making comparisons_fig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2165350"/>
            <a:ext cx="5507038" cy="25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130550" y="4770438"/>
            <a:ext cx="1031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006786"/>
                </a:solidFill>
              </a:rPr>
              <a:t>larger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057525" y="5516563"/>
            <a:ext cx="125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006786"/>
                </a:solidFill>
              </a:rPr>
              <a:t>smaller</a:t>
            </a: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  <p:bldP spid="15368" grpId="0"/>
      <p:bldP spid="153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 txBox="1">
            <a:spLocks noGrp="1" noChangeArrowheads="1"/>
          </p:cNvSpPr>
          <p:nvPr/>
        </p:nvSpPr>
        <p:spPr bwMode="white">
          <a:xfrm>
            <a:off x="468313" y="656907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539750" y="4508500"/>
            <a:ext cx="80645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/>
              <a:t>Nitrogen makes up the ___________ volume in the atmosphere.</a:t>
            </a:r>
          </a:p>
          <a:p>
            <a:endParaRPr lang="en-GB" altLang="en-US" sz="2400"/>
          </a:p>
          <a:p>
            <a:r>
              <a:rPr lang="en-GB" altLang="en-US" sz="2400"/>
              <a:t>Oxygen has a ___________ volume than water vapour in the atmosphere.</a:t>
            </a:r>
          </a:p>
        </p:txBody>
      </p:sp>
      <p:pic>
        <p:nvPicPr>
          <p:cNvPr id="21508" name="Picture 4" descr="7Ga_making comparisons_fig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836613"/>
            <a:ext cx="2874962" cy="345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994150" y="4437063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006786"/>
                </a:solidFill>
              </a:rPr>
              <a:t>greatest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914650" y="555625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006786"/>
                </a:solidFill>
              </a:rPr>
              <a:t>greater</a:t>
            </a: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539750" y="4797425"/>
            <a:ext cx="7848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/>
              <a:t>Trolley A has travelled the ___________ distance.</a:t>
            </a:r>
          </a:p>
          <a:p>
            <a:r>
              <a:rPr lang="en-GB" altLang="en-US" sz="2400"/>
              <a:t>Or,</a:t>
            </a:r>
          </a:p>
          <a:p>
            <a:r>
              <a:rPr lang="en-GB" altLang="en-US" sz="2400"/>
              <a:t>Trolley C has travelled the ___________ distance.</a:t>
            </a:r>
          </a:p>
        </p:txBody>
      </p:sp>
      <p:pic>
        <p:nvPicPr>
          <p:cNvPr id="23556" name="Picture 4" descr="7Ga_making comparisons_fig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2052638"/>
            <a:ext cx="8653462" cy="189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432300" y="4764088"/>
            <a:ext cx="130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006786"/>
                </a:solidFill>
              </a:rPr>
              <a:t>farthest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462463" y="5516563"/>
            <a:ext cx="1387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006786"/>
                </a:solidFill>
              </a:rPr>
              <a:t>shortest</a:t>
            </a: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</p:bldLst>
  </p:timing>
</p:sld>
</file>

<file path=ppt/theme/theme1.xml><?xml version="1.0" encoding="utf-8"?>
<a:theme xmlns:a="http://schemas.openxmlformats.org/drawingml/2006/main" name="3_Default Design">
  <a:themeElements>
    <a:clrScheme name="Chemistry ESW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0C4DE"/>
      </a:accent1>
      <a:accent2>
        <a:srgbClr val="006786"/>
      </a:accent2>
      <a:accent3>
        <a:srgbClr val="FFFFFF"/>
      </a:accent3>
      <a:accent4>
        <a:srgbClr val="000000"/>
      </a:accent4>
      <a:accent5>
        <a:srgbClr val="B2CFE4"/>
      </a:accent5>
      <a:accent6>
        <a:srgbClr val="004C64"/>
      </a:accent6>
      <a:hlink>
        <a:srgbClr val="2D2D8A"/>
      </a:hlink>
      <a:folHlink>
        <a:srgbClr val="6B6BCE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341</Words>
  <Application>Microsoft Office PowerPoint</Application>
  <PresentationFormat>On-screen Show (4:3)</PresentationFormat>
  <Paragraphs>44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Wingdings</vt:lpstr>
      <vt:lpstr>3_Default Design</vt:lpstr>
      <vt:lpstr>4_Default Design</vt:lpstr>
      <vt:lpstr>Objectives</vt:lpstr>
      <vt:lpstr>Making comparisons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Science</dc:title>
  <dc:creator>Pearson Education</dc:creator>
  <cp:lastModifiedBy>M McCallum</cp:lastModifiedBy>
  <cp:revision>130</cp:revision>
  <dcterms:created xsi:type="dcterms:W3CDTF">2010-12-13T13:21:58Z</dcterms:created>
  <dcterms:modified xsi:type="dcterms:W3CDTF">2018-08-06T09:47:21Z</dcterms:modified>
</cp:coreProperties>
</file>