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6" r:id="rId2"/>
    <p:sldId id="257" r:id="rId3"/>
    <p:sldId id="265" r:id="rId4"/>
    <p:sldId id="258" r:id="rId5"/>
    <p:sldId id="259" r:id="rId6"/>
    <p:sldId id="264" r:id="rId7"/>
    <p:sldId id="260" r:id="rId8"/>
    <p:sldId id="261" r:id="rId9"/>
    <p:sldId id="263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78" d="100"/>
          <a:sy n="78" d="100"/>
        </p:scale>
        <p:origin x="69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7331-739D-48F7-8BDB-B42BDEF07007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E2214447-64BD-4709-98FC-D2FAFCE430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297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7331-739D-48F7-8BDB-B42BDEF07007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14447-64BD-4709-98FC-D2FAFCE430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840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7331-739D-48F7-8BDB-B42BDEF07007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14447-64BD-4709-98FC-D2FAFCE430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394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7331-739D-48F7-8BDB-B42BDEF07007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14447-64BD-4709-98FC-D2FAFCE430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272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2767331-739D-48F7-8BDB-B42BDEF07007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2214447-64BD-4709-98FC-D2FAFCE430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832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7331-739D-48F7-8BDB-B42BDEF07007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14447-64BD-4709-98FC-D2FAFCE430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66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7331-739D-48F7-8BDB-B42BDEF07007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14447-64BD-4709-98FC-D2FAFCE430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248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7331-739D-48F7-8BDB-B42BDEF07007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14447-64BD-4709-98FC-D2FAFCE430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941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7331-739D-48F7-8BDB-B42BDEF07007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14447-64BD-4709-98FC-D2FAFCE430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386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7331-739D-48F7-8BDB-B42BDEF07007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14447-64BD-4709-98FC-D2FAFCE430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399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7331-739D-48F7-8BDB-B42BDEF07007}" type="datetimeFigureOut">
              <a:rPr lang="en-GB" smtClean="0"/>
              <a:t>17/03/2022</a:t>
            </a:fld>
            <a:endParaRPr lang="en-GB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14447-64BD-4709-98FC-D2FAFCE430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47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2767331-739D-48F7-8BDB-B42BDEF07007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E2214447-64BD-4709-98FC-D2FAFCE430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945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earecowshed.co.uk/cowshed-bame-internship-programme/" TargetMode="External"/><Relationship Id="rId3" Type="http://schemas.openxmlformats.org/officeDocument/2006/relationships/hyperlink" Target="https://www.getmyfirstjob.co.uk/" TargetMode="External"/><Relationship Id="rId7" Type="http://schemas.openxmlformats.org/officeDocument/2006/relationships/hyperlink" Target="https://bameaa.co.uk/" TargetMode="External"/><Relationship Id="rId2" Type="http://schemas.openxmlformats.org/officeDocument/2006/relationships/hyperlink" Target="https://www.gov.uk/apply-apprenticeship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10000blackinterns.com/about" TargetMode="External"/><Relationship Id="rId5" Type="http://schemas.openxmlformats.org/officeDocument/2006/relationships/hyperlink" Target="https://careers.bloomberg.com/job/search?el=Apprenticeships" TargetMode="External"/><Relationship Id="rId4" Type="http://schemas.openxmlformats.org/officeDocument/2006/relationships/hyperlink" Target="https://www.ratemyapprenticeship.co.uk/apprenticeship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Apprenticeships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Useful things to know</a:t>
            </a:r>
          </a:p>
        </p:txBody>
      </p:sp>
    </p:spTree>
    <p:extLst>
      <p:ext uri="{BB962C8B-B14F-4D97-AF65-F5344CB8AC3E}">
        <p14:creationId xmlns:p14="http://schemas.microsoft.com/office/powerpoint/2010/main" val="3421626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time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819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Cost of University</a:t>
            </a:r>
          </a:p>
          <a:p>
            <a:r>
              <a:rPr lang="en-GB" dirty="0"/>
              <a:t>What is an apprentice </a:t>
            </a:r>
          </a:p>
          <a:p>
            <a:r>
              <a:rPr lang="en-GB" dirty="0"/>
              <a:t>Benefits and disadvantages of apprentices</a:t>
            </a:r>
          </a:p>
          <a:p>
            <a:r>
              <a:rPr lang="en-GB" dirty="0"/>
              <a:t>Types of apprenticeships</a:t>
            </a:r>
          </a:p>
          <a:p>
            <a:r>
              <a:rPr lang="en-GB" dirty="0"/>
              <a:t>How to get on one </a:t>
            </a:r>
          </a:p>
          <a:p>
            <a:r>
              <a:rPr lang="en-GB" dirty="0"/>
              <a:t>Useful websites to explore</a:t>
            </a:r>
          </a:p>
          <a:p>
            <a:r>
              <a:rPr lang="en-GB" dirty="0"/>
              <a:t>Any questions?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8216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Cost of university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Tuition fee: Most courses charge the maximum of £9,250 per annum</a:t>
            </a:r>
          </a:p>
          <a:p>
            <a:r>
              <a:rPr lang="en-GB" dirty="0"/>
              <a:t>Maintenance Loan: Dependant on household income</a:t>
            </a:r>
          </a:p>
          <a:p>
            <a:r>
              <a:rPr lang="en-GB" dirty="0"/>
              <a:t>Do not have to pay back until you earn over £25,725</a:t>
            </a:r>
          </a:p>
          <a:p>
            <a:r>
              <a:rPr lang="en-GB" dirty="0"/>
              <a:t>You will pay back 9% of anything you earn over £25,725</a:t>
            </a:r>
          </a:p>
          <a:p>
            <a:r>
              <a:rPr lang="en-GB" dirty="0"/>
              <a:t>They are currently written off after 30 years</a:t>
            </a:r>
          </a:p>
          <a:p>
            <a:r>
              <a:rPr lang="en-GB" dirty="0"/>
              <a:t>You can apply for bursaries, scholarships and grants- for all kinds of reasons </a:t>
            </a:r>
          </a:p>
        </p:txBody>
      </p:sp>
    </p:spTree>
    <p:extLst>
      <p:ext uri="{BB962C8B-B14F-4D97-AF65-F5344CB8AC3E}">
        <p14:creationId xmlns:p14="http://schemas.microsoft.com/office/powerpoint/2010/main" val="3247158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an apprentice?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222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should I become one?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Benefits and Disadvantages </a:t>
            </a:r>
          </a:p>
        </p:txBody>
      </p:sp>
    </p:spTree>
    <p:extLst>
      <p:ext uri="{BB962C8B-B14F-4D97-AF65-F5344CB8AC3E}">
        <p14:creationId xmlns:p14="http://schemas.microsoft.com/office/powerpoint/2010/main" val="2599786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8467" y="4625526"/>
            <a:ext cx="2750323" cy="1609344"/>
          </a:xfrm>
        </p:spPr>
        <p:txBody>
          <a:bodyPr/>
          <a:lstStyle/>
          <a:p>
            <a:r>
              <a:rPr lang="en-GB" sz="3200" dirty="0"/>
              <a:t>Learning</a:t>
            </a:r>
            <a:r>
              <a:rPr lang="en-GB" dirty="0"/>
              <a:t> </a:t>
            </a:r>
            <a:r>
              <a:rPr lang="en-GB" sz="3200" dirty="0"/>
              <a:t>curve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2743200"/>
            <a:ext cx="4754880" cy="3291840"/>
          </a:xfrm>
        </p:spPr>
        <p:txBody>
          <a:bodyPr/>
          <a:lstStyle/>
          <a:p>
            <a:r>
              <a:rPr lang="en-GB" dirty="0"/>
              <a:t>Learn whilst studying</a:t>
            </a:r>
          </a:p>
          <a:p>
            <a:r>
              <a:rPr lang="en-GB" dirty="0"/>
              <a:t>Experience</a:t>
            </a:r>
          </a:p>
          <a:p>
            <a:r>
              <a:rPr lang="en-GB" dirty="0"/>
              <a:t>Skill improvement </a:t>
            </a:r>
          </a:p>
          <a:p>
            <a:r>
              <a:rPr lang="en-GB" dirty="0"/>
              <a:t>Many choices to select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Cons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/>
              <a:t>Competition is high</a:t>
            </a:r>
          </a:p>
          <a:p>
            <a:r>
              <a:rPr lang="en-GB" dirty="0"/>
              <a:t>Low salary </a:t>
            </a:r>
          </a:p>
          <a:p>
            <a:r>
              <a:rPr lang="en-GB" dirty="0"/>
              <a:t>Lack of recognition </a:t>
            </a:r>
          </a:p>
          <a:p>
            <a:r>
              <a:rPr lang="en-GB" dirty="0"/>
              <a:t>Work study balance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809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Types of apprenticeships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Levels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Intermediate</a:t>
            </a:r>
          </a:p>
          <a:p>
            <a:r>
              <a:rPr lang="en-GB" dirty="0"/>
              <a:t>Advanced</a:t>
            </a:r>
          </a:p>
          <a:p>
            <a:r>
              <a:rPr lang="en-GB" dirty="0"/>
              <a:t>Higher</a:t>
            </a:r>
          </a:p>
          <a:p>
            <a:r>
              <a:rPr lang="en-GB" dirty="0"/>
              <a:t>Degree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Potential Industries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65227" y="2743200"/>
            <a:ext cx="3076437" cy="3291840"/>
          </a:xfrm>
        </p:spPr>
        <p:txBody>
          <a:bodyPr>
            <a:normAutofit/>
          </a:bodyPr>
          <a:lstStyle/>
          <a:p>
            <a:r>
              <a:rPr lang="en-GB" dirty="0"/>
              <a:t>Accountancy &amp; Finance</a:t>
            </a:r>
          </a:p>
          <a:p>
            <a:r>
              <a:rPr lang="en-GB" dirty="0"/>
              <a:t>Banking</a:t>
            </a:r>
          </a:p>
          <a:p>
            <a:r>
              <a:rPr lang="en-GB" dirty="0"/>
              <a:t>Business</a:t>
            </a:r>
          </a:p>
          <a:p>
            <a:r>
              <a:rPr lang="en-GB" dirty="0"/>
              <a:t>Construction</a:t>
            </a:r>
          </a:p>
          <a:p>
            <a:r>
              <a:rPr lang="en-GB" dirty="0"/>
              <a:t>Engineering</a:t>
            </a:r>
          </a:p>
          <a:p>
            <a:r>
              <a:rPr lang="en-GB" dirty="0"/>
              <a:t>Events</a:t>
            </a:r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8911995" y="2743200"/>
            <a:ext cx="3076437" cy="32918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FMCG and Retail</a:t>
            </a:r>
          </a:p>
          <a:p>
            <a:r>
              <a:rPr lang="en-GB" dirty="0"/>
              <a:t>Health, Science and Pharmaceuticals</a:t>
            </a:r>
          </a:p>
          <a:p>
            <a:r>
              <a:rPr lang="en-GB" dirty="0"/>
              <a:t>IT, Technology and Telecommunications</a:t>
            </a:r>
          </a:p>
          <a:p>
            <a:r>
              <a:rPr lang="en-GB" dirty="0"/>
              <a:t>Legal and Law</a:t>
            </a:r>
          </a:p>
          <a:p>
            <a:r>
              <a:rPr lang="en-GB" dirty="0"/>
              <a:t>Leisure, Tourism and Hospitality</a:t>
            </a:r>
          </a:p>
          <a:p>
            <a:r>
              <a:rPr lang="en-GB" dirty="0"/>
              <a:t>Social Care</a:t>
            </a:r>
          </a:p>
        </p:txBody>
      </p:sp>
    </p:spTree>
    <p:extLst>
      <p:ext uri="{BB962C8B-B14F-4D97-AF65-F5344CB8AC3E}">
        <p14:creationId xmlns:p14="http://schemas.microsoft.com/office/powerpoint/2010/main" val="4128044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get on one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590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Potential websites to checkout</a:t>
            </a:r>
          </a:p>
        </p:txBody>
      </p:sp>
      <p:sp>
        <p:nvSpPr>
          <p:cNvPr id="3" name="Content Placeholder 3"/>
          <p:cNvSpPr txBox="1">
            <a:spLocks/>
          </p:cNvSpPr>
          <p:nvPr/>
        </p:nvSpPr>
        <p:spPr>
          <a:xfrm>
            <a:off x="1069848" y="1645920"/>
            <a:ext cx="5126558" cy="4389120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dirty="0">
              <a:hlinkClick r:id="rId2"/>
            </a:endParaRPr>
          </a:p>
          <a:p>
            <a:pPr marL="0" indent="0">
              <a:buNone/>
            </a:pPr>
            <a:r>
              <a:rPr lang="en-GB" dirty="0"/>
              <a:t>GOV website</a:t>
            </a:r>
          </a:p>
          <a:p>
            <a:pPr marL="0" indent="0">
              <a:buNone/>
            </a:pPr>
            <a:r>
              <a:rPr lang="en-GB" u="sng" dirty="0">
                <a:hlinkClick r:id="rId2"/>
              </a:rPr>
              <a:t>https://www.gov.uk/apply-apprenticeship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Get My First Job  </a:t>
            </a:r>
            <a:r>
              <a:rPr lang="en-GB" u="sng" dirty="0">
                <a:hlinkClick r:id="rId3"/>
              </a:rPr>
              <a:t>https://www.getmyfirstjob.co.uk/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Rate my </a:t>
            </a:r>
            <a:r>
              <a:rPr lang="en-GB" dirty="0" err="1"/>
              <a:t>apprentiship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4"/>
              </a:rPr>
              <a:t>https://www.ratemyapprenticeship.co.uk/apprenticeships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u="sng" dirty="0" err="1"/>
              <a:t>Bloomburg</a:t>
            </a:r>
            <a:endParaRPr lang="en-GB" u="sng" dirty="0"/>
          </a:p>
          <a:p>
            <a:pPr marL="0" indent="0">
              <a:buNone/>
            </a:pPr>
            <a:r>
              <a:rPr lang="en-GB" dirty="0">
                <a:hlinkClick r:id="rId5"/>
              </a:rPr>
              <a:t>https://careers.bloomberg.com/job/search?el=Apprenticeships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708648" y="1733774"/>
            <a:ext cx="5126558" cy="4389120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BAME Specific</a:t>
            </a:r>
          </a:p>
          <a:p>
            <a:r>
              <a:rPr lang="en-GB" u="sng" dirty="0">
                <a:hlinkClick r:id="rId6"/>
              </a:rPr>
              <a:t>https://www.10000blackinterns.com/about</a:t>
            </a:r>
            <a:r>
              <a:rPr lang="en-GB" dirty="0"/>
              <a:t> </a:t>
            </a:r>
          </a:p>
          <a:p>
            <a:r>
              <a:rPr lang="en-GB" u="sng" dirty="0">
                <a:hlinkClick r:id="rId7"/>
              </a:rPr>
              <a:t>https://bameaa.co.uk/</a:t>
            </a:r>
            <a:r>
              <a:rPr lang="en-GB" dirty="0"/>
              <a:t> </a:t>
            </a:r>
          </a:p>
          <a:p>
            <a:r>
              <a:rPr lang="en-GB" u="sng" dirty="0">
                <a:hlinkClick r:id="rId8"/>
              </a:rPr>
              <a:t>https://www.wearecowshed.co.uk/cowshed-bame-internship-programme/</a:t>
            </a:r>
            <a:r>
              <a:rPr lang="en-GB" u="sng" dirty="0"/>
              <a:t> </a:t>
            </a:r>
          </a:p>
          <a:p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4659663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711</TotalTime>
  <Words>280</Words>
  <Application>Microsoft Office PowerPoint</Application>
  <PresentationFormat>Widescreen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Rockwell</vt:lpstr>
      <vt:lpstr>Rockwell Condensed</vt:lpstr>
      <vt:lpstr>Wingdings</vt:lpstr>
      <vt:lpstr>Wood Type</vt:lpstr>
      <vt:lpstr>Apprenticeships</vt:lpstr>
      <vt:lpstr>Agenda</vt:lpstr>
      <vt:lpstr>Cost of university </vt:lpstr>
      <vt:lpstr>What is an apprentice? </vt:lpstr>
      <vt:lpstr>Why should I become one? </vt:lpstr>
      <vt:lpstr>Learning curve</vt:lpstr>
      <vt:lpstr>Types of apprenticeships </vt:lpstr>
      <vt:lpstr>How to get on one</vt:lpstr>
      <vt:lpstr>Potential websites to checkout</vt:lpstr>
      <vt:lpstr>Question time</vt:lpstr>
    </vt:vector>
  </TitlesOfParts>
  <Company>Bank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Apprenticeships</dc:title>
  <dc:creator>Adedapo, Hannah A</dc:creator>
  <cp:lastModifiedBy>Simone Piggin</cp:lastModifiedBy>
  <cp:revision>7</cp:revision>
  <dcterms:created xsi:type="dcterms:W3CDTF">2022-03-02T21:13:24Z</dcterms:created>
  <dcterms:modified xsi:type="dcterms:W3CDTF">2022-03-17T14:35:44Z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e9e4af3b-f9db-4860-9d1b-b5bf0dddef2b</vt:lpwstr>
  </property>
  <property fmtid="{D5CDD505-2E9C-101B-9397-08002B2CF9AE}" pid="3" name="Classification">
    <vt:lpwstr>Unclassified</vt:lpwstr>
  </property>
</Properties>
</file>